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2" r:id="rId7"/>
    <p:sldId id="261" r:id="rId8"/>
    <p:sldId id="263" r:id="rId9"/>
    <p:sldId id="264" r:id="rId10"/>
    <p:sldId id="266" r:id="rId11"/>
    <p:sldId id="265" r:id="rId12"/>
    <p:sldId id="267" r:id="rId13"/>
    <p:sldId id="268" r:id="rId14"/>
    <p:sldId id="269" r:id="rId15"/>
    <p:sldId id="272"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DFD842-EBA4-13FF-7DBE-5326933D8CC5}" v="15" dt="2023-12-04T19:29:42.542"/>
    <p1510:client id="{6E1A9C92-D6B2-8534-334B-ABC54A41ED70}" v="95" dt="2023-12-04T19:38:27.827"/>
    <p1510:client id="{9EFF83C1-D2C2-850A-365D-95023F55C574}" v="366" dt="2023-12-05T20:50:49.333"/>
    <p1510:client id="{B8B3873F-75D7-EE08-CC0F-46404DE5EA83}" v="4" dt="2023-12-04T19:28:25.544"/>
    <p1510:client id="{CCD08302-FD4A-C8E0-8DF6-CE8DA27F1490}" v="174" dt="2023-12-04T19:24:58.172"/>
    <p1510:client id="{D4F36E39-38EA-4A67-B51C-E9B6009BB3CF}" v="71" dt="2023-12-04T18:41:27.818"/>
    <p1510:client id="{D531C8B3-A81A-1B4B-7BC4-95025D26EBFD}" v="280" dt="2023-12-04T20:31:01.149"/>
    <p1510:client id="{D7743C05-D5D9-DB93-8B82-C6CEFAE62128}" v="3" dt="2023-12-05T21:07:11.464"/>
    <p1510:client id="{D996E791-788E-C9C3-157C-E51897E91CB7}" v="201" dt="2023-12-05T18:55:29.003"/>
    <p1510:client id="{FD5C2C8B-64F7-91C9-470C-BB9083400C74}" v="53" dt="2023-12-04T18:57:06.4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viewProps" Target="viewProps.xml" Id="rId18"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presProps" Target="presProps.xml" Id="rId17" /><Relationship Type="http://schemas.openxmlformats.org/officeDocument/2006/relationships/slide" Target="slides/slide1.xml" Id="rId2" /><Relationship Type="http://schemas.openxmlformats.org/officeDocument/2006/relationships/slide" Target="slides/slide15.xml" Id="rId16" /><Relationship Type="http://schemas.openxmlformats.org/officeDocument/2006/relationships/tableStyles" Target="tableStyles.xml" Id="rId20"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4.xml" Id="rId5" /><Relationship Type="http://schemas.openxmlformats.org/officeDocument/2006/relationships/slide" Target="slides/slide14.xml" Id="rId15" /><Relationship Type="http://schemas.openxmlformats.org/officeDocument/2006/relationships/slide" Target="slides/slide9.xml" Id="rId10" /><Relationship Type="http://schemas.openxmlformats.org/officeDocument/2006/relationships/theme" Target="theme/theme1.xml"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 Type="http://schemas.microsoft.com/office/2015/10/relationships/revisionInfo" Target="revisionInfo.xml" Id="rId22"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0DAF61AA-5A98-4049-A93E-477E5505141A}" type="datetimeFigureOut">
              <a:rPr lang="en-US" smtClean="0"/>
              <a:t>12/5/2023</a:t>
            </a:fld>
            <a:endParaRPr lang="en-US"/>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9923673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0DAF61AA-5A98-4049-A93E-477E5505141A}" type="datetimeFigureOut">
              <a:rPr lang="en-US" smtClean="0"/>
              <a:t>12/5/2023</a:t>
            </a:fld>
            <a:endParaRPr lang="en-US"/>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3412751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DAF61AA-5A98-4049-A93E-477E5505141A}" type="datetimeFigureOut">
              <a:rPr lang="en-US" smtClean="0"/>
              <a:t>12/5/2023</a:t>
            </a:fld>
            <a:endParaRPr lang="en-US"/>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3632184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0DAF61AA-5A98-4049-A93E-477E5505141A}" type="datetimeFigureOut">
              <a:rPr lang="en-US" smtClean="0"/>
              <a:t>12/5/2023</a:t>
            </a:fld>
            <a:endParaRPr lang="en-US"/>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5565015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0DAF61AA-5A98-4049-A93E-477E5505141A}" type="datetimeFigureOut">
              <a:rPr lang="en-US" smtClean="0"/>
              <a:t>12/5/2023</a:t>
            </a:fld>
            <a:endParaRPr lang="en-US"/>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0674062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DAF61AA-5A98-4049-A93E-477E5505141A}" type="datetimeFigureOut">
              <a:rPr lang="en-US" smtClean="0"/>
              <a:t>12/5/2023</a:t>
            </a:fld>
            <a:endParaRPr lang="en-US"/>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5902665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0DAF61AA-5A98-4049-A93E-477E5505141A}" type="datetimeFigureOut">
              <a:rPr lang="en-US" smtClean="0"/>
              <a:t>12/5/2023</a:t>
            </a:fld>
            <a:endParaRPr lang="en-US"/>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2560044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0DAF61AA-5A98-4049-A93E-477E5505141A}" type="datetimeFigureOut">
              <a:rPr lang="en-US" smtClean="0"/>
              <a:t>12/5/2023</a:t>
            </a:fld>
            <a:endParaRPr lang="en-US"/>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5830136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0DAF61AA-5A98-4049-A93E-477E5505141A}" type="datetimeFigureOut">
              <a:rPr lang="en-US" smtClean="0"/>
              <a:t>12/5/2023</a:t>
            </a:fld>
            <a:endParaRPr lang="en-US"/>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2374304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0DAF61AA-5A98-4049-A93E-477E5505141A}" type="datetimeFigureOut">
              <a:rPr lang="en-US" smtClean="0"/>
              <a:t>12/5/2023</a:t>
            </a:fld>
            <a:endParaRPr lang="en-US"/>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8692751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0DAF61AA-5A98-4049-A93E-477E5505141A}" type="datetimeFigureOut">
              <a:rPr lang="en-US" smtClean="0"/>
              <a:t>12/5/2023</a:t>
            </a:fld>
            <a:endParaRPr lang="en-US"/>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4165336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47A131F-D5DE-41A5-B4CF-4F345319B40B}"/>
              </a:ext>
            </a:extLst>
          </p:cNvPr>
          <p:cNvSpPr/>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8" name="Freeform: Shape 7">
            <a:extLst>
              <a:ext uri="{FF2B5EF4-FFF2-40B4-BE49-F238E27FC236}">
                <a16:creationId xmlns:a16="http://schemas.microsoft.com/office/drawing/2014/main" id="{3AF4666D-BD98-40A5-A75F-478B982010B2}"/>
              </a:ext>
            </a:extLst>
          </p:cNvPr>
          <p:cNvSpPr/>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r>
              <a:rPr lang="en-US">
                <a:solidFill>
                  <a:schemeClr val="tx1">
                    <a:lumMod val="65000"/>
                    <a:lumOff val="35000"/>
                  </a:schemeClr>
                </a:solidFill>
                <a:latin typeface="AvenirNext LT Pro Medium" panose="020B0504020202020204" pitchFamily="34" charset="0"/>
              </a:rPr>
              <a:t> </a:t>
            </a:r>
          </a:p>
        </p:txBody>
      </p:sp>
      <p:sp>
        <p:nvSpPr>
          <p:cNvPr id="9" name="Freeform: Shape 8">
            <a:extLst>
              <a:ext uri="{FF2B5EF4-FFF2-40B4-BE49-F238E27FC236}">
                <a16:creationId xmlns:a16="http://schemas.microsoft.com/office/drawing/2014/main" id="{68680585-71F9-4721-A998-4974171D2EB4}"/>
              </a:ext>
            </a:extLst>
          </p:cNvPr>
          <p:cNvSpPr/>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r>
              <a:rPr lang="en-US">
                <a:solidFill>
                  <a:schemeClr val="tx1">
                    <a:lumMod val="65000"/>
                    <a:lumOff val="35000"/>
                  </a:schemeClr>
                </a:solidFill>
                <a:latin typeface="AvenirNext LT Pro Medium" panose="020B0504020202020204" pitchFamily="34" charset="0"/>
              </a:rPr>
              <a:t> </a:t>
            </a:r>
          </a:p>
        </p:txBody>
      </p:sp>
      <p:sp>
        <p:nvSpPr>
          <p:cNvPr id="10" name="Freeform: Shape 9">
            <a:extLst>
              <a:ext uri="{FF2B5EF4-FFF2-40B4-BE49-F238E27FC236}">
                <a16:creationId xmlns:a16="http://schemas.microsoft.com/office/drawing/2014/main" id="{12BC95C2-2EEC-4F59-ABA8-660B0D059CCF}"/>
              </a:ext>
            </a:extLst>
          </p:cNvPr>
          <p:cNvSpPr/>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1" name="Graphic 141">
            <a:extLst>
              <a:ext uri="{FF2B5EF4-FFF2-40B4-BE49-F238E27FC236}">
                <a16:creationId xmlns:a16="http://schemas.microsoft.com/office/drawing/2014/main" id="{03E9870D-4BBA-43AF-8D44-BBADF020CFF6}"/>
              </a:ext>
            </a:extLst>
          </p:cNvPr>
          <p:cNvGrpSpPr/>
          <p:nvPr/>
        </p:nvGrpSpPr>
        <p:grpSpPr>
          <a:xfrm>
            <a:off x="10849" y="15178"/>
            <a:ext cx="2198951" cy="3331254"/>
            <a:chOff x="4473129" y="923925"/>
            <a:chExt cx="3308947" cy="5012817"/>
          </a:xfrm>
          <a:noFill/>
        </p:grpSpPr>
        <p:sp>
          <p:nvSpPr>
            <p:cNvPr id="12" name="Freeform: Shape 11">
              <a:extLst>
                <a:ext uri="{FF2B5EF4-FFF2-40B4-BE49-F238E27FC236}">
                  <a16:creationId xmlns:a16="http://schemas.microsoft.com/office/drawing/2014/main" id="{34BC5055-C77D-43CD-BB1D-A77B6779CDAD}"/>
                </a:ext>
              </a:extLst>
            </p:cNvPr>
            <p:cNvSpPr/>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3" name="Freeform: Shape 12">
              <a:extLst>
                <a:ext uri="{FF2B5EF4-FFF2-40B4-BE49-F238E27FC236}">
                  <a16:creationId xmlns:a16="http://schemas.microsoft.com/office/drawing/2014/main" id="{DB12D0B8-9385-489A-85AE-3D14AD0BA2FC}"/>
                </a:ext>
              </a:extLst>
            </p:cNvPr>
            <p:cNvSpPr/>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14" name="Freeform: Shape 13">
              <a:extLst>
                <a:ext uri="{FF2B5EF4-FFF2-40B4-BE49-F238E27FC236}">
                  <a16:creationId xmlns:a16="http://schemas.microsoft.com/office/drawing/2014/main" id="{D158A14A-147E-4130-A5E2-38FD84B181AF}"/>
                </a:ext>
              </a:extLst>
            </p:cNvPr>
            <p:cNvSpPr/>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15" name="Freeform: Shape 14">
              <a:extLst>
                <a:ext uri="{FF2B5EF4-FFF2-40B4-BE49-F238E27FC236}">
                  <a16:creationId xmlns:a16="http://schemas.microsoft.com/office/drawing/2014/main" id="{75B8B1EB-5E2B-472C-AE60-2EC5961F16F9}"/>
                </a:ext>
              </a:extLst>
            </p:cNvPr>
            <p:cNvSpPr/>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B4F5BD77-58D7-4B61-A666-1B4139A63A28}"/>
                </a:ext>
              </a:extLst>
            </p:cNvPr>
            <p:cNvSpPr/>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F5CBEC6B-EDB6-40B8-8771-E5AF41B8D698}"/>
                </a:ext>
              </a:extLst>
            </p:cNvPr>
            <p:cNvSpPr/>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91BD0EE8-AA47-4044-9251-9F5A4B820120}"/>
                </a:ext>
              </a:extLst>
            </p:cNvPr>
            <p:cNvSpPr/>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a:p>
          </p:txBody>
        </p:sp>
      </p:grpSp>
      <p:grpSp>
        <p:nvGrpSpPr>
          <p:cNvPr id="19" name="Graphic 157">
            <a:extLst>
              <a:ext uri="{FF2B5EF4-FFF2-40B4-BE49-F238E27FC236}">
                <a16:creationId xmlns:a16="http://schemas.microsoft.com/office/drawing/2014/main" id="{C3279E8D-2BAA-4CB1-834B-09FADD54DE56}"/>
              </a:ext>
            </a:extLst>
          </p:cNvPr>
          <p:cNvGrpSpPr/>
          <p:nvPr/>
        </p:nvGrpSpPr>
        <p:grpSpPr>
          <a:xfrm>
            <a:off x="8610600" y="3276600"/>
            <a:ext cx="3529260" cy="3581399"/>
            <a:chOff x="4114800" y="1423987"/>
            <a:chExt cx="3961542" cy="4007547"/>
          </a:xfrm>
          <a:noFill/>
        </p:grpSpPr>
        <p:sp>
          <p:nvSpPr>
            <p:cNvPr id="20" name="Freeform: Shape 19">
              <a:extLst>
                <a:ext uri="{FF2B5EF4-FFF2-40B4-BE49-F238E27FC236}">
                  <a16:creationId xmlns:a16="http://schemas.microsoft.com/office/drawing/2014/main" id="{3456F18E-4F61-486D-9CD6-65B30372C534}"/>
                </a:ext>
              </a:extLst>
            </p:cNvPr>
            <p:cNvSpPr/>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318DDF45-08F0-46B6-A0B7-133735C94F47}"/>
                </a:ext>
              </a:extLst>
            </p:cNvPr>
            <p:cNvSpPr/>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B9D0CC0F-710D-43F4-BC86-763767420133}"/>
                </a:ext>
              </a:extLst>
            </p:cNvPr>
            <p:cNvSpPr/>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6FB36AB6-CB81-495A-8A33-C0BCE67D6F23}"/>
                </a:ext>
              </a:extLst>
            </p:cNvPr>
            <p:cNvSpPr/>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1993F7E6-ABF6-482D-BEA5-B4E607DDB433}"/>
                </a:ext>
              </a:extLst>
            </p:cNvPr>
            <p:cNvSpPr/>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5" name="Freeform: Shape 24">
              <a:extLst>
                <a:ext uri="{FF2B5EF4-FFF2-40B4-BE49-F238E27FC236}">
                  <a16:creationId xmlns:a16="http://schemas.microsoft.com/office/drawing/2014/main" id="{DCA0B097-C21A-40B4-95E4-2FFA9697F824}"/>
                </a:ext>
              </a:extLst>
            </p:cNvPr>
            <p:cNvSpPr/>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6" name="Freeform: Shape 25">
              <a:extLst>
                <a:ext uri="{FF2B5EF4-FFF2-40B4-BE49-F238E27FC236}">
                  <a16:creationId xmlns:a16="http://schemas.microsoft.com/office/drawing/2014/main" id="{AB2AF0F5-7EAA-4BAB-8DE2-D84E124170FA}"/>
                </a:ext>
              </a:extLst>
            </p:cNvPr>
            <p:cNvSpPr/>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lang="en-US" sz="900" kern="1200" cap="all" spc="200" smtClean="0">
                <a:solidFill>
                  <a:schemeClr val="accent1"/>
                </a:solidFill>
                <a:latin typeface="+mn-lt"/>
                <a:ea typeface="+mn-ea"/>
                <a:cs typeface="Segoe UI Semilight" panose="020B0402040204020203" pitchFamily="34" charset="0"/>
              </a:defRPr>
            </a:lvl1pPr>
          </a:lstStyle>
          <a:p>
            <a:fld id="{0DAF61AA-5A98-4049-A93E-477E5505141A}" type="datetimeFigureOut">
              <a:rPr lang="en-US" smtClean="0"/>
              <a:pPr/>
              <a:t>12/5/2023</a:t>
            </a:fld>
            <a:endParaRPr lang="en-US"/>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900" kern="1200" cap="all" spc="200" dirty="0">
                <a:solidFill>
                  <a:schemeClr val="accent1"/>
                </a:solidFill>
                <a:latin typeface="+mn-lt"/>
                <a:ea typeface="+mn-ea"/>
                <a:cs typeface="Segoe UI Semilight" panose="020B0402040204020203" pitchFamily="34" charset="0"/>
              </a:defRPr>
            </a:lvl1pPr>
          </a:lstStyle>
          <a:p>
            <a:endParaRPr lang="en-US"/>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9906000" y="6356350"/>
            <a:ext cx="1447800" cy="365125"/>
          </a:xfrm>
          <a:prstGeom prst="rect">
            <a:avLst/>
          </a:prstGeom>
        </p:spPr>
        <p:txBody>
          <a:bodyPr vert="horz" lIns="91440" tIns="45720" rIns="91440" bIns="45720" rtlCol="0" anchor="ctr"/>
          <a:lstStyle>
            <a:lvl1pPr algn="r">
              <a:defRPr lang="en-US" sz="900" kern="1200" cap="all" spc="200" smtClean="0">
                <a:solidFill>
                  <a:schemeClr val="accent1"/>
                </a:solidFill>
                <a:latin typeface="+mn-lt"/>
                <a:ea typeface="+mn-ea"/>
                <a:cs typeface="Segoe UI Semilight" panose="020B0402040204020203" pitchFamily="34" charset="0"/>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3872387049"/>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5"/>
        </a:buClr>
        <a:buFont typeface="Avenir Next LT Pro" panose="020B05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s://en.wikipedia.org/wiki/Celtic_Manor_Resort#History" TargetMode="External"/><Relationship Id="rId1" Type="http://schemas.openxmlformats.org/officeDocument/2006/relationships/slideLayout" Target="../slideLayouts/slideLayout1.xml"/><Relationship Id="rId4" Type="http://schemas.openxmlformats.org/officeDocument/2006/relationships/hyperlink" Target="https://www.venuefinder.com/venues/the_celtic_manor_resort/v4235/"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celtic-manor.com/"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pinterest.co.uk/pin/pestle-analysis-template-16--448811919110292988/"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walesonline.co.uk/news/politics/conservatives-labour-parties-look-bring-15001216"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celtic-manor.com/"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celtic-manor.com/"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celtic-manor.com/"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celtic-manor.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174801-1395-44C5-9B00-CCAC45C05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err="1">
                <a:solidFill>
                  <a:schemeClr val="tx1">
                    <a:lumMod val="65000"/>
                    <a:lumOff val="35000"/>
                  </a:schemeClr>
                </a:solidFill>
                <a:latin typeface="AvenirNext LT Pro Medium"/>
              </a:rPr>
              <a:t>nhh</a:t>
            </a:r>
            <a:endParaRPr lang="en-US" err="1"/>
          </a:p>
        </p:txBody>
      </p:sp>
      <p:sp>
        <p:nvSpPr>
          <p:cNvPr id="11" name="Rectangle 10">
            <a:extLst>
              <a:ext uri="{FF2B5EF4-FFF2-40B4-BE49-F238E27FC236}">
                <a16:creationId xmlns:a16="http://schemas.microsoft.com/office/drawing/2014/main" id="{996DFAFB-BCE1-4BEC-82FB-D574234DE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Top Left">
            <a:extLst>
              <a:ext uri="{FF2B5EF4-FFF2-40B4-BE49-F238E27FC236}">
                <a16:creationId xmlns:a16="http://schemas.microsoft.com/office/drawing/2014/main" id="{F99A87B6-0764-47AD-BF24-B54A16F944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4" name="Freeform: Shape 13">
              <a:extLst>
                <a:ext uri="{FF2B5EF4-FFF2-40B4-BE49-F238E27FC236}">
                  <a16:creationId xmlns:a16="http://schemas.microsoft.com/office/drawing/2014/main" id="{C50E14B7-3770-407C-A359-030533E14B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sp>
          <p:nvSpPr>
            <p:cNvPr id="15" name="Freeform: Shape 14">
              <a:extLst>
                <a:ext uri="{FF2B5EF4-FFF2-40B4-BE49-F238E27FC236}">
                  <a16:creationId xmlns:a16="http://schemas.microsoft.com/office/drawing/2014/main" id="{4F5BFEC0-D7AC-4F30-9697-1A7804BE7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1D47A7E9-69C2-466A-8E0A-1E82502C74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37B64B2C-0074-40A5-AD7B-10234F3673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B4EAC4AF-90F7-4D5B-9D52-8B5CC855B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FC772208-699E-460A-B31E-D49D3EFE3E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899AB563-7EE7-4EB1-A6C7-E885E47748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2A4ABF96-0400-4F13-B053-5AB9AB2902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a:p>
          </p:txBody>
        </p:sp>
      </p:grpSp>
      <p:sp>
        <p:nvSpPr>
          <p:cNvPr id="2" name="Title 1"/>
          <p:cNvSpPr>
            <a:spLocks noGrp="1"/>
          </p:cNvSpPr>
          <p:nvPr>
            <p:ph type="ctrTitle"/>
          </p:nvPr>
        </p:nvSpPr>
        <p:spPr>
          <a:xfrm>
            <a:off x="568440" y="257728"/>
            <a:ext cx="4798447" cy="831944"/>
          </a:xfrm>
        </p:spPr>
        <p:txBody>
          <a:bodyPr anchor="b">
            <a:normAutofit fontScale="90000"/>
          </a:bodyPr>
          <a:lstStyle/>
          <a:p>
            <a:pPr algn="l"/>
            <a:r>
              <a:rPr lang="en-US" sz="5400">
                <a:latin typeface="Calibri"/>
                <a:ea typeface="Calibri Light"/>
                <a:cs typeface="Calibri Light"/>
              </a:rPr>
              <a:t>Introduction</a:t>
            </a:r>
            <a:endParaRPr lang="en-US" sz="5400">
              <a:latin typeface="Calibri"/>
            </a:endParaRPr>
          </a:p>
        </p:txBody>
      </p:sp>
      <p:sp>
        <p:nvSpPr>
          <p:cNvPr id="3" name="Subtitle 2"/>
          <p:cNvSpPr>
            <a:spLocks noGrp="1"/>
          </p:cNvSpPr>
          <p:nvPr>
            <p:ph type="subTitle" idx="1"/>
          </p:nvPr>
        </p:nvSpPr>
        <p:spPr>
          <a:xfrm>
            <a:off x="475638" y="1551440"/>
            <a:ext cx="4973331" cy="4919300"/>
          </a:xfrm>
        </p:spPr>
        <p:txBody>
          <a:bodyPr vert="horz" lIns="91440" tIns="45720" rIns="91440" bIns="45720" rtlCol="0" anchor="t">
            <a:normAutofit fontScale="92500" lnSpcReduction="10000"/>
          </a:bodyPr>
          <a:lstStyle/>
          <a:p>
            <a:pPr algn="l"/>
            <a:r>
              <a:rPr lang="en-US" sz="3600" i="1" dirty="0">
                <a:latin typeface="Cambria"/>
                <a:ea typeface="Calibri"/>
                <a:cs typeface="Calibri"/>
              </a:rPr>
              <a:t>Celtic Manor Resort</a:t>
            </a:r>
            <a:endParaRPr lang="en-US" sz="3600" i="1" dirty="0">
              <a:latin typeface="Cambria"/>
            </a:endParaRPr>
          </a:p>
          <a:p>
            <a:pPr algn="l"/>
            <a:r>
              <a:rPr lang="en-US" dirty="0">
                <a:solidFill>
                  <a:srgbClr val="374151"/>
                </a:solidFill>
                <a:ea typeface="+mn-lt"/>
                <a:cs typeface="+mn-lt"/>
              </a:rPr>
              <a:t>The Celtic Manor Resort is a world-renowned luxury hotel, and golf resort located in Newport, South Wales, United Kingdom. The resort spans over 2,000 acres of stunning Welsh countryside. It has gained international acclaim for its exceptional facilities, luxurious accommodations, and world-class golf courses.</a:t>
            </a:r>
          </a:p>
          <a:p>
            <a:pPr algn="l"/>
            <a:r>
              <a:rPr lang="en-US" dirty="0">
                <a:solidFill>
                  <a:schemeClr val="accent5"/>
                </a:solidFill>
                <a:ea typeface="+mn-lt"/>
                <a:cs typeface="+mn-lt"/>
                <a:hlinkClick r:id="rId2">
                  <a:extLst>
                    <a:ext uri="{A12FA001-AC4F-418D-AE19-62706E023703}">
                      <ahyp:hlinkClr xmlns:ahyp="http://schemas.microsoft.com/office/drawing/2018/hyperlinkcolor" val="tx"/>
                    </a:ext>
                  </a:extLst>
                </a:hlinkClick>
              </a:rPr>
              <a:t>Celtic Manor Resort - Wikipedia</a:t>
            </a:r>
            <a:r>
              <a:rPr lang="en-US" dirty="0">
                <a:solidFill>
                  <a:schemeClr val="accent5"/>
                </a:solidFill>
                <a:ea typeface="+mn-lt"/>
                <a:cs typeface="+mn-lt"/>
              </a:rPr>
              <a:t> - 2023</a:t>
            </a:r>
            <a:endParaRPr lang="en-US">
              <a:solidFill>
                <a:schemeClr val="accent5"/>
              </a:solidFill>
              <a:cs typeface="Arial"/>
            </a:endParaRPr>
          </a:p>
          <a:p>
            <a:pPr algn="l"/>
            <a:endParaRPr lang="en-US" dirty="0">
              <a:solidFill>
                <a:srgbClr val="374151"/>
              </a:solidFill>
              <a:cs typeface="Arial"/>
            </a:endParaRPr>
          </a:p>
          <a:p>
            <a:pPr algn="l"/>
            <a:endParaRPr lang="en-US" dirty="0">
              <a:solidFill>
                <a:srgbClr val="374151"/>
              </a:solidFill>
              <a:cs typeface="Arial"/>
            </a:endParaRPr>
          </a:p>
          <a:p>
            <a:pPr algn="l"/>
            <a:endParaRPr lang="en-US" sz="1200" dirty="0">
              <a:solidFill>
                <a:srgbClr val="374151"/>
              </a:solidFill>
              <a:cs typeface="Arial"/>
            </a:endParaRPr>
          </a:p>
          <a:p>
            <a:pPr algn="l"/>
            <a:endParaRPr lang="en-US" sz="1800">
              <a:solidFill>
                <a:srgbClr val="374151"/>
              </a:solidFill>
              <a:cs typeface="Arial"/>
            </a:endParaRPr>
          </a:p>
          <a:p>
            <a:pPr algn="l"/>
            <a:endParaRPr lang="en-US" sz="1800">
              <a:solidFill>
                <a:srgbClr val="374151"/>
              </a:solidFill>
              <a:cs typeface="Arial"/>
            </a:endParaRPr>
          </a:p>
        </p:txBody>
      </p:sp>
      <p:grpSp>
        <p:nvGrpSpPr>
          <p:cNvPr id="23" name="Cross">
            <a:extLst>
              <a:ext uri="{FF2B5EF4-FFF2-40B4-BE49-F238E27FC236}">
                <a16:creationId xmlns:a16="http://schemas.microsoft.com/office/drawing/2014/main" id="{5C0E6139-8A19-4905-87E2-E547D7B7F1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937192" y="3369564"/>
            <a:ext cx="118872" cy="118872"/>
            <a:chOff x="1175347" y="3733800"/>
            <a:chExt cx="118872" cy="118872"/>
          </a:xfrm>
        </p:grpSpPr>
        <p:cxnSp>
          <p:nvCxnSpPr>
            <p:cNvPr id="24" name="Straight Connector 23">
              <a:extLst>
                <a:ext uri="{FF2B5EF4-FFF2-40B4-BE49-F238E27FC236}">
                  <a16:creationId xmlns:a16="http://schemas.microsoft.com/office/drawing/2014/main" id="{BC05FFBD-B86A-4BD3-A147-FA95CE03CF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34783" y="3733800"/>
              <a:ext cx="0" cy="118872"/>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cxnSp>
          <p:nvCxnSpPr>
            <p:cNvPr id="25" name="Straight Connector 24">
              <a:extLst>
                <a:ext uri="{FF2B5EF4-FFF2-40B4-BE49-F238E27FC236}">
                  <a16:creationId xmlns:a16="http://schemas.microsoft.com/office/drawing/2014/main" id="{EB69F8B1-78FB-4562-8A0D-8D29636755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347" y="3793236"/>
              <a:ext cx="118872" cy="0"/>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grpSp>
      <p:grpSp>
        <p:nvGrpSpPr>
          <p:cNvPr id="27" name="Bottom Right">
            <a:extLst>
              <a:ext uri="{FF2B5EF4-FFF2-40B4-BE49-F238E27FC236}">
                <a16:creationId xmlns:a16="http://schemas.microsoft.com/office/drawing/2014/main" id="{EE8A2E90-75F0-4F59-AE03-FE737F410E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8" name="Graphic 157">
              <a:extLst>
                <a:ext uri="{FF2B5EF4-FFF2-40B4-BE49-F238E27FC236}">
                  <a16:creationId xmlns:a16="http://schemas.microsoft.com/office/drawing/2014/main" id="{291613E8-1172-4437-97E9-F15A295649C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30" name="Freeform: Shape 29">
                <a:extLst>
                  <a:ext uri="{FF2B5EF4-FFF2-40B4-BE49-F238E27FC236}">
                    <a16:creationId xmlns:a16="http://schemas.microsoft.com/office/drawing/2014/main" id="{CE1404A3-DA0A-451F-80F9-341A400102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6D9F30DE-11BA-476B-B25D-CED39DBB6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253755C4-9D54-4D38-856A-7D1D31BC46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F2D176F7-5471-4C65-B496-F05544AF3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4" name="Freeform: Shape 33">
                <a:extLst>
                  <a:ext uri="{FF2B5EF4-FFF2-40B4-BE49-F238E27FC236}">
                    <a16:creationId xmlns:a16="http://schemas.microsoft.com/office/drawing/2014/main" id="{E3541E62-142A-4078-8B35-723AF8B13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5" name="Freeform: Shape 34">
                <a:extLst>
                  <a:ext uri="{FF2B5EF4-FFF2-40B4-BE49-F238E27FC236}">
                    <a16:creationId xmlns:a16="http://schemas.microsoft.com/office/drawing/2014/main" id="{B2037584-8C21-4B8F-9EC5-5F978F32ED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6" name="Freeform: Shape 35">
                <a:extLst>
                  <a:ext uri="{FF2B5EF4-FFF2-40B4-BE49-F238E27FC236}">
                    <a16:creationId xmlns:a16="http://schemas.microsoft.com/office/drawing/2014/main" id="{318287BF-F368-4F91-A36C-A729B478EF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9" name="Freeform: Shape 28">
              <a:extLst>
                <a:ext uri="{FF2B5EF4-FFF2-40B4-BE49-F238E27FC236}">
                  <a16:creationId xmlns:a16="http://schemas.microsoft.com/office/drawing/2014/main" id="{A54A80ED-1507-4424-AE0D-E8B52DAC01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5" name="Picture 4" descr="The Celtic Manor Resort, Newport – Updated 2023 Prices">
            <a:extLst>
              <a:ext uri="{FF2B5EF4-FFF2-40B4-BE49-F238E27FC236}">
                <a16:creationId xmlns:a16="http://schemas.microsoft.com/office/drawing/2014/main" id="{AED7C51C-3E24-A33A-E83C-4C8DD1B2CF92}"/>
              </a:ext>
            </a:extLst>
          </p:cNvPr>
          <p:cNvPicPr>
            <a:picLocks noChangeAspect="1"/>
          </p:cNvPicPr>
          <p:nvPr/>
        </p:nvPicPr>
        <p:blipFill rotWithShape="1">
          <a:blip r:embed="rId3"/>
          <a:srcRect l="-462" t="-414" r="-2823" b="82"/>
          <a:stretch/>
        </p:blipFill>
        <p:spPr>
          <a:xfrm>
            <a:off x="5935082" y="914344"/>
            <a:ext cx="6458379" cy="5936801"/>
          </a:xfrm>
          <a:prstGeom prst="rect">
            <a:avLst/>
          </a:prstGeom>
        </p:spPr>
      </p:pic>
      <p:sp>
        <p:nvSpPr>
          <p:cNvPr id="7" name="TextBox 6">
            <a:extLst>
              <a:ext uri="{FF2B5EF4-FFF2-40B4-BE49-F238E27FC236}">
                <a16:creationId xmlns:a16="http://schemas.microsoft.com/office/drawing/2014/main" id="{84C285EC-BB70-D2B5-1447-E9517A97F0EA}"/>
              </a:ext>
            </a:extLst>
          </p:cNvPr>
          <p:cNvSpPr txBox="1"/>
          <p:nvPr/>
        </p:nvSpPr>
        <p:spPr>
          <a:xfrm>
            <a:off x="5932715" y="287261"/>
            <a:ext cx="621392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accent5"/>
                </a:solidFill>
                <a:hlinkClick r:id="rId4">
                  <a:extLst>
                    <a:ext uri="{A12FA001-AC4F-418D-AE19-62706E023703}">
                      <ahyp:hlinkClr xmlns:ahyp="http://schemas.microsoft.com/office/drawing/2018/hyperlinkcolor" val="tx"/>
                    </a:ext>
                  </a:extLst>
                </a:hlinkClick>
              </a:rPr>
              <a:t>The Celtic Manor Resort, Newport, Co Borough of Newport » Venue Details (venuefinder.com)</a:t>
            </a:r>
            <a:r>
              <a:rPr lang="en-US" dirty="0">
                <a:solidFill>
                  <a:schemeClr val="accent5"/>
                </a:solidFill>
              </a:rPr>
              <a:t> - 2023</a:t>
            </a:r>
            <a:endParaRPr lang="en-US" dirty="0">
              <a:solidFill>
                <a:schemeClr val="accent5"/>
              </a:solidFill>
              <a:cs typeface="Arial"/>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D2F3-5C5A-F3EA-492C-B865012B6B90}"/>
              </a:ext>
            </a:extLst>
          </p:cNvPr>
          <p:cNvSpPr>
            <a:spLocks noGrp="1"/>
          </p:cNvSpPr>
          <p:nvPr>
            <p:ph type="title"/>
          </p:nvPr>
        </p:nvSpPr>
        <p:spPr>
          <a:xfrm>
            <a:off x="838200" y="-41971"/>
            <a:ext cx="10515600" cy="1325563"/>
          </a:xfrm>
        </p:spPr>
        <p:txBody>
          <a:bodyPr>
            <a:normAutofit/>
          </a:bodyPr>
          <a:lstStyle/>
          <a:p>
            <a:pPr algn="ctr"/>
            <a:r>
              <a:rPr lang="en-US" b="1" u="sng" dirty="0">
                <a:latin typeface="Calibri"/>
                <a:ea typeface="Cambria"/>
                <a:cs typeface="Calibri"/>
              </a:rPr>
              <a:t>Marketing</a:t>
            </a:r>
            <a:r>
              <a:rPr lang="en-US" b="1" u="sng" dirty="0">
                <a:latin typeface="Cambria"/>
                <a:ea typeface="Cambria"/>
                <a:cs typeface="Calibri"/>
              </a:rPr>
              <a:t> </a:t>
            </a:r>
            <a:r>
              <a:rPr lang="en-US" b="1" u="sng" dirty="0">
                <a:latin typeface="Calibri"/>
                <a:ea typeface="Cambria"/>
                <a:cs typeface="Calibri"/>
              </a:rPr>
              <a:t>Methods</a:t>
            </a:r>
          </a:p>
        </p:txBody>
      </p:sp>
      <p:sp>
        <p:nvSpPr>
          <p:cNvPr id="3" name="Content Placeholder 2">
            <a:extLst>
              <a:ext uri="{FF2B5EF4-FFF2-40B4-BE49-F238E27FC236}">
                <a16:creationId xmlns:a16="http://schemas.microsoft.com/office/drawing/2014/main" id="{9D79EA54-91B5-0C98-9667-F1558773306A}"/>
              </a:ext>
            </a:extLst>
          </p:cNvPr>
          <p:cNvSpPr>
            <a:spLocks noGrp="1"/>
          </p:cNvSpPr>
          <p:nvPr>
            <p:ph idx="1"/>
          </p:nvPr>
        </p:nvSpPr>
        <p:spPr>
          <a:xfrm>
            <a:off x="2508336" y="1115818"/>
            <a:ext cx="6799546" cy="4789748"/>
          </a:xfrm>
        </p:spPr>
        <p:txBody>
          <a:bodyPr vert="horz" lIns="91440" tIns="45720" rIns="91440" bIns="45720" rtlCol="0" anchor="t">
            <a:noAutofit/>
          </a:bodyPr>
          <a:lstStyle/>
          <a:p>
            <a:pPr algn="ctr"/>
            <a:r>
              <a:rPr lang="en-US" sz="1000" b="1">
                <a:ea typeface="+mn-lt"/>
                <a:cs typeface="+mn-lt"/>
              </a:rPr>
              <a:t>Digital Marketing:</a:t>
            </a:r>
            <a:endParaRPr lang="en-US" sz="1000">
              <a:cs typeface="Arial"/>
            </a:endParaRPr>
          </a:p>
          <a:p>
            <a:pPr lvl="1" algn="ctr"/>
            <a:r>
              <a:rPr lang="en-US" sz="1000" b="1">
                <a:ea typeface="+mn-lt"/>
                <a:cs typeface="+mn-lt"/>
              </a:rPr>
              <a:t>Website:</a:t>
            </a:r>
            <a:r>
              <a:rPr lang="en-US" sz="1000">
                <a:solidFill>
                  <a:srgbClr val="374151"/>
                </a:solidFill>
                <a:ea typeface="+mn-lt"/>
                <a:cs typeface="+mn-lt"/>
              </a:rPr>
              <a:t> A well-designed and user-friendly website is crucial. This includes showcasing the resort's amenities, rooms, dining options, and special packages.</a:t>
            </a:r>
            <a:endParaRPr lang="en-US" sz="1000">
              <a:cs typeface="Arial"/>
            </a:endParaRPr>
          </a:p>
          <a:p>
            <a:pPr lvl="1" algn="ctr"/>
            <a:r>
              <a:rPr lang="en-US" sz="1000" b="1">
                <a:ea typeface="+mn-lt"/>
                <a:cs typeface="+mn-lt"/>
              </a:rPr>
              <a:t>Social Media:</a:t>
            </a:r>
            <a:r>
              <a:rPr lang="en-US" sz="1000">
                <a:solidFill>
                  <a:srgbClr val="374151"/>
                </a:solidFill>
                <a:ea typeface="+mn-lt"/>
                <a:cs typeface="+mn-lt"/>
              </a:rPr>
              <a:t> Active presence on platforms like Facebook, Twitter, Instagram, and LinkedIn to engage with potential guests, share updates, and run targeted advertising campaigns.</a:t>
            </a:r>
            <a:endParaRPr lang="en-US" sz="1000">
              <a:cs typeface="Arial"/>
            </a:endParaRPr>
          </a:p>
          <a:p>
            <a:pPr algn="ctr"/>
            <a:r>
              <a:rPr lang="en-US" sz="1000" b="1">
                <a:ea typeface="+mn-lt"/>
                <a:cs typeface="+mn-lt"/>
              </a:rPr>
              <a:t>Content Marketing:</a:t>
            </a:r>
            <a:endParaRPr lang="en-US" sz="1000">
              <a:cs typeface="Arial"/>
            </a:endParaRPr>
          </a:p>
          <a:p>
            <a:pPr lvl="1" algn="ctr"/>
            <a:r>
              <a:rPr lang="en-US" sz="1000">
                <a:solidFill>
                  <a:srgbClr val="374151"/>
                </a:solidFill>
                <a:ea typeface="+mn-lt"/>
                <a:cs typeface="+mn-lt"/>
              </a:rPr>
              <a:t>Creation of engaging content such as blog posts, videos, and articles related to travel, events, and the resort's offerings to attract and retain customers.</a:t>
            </a:r>
            <a:endParaRPr lang="en-US" sz="1000">
              <a:cs typeface="Arial"/>
            </a:endParaRPr>
          </a:p>
          <a:p>
            <a:pPr algn="ctr"/>
            <a:r>
              <a:rPr lang="en-US" sz="1000" b="1">
                <a:ea typeface="+mn-lt"/>
                <a:cs typeface="+mn-lt"/>
              </a:rPr>
              <a:t>Email Marketing:</a:t>
            </a:r>
            <a:endParaRPr lang="en-US" sz="1000">
              <a:cs typeface="Arial"/>
            </a:endParaRPr>
          </a:p>
          <a:p>
            <a:pPr lvl="1" algn="ctr"/>
            <a:r>
              <a:rPr lang="en-US" sz="1000">
                <a:solidFill>
                  <a:srgbClr val="374151"/>
                </a:solidFill>
                <a:ea typeface="+mn-lt"/>
                <a:cs typeface="+mn-lt"/>
              </a:rPr>
              <a:t>Building and maintaining an email list for sending newsletters, promotional offers, and updates to potential and past guests.</a:t>
            </a:r>
            <a:endParaRPr lang="en-US" sz="1000">
              <a:cs typeface="Arial"/>
            </a:endParaRPr>
          </a:p>
          <a:p>
            <a:pPr algn="ctr"/>
            <a:r>
              <a:rPr lang="en-US" sz="1000" b="1">
                <a:ea typeface="+mn-lt"/>
                <a:cs typeface="+mn-lt"/>
              </a:rPr>
              <a:t>Partnerships and Collaborations:</a:t>
            </a:r>
            <a:endParaRPr lang="en-US" sz="1000">
              <a:cs typeface="Arial"/>
            </a:endParaRPr>
          </a:p>
          <a:p>
            <a:pPr lvl="1" algn="ctr"/>
            <a:r>
              <a:rPr lang="en-US" sz="1000">
                <a:solidFill>
                  <a:srgbClr val="374151"/>
                </a:solidFill>
                <a:ea typeface="+mn-lt"/>
                <a:cs typeface="+mn-lt"/>
              </a:rPr>
              <a:t>Partnering with travel agencies, online travel platforms, and other businesses to expand reach and attract a broader audience.</a:t>
            </a:r>
            <a:endParaRPr lang="en-US" sz="1000">
              <a:cs typeface="Arial"/>
            </a:endParaRPr>
          </a:p>
          <a:p>
            <a:pPr algn="ctr"/>
            <a:r>
              <a:rPr lang="en-US" sz="1000" b="1">
                <a:ea typeface="+mn-lt"/>
                <a:cs typeface="+mn-lt"/>
              </a:rPr>
              <a:t>Events and Promotions:</a:t>
            </a:r>
            <a:endParaRPr lang="en-US" sz="1000">
              <a:cs typeface="Arial"/>
            </a:endParaRPr>
          </a:p>
          <a:p>
            <a:pPr lvl="1" algn="ctr"/>
            <a:r>
              <a:rPr lang="en-US" sz="1000">
                <a:solidFill>
                  <a:srgbClr val="374151"/>
                </a:solidFill>
                <a:ea typeface="+mn-lt"/>
                <a:cs typeface="+mn-lt"/>
              </a:rPr>
              <a:t>Hosting special events, promotions, and packages to attract guests during specific seasons or for particular occasions.</a:t>
            </a:r>
            <a:endParaRPr lang="en-US" sz="1000">
              <a:cs typeface="Arial"/>
            </a:endParaRPr>
          </a:p>
          <a:p>
            <a:pPr algn="ctr"/>
            <a:r>
              <a:rPr lang="en-US" sz="1000" b="1">
                <a:ea typeface="+mn-lt"/>
                <a:cs typeface="+mn-lt"/>
              </a:rPr>
              <a:t>Customer Reviews and Testimonials:</a:t>
            </a:r>
            <a:endParaRPr lang="en-US" sz="1000">
              <a:cs typeface="Arial"/>
            </a:endParaRPr>
          </a:p>
          <a:p>
            <a:pPr lvl="1" algn="ctr"/>
            <a:r>
              <a:rPr lang="en-US" sz="1000">
                <a:solidFill>
                  <a:srgbClr val="374151"/>
                </a:solidFill>
                <a:ea typeface="+mn-lt"/>
                <a:cs typeface="+mn-lt"/>
              </a:rPr>
              <a:t>Leveraging positive reviews and testimonials on the website and in marketing materials to build trust and credibility.</a:t>
            </a:r>
            <a:endParaRPr lang="en-US" sz="1000">
              <a:cs typeface="Arial"/>
            </a:endParaRPr>
          </a:p>
          <a:p>
            <a:pPr algn="ctr"/>
            <a:r>
              <a:rPr lang="en-US" sz="1000" b="1">
                <a:ea typeface="+mn-lt"/>
                <a:cs typeface="+mn-lt"/>
              </a:rPr>
              <a:t>Customer Loyalty Programs:</a:t>
            </a:r>
            <a:endParaRPr lang="en-US" sz="1000">
              <a:cs typeface="Arial"/>
            </a:endParaRPr>
          </a:p>
          <a:p>
            <a:pPr lvl="1" algn="ctr"/>
            <a:r>
              <a:rPr lang="en-US" sz="1000">
                <a:solidFill>
                  <a:srgbClr val="374151"/>
                </a:solidFill>
                <a:ea typeface="+mn-lt"/>
                <a:cs typeface="+mn-lt"/>
              </a:rPr>
              <a:t>Offering loyalty programs or special perks for repeat guests to encourage them to return.</a:t>
            </a:r>
            <a:endParaRPr lang="en-US" sz="1000">
              <a:cs typeface="Arial"/>
            </a:endParaRPr>
          </a:p>
          <a:p>
            <a:pPr algn="ctr"/>
            <a:r>
              <a:rPr lang="en-US" sz="1000" b="1">
                <a:ea typeface="+mn-lt"/>
                <a:cs typeface="+mn-lt"/>
              </a:rPr>
              <a:t>Community Engagement:</a:t>
            </a:r>
            <a:endParaRPr lang="en-US" sz="1000">
              <a:cs typeface="Arial"/>
            </a:endParaRPr>
          </a:p>
          <a:p>
            <a:pPr lvl="1" algn="ctr"/>
            <a:r>
              <a:rPr lang="en-US" sz="1000">
                <a:solidFill>
                  <a:srgbClr val="374151"/>
                </a:solidFill>
                <a:ea typeface="+mn-lt"/>
                <a:cs typeface="+mn-lt"/>
              </a:rPr>
              <a:t>Engaging with the local community and participating in local events to build a positive brand image.</a:t>
            </a:r>
            <a:endParaRPr lang="en-US" sz="1000">
              <a:cs typeface="Arial"/>
            </a:endParaRPr>
          </a:p>
          <a:p>
            <a:pPr algn="ctr"/>
            <a:endParaRPr lang="en-US" sz="1000">
              <a:cs typeface="Arial"/>
            </a:endParaRPr>
          </a:p>
        </p:txBody>
      </p:sp>
    </p:spTree>
    <p:extLst>
      <p:ext uri="{BB962C8B-B14F-4D97-AF65-F5344CB8AC3E}">
        <p14:creationId xmlns:p14="http://schemas.microsoft.com/office/powerpoint/2010/main" val="585690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5" name="Rectangle 104">
            <a:extLst>
              <a:ext uri="{FF2B5EF4-FFF2-40B4-BE49-F238E27FC236}">
                <a16:creationId xmlns:a16="http://schemas.microsoft.com/office/drawing/2014/main" id="{247A131F-D5DE-41A5-B4CF-4F345319B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07" name="Freeform: Shape 106">
            <a:extLst>
              <a:ext uri="{FF2B5EF4-FFF2-40B4-BE49-F238E27FC236}">
                <a16:creationId xmlns:a16="http://schemas.microsoft.com/office/drawing/2014/main" id="{3AF4666D-BD98-40A5-A75F-478B98201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a:solidFill>
                  <a:schemeClr val="tx1">
                    <a:lumMod val="65000"/>
                    <a:lumOff val="35000"/>
                  </a:schemeClr>
                </a:solidFill>
                <a:latin typeface="AvenirNext LT Pro Medium" panose="020B0504020202020204" pitchFamily="34" charset="0"/>
              </a:rPr>
              <a:t> </a:t>
            </a:r>
          </a:p>
        </p:txBody>
      </p:sp>
      <p:sp>
        <p:nvSpPr>
          <p:cNvPr id="109" name="Freeform: Shape 108">
            <a:extLst>
              <a:ext uri="{FF2B5EF4-FFF2-40B4-BE49-F238E27FC236}">
                <a16:creationId xmlns:a16="http://schemas.microsoft.com/office/drawing/2014/main" id="{68680585-71F9-4721-A998-4974171D2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a:solidFill>
                  <a:schemeClr val="tx1">
                    <a:lumMod val="65000"/>
                    <a:lumOff val="35000"/>
                  </a:schemeClr>
                </a:solidFill>
                <a:latin typeface="AvenirNext LT Pro Medium" panose="020B0504020202020204" pitchFamily="34" charset="0"/>
              </a:rPr>
              <a:t> </a:t>
            </a:r>
          </a:p>
        </p:txBody>
      </p:sp>
      <p:sp>
        <p:nvSpPr>
          <p:cNvPr id="111" name="Freeform: Shape 110">
            <a:extLst>
              <a:ext uri="{FF2B5EF4-FFF2-40B4-BE49-F238E27FC236}">
                <a16:creationId xmlns:a16="http://schemas.microsoft.com/office/drawing/2014/main" id="{12BC95C2-2EEC-4F59-ABA8-660B0D059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13"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14" name="Freeform: Shape 113">
              <a:extLst>
                <a:ext uri="{FF2B5EF4-FFF2-40B4-BE49-F238E27FC236}">
                  <a16:creationId xmlns:a16="http://schemas.microsoft.com/office/drawing/2014/main" id="{34BC5055-C77D-43CD-BB1D-A77B6779C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15" name="Freeform: Shape 114">
              <a:extLst>
                <a:ext uri="{FF2B5EF4-FFF2-40B4-BE49-F238E27FC236}">
                  <a16:creationId xmlns:a16="http://schemas.microsoft.com/office/drawing/2014/main" id="{DB12D0B8-9385-489A-85AE-3D14AD0BA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116" name="Freeform: Shape 115">
              <a:extLst>
                <a:ext uri="{FF2B5EF4-FFF2-40B4-BE49-F238E27FC236}">
                  <a16:creationId xmlns:a16="http://schemas.microsoft.com/office/drawing/2014/main" id="{D158A14A-147E-4130-A5E2-38FD84B18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117" name="Freeform: Shape 116">
              <a:extLst>
                <a:ext uri="{FF2B5EF4-FFF2-40B4-BE49-F238E27FC236}">
                  <a16:creationId xmlns:a16="http://schemas.microsoft.com/office/drawing/2014/main" id="{75B8B1EB-5E2B-472C-AE60-2EC5961F1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118" name="Freeform: Shape 117">
              <a:extLst>
                <a:ext uri="{FF2B5EF4-FFF2-40B4-BE49-F238E27FC236}">
                  <a16:creationId xmlns:a16="http://schemas.microsoft.com/office/drawing/2014/main" id="{B4F5BD77-58D7-4B61-A666-1B4139A63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119" name="Freeform: Shape 118">
              <a:extLst>
                <a:ext uri="{FF2B5EF4-FFF2-40B4-BE49-F238E27FC236}">
                  <a16:creationId xmlns:a16="http://schemas.microsoft.com/office/drawing/2014/main" id="{F5CBEC6B-EDB6-40B8-8771-E5AF41B8D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120" name="Freeform: Shape 119">
              <a:extLst>
                <a:ext uri="{FF2B5EF4-FFF2-40B4-BE49-F238E27FC236}">
                  <a16:creationId xmlns:a16="http://schemas.microsoft.com/office/drawing/2014/main" id="{91BD0EE8-AA47-4044-9251-9F5A4B820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a:p>
          </p:txBody>
        </p:sp>
      </p:grpSp>
      <p:grpSp>
        <p:nvGrpSpPr>
          <p:cNvPr id="122"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0600" y="3276600"/>
            <a:ext cx="3529260" cy="3581398"/>
            <a:chOff x="4114800" y="1423987"/>
            <a:chExt cx="3961542" cy="4007547"/>
          </a:xfrm>
          <a:noFill/>
        </p:grpSpPr>
        <p:sp>
          <p:nvSpPr>
            <p:cNvPr id="123" name="Freeform: Shape 122">
              <a:extLst>
                <a:ext uri="{FF2B5EF4-FFF2-40B4-BE49-F238E27FC236}">
                  <a16:creationId xmlns:a16="http://schemas.microsoft.com/office/drawing/2014/main" id="{3456F18E-4F61-486D-9CD6-65B30372C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124" name="Freeform: Shape 123">
              <a:extLst>
                <a:ext uri="{FF2B5EF4-FFF2-40B4-BE49-F238E27FC236}">
                  <a16:creationId xmlns:a16="http://schemas.microsoft.com/office/drawing/2014/main" id="{318DDF45-08F0-46B6-A0B7-133735C9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25" name="Freeform: Shape 124">
              <a:extLst>
                <a:ext uri="{FF2B5EF4-FFF2-40B4-BE49-F238E27FC236}">
                  <a16:creationId xmlns:a16="http://schemas.microsoft.com/office/drawing/2014/main" id="{B9D0CC0F-710D-43F4-BC86-76376742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126" name="Freeform: Shape 125">
              <a:extLst>
                <a:ext uri="{FF2B5EF4-FFF2-40B4-BE49-F238E27FC236}">
                  <a16:creationId xmlns:a16="http://schemas.microsoft.com/office/drawing/2014/main" id="{6FB36AB6-CB81-495A-8A33-C0BCE67D6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127" name="Freeform: Shape 126">
              <a:extLst>
                <a:ext uri="{FF2B5EF4-FFF2-40B4-BE49-F238E27FC236}">
                  <a16:creationId xmlns:a16="http://schemas.microsoft.com/office/drawing/2014/main" id="{1993F7E6-ABF6-482D-BEA5-B4E607DDB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128" name="Freeform: Shape 127">
              <a:extLst>
                <a:ext uri="{FF2B5EF4-FFF2-40B4-BE49-F238E27FC236}">
                  <a16:creationId xmlns:a16="http://schemas.microsoft.com/office/drawing/2014/main" id="{DCA0B097-C21A-40B4-95E4-2FFA9697F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29" name="Freeform: Shape 128">
              <a:extLst>
                <a:ext uri="{FF2B5EF4-FFF2-40B4-BE49-F238E27FC236}">
                  <a16:creationId xmlns:a16="http://schemas.microsoft.com/office/drawing/2014/main" id="{AB2AF0F5-7EAA-4BAB-8DE2-D84E12417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useBgFill="1">
        <p:nvSpPr>
          <p:cNvPr id="131" name="Rectangle 130">
            <a:extLst>
              <a:ext uri="{FF2B5EF4-FFF2-40B4-BE49-F238E27FC236}">
                <a16:creationId xmlns:a16="http://schemas.microsoft.com/office/drawing/2014/main" id="{F1174801-1395-44C5-9B00-CCAC45C05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3" name="Rectangle 132">
            <a:extLst>
              <a:ext uri="{FF2B5EF4-FFF2-40B4-BE49-F238E27FC236}">
                <a16:creationId xmlns:a16="http://schemas.microsoft.com/office/drawing/2014/main" id="{996DFAFB-BCE1-4BEC-82FB-D574234DE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Content Placeholder 3" descr="SWOT Analysis">
            <a:extLst>
              <a:ext uri="{FF2B5EF4-FFF2-40B4-BE49-F238E27FC236}">
                <a16:creationId xmlns:a16="http://schemas.microsoft.com/office/drawing/2014/main" id="{C370193D-789A-3506-A469-E5049A615790}"/>
              </a:ext>
            </a:extLst>
          </p:cNvPr>
          <p:cNvPicPr>
            <a:picLocks noGrp="1" noChangeAspect="1"/>
          </p:cNvPicPr>
          <p:nvPr>
            <p:ph idx="1"/>
          </p:nvPr>
        </p:nvPicPr>
        <p:blipFill rotWithShape="1">
          <a:blip r:embed="rId2">
            <a:alphaModFix/>
          </a:blip>
          <a:srcRect t="28892" r="-1" b="9460"/>
          <a:stretch/>
        </p:blipFill>
        <p:spPr>
          <a:xfrm>
            <a:off x="20" y="10"/>
            <a:ext cx="12188932" cy="6384900"/>
          </a:xfrm>
          <a:prstGeom prst="rect">
            <a:avLst/>
          </a:prstGeom>
        </p:spPr>
      </p:pic>
      <p:sp>
        <p:nvSpPr>
          <p:cNvPr id="135" name="Rectangle 134">
            <a:extLst>
              <a:ext uri="{FF2B5EF4-FFF2-40B4-BE49-F238E27FC236}">
                <a16:creationId xmlns:a16="http://schemas.microsoft.com/office/drawing/2014/main" id="{8D2A0DB3-EF43-4032-9B27-954E12CCB6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7" y="0"/>
            <a:ext cx="12188952" cy="3732362"/>
          </a:xfrm>
          <a:prstGeom prst="rect">
            <a:avLst/>
          </a:prstGeom>
          <a:gradFill>
            <a:gsLst>
              <a:gs pos="100000">
                <a:schemeClr val="tx1">
                  <a:alpha val="0"/>
                </a:schemeClr>
              </a:gs>
              <a:gs pos="0">
                <a:schemeClr val="tx1"/>
              </a:gs>
              <a:gs pos="0">
                <a:schemeClr val="tx1">
                  <a:alpha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7" name="Top Left">
            <a:extLst>
              <a:ext uri="{FF2B5EF4-FFF2-40B4-BE49-F238E27FC236}">
                <a16:creationId xmlns:a16="http://schemas.microsoft.com/office/drawing/2014/main" id="{18579DB9-24B0-487B-81E3-8D02AD5F8C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38" name="Freeform: Shape 137">
              <a:extLst>
                <a:ext uri="{FF2B5EF4-FFF2-40B4-BE49-F238E27FC236}">
                  <a16:creationId xmlns:a16="http://schemas.microsoft.com/office/drawing/2014/main" id="{7180CB2C-161F-4538-9214-24AF97B01A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bg2">
                  <a:alpha val="50000"/>
                </a:schemeClr>
              </a:solidFill>
              <a:prstDash val="lgDash"/>
              <a:round/>
            </a:ln>
          </p:spPr>
          <p:txBody>
            <a:bodyPr rtlCol="0" anchor="ctr"/>
            <a:lstStyle/>
            <a:p>
              <a:endParaRPr lang="en-US"/>
            </a:p>
          </p:txBody>
        </p:sp>
        <p:sp>
          <p:nvSpPr>
            <p:cNvPr id="139" name="Freeform: Shape 138">
              <a:extLst>
                <a:ext uri="{FF2B5EF4-FFF2-40B4-BE49-F238E27FC236}">
                  <a16:creationId xmlns:a16="http://schemas.microsoft.com/office/drawing/2014/main" id="{EE25AFBE-8731-4348-B66F-FD7E38F76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bg2">
                  <a:alpha val="50000"/>
                </a:schemeClr>
              </a:solidFill>
              <a:prstDash val="lgDash"/>
              <a:round/>
            </a:ln>
          </p:spPr>
          <p:txBody>
            <a:bodyPr rtlCol="0" anchor="ctr"/>
            <a:lstStyle/>
            <a:p>
              <a:endParaRPr lang="en-US"/>
            </a:p>
          </p:txBody>
        </p:sp>
        <p:sp>
          <p:nvSpPr>
            <p:cNvPr id="140" name="Freeform: Shape 139">
              <a:extLst>
                <a:ext uri="{FF2B5EF4-FFF2-40B4-BE49-F238E27FC236}">
                  <a16:creationId xmlns:a16="http://schemas.microsoft.com/office/drawing/2014/main" id="{5F6C27D8-4E47-470F-B6B5-407CE7D1D7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bg2">
                  <a:alpha val="50000"/>
                </a:schemeClr>
              </a:solidFill>
              <a:prstDash val="lgDash"/>
              <a:round/>
            </a:ln>
          </p:spPr>
          <p:txBody>
            <a:bodyPr rtlCol="0" anchor="ctr"/>
            <a:lstStyle/>
            <a:p>
              <a:endParaRPr lang="en-US"/>
            </a:p>
          </p:txBody>
        </p:sp>
        <p:sp>
          <p:nvSpPr>
            <p:cNvPr id="141" name="Freeform: Shape 140">
              <a:extLst>
                <a:ext uri="{FF2B5EF4-FFF2-40B4-BE49-F238E27FC236}">
                  <a16:creationId xmlns:a16="http://schemas.microsoft.com/office/drawing/2014/main" id="{66348964-B561-445E-A6A4-730FBA4285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bg2">
                  <a:alpha val="50000"/>
                </a:schemeClr>
              </a:solidFill>
              <a:prstDash val="lgDash"/>
              <a:round/>
            </a:ln>
          </p:spPr>
          <p:txBody>
            <a:bodyPr rtlCol="0" anchor="ctr"/>
            <a:lstStyle/>
            <a:p>
              <a:endParaRPr lang="en-US"/>
            </a:p>
          </p:txBody>
        </p:sp>
        <p:sp>
          <p:nvSpPr>
            <p:cNvPr id="142" name="Freeform: Shape 141">
              <a:extLst>
                <a:ext uri="{FF2B5EF4-FFF2-40B4-BE49-F238E27FC236}">
                  <a16:creationId xmlns:a16="http://schemas.microsoft.com/office/drawing/2014/main" id="{C5D1A3FD-B031-4670-8F09-29E8E38D45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bg2">
                  <a:alpha val="50000"/>
                </a:schemeClr>
              </a:solidFill>
              <a:prstDash val="lgDash"/>
              <a:round/>
            </a:ln>
          </p:spPr>
          <p:txBody>
            <a:bodyPr rtlCol="0" anchor="ctr"/>
            <a:lstStyle/>
            <a:p>
              <a:endParaRPr lang="en-US"/>
            </a:p>
          </p:txBody>
        </p:sp>
        <p:sp>
          <p:nvSpPr>
            <p:cNvPr id="143" name="Freeform: Shape 142">
              <a:extLst>
                <a:ext uri="{FF2B5EF4-FFF2-40B4-BE49-F238E27FC236}">
                  <a16:creationId xmlns:a16="http://schemas.microsoft.com/office/drawing/2014/main" id="{80BD3287-1860-4987-8CA5-8728EDBB6B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bg2">
                  <a:alpha val="50000"/>
                </a:schemeClr>
              </a:solidFill>
              <a:prstDash val="lgDash"/>
              <a:round/>
            </a:ln>
          </p:spPr>
          <p:txBody>
            <a:bodyPr rtlCol="0" anchor="ctr"/>
            <a:lstStyle/>
            <a:p>
              <a:endParaRPr lang="en-US"/>
            </a:p>
          </p:txBody>
        </p:sp>
        <p:sp>
          <p:nvSpPr>
            <p:cNvPr id="144" name="Freeform: Shape 143">
              <a:extLst>
                <a:ext uri="{FF2B5EF4-FFF2-40B4-BE49-F238E27FC236}">
                  <a16:creationId xmlns:a16="http://schemas.microsoft.com/office/drawing/2014/main" id="{E1FEEEA6-82B5-4005-A3D5-FC2A152FDD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bg2">
                  <a:alpha val="50000"/>
                </a:schemeClr>
              </a:solidFill>
              <a:prstDash val="lgDash"/>
              <a:round/>
            </a:ln>
          </p:spPr>
          <p:txBody>
            <a:bodyPr rtlCol="0" anchor="ctr"/>
            <a:lstStyle/>
            <a:p>
              <a:endParaRPr lang="en-US"/>
            </a:p>
          </p:txBody>
        </p:sp>
      </p:grpSp>
      <p:grpSp>
        <p:nvGrpSpPr>
          <p:cNvPr id="146" name="Bottom Right">
            <a:extLst>
              <a:ext uri="{FF2B5EF4-FFF2-40B4-BE49-F238E27FC236}">
                <a16:creationId xmlns:a16="http://schemas.microsoft.com/office/drawing/2014/main" id="{8F281804-17FE-49B9-9065-1A44CD473C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147" name="Graphic 157">
              <a:extLst>
                <a:ext uri="{FF2B5EF4-FFF2-40B4-BE49-F238E27FC236}">
                  <a16:creationId xmlns:a16="http://schemas.microsoft.com/office/drawing/2014/main" id="{737BB70B-7AAF-4229-8400-5AFF12A2367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149" name="Freeform: Shape 148">
                <a:extLst>
                  <a:ext uri="{FF2B5EF4-FFF2-40B4-BE49-F238E27FC236}">
                    <a16:creationId xmlns:a16="http://schemas.microsoft.com/office/drawing/2014/main" id="{9B992201-AA48-4BE7-ADC2-908B16934F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bg2">
                    <a:alpha val="35000"/>
                  </a:schemeClr>
                </a:solidFill>
                <a:prstDash val="lgDash"/>
                <a:round/>
              </a:ln>
            </p:spPr>
            <p:txBody>
              <a:bodyPr rtlCol="0" anchor="ctr"/>
              <a:lstStyle/>
              <a:p>
                <a:endParaRPr lang="en-US"/>
              </a:p>
            </p:txBody>
          </p:sp>
          <p:sp>
            <p:nvSpPr>
              <p:cNvPr id="150" name="Freeform: Shape 149">
                <a:extLst>
                  <a:ext uri="{FF2B5EF4-FFF2-40B4-BE49-F238E27FC236}">
                    <a16:creationId xmlns:a16="http://schemas.microsoft.com/office/drawing/2014/main" id="{840E3649-4ED2-4501-AF92-DEC3DFF5C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bg2">
                    <a:alpha val="35000"/>
                  </a:schemeClr>
                </a:solidFill>
                <a:prstDash val="lgDash"/>
                <a:round/>
              </a:ln>
            </p:spPr>
            <p:txBody>
              <a:bodyPr rtlCol="0" anchor="ctr"/>
              <a:lstStyle/>
              <a:p>
                <a:endParaRPr lang="en-US"/>
              </a:p>
            </p:txBody>
          </p:sp>
          <p:sp>
            <p:nvSpPr>
              <p:cNvPr id="151" name="Freeform: Shape 150">
                <a:extLst>
                  <a:ext uri="{FF2B5EF4-FFF2-40B4-BE49-F238E27FC236}">
                    <a16:creationId xmlns:a16="http://schemas.microsoft.com/office/drawing/2014/main" id="{68B38FD5-4195-4693-8AB7-D01C58D21E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bg2">
                    <a:alpha val="35000"/>
                  </a:schemeClr>
                </a:solidFill>
                <a:prstDash val="lgDash"/>
                <a:round/>
              </a:ln>
            </p:spPr>
            <p:txBody>
              <a:bodyPr rtlCol="0" anchor="ctr"/>
              <a:lstStyle/>
              <a:p>
                <a:endParaRPr lang="en-US"/>
              </a:p>
            </p:txBody>
          </p:sp>
          <p:sp>
            <p:nvSpPr>
              <p:cNvPr id="152" name="Freeform: Shape 151">
                <a:extLst>
                  <a:ext uri="{FF2B5EF4-FFF2-40B4-BE49-F238E27FC236}">
                    <a16:creationId xmlns:a16="http://schemas.microsoft.com/office/drawing/2014/main" id="{F0635352-3FD2-43A8-832C-705F1CB917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bg2">
                    <a:alpha val="35000"/>
                  </a:schemeClr>
                </a:solidFill>
                <a:prstDash val="lgDash"/>
                <a:round/>
              </a:ln>
            </p:spPr>
            <p:txBody>
              <a:bodyPr rtlCol="0" anchor="ctr"/>
              <a:lstStyle/>
              <a:p>
                <a:endParaRPr lang="en-US"/>
              </a:p>
            </p:txBody>
          </p:sp>
          <p:sp>
            <p:nvSpPr>
              <p:cNvPr id="153" name="Freeform: Shape 152">
                <a:extLst>
                  <a:ext uri="{FF2B5EF4-FFF2-40B4-BE49-F238E27FC236}">
                    <a16:creationId xmlns:a16="http://schemas.microsoft.com/office/drawing/2014/main" id="{FBEAF61E-74F7-41BA-9576-39B1961501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bg2">
                    <a:alpha val="35000"/>
                  </a:schemeClr>
                </a:solidFill>
                <a:prstDash val="lgDash"/>
                <a:round/>
              </a:ln>
            </p:spPr>
            <p:txBody>
              <a:bodyPr rtlCol="0" anchor="ctr"/>
              <a:lstStyle/>
              <a:p>
                <a:endParaRPr lang="en-US"/>
              </a:p>
            </p:txBody>
          </p:sp>
          <p:sp>
            <p:nvSpPr>
              <p:cNvPr id="154" name="Freeform: Shape 153">
                <a:extLst>
                  <a:ext uri="{FF2B5EF4-FFF2-40B4-BE49-F238E27FC236}">
                    <a16:creationId xmlns:a16="http://schemas.microsoft.com/office/drawing/2014/main" id="{AB31D9B5-1401-4F40-BEE6-D492919954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bg2">
                    <a:alpha val="35000"/>
                  </a:schemeClr>
                </a:solidFill>
                <a:prstDash val="lgDash"/>
                <a:round/>
              </a:ln>
            </p:spPr>
            <p:txBody>
              <a:bodyPr rtlCol="0" anchor="ctr"/>
              <a:lstStyle/>
              <a:p>
                <a:endParaRPr lang="en-US"/>
              </a:p>
            </p:txBody>
          </p:sp>
          <p:sp>
            <p:nvSpPr>
              <p:cNvPr id="155" name="Freeform: Shape 154">
                <a:extLst>
                  <a:ext uri="{FF2B5EF4-FFF2-40B4-BE49-F238E27FC236}">
                    <a16:creationId xmlns:a16="http://schemas.microsoft.com/office/drawing/2014/main" id="{8EDD38F5-BC63-401D-8C72-8D41A360A9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bg2">
                    <a:alpha val="35000"/>
                  </a:schemeClr>
                </a:solidFill>
                <a:prstDash val="lgDash"/>
                <a:round/>
              </a:ln>
            </p:spPr>
            <p:txBody>
              <a:bodyPr rtlCol="0" anchor="ctr"/>
              <a:lstStyle/>
              <a:p>
                <a:endParaRPr lang="en-US"/>
              </a:p>
            </p:txBody>
          </p:sp>
        </p:grpSp>
        <p:sp>
          <p:nvSpPr>
            <p:cNvPr id="148" name="Freeform: Shape 147">
              <a:extLst>
                <a:ext uri="{FF2B5EF4-FFF2-40B4-BE49-F238E27FC236}">
                  <a16:creationId xmlns:a16="http://schemas.microsoft.com/office/drawing/2014/main" id="{05CE5B18-7300-438F-80EB-4F4E431C8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extBox 1">
            <a:extLst>
              <a:ext uri="{FF2B5EF4-FFF2-40B4-BE49-F238E27FC236}">
                <a16:creationId xmlns:a16="http://schemas.microsoft.com/office/drawing/2014/main" id="{D60B72FF-F379-5F8C-17DE-B16D486F05E1}"/>
              </a:ext>
            </a:extLst>
          </p:cNvPr>
          <p:cNvSpPr txBox="1"/>
          <p:nvPr/>
        </p:nvSpPr>
        <p:spPr>
          <a:xfrm>
            <a:off x="15118" y="6383261"/>
            <a:ext cx="121284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accent5"/>
                </a:solidFill>
                <a:cs typeface="Arial"/>
              </a:rPr>
              <a:t>https://marketing365day.blogspot.com/2016/10</a:t>
            </a:r>
          </a:p>
        </p:txBody>
      </p:sp>
    </p:spTree>
    <p:extLst>
      <p:ext uri="{BB962C8B-B14F-4D97-AF65-F5344CB8AC3E}">
        <p14:creationId xmlns:p14="http://schemas.microsoft.com/office/powerpoint/2010/main" val="34217396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5C3CE-2A1C-3EC7-B913-325423BA923E}"/>
              </a:ext>
            </a:extLst>
          </p:cNvPr>
          <p:cNvSpPr>
            <a:spLocks noGrp="1"/>
          </p:cNvSpPr>
          <p:nvPr>
            <p:ph type="title"/>
          </p:nvPr>
        </p:nvSpPr>
        <p:spPr/>
        <p:txBody>
          <a:bodyPr/>
          <a:lstStyle/>
          <a:p>
            <a:r>
              <a:rPr lang="en-US" b="1">
                <a:latin typeface="Calibri"/>
                <a:cs typeface="Calibri"/>
              </a:rPr>
              <a:t>Strengths</a:t>
            </a:r>
          </a:p>
        </p:txBody>
      </p:sp>
      <p:sp>
        <p:nvSpPr>
          <p:cNvPr id="3" name="Content Placeholder 2">
            <a:extLst>
              <a:ext uri="{FF2B5EF4-FFF2-40B4-BE49-F238E27FC236}">
                <a16:creationId xmlns:a16="http://schemas.microsoft.com/office/drawing/2014/main" id="{E6D098E3-AAED-5A4A-E044-F451BB1BC466}"/>
              </a:ext>
            </a:extLst>
          </p:cNvPr>
          <p:cNvSpPr>
            <a:spLocks noGrp="1"/>
          </p:cNvSpPr>
          <p:nvPr>
            <p:ph idx="1"/>
          </p:nvPr>
        </p:nvSpPr>
        <p:spPr/>
        <p:txBody>
          <a:bodyPr vert="horz" lIns="91440" tIns="45720" rIns="91440" bIns="45720" rtlCol="0" anchor="t">
            <a:normAutofit lnSpcReduction="10000"/>
          </a:bodyPr>
          <a:lstStyle/>
          <a:p>
            <a:r>
              <a:rPr lang="en-US" sz="3200" dirty="0">
                <a:ea typeface="+mn-lt"/>
                <a:cs typeface="+mn-lt"/>
              </a:rPr>
              <a:t>Scenic Location</a:t>
            </a:r>
          </a:p>
          <a:p>
            <a:r>
              <a:rPr lang="en-US" sz="3200" dirty="0">
                <a:ea typeface="+mn-lt"/>
                <a:cs typeface="+mn-lt"/>
              </a:rPr>
              <a:t>Event Hosting Capabilities</a:t>
            </a:r>
            <a:endParaRPr lang="en-US" sz="3200" dirty="0">
              <a:cs typeface="Arial"/>
            </a:endParaRPr>
          </a:p>
          <a:p>
            <a:r>
              <a:rPr lang="en-US" sz="3200" dirty="0">
                <a:ea typeface="+mn-lt"/>
                <a:cs typeface="+mn-lt"/>
              </a:rPr>
              <a:t>Quality Accommodations</a:t>
            </a:r>
            <a:endParaRPr lang="en-US" sz="3200" dirty="0">
              <a:cs typeface="Arial"/>
            </a:endParaRPr>
          </a:p>
          <a:p>
            <a:r>
              <a:rPr lang="en-US" sz="3200" dirty="0">
                <a:ea typeface="+mn-lt"/>
                <a:cs typeface="+mn-lt"/>
              </a:rPr>
              <a:t>Customer Loyalty Programs</a:t>
            </a:r>
          </a:p>
          <a:p>
            <a:r>
              <a:rPr lang="en-US" sz="3200" dirty="0">
                <a:ea typeface="+mn-lt"/>
                <a:cs typeface="+mn-lt"/>
              </a:rPr>
              <a:t>Partnerships and Collaborations</a:t>
            </a:r>
          </a:p>
          <a:p>
            <a:pPr marL="0" indent="0">
              <a:buNone/>
            </a:pPr>
            <a:r>
              <a:rPr lang="en-US" sz="3200" dirty="0">
                <a:ea typeface="+mn-lt"/>
                <a:cs typeface="+mn-lt"/>
                <a:hlinkClick r:id="rId2"/>
              </a:rPr>
              <a:t>Celtic Manor Resort | 5-Star Luxury Hotel Breaks In The UK (celtic-manor.com)</a:t>
            </a:r>
            <a:endParaRPr lang="en-US"/>
          </a:p>
        </p:txBody>
      </p:sp>
    </p:spTree>
    <p:extLst>
      <p:ext uri="{BB962C8B-B14F-4D97-AF65-F5344CB8AC3E}">
        <p14:creationId xmlns:p14="http://schemas.microsoft.com/office/powerpoint/2010/main" val="27158469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17422-B5D3-3059-956E-36530A504EEB}"/>
              </a:ext>
            </a:extLst>
          </p:cNvPr>
          <p:cNvSpPr>
            <a:spLocks noGrp="1"/>
          </p:cNvSpPr>
          <p:nvPr>
            <p:ph type="title"/>
          </p:nvPr>
        </p:nvSpPr>
        <p:spPr/>
        <p:txBody>
          <a:bodyPr/>
          <a:lstStyle/>
          <a:p>
            <a:r>
              <a:rPr lang="en-US"/>
              <a:t>Weaknesses</a:t>
            </a:r>
          </a:p>
        </p:txBody>
      </p:sp>
      <p:sp>
        <p:nvSpPr>
          <p:cNvPr id="3" name="Content Placeholder 2">
            <a:extLst>
              <a:ext uri="{FF2B5EF4-FFF2-40B4-BE49-F238E27FC236}">
                <a16:creationId xmlns:a16="http://schemas.microsoft.com/office/drawing/2014/main" id="{7ECFF8B6-CC8E-507B-480D-13A0B41A294F}"/>
              </a:ext>
            </a:extLst>
          </p:cNvPr>
          <p:cNvSpPr>
            <a:spLocks noGrp="1"/>
          </p:cNvSpPr>
          <p:nvPr>
            <p:ph idx="1"/>
          </p:nvPr>
        </p:nvSpPr>
        <p:spPr/>
        <p:txBody>
          <a:bodyPr vert="horz" lIns="91440" tIns="45720" rIns="91440" bIns="45720" rtlCol="0" anchor="t">
            <a:normAutofit/>
          </a:bodyPr>
          <a:lstStyle/>
          <a:p>
            <a:r>
              <a:rPr lang="en-US" sz="3200" b="1" dirty="0">
                <a:ea typeface="+mn-lt"/>
                <a:cs typeface="+mn-lt"/>
              </a:rPr>
              <a:t>Limited Digital Presence</a:t>
            </a:r>
          </a:p>
          <a:p>
            <a:r>
              <a:rPr lang="en-US" sz="3200" b="1" dirty="0">
                <a:ea typeface="+mn-lt"/>
                <a:cs typeface="+mn-lt"/>
              </a:rPr>
              <a:t>Negative Online Reviews</a:t>
            </a:r>
          </a:p>
          <a:p>
            <a:r>
              <a:rPr lang="en-US" sz="3200" b="1" dirty="0">
                <a:ea typeface="+mn-lt"/>
                <a:cs typeface="+mn-lt"/>
              </a:rPr>
              <a:t>Outdated Website</a:t>
            </a:r>
          </a:p>
          <a:p>
            <a:r>
              <a:rPr lang="en-US" sz="3200" b="1" dirty="0">
                <a:ea typeface="+mn-lt"/>
                <a:cs typeface="+mn-lt"/>
              </a:rPr>
              <a:t>Ineffective Promotions</a:t>
            </a:r>
          </a:p>
          <a:p>
            <a:r>
              <a:rPr lang="en-US" sz="3200" b="1" dirty="0">
                <a:ea typeface="+mn-lt"/>
                <a:cs typeface="+mn-lt"/>
              </a:rPr>
              <a:t>Lack of Targeted Marketing</a:t>
            </a:r>
          </a:p>
        </p:txBody>
      </p:sp>
    </p:spTree>
    <p:extLst>
      <p:ext uri="{BB962C8B-B14F-4D97-AF65-F5344CB8AC3E}">
        <p14:creationId xmlns:p14="http://schemas.microsoft.com/office/powerpoint/2010/main" val="7081761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24D06-DAA6-B786-406C-7CE53D8A2246}"/>
              </a:ext>
            </a:extLst>
          </p:cNvPr>
          <p:cNvSpPr>
            <a:spLocks noGrp="1"/>
          </p:cNvSpPr>
          <p:nvPr>
            <p:ph type="title"/>
          </p:nvPr>
        </p:nvSpPr>
        <p:spPr/>
        <p:txBody>
          <a:bodyPr/>
          <a:lstStyle/>
          <a:p>
            <a:r>
              <a:rPr lang="en-US"/>
              <a:t>Threats</a:t>
            </a:r>
          </a:p>
        </p:txBody>
      </p:sp>
      <p:sp>
        <p:nvSpPr>
          <p:cNvPr id="3" name="Content Placeholder 2">
            <a:extLst>
              <a:ext uri="{FF2B5EF4-FFF2-40B4-BE49-F238E27FC236}">
                <a16:creationId xmlns:a16="http://schemas.microsoft.com/office/drawing/2014/main" id="{15D4DAC2-8A99-1F34-3565-BBE6A9AB6D2E}"/>
              </a:ext>
            </a:extLst>
          </p:cNvPr>
          <p:cNvSpPr>
            <a:spLocks noGrp="1"/>
          </p:cNvSpPr>
          <p:nvPr>
            <p:ph idx="1"/>
          </p:nvPr>
        </p:nvSpPr>
        <p:spPr/>
        <p:txBody>
          <a:bodyPr vert="horz" lIns="91440" tIns="45720" rIns="91440" bIns="45720" rtlCol="0" anchor="t">
            <a:normAutofit/>
          </a:bodyPr>
          <a:lstStyle/>
          <a:p>
            <a:r>
              <a:rPr lang="en-US" sz="3200" b="1">
                <a:ea typeface="+mn-lt"/>
                <a:cs typeface="+mn-lt"/>
              </a:rPr>
              <a:t>Online Reputation Management</a:t>
            </a:r>
          </a:p>
          <a:p>
            <a:r>
              <a:rPr lang="en-US" sz="3200" b="1">
                <a:ea typeface="+mn-lt"/>
                <a:cs typeface="+mn-lt"/>
              </a:rPr>
              <a:t>Competitive Landscape</a:t>
            </a:r>
          </a:p>
          <a:p>
            <a:r>
              <a:rPr lang="en-US" sz="3200" b="1">
                <a:ea typeface="+mn-lt"/>
                <a:cs typeface="+mn-lt"/>
              </a:rPr>
              <a:t>Economic Downturn</a:t>
            </a:r>
          </a:p>
          <a:p>
            <a:r>
              <a:rPr lang="en-US" sz="3200" b="1">
                <a:ea typeface="+mn-lt"/>
                <a:cs typeface="+mn-lt"/>
              </a:rPr>
              <a:t>Global Events and Crises</a:t>
            </a:r>
          </a:p>
          <a:p>
            <a:r>
              <a:rPr lang="en-US" sz="3200" b="1">
                <a:ea typeface="+mn-lt"/>
                <a:cs typeface="+mn-lt"/>
              </a:rPr>
              <a:t>Cybersecurity Threats</a:t>
            </a:r>
            <a:endParaRPr lang="en-US" sz="3200" b="1">
              <a:cs typeface="Arial"/>
            </a:endParaRPr>
          </a:p>
        </p:txBody>
      </p:sp>
    </p:spTree>
    <p:extLst>
      <p:ext uri="{BB962C8B-B14F-4D97-AF65-F5344CB8AC3E}">
        <p14:creationId xmlns:p14="http://schemas.microsoft.com/office/powerpoint/2010/main" val="2570796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11BA3-4CF8-ABCB-2F2B-79180FCBF307}"/>
              </a:ext>
            </a:extLst>
          </p:cNvPr>
          <p:cNvSpPr>
            <a:spLocks noGrp="1"/>
          </p:cNvSpPr>
          <p:nvPr>
            <p:ph type="title"/>
          </p:nvPr>
        </p:nvSpPr>
        <p:spPr/>
        <p:txBody>
          <a:bodyPr>
            <a:normAutofit fontScale="90000"/>
          </a:bodyPr>
          <a:lstStyle/>
          <a:p>
            <a:br>
              <a:rPr lang="en-US"/>
            </a:br>
            <a:r>
              <a:rPr lang="en-US"/>
              <a:t>Opportunities</a:t>
            </a:r>
          </a:p>
        </p:txBody>
      </p:sp>
      <p:sp>
        <p:nvSpPr>
          <p:cNvPr id="3" name="Content Placeholder 2">
            <a:extLst>
              <a:ext uri="{FF2B5EF4-FFF2-40B4-BE49-F238E27FC236}">
                <a16:creationId xmlns:a16="http://schemas.microsoft.com/office/drawing/2014/main" id="{D9918E71-38C3-68A1-D61A-50CB44BF3590}"/>
              </a:ext>
            </a:extLst>
          </p:cNvPr>
          <p:cNvSpPr>
            <a:spLocks noGrp="1"/>
          </p:cNvSpPr>
          <p:nvPr>
            <p:ph idx="1"/>
          </p:nvPr>
        </p:nvSpPr>
        <p:spPr/>
        <p:txBody>
          <a:bodyPr vert="horz" lIns="91440" tIns="45720" rIns="91440" bIns="45720" rtlCol="0" anchor="t">
            <a:normAutofit/>
          </a:bodyPr>
          <a:lstStyle/>
          <a:p>
            <a:r>
              <a:rPr lang="en-US" sz="3200" b="1" dirty="0">
                <a:ea typeface="+mn-lt"/>
                <a:cs typeface="+mn-lt"/>
              </a:rPr>
              <a:t>Enhanced Digital Presence</a:t>
            </a:r>
          </a:p>
          <a:p>
            <a:r>
              <a:rPr lang="en-US" sz="3200" b="1" dirty="0">
                <a:ea typeface="+mn-lt"/>
                <a:cs typeface="+mn-lt"/>
              </a:rPr>
              <a:t>Customer Experience and Personalization</a:t>
            </a:r>
          </a:p>
          <a:p>
            <a:r>
              <a:rPr lang="en-US" sz="3200" b="1" dirty="0">
                <a:ea typeface="+mn-lt"/>
                <a:cs typeface="+mn-lt"/>
              </a:rPr>
              <a:t>Event Hosting and Conference Services</a:t>
            </a:r>
          </a:p>
          <a:p>
            <a:r>
              <a:rPr lang="en-US" sz="3200" b="1" dirty="0">
                <a:ea typeface="+mn-lt"/>
                <a:cs typeface="+mn-lt"/>
              </a:rPr>
              <a:t>Sustainability Initiatives</a:t>
            </a:r>
          </a:p>
          <a:p>
            <a:r>
              <a:rPr lang="en-US" sz="3200" b="1" dirty="0">
                <a:ea typeface="+mn-lt"/>
                <a:cs typeface="+mn-lt"/>
              </a:rPr>
              <a:t>Social Media Engagement</a:t>
            </a:r>
          </a:p>
          <a:p>
            <a:pPr marL="0" indent="0">
              <a:buNone/>
            </a:pPr>
            <a:endParaRPr lang="en-US" sz="3200" b="1" dirty="0">
              <a:cs typeface="Arial"/>
            </a:endParaRPr>
          </a:p>
        </p:txBody>
      </p:sp>
    </p:spTree>
    <p:extLst>
      <p:ext uri="{BB962C8B-B14F-4D97-AF65-F5344CB8AC3E}">
        <p14:creationId xmlns:p14="http://schemas.microsoft.com/office/powerpoint/2010/main" val="19560790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00645-A0E1-394E-C667-F7705221485B}"/>
              </a:ext>
            </a:extLst>
          </p:cNvPr>
          <p:cNvSpPr>
            <a:spLocks noGrp="1"/>
          </p:cNvSpPr>
          <p:nvPr>
            <p:ph type="title"/>
          </p:nvPr>
        </p:nvSpPr>
        <p:spPr/>
        <p:txBody>
          <a:bodyPr/>
          <a:lstStyle/>
          <a:p>
            <a:endParaRPr lang="en-US"/>
          </a:p>
        </p:txBody>
      </p:sp>
      <p:pic>
        <p:nvPicPr>
          <p:cNvPr id="4" name="Content Placeholder 3" descr="PESTLE Analysis Template 16 | Pestle analysis, Analysis, Pestel analysis">
            <a:extLst>
              <a:ext uri="{FF2B5EF4-FFF2-40B4-BE49-F238E27FC236}">
                <a16:creationId xmlns:a16="http://schemas.microsoft.com/office/drawing/2014/main" id="{919E432E-D228-9731-8A0A-55CBA8744544}"/>
              </a:ext>
            </a:extLst>
          </p:cNvPr>
          <p:cNvPicPr>
            <a:picLocks noGrp="1" noChangeAspect="1"/>
          </p:cNvPicPr>
          <p:nvPr>
            <p:ph idx="1"/>
          </p:nvPr>
        </p:nvPicPr>
        <p:blipFill>
          <a:blip r:embed="rId2"/>
          <a:stretch>
            <a:fillRect/>
          </a:stretch>
        </p:blipFill>
        <p:spPr>
          <a:xfrm>
            <a:off x="-4535" y="-5706"/>
            <a:ext cx="12322022" cy="6428918"/>
          </a:xfrm>
        </p:spPr>
      </p:pic>
      <p:sp>
        <p:nvSpPr>
          <p:cNvPr id="3" name="TextBox 2">
            <a:extLst>
              <a:ext uri="{FF2B5EF4-FFF2-40B4-BE49-F238E27FC236}">
                <a16:creationId xmlns:a16="http://schemas.microsoft.com/office/drawing/2014/main" id="{45821940-76E0-A397-8953-6050CDE2A440}"/>
              </a:ext>
            </a:extLst>
          </p:cNvPr>
          <p:cNvSpPr txBox="1"/>
          <p:nvPr/>
        </p:nvSpPr>
        <p:spPr>
          <a:xfrm>
            <a:off x="3175" y="6524624"/>
            <a:ext cx="1007745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600" dirty="0">
                <a:solidFill>
                  <a:schemeClr val="accent5"/>
                </a:solidFill>
                <a:hlinkClick r:id="rId3">
                  <a:extLst>
                    <a:ext uri="{A12FA001-AC4F-418D-AE19-62706E023703}">
                      <ahyp:hlinkClr xmlns:ahyp="http://schemas.microsoft.com/office/drawing/2018/hyperlinkcolor" val="tx"/>
                    </a:ext>
                  </a:extLst>
                </a:hlinkClick>
              </a:rPr>
              <a:t>PESTLE Analysis Template 16 | Pestle analysis, Analysis, Templates (pinterest.co.uk)</a:t>
            </a:r>
            <a:endParaRPr lang="en-US" sz="1600">
              <a:solidFill>
                <a:schemeClr val="accent5"/>
              </a:solidFill>
              <a:cs typeface="Arial"/>
              <a:hlinkClick r:id="rId3">
                <a:extLst>
                  <a:ext uri="{A12FA001-AC4F-418D-AE19-62706E023703}">
                    <ahyp:hlinkClr xmlns:ahyp="http://schemas.microsoft.com/office/drawing/2018/hyperlinkcolor" val="tx"/>
                  </a:ext>
                </a:extLst>
              </a:hlinkClick>
            </a:endParaRPr>
          </a:p>
        </p:txBody>
      </p:sp>
    </p:spTree>
    <p:extLst>
      <p:ext uri="{BB962C8B-B14F-4D97-AF65-F5344CB8AC3E}">
        <p14:creationId xmlns:p14="http://schemas.microsoft.com/office/powerpoint/2010/main" val="38212059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76B12-C3B6-6A71-3434-F18767A39DC1}"/>
              </a:ext>
            </a:extLst>
          </p:cNvPr>
          <p:cNvSpPr>
            <a:spLocks noGrp="1"/>
          </p:cNvSpPr>
          <p:nvPr>
            <p:ph type="title"/>
          </p:nvPr>
        </p:nvSpPr>
        <p:spPr/>
        <p:txBody>
          <a:bodyPr/>
          <a:lstStyle/>
          <a:p>
            <a:r>
              <a:rPr lang="en-US">
                <a:latin typeface="Calibri"/>
                <a:cs typeface="Calibri"/>
              </a:rPr>
              <a:t>Political</a:t>
            </a:r>
          </a:p>
        </p:txBody>
      </p:sp>
      <p:sp>
        <p:nvSpPr>
          <p:cNvPr id="3" name="Content Placeholder 2">
            <a:extLst>
              <a:ext uri="{FF2B5EF4-FFF2-40B4-BE49-F238E27FC236}">
                <a16:creationId xmlns:a16="http://schemas.microsoft.com/office/drawing/2014/main" id="{A0AB740E-FA12-C45F-D15B-A83C2C8A21D9}"/>
              </a:ext>
            </a:extLst>
          </p:cNvPr>
          <p:cNvSpPr>
            <a:spLocks noGrp="1"/>
          </p:cNvSpPr>
          <p:nvPr>
            <p:ph idx="1"/>
          </p:nvPr>
        </p:nvSpPr>
        <p:spPr/>
        <p:txBody>
          <a:bodyPr vert="horz" lIns="91440" tIns="45720" rIns="91440" bIns="45720" rtlCol="0" anchor="t">
            <a:normAutofit/>
          </a:bodyPr>
          <a:lstStyle/>
          <a:p>
            <a:endParaRPr lang="en-US" sz="1200" b="1" dirty="0">
              <a:solidFill>
                <a:srgbClr val="374151"/>
              </a:solidFill>
              <a:ea typeface="+mn-lt"/>
              <a:cs typeface="+mn-lt"/>
            </a:endParaRPr>
          </a:p>
          <a:p>
            <a:r>
              <a:rPr lang="en-US" sz="1200" b="1" dirty="0">
                <a:solidFill>
                  <a:srgbClr val="374151"/>
                </a:solidFill>
                <a:ea typeface="+mn-lt"/>
                <a:cs typeface="+mn-lt"/>
              </a:rPr>
              <a:t>Government Stability:</a:t>
            </a:r>
            <a:r>
              <a:rPr lang="en-US" sz="1200" dirty="0">
                <a:solidFill>
                  <a:srgbClr val="374151"/>
                </a:solidFill>
                <a:ea typeface="+mn-lt"/>
                <a:cs typeface="+mn-lt"/>
              </a:rPr>
              <a:t> The political stability of the region where Celtic Manor is located can impact the resort's operations and tourism in the area. Notably the Celtic Manor has already been used to hold the 2014 Nato summit, which proves the resort is obviously held in high regard, by the government and leaders around the world.</a:t>
            </a:r>
            <a:endParaRPr lang="en-US" sz="2400" dirty="0">
              <a:solidFill>
                <a:srgbClr val="374151"/>
              </a:solidFill>
              <a:cs typeface="Arial"/>
            </a:endParaRPr>
          </a:p>
          <a:p>
            <a:r>
              <a:rPr lang="en-US" sz="1200" b="1" dirty="0">
                <a:solidFill>
                  <a:srgbClr val="374151"/>
                </a:solidFill>
                <a:ea typeface="+mn-lt"/>
                <a:cs typeface="+mn-lt"/>
              </a:rPr>
              <a:t>Government Policies:</a:t>
            </a:r>
            <a:r>
              <a:rPr lang="en-US" sz="1200" dirty="0">
                <a:solidFill>
                  <a:srgbClr val="374151"/>
                </a:solidFill>
                <a:ea typeface="+mn-lt"/>
                <a:cs typeface="+mn-lt"/>
              </a:rPr>
              <a:t> Changes in government policies related to tourism, taxes, or regulations can affect the hospitality industry.</a:t>
            </a:r>
            <a:endParaRPr lang="en-US" dirty="0"/>
          </a:p>
          <a:p>
            <a:pPr marL="0" indent="0">
              <a:buNone/>
            </a:pPr>
            <a:endParaRPr lang="en-US" sz="1200" dirty="0">
              <a:solidFill>
                <a:srgbClr val="374151"/>
              </a:solidFill>
              <a:cs typeface="Arial"/>
            </a:endParaRPr>
          </a:p>
          <a:p>
            <a:pPr marL="0" indent="0">
              <a:buNone/>
            </a:pPr>
            <a:r>
              <a:rPr lang="en-US" sz="1400" dirty="0">
                <a:solidFill>
                  <a:schemeClr val="tx1"/>
                </a:solidFill>
                <a:ea typeface="+mn-lt"/>
                <a:cs typeface="+mn-lt"/>
                <a:hlinkClick r:id="rId2">
                  <a:extLst>
                    <a:ext uri="{A12FA001-AC4F-418D-AE19-62706E023703}">
                      <ahyp:hlinkClr xmlns:ahyp="http://schemas.microsoft.com/office/drawing/2018/hyperlinkcolor" val="tx"/>
                    </a:ext>
                  </a:extLst>
                </a:hlinkClick>
              </a:rPr>
              <a:t>Conservatives and Labour parties look to bring their party conferences to the Celtic Manor - Wales Online</a:t>
            </a:r>
            <a:endParaRPr lang="en-US" sz="1400">
              <a:solidFill>
                <a:schemeClr val="tx1"/>
              </a:solidFill>
              <a:hlinkClick r:id="rId2">
                <a:extLst>
                  <a:ext uri="{A12FA001-AC4F-418D-AE19-62706E023703}">
                    <ahyp:hlinkClr xmlns:ahyp="http://schemas.microsoft.com/office/drawing/2018/hyperlinkcolor" val="tx"/>
                  </a:ext>
                </a:extLst>
              </a:hlinkClick>
            </a:endParaRPr>
          </a:p>
        </p:txBody>
      </p:sp>
    </p:spTree>
    <p:extLst>
      <p:ext uri="{BB962C8B-B14F-4D97-AF65-F5344CB8AC3E}">
        <p14:creationId xmlns:p14="http://schemas.microsoft.com/office/powerpoint/2010/main" val="5838497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1C995-CF59-272B-008D-BFD4271C39EC}"/>
              </a:ext>
            </a:extLst>
          </p:cNvPr>
          <p:cNvSpPr>
            <a:spLocks noGrp="1"/>
          </p:cNvSpPr>
          <p:nvPr>
            <p:ph type="title"/>
          </p:nvPr>
        </p:nvSpPr>
        <p:spPr/>
        <p:txBody>
          <a:bodyPr/>
          <a:lstStyle/>
          <a:p>
            <a:r>
              <a:rPr lang="en-US" b="1" dirty="0">
                <a:latin typeface="Calibri"/>
                <a:cs typeface="Calibri"/>
              </a:rPr>
              <a:t>Economic</a:t>
            </a:r>
          </a:p>
        </p:txBody>
      </p:sp>
      <p:sp>
        <p:nvSpPr>
          <p:cNvPr id="3" name="Content Placeholder 2">
            <a:extLst>
              <a:ext uri="{FF2B5EF4-FFF2-40B4-BE49-F238E27FC236}">
                <a16:creationId xmlns:a16="http://schemas.microsoft.com/office/drawing/2014/main" id="{D6F8FE32-B238-7F99-6187-4729B594CACB}"/>
              </a:ext>
            </a:extLst>
          </p:cNvPr>
          <p:cNvSpPr>
            <a:spLocks noGrp="1"/>
          </p:cNvSpPr>
          <p:nvPr>
            <p:ph idx="1"/>
          </p:nvPr>
        </p:nvSpPr>
        <p:spPr/>
        <p:txBody>
          <a:bodyPr vert="horz" lIns="91440" tIns="45720" rIns="91440" bIns="45720" rtlCol="0" anchor="t">
            <a:normAutofit/>
          </a:bodyPr>
          <a:lstStyle/>
          <a:p>
            <a:endParaRPr lang="en-US" sz="1200">
              <a:solidFill>
                <a:srgbClr val="374151"/>
              </a:solidFill>
              <a:cs typeface="Arial"/>
            </a:endParaRPr>
          </a:p>
          <a:p>
            <a:r>
              <a:rPr lang="en-US" sz="1200" b="1">
                <a:solidFill>
                  <a:srgbClr val="374151"/>
                </a:solidFill>
                <a:ea typeface="+mn-lt"/>
                <a:cs typeface="+mn-lt"/>
              </a:rPr>
              <a:t>Economic Growth:</a:t>
            </a:r>
            <a:r>
              <a:rPr lang="en-US" sz="1200">
                <a:solidFill>
                  <a:srgbClr val="374151"/>
                </a:solidFill>
                <a:ea typeface="+mn-lt"/>
                <a:cs typeface="+mn-lt"/>
              </a:rPr>
              <a:t> The overall economic growth of the region or country can influence consumer spending on leisure activities such as vacations at resorts.</a:t>
            </a:r>
            <a:endParaRPr lang="en-US" sz="1200">
              <a:solidFill>
                <a:srgbClr val="374151"/>
              </a:solidFill>
              <a:cs typeface="Arial"/>
            </a:endParaRPr>
          </a:p>
          <a:p>
            <a:r>
              <a:rPr lang="en-US" sz="1200" b="1">
                <a:solidFill>
                  <a:srgbClr val="374151"/>
                </a:solidFill>
                <a:ea typeface="+mn-lt"/>
                <a:cs typeface="+mn-lt"/>
              </a:rPr>
              <a:t>Exchange Rates:</a:t>
            </a:r>
            <a:r>
              <a:rPr lang="en-US" sz="1200">
                <a:solidFill>
                  <a:srgbClr val="374151"/>
                </a:solidFill>
                <a:ea typeface="+mn-lt"/>
                <a:cs typeface="+mn-lt"/>
              </a:rPr>
              <a:t> Fluctuations in currency exchange rates may affect international visitors and the resort's revenue.</a:t>
            </a:r>
            <a:endParaRPr lang="en-US"/>
          </a:p>
          <a:p>
            <a:endParaRPr lang="en-US" sz="1200">
              <a:solidFill>
                <a:srgbClr val="374151"/>
              </a:solidFill>
              <a:cs typeface="Arial"/>
            </a:endParaRPr>
          </a:p>
        </p:txBody>
      </p:sp>
    </p:spTree>
    <p:extLst>
      <p:ext uri="{BB962C8B-B14F-4D97-AF65-F5344CB8AC3E}">
        <p14:creationId xmlns:p14="http://schemas.microsoft.com/office/powerpoint/2010/main" val="17069691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90223-CB51-51E8-B61D-C1B65A8BD7E0}"/>
              </a:ext>
            </a:extLst>
          </p:cNvPr>
          <p:cNvSpPr>
            <a:spLocks noGrp="1"/>
          </p:cNvSpPr>
          <p:nvPr>
            <p:ph type="title"/>
          </p:nvPr>
        </p:nvSpPr>
        <p:spPr/>
        <p:txBody>
          <a:bodyPr/>
          <a:lstStyle/>
          <a:p>
            <a:r>
              <a:rPr lang="en-US"/>
              <a:t>Social</a:t>
            </a:r>
          </a:p>
        </p:txBody>
      </p:sp>
      <p:sp>
        <p:nvSpPr>
          <p:cNvPr id="3" name="Content Placeholder 2">
            <a:extLst>
              <a:ext uri="{FF2B5EF4-FFF2-40B4-BE49-F238E27FC236}">
                <a16:creationId xmlns:a16="http://schemas.microsoft.com/office/drawing/2014/main" id="{CE82D5F2-C894-36B0-AA6E-5D44D9F3C240}"/>
              </a:ext>
            </a:extLst>
          </p:cNvPr>
          <p:cNvSpPr>
            <a:spLocks noGrp="1"/>
          </p:cNvSpPr>
          <p:nvPr>
            <p:ph idx="1"/>
          </p:nvPr>
        </p:nvSpPr>
        <p:spPr>
          <a:xfrm>
            <a:off x="755073" y="1770207"/>
            <a:ext cx="10515600" cy="4351338"/>
          </a:xfrm>
        </p:spPr>
        <p:txBody>
          <a:bodyPr vert="horz" lIns="91440" tIns="45720" rIns="91440" bIns="45720" rtlCol="0" anchor="t">
            <a:normAutofit/>
          </a:bodyPr>
          <a:lstStyle/>
          <a:p>
            <a:r>
              <a:rPr lang="en-US" sz="1200" b="1" dirty="0">
                <a:ea typeface="+mn-lt"/>
                <a:cs typeface="+mn-lt"/>
              </a:rPr>
              <a:t>Demographics:</a:t>
            </a:r>
            <a:r>
              <a:rPr lang="en-US" sz="1200" dirty="0">
                <a:solidFill>
                  <a:srgbClr val="374151"/>
                </a:solidFill>
                <a:ea typeface="+mn-lt"/>
                <a:cs typeface="+mn-lt"/>
              </a:rPr>
              <a:t> Understanding the demographics of the target market helps in tailoring marketing strategies and services to meet the preferences and needs of guests.</a:t>
            </a:r>
            <a:endParaRPr lang="en-US" dirty="0">
              <a:cs typeface="Arial"/>
            </a:endParaRPr>
          </a:p>
          <a:p>
            <a:r>
              <a:rPr lang="en-US" sz="1200" b="1" dirty="0">
                <a:ea typeface="+mn-lt"/>
                <a:cs typeface="+mn-lt"/>
              </a:rPr>
              <a:t>Cultural Trends:</a:t>
            </a:r>
            <a:r>
              <a:rPr lang="en-US" sz="1200" dirty="0">
                <a:solidFill>
                  <a:srgbClr val="374151"/>
                </a:solidFill>
                <a:ea typeface="+mn-lt"/>
                <a:cs typeface="+mn-lt"/>
              </a:rPr>
              <a:t> Changes in cultural trends and consumer preferences can impact the types of services and experiences guests seek.</a:t>
            </a:r>
            <a:endParaRPr lang="en-US" dirty="0"/>
          </a:p>
          <a:p>
            <a:endParaRPr lang="en-US" sz="1200" dirty="0">
              <a:solidFill>
                <a:srgbClr val="374151"/>
              </a:solidFill>
              <a:cs typeface="Arial"/>
            </a:endParaRPr>
          </a:p>
          <a:p>
            <a:pPr marL="0" indent="0">
              <a:buNone/>
            </a:pPr>
            <a:r>
              <a:rPr lang="en-US" sz="1200" dirty="0">
                <a:solidFill>
                  <a:schemeClr val="accent5"/>
                </a:solidFill>
                <a:ea typeface="+mn-lt"/>
                <a:cs typeface="+mn-lt"/>
                <a:hlinkClick r:id="rId2">
                  <a:extLst>
                    <a:ext uri="{A12FA001-AC4F-418D-AE19-62706E023703}">
                      <ahyp:hlinkClr xmlns:ahyp="http://schemas.microsoft.com/office/drawing/2018/hyperlinkcolor" val="tx"/>
                    </a:ext>
                  </a:extLst>
                </a:hlinkClick>
              </a:rPr>
              <a:t>Celtic Manor Resort | 5-Star Luxury Hotel Breaks In The UK (celtic-manor.com)</a:t>
            </a:r>
            <a:r>
              <a:rPr lang="en-US" sz="1200" dirty="0">
                <a:solidFill>
                  <a:schemeClr val="accent5"/>
                </a:solidFill>
                <a:ea typeface="+mn-lt"/>
                <a:cs typeface="+mn-lt"/>
              </a:rPr>
              <a:t> -2023</a:t>
            </a:r>
            <a:endParaRPr lang="en-US">
              <a:solidFill>
                <a:schemeClr val="accent5"/>
              </a:solidFill>
              <a:cs typeface="Arial"/>
            </a:endParaRPr>
          </a:p>
        </p:txBody>
      </p:sp>
    </p:spTree>
    <p:extLst>
      <p:ext uri="{BB962C8B-B14F-4D97-AF65-F5344CB8AC3E}">
        <p14:creationId xmlns:p14="http://schemas.microsoft.com/office/powerpoint/2010/main" val="33260116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5E51E-B963-05D4-B3B2-EA35ADE5CD12}"/>
              </a:ext>
            </a:extLst>
          </p:cNvPr>
          <p:cNvSpPr>
            <a:spLocks noGrp="1"/>
          </p:cNvSpPr>
          <p:nvPr>
            <p:ph type="title"/>
          </p:nvPr>
        </p:nvSpPr>
        <p:spPr/>
        <p:txBody>
          <a:bodyPr/>
          <a:lstStyle/>
          <a:p>
            <a:r>
              <a:rPr lang="en-US"/>
              <a:t>Technology</a:t>
            </a:r>
          </a:p>
        </p:txBody>
      </p:sp>
      <p:sp>
        <p:nvSpPr>
          <p:cNvPr id="3" name="Content Placeholder 2">
            <a:extLst>
              <a:ext uri="{FF2B5EF4-FFF2-40B4-BE49-F238E27FC236}">
                <a16:creationId xmlns:a16="http://schemas.microsoft.com/office/drawing/2014/main" id="{A018D15A-A793-50C3-A460-9FB5237514FC}"/>
              </a:ext>
            </a:extLst>
          </p:cNvPr>
          <p:cNvSpPr>
            <a:spLocks noGrp="1"/>
          </p:cNvSpPr>
          <p:nvPr>
            <p:ph idx="1"/>
          </p:nvPr>
        </p:nvSpPr>
        <p:spPr/>
        <p:txBody>
          <a:bodyPr vert="horz" lIns="91440" tIns="45720" rIns="91440" bIns="45720" rtlCol="0" anchor="t">
            <a:normAutofit/>
          </a:bodyPr>
          <a:lstStyle/>
          <a:p>
            <a:r>
              <a:rPr lang="en-US" sz="1200" b="1" dirty="0">
                <a:ea typeface="+mn-lt"/>
                <a:cs typeface="+mn-lt"/>
              </a:rPr>
              <a:t>Technological Advancements:</a:t>
            </a:r>
            <a:r>
              <a:rPr lang="en-US" sz="1200" dirty="0">
                <a:solidFill>
                  <a:srgbClr val="374151"/>
                </a:solidFill>
                <a:ea typeface="+mn-lt"/>
                <a:cs typeface="+mn-lt"/>
              </a:rPr>
              <a:t> Embracing new technologies, such as online booking systems, mobile apps, and smart room features, can enhance the guest experience.</a:t>
            </a:r>
            <a:endParaRPr lang="en-US" dirty="0">
              <a:cs typeface="Arial"/>
            </a:endParaRPr>
          </a:p>
          <a:p>
            <a:r>
              <a:rPr lang="en-US" sz="1200" b="1" dirty="0">
                <a:ea typeface="+mn-lt"/>
                <a:cs typeface="+mn-lt"/>
              </a:rPr>
              <a:t>Digital Marketing:</a:t>
            </a:r>
            <a:r>
              <a:rPr lang="en-US" sz="1200" dirty="0">
                <a:solidFill>
                  <a:srgbClr val="374151"/>
                </a:solidFill>
                <a:ea typeface="+mn-lt"/>
                <a:cs typeface="+mn-lt"/>
              </a:rPr>
              <a:t> Leveraging digital marketing channels and staying current with technological trends is essential in the competitive hospitality industry.</a:t>
            </a:r>
            <a:endParaRPr lang="en-US" dirty="0"/>
          </a:p>
          <a:p>
            <a:pPr marL="0" indent="0">
              <a:buNone/>
            </a:pPr>
            <a:r>
              <a:rPr lang="en-US" sz="1200" dirty="0">
                <a:solidFill>
                  <a:schemeClr val="accent5"/>
                </a:solidFill>
                <a:ea typeface="+mn-lt"/>
                <a:cs typeface="+mn-lt"/>
                <a:hlinkClick r:id="rId2">
                  <a:extLst>
                    <a:ext uri="{A12FA001-AC4F-418D-AE19-62706E023703}">
                      <ahyp:hlinkClr xmlns:ahyp="http://schemas.microsoft.com/office/drawing/2018/hyperlinkcolor" val="tx"/>
                    </a:ext>
                  </a:extLst>
                </a:hlinkClick>
              </a:rPr>
              <a:t>Celtic Manor Resort | 5-Star Luxury Hotel Breaks In The UK (celtic-manor.com)</a:t>
            </a:r>
            <a:endParaRPr lang="en-US" sz="1200">
              <a:solidFill>
                <a:schemeClr val="accent5"/>
              </a:solidFill>
              <a:cs typeface="Arial"/>
            </a:endParaRPr>
          </a:p>
        </p:txBody>
      </p:sp>
    </p:spTree>
    <p:extLst>
      <p:ext uri="{BB962C8B-B14F-4D97-AF65-F5344CB8AC3E}">
        <p14:creationId xmlns:p14="http://schemas.microsoft.com/office/powerpoint/2010/main" val="33133666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B4529E-604B-DBD9-D4AB-6F02765015FF}"/>
              </a:ext>
            </a:extLst>
          </p:cNvPr>
          <p:cNvSpPr>
            <a:spLocks noGrp="1"/>
          </p:cNvSpPr>
          <p:nvPr>
            <p:ph type="title"/>
          </p:nvPr>
        </p:nvSpPr>
        <p:spPr/>
        <p:txBody>
          <a:bodyPr/>
          <a:lstStyle/>
          <a:p>
            <a:r>
              <a:rPr lang="en-US"/>
              <a:t>Legal</a:t>
            </a:r>
          </a:p>
        </p:txBody>
      </p:sp>
      <p:sp>
        <p:nvSpPr>
          <p:cNvPr id="3" name="Content Placeholder 2">
            <a:extLst>
              <a:ext uri="{FF2B5EF4-FFF2-40B4-BE49-F238E27FC236}">
                <a16:creationId xmlns:a16="http://schemas.microsoft.com/office/drawing/2014/main" id="{07EEDED6-5118-7E86-FF42-DDA929F1B748}"/>
              </a:ext>
            </a:extLst>
          </p:cNvPr>
          <p:cNvSpPr>
            <a:spLocks noGrp="1"/>
          </p:cNvSpPr>
          <p:nvPr>
            <p:ph idx="1"/>
          </p:nvPr>
        </p:nvSpPr>
        <p:spPr/>
        <p:txBody>
          <a:bodyPr vert="horz" lIns="91440" tIns="45720" rIns="91440" bIns="45720" rtlCol="0" anchor="t">
            <a:normAutofit/>
          </a:bodyPr>
          <a:lstStyle/>
          <a:p>
            <a:r>
              <a:rPr lang="en-US" sz="1200" b="1" dirty="0">
                <a:ea typeface="+mn-lt"/>
                <a:cs typeface="+mn-lt"/>
              </a:rPr>
              <a:t>Regulatory Compliance:</a:t>
            </a:r>
            <a:r>
              <a:rPr lang="en-US" sz="1200" dirty="0">
                <a:solidFill>
                  <a:srgbClr val="374151"/>
                </a:solidFill>
                <a:ea typeface="+mn-lt"/>
                <a:cs typeface="+mn-lt"/>
              </a:rPr>
              <a:t> Complying with local, national, and international regulations related to hospitality and tourism is crucial for the resort.</a:t>
            </a:r>
            <a:endParaRPr lang="en-US" dirty="0">
              <a:cs typeface="Arial"/>
            </a:endParaRPr>
          </a:p>
          <a:p>
            <a:r>
              <a:rPr lang="en-US" sz="1200" b="1" dirty="0">
                <a:ea typeface="+mn-lt"/>
                <a:cs typeface="+mn-lt"/>
              </a:rPr>
              <a:t>Employment Laws:</a:t>
            </a:r>
            <a:r>
              <a:rPr lang="en-US" sz="1200" dirty="0">
                <a:solidFill>
                  <a:srgbClr val="374151"/>
                </a:solidFill>
                <a:ea typeface="+mn-lt"/>
                <a:cs typeface="+mn-lt"/>
              </a:rPr>
              <a:t> Changes in employment laws can impact staffing, working conditions, and labor costs.</a:t>
            </a:r>
            <a:endParaRPr lang="en-US" dirty="0"/>
          </a:p>
          <a:p>
            <a:pPr>
              <a:buNone/>
            </a:pPr>
            <a:r>
              <a:rPr lang="en-US" sz="1200" dirty="0">
                <a:solidFill>
                  <a:schemeClr val="accent5"/>
                </a:solidFill>
                <a:cs typeface="Arial"/>
                <a:hlinkClick r:id="rId2">
                  <a:extLst>
                    <a:ext uri="{A12FA001-AC4F-418D-AE19-62706E023703}">
                      <ahyp:hlinkClr xmlns:ahyp="http://schemas.microsoft.com/office/drawing/2018/hyperlinkcolor" val="tx"/>
                    </a:ext>
                  </a:extLst>
                </a:hlinkClick>
              </a:rPr>
              <a:t>Celtic Manor Resort | 5-Star Luxury Hotel Breaks In The UK (celtic-manor.com)</a:t>
            </a:r>
            <a:endParaRPr lang="en-US" sz="1200">
              <a:solidFill>
                <a:schemeClr val="accent5"/>
              </a:solidFill>
              <a:cs typeface="Arial"/>
            </a:endParaRPr>
          </a:p>
          <a:p>
            <a:pPr marL="0" indent="0">
              <a:buNone/>
            </a:pPr>
            <a:endParaRPr lang="en-US" dirty="0">
              <a:cs typeface="Arial"/>
            </a:endParaRPr>
          </a:p>
        </p:txBody>
      </p:sp>
    </p:spTree>
    <p:extLst>
      <p:ext uri="{BB962C8B-B14F-4D97-AF65-F5344CB8AC3E}">
        <p14:creationId xmlns:p14="http://schemas.microsoft.com/office/powerpoint/2010/main" val="28581029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58433-8833-2FE6-6E20-C878F64DEBA9}"/>
              </a:ext>
            </a:extLst>
          </p:cNvPr>
          <p:cNvSpPr>
            <a:spLocks noGrp="1"/>
          </p:cNvSpPr>
          <p:nvPr>
            <p:ph type="title"/>
          </p:nvPr>
        </p:nvSpPr>
        <p:spPr/>
        <p:txBody>
          <a:bodyPr/>
          <a:lstStyle/>
          <a:p>
            <a:r>
              <a:rPr lang="en-US"/>
              <a:t>Enviromental</a:t>
            </a:r>
          </a:p>
        </p:txBody>
      </p:sp>
      <p:sp>
        <p:nvSpPr>
          <p:cNvPr id="3" name="Content Placeholder 2">
            <a:extLst>
              <a:ext uri="{FF2B5EF4-FFF2-40B4-BE49-F238E27FC236}">
                <a16:creationId xmlns:a16="http://schemas.microsoft.com/office/drawing/2014/main" id="{F9B5F641-21CA-6480-1ED1-2ED91E95205A}"/>
              </a:ext>
            </a:extLst>
          </p:cNvPr>
          <p:cNvSpPr>
            <a:spLocks noGrp="1"/>
          </p:cNvSpPr>
          <p:nvPr>
            <p:ph idx="1"/>
          </p:nvPr>
        </p:nvSpPr>
        <p:spPr/>
        <p:txBody>
          <a:bodyPr vert="horz" lIns="91440" tIns="45720" rIns="91440" bIns="45720" rtlCol="0" anchor="t">
            <a:normAutofit/>
          </a:bodyPr>
          <a:lstStyle/>
          <a:p>
            <a:r>
              <a:rPr lang="en-US" sz="1200" b="1">
                <a:ea typeface="+mn-lt"/>
                <a:cs typeface="+mn-lt"/>
              </a:rPr>
              <a:t>Sustainability Practices:</a:t>
            </a:r>
            <a:r>
              <a:rPr lang="en-US" sz="1200">
                <a:solidFill>
                  <a:srgbClr val="374151"/>
                </a:solidFill>
                <a:ea typeface="+mn-lt"/>
                <a:cs typeface="+mn-lt"/>
              </a:rPr>
              <a:t> Increasing awareness and concern for the environment may influence guests' choices. Implementing sustainable practices can enhance the resort's reputation.</a:t>
            </a:r>
            <a:endParaRPr lang="en-US">
              <a:cs typeface="Arial"/>
            </a:endParaRPr>
          </a:p>
          <a:p>
            <a:r>
              <a:rPr lang="en-US" sz="1200" b="1">
                <a:ea typeface="+mn-lt"/>
                <a:cs typeface="+mn-lt"/>
              </a:rPr>
              <a:t>Weather Conditions:</a:t>
            </a:r>
            <a:r>
              <a:rPr lang="en-US" sz="1200">
                <a:solidFill>
                  <a:srgbClr val="374151"/>
                </a:solidFill>
                <a:ea typeface="+mn-lt"/>
                <a:cs typeface="+mn-lt"/>
              </a:rPr>
              <a:t> Depending on the region, weather conditions can affect the seasonal demand for the resort's services.</a:t>
            </a:r>
            <a:endParaRPr lang="en-US"/>
          </a:p>
          <a:p>
            <a:endParaRPr lang="en-US">
              <a:cs typeface="Arial"/>
            </a:endParaRPr>
          </a:p>
        </p:txBody>
      </p:sp>
    </p:spTree>
    <p:extLst>
      <p:ext uri="{BB962C8B-B14F-4D97-AF65-F5344CB8AC3E}">
        <p14:creationId xmlns:p14="http://schemas.microsoft.com/office/powerpoint/2010/main" val="12627343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5961B-30CB-30F3-099B-033BBDD0A9BB}"/>
              </a:ext>
            </a:extLst>
          </p:cNvPr>
          <p:cNvSpPr>
            <a:spLocks noGrp="1"/>
          </p:cNvSpPr>
          <p:nvPr>
            <p:ph type="title"/>
          </p:nvPr>
        </p:nvSpPr>
        <p:spPr/>
        <p:txBody>
          <a:bodyPr/>
          <a:lstStyle/>
          <a:p>
            <a:r>
              <a:rPr lang="en-US"/>
              <a:t>Market Segmentation </a:t>
            </a:r>
          </a:p>
        </p:txBody>
      </p:sp>
      <p:sp>
        <p:nvSpPr>
          <p:cNvPr id="3" name="Content Placeholder 2">
            <a:extLst>
              <a:ext uri="{FF2B5EF4-FFF2-40B4-BE49-F238E27FC236}">
                <a16:creationId xmlns:a16="http://schemas.microsoft.com/office/drawing/2014/main" id="{D7DC2FA1-91D0-2A84-0D29-6A72BEAAD723}"/>
              </a:ext>
            </a:extLst>
          </p:cNvPr>
          <p:cNvSpPr>
            <a:spLocks noGrp="1"/>
          </p:cNvSpPr>
          <p:nvPr>
            <p:ph idx="1"/>
          </p:nvPr>
        </p:nvSpPr>
        <p:spPr/>
        <p:txBody>
          <a:bodyPr vert="horz" lIns="91440" tIns="45720" rIns="91440" bIns="45720" rtlCol="0" anchor="t">
            <a:normAutofit fontScale="92500"/>
          </a:bodyPr>
          <a:lstStyle/>
          <a:p>
            <a:pPr marL="0" indent="0">
              <a:buNone/>
            </a:pPr>
            <a:r>
              <a:rPr lang="en-US" sz="1200" b="1" dirty="0">
                <a:ea typeface="+mn-lt"/>
                <a:cs typeface="+mn-lt"/>
              </a:rPr>
              <a:t>     </a:t>
            </a:r>
            <a:r>
              <a:rPr lang="en-US" sz="1000" b="1" dirty="0">
                <a:ea typeface="+mn-lt"/>
                <a:cs typeface="+mn-lt"/>
              </a:rPr>
              <a:t> Demographic Segmentation:</a:t>
            </a:r>
            <a:endParaRPr lang="en-US" sz="1000" dirty="0">
              <a:cs typeface="Arial"/>
            </a:endParaRPr>
          </a:p>
          <a:p>
            <a:r>
              <a:rPr lang="en-US" sz="1000" i="1" dirty="0">
                <a:solidFill>
                  <a:srgbClr val="374151"/>
                </a:solidFill>
                <a:ea typeface="+mn-lt"/>
                <a:cs typeface="+mn-lt"/>
              </a:rPr>
              <a:t>Age:</a:t>
            </a:r>
            <a:r>
              <a:rPr lang="en-US" sz="1000" dirty="0">
                <a:solidFill>
                  <a:srgbClr val="374151"/>
                </a:solidFill>
                <a:ea typeface="+mn-lt"/>
                <a:cs typeface="+mn-lt"/>
              </a:rPr>
              <a:t> The resort may target different age groups, such as young professionals, families, or retirees, offering services and activities tailored to each group.</a:t>
            </a:r>
            <a:endParaRPr lang="en-US" sz="1000" dirty="0">
              <a:cs typeface="Arial"/>
            </a:endParaRPr>
          </a:p>
          <a:p>
            <a:r>
              <a:rPr lang="en-US" sz="1000" i="1" dirty="0">
                <a:solidFill>
                  <a:srgbClr val="374151"/>
                </a:solidFill>
                <a:ea typeface="+mn-lt"/>
                <a:cs typeface="+mn-lt"/>
              </a:rPr>
              <a:t>Income:</a:t>
            </a:r>
            <a:r>
              <a:rPr lang="en-US" sz="1000" dirty="0">
                <a:solidFill>
                  <a:srgbClr val="374151"/>
                </a:solidFill>
                <a:ea typeface="+mn-lt"/>
                <a:cs typeface="+mn-lt"/>
              </a:rPr>
              <a:t> Segmenting by income levels allows Celtic Manor to customize pricing, packages, and amenities to match the spending capacity of different customer segments.</a:t>
            </a:r>
            <a:br>
              <a:rPr lang="en-US" sz="1000" dirty="0">
                <a:ea typeface="+mn-lt"/>
                <a:cs typeface="+mn-lt"/>
              </a:rPr>
            </a:br>
            <a:endParaRPr lang="en-US" sz="1000">
              <a:solidFill>
                <a:srgbClr val="374151"/>
              </a:solidFill>
              <a:ea typeface="+mn-lt"/>
              <a:cs typeface="+mn-lt"/>
            </a:endParaRPr>
          </a:p>
          <a:p>
            <a:pPr marL="0" indent="0">
              <a:buNone/>
            </a:pPr>
            <a:r>
              <a:rPr lang="en-US" sz="1000" b="1" dirty="0">
                <a:ea typeface="+mn-lt"/>
                <a:cs typeface="+mn-lt"/>
              </a:rPr>
              <a:t>      Geographic Segmentation:</a:t>
            </a:r>
            <a:endParaRPr lang="en-US" sz="1000" dirty="0">
              <a:solidFill>
                <a:srgbClr val="374151"/>
              </a:solidFill>
              <a:cs typeface="Arial"/>
            </a:endParaRPr>
          </a:p>
          <a:p>
            <a:r>
              <a:rPr lang="en-US" sz="1000" i="1" dirty="0">
                <a:solidFill>
                  <a:srgbClr val="374151"/>
                </a:solidFill>
                <a:ea typeface="+mn-lt"/>
                <a:cs typeface="+mn-lt"/>
              </a:rPr>
              <a:t>Location:</a:t>
            </a:r>
            <a:r>
              <a:rPr lang="en-US" sz="1000" dirty="0">
                <a:solidFill>
                  <a:srgbClr val="374151"/>
                </a:solidFill>
                <a:ea typeface="+mn-lt"/>
                <a:cs typeface="+mn-lt"/>
              </a:rPr>
              <a:t> Celtic Manor may cater to local, regional, national, and international markets, adjusting marketing strategies to appeal to the unique needs and preferences of each.</a:t>
            </a:r>
            <a:endParaRPr lang="en-US" sz="1000" dirty="0">
              <a:solidFill>
                <a:srgbClr val="374151"/>
              </a:solidFill>
              <a:cs typeface="Arial"/>
            </a:endParaRPr>
          </a:p>
          <a:p>
            <a:pPr marL="0" indent="0">
              <a:buNone/>
            </a:pPr>
            <a:r>
              <a:rPr lang="en-US" sz="1000" b="1" dirty="0">
                <a:solidFill>
                  <a:srgbClr val="374151"/>
                </a:solidFill>
                <a:ea typeface="+mn-lt"/>
                <a:cs typeface="+mn-lt"/>
              </a:rPr>
              <a:t>      Preferences and Interests:</a:t>
            </a:r>
            <a:endParaRPr lang="en-US" sz="1000" dirty="0">
              <a:solidFill>
                <a:srgbClr val="374151"/>
              </a:solidFill>
              <a:ea typeface="+mn-lt"/>
              <a:cs typeface="+mn-lt"/>
            </a:endParaRPr>
          </a:p>
          <a:p>
            <a:r>
              <a:rPr lang="en-US" sz="1000" i="1" dirty="0">
                <a:solidFill>
                  <a:srgbClr val="374151"/>
                </a:solidFill>
                <a:ea typeface="+mn-lt"/>
                <a:cs typeface="+mn-lt"/>
              </a:rPr>
              <a:t>Interests:</a:t>
            </a:r>
            <a:r>
              <a:rPr lang="en-US" sz="1000" dirty="0">
                <a:solidFill>
                  <a:srgbClr val="374151"/>
                </a:solidFill>
                <a:ea typeface="+mn-lt"/>
                <a:cs typeface="+mn-lt"/>
              </a:rPr>
              <a:t> Segmenting based on guest interests, such as golf, spa, or outdoor activities, allows Celtic Manor to offer specialized packages and promotions.</a:t>
            </a:r>
            <a:endParaRPr lang="en-US" sz="1000" dirty="0">
              <a:cs typeface="Arial"/>
            </a:endParaRPr>
          </a:p>
          <a:p>
            <a:r>
              <a:rPr lang="en-US" sz="1000" i="1" dirty="0">
                <a:solidFill>
                  <a:srgbClr val="374151"/>
                </a:solidFill>
                <a:ea typeface="+mn-lt"/>
                <a:cs typeface="+mn-lt"/>
              </a:rPr>
              <a:t>Cultural Preferences:</a:t>
            </a:r>
            <a:r>
              <a:rPr lang="en-US" sz="1000" dirty="0">
                <a:solidFill>
                  <a:srgbClr val="374151"/>
                </a:solidFill>
                <a:ea typeface="+mn-lt"/>
                <a:cs typeface="+mn-lt"/>
              </a:rPr>
              <a:t> Understanding the cultural preferences of different segments can help the resort provide services that align with diverse cultural backgrounds.</a:t>
            </a:r>
            <a:endParaRPr lang="en-US" sz="1000" dirty="0">
              <a:cs typeface="Arial"/>
            </a:endParaRPr>
          </a:p>
          <a:p>
            <a:pPr marL="0" indent="0">
              <a:buNone/>
            </a:pPr>
            <a:r>
              <a:rPr lang="en-US" sz="1200" b="1" dirty="0">
                <a:solidFill>
                  <a:srgbClr val="374151"/>
                </a:solidFill>
                <a:ea typeface="+mn-lt"/>
                <a:cs typeface="+mn-lt"/>
              </a:rPr>
              <a:t>      Occasion-Based Segmentation:</a:t>
            </a:r>
            <a:endParaRPr lang="en-US" sz="1000" dirty="0">
              <a:solidFill>
                <a:srgbClr val="374151"/>
              </a:solidFill>
              <a:ea typeface="+mn-lt"/>
              <a:cs typeface="+mn-lt"/>
            </a:endParaRPr>
          </a:p>
          <a:p>
            <a:r>
              <a:rPr lang="en-US" sz="1200" i="1" dirty="0">
                <a:solidFill>
                  <a:srgbClr val="374151"/>
                </a:solidFill>
                <a:ea typeface="+mn-lt"/>
                <a:cs typeface="+mn-lt"/>
              </a:rPr>
              <a:t>Special Occasions:</a:t>
            </a:r>
            <a:r>
              <a:rPr lang="en-US" sz="1200" dirty="0">
                <a:solidFill>
                  <a:srgbClr val="374151"/>
                </a:solidFill>
                <a:ea typeface="+mn-lt"/>
                <a:cs typeface="+mn-lt"/>
              </a:rPr>
              <a:t> Segmenting based on special occasions like anniversaries, birthdays, or holidays allows the resort to offer tailored packages and experiences.</a:t>
            </a:r>
            <a:endParaRPr lang="en-US" dirty="0"/>
          </a:p>
          <a:p>
            <a:pPr marL="0" indent="0">
              <a:buNone/>
            </a:pPr>
            <a:r>
              <a:rPr lang="en-US" sz="1200" b="1" dirty="0">
                <a:solidFill>
                  <a:srgbClr val="374151"/>
                </a:solidFill>
                <a:ea typeface="+mn-lt"/>
                <a:cs typeface="+mn-lt"/>
              </a:rPr>
              <a:t>      Family Structure:</a:t>
            </a:r>
            <a:endParaRPr lang="en-US" sz="1200" dirty="0">
              <a:solidFill>
                <a:srgbClr val="374151"/>
              </a:solidFill>
              <a:ea typeface="+mn-lt"/>
              <a:cs typeface="+mn-lt"/>
            </a:endParaRPr>
          </a:p>
          <a:p>
            <a:r>
              <a:rPr lang="en-US" sz="1200" i="1" dirty="0">
                <a:solidFill>
                  <a:srgbClr val="374151"/>
                </a:solidFill>
                <a:ea typeface="+mn-lt"/>
                <a:cs typeface="+mn-lt"/>
              </a:rPr>
              <a:t>Family Size:</a:t>
            </a:r>
            <a:r>
              <a:rPr lang="en-US" sz="1200" dirty="0">
                <a:solidFill>
                  <a:srgbClr val="374151"/>
                </a:solidFill>
                <a:ea typeface="+mn-lt"/>
                <a:cs typeface="+mn-lt"/>
              </a:rPr>
              <a:t> Recognizing the needs of different family sizes can influence room configurations, activity offerings, and promotional strategies.</a:t>
            </a:r>
            <a:endParaRPr lang="en-US" dirty="0"/>
          </a:p>
          <a:p>
            <a:endParaRPr lang="en-US" sz="1200">
              <a:solidFill>
                <a:srgbClr val="374151"/>
              </a:solidFill>
              <a:ea typeface="+mn-lt"/>
              <a:cs typeface="+mn-lt"/>
            </a:endParaRPr>
          </a:p>
          <a:p>
            <a:pPr marL="0" indent="0">
              <a:buNone/>
            </a:pPr>
            <a:r>
              <a:rPr lang="en-US" sz="1200" dirty="0">
                <a:solidFill>
                  <a:schemeClr val="accent5"/>
                </a:solidFill>
                <a:ea typeface="+mn-lt"/>
                <a:cs typeface="+mn-lt"/>
                <a:hlinkClick r:id="rId2">
                  <a:extLst>
                    <a:ext uri="{A12FA001-AC4F-418D-AE19-62706E023703}">
                      <ahyp:hlinkClr xmlns:ahyp="http://schemas.microsoft.com/office/drawing/2018/hyperlinkcolor" val="tx"/>
                    </a:ext>
                  </a:extLst>
                </a:hlinkClick>
              </a:rPr>
              <a:t> Celtic Manor Resort | 5-Star Luxury Hotel Breaks In The UK (celtic-mano</a:t>
            </a:r>
            <a:r>
              <a:rPr lang="en-US" sz="1200" dirty="0">
                <a:solidFill>
                  <a:schemeClr val="accent5"/>
                </a:solidFill>
                <a:ea typeface="+mn-lt"/>
                <a:cs typeface="+mn-lt"/>
              </a:rPr>
              <a:t>r.com) - 2023</a:t>
            </a:r>
            <a:endParaRPr lang="en-US" sz="1200">
              <a:solidFill>
                <a:schemeClr val="accent5"/>
              </a:solidFill>
              <a:cs typeface="Arial"/>
            </a:endParaRPr>
          </a:p>
          <a:p>
            <a:endParaRPr lang="en-US" sz="1000">
              <a:solidFill>
                <a:srgbClr val="374151"/>
              </a:solidFill>
              <a:cs typeface="Arial"/>
            </a:endParaRPr>
          </a:p>
          <a:p>
            <a:endParaRPr lang="en-US" sz="1200">
              <a:solidFill>
                <a:srgbClr val="374151"/>
              </a:solidFill>
              <a:cs typeface="Arial"/>
            </a:endParaRPr>
          </a:p>
          <a:p>
            <a:endParaRPr lang="en-US" sz="1200">
              <a:solidFill>
                <a:srgbClr val="374151"/>
              </a:solidFill>
              <a:cs typeface="Arial"/>
            </a:endParaRPr>
          </a:p>
          <a:p>
            <a:endParaRPr lang="en-US" sz="1200">
              <a:cs typeface="Arial"/>
            </a:endParaRPr>
          </a:p>
          <a:p>
            <a:pPr marL="0" indent="0">
              <a:buNone/>
            </a:pPr>
            <a:endParaRPr lang="en-US" sz="1200">
              <a:cs typeface="Arial"/>
            </a:endParaRPr>
          </a:p>
          <a:p>
            <a:endParaRPr lang="en-US">
              <a:cs typeface="Arial"/>
            </a:endParaRPr>
          </a:p>
        </p:txBody>
      </p:sp>
    </p:spTree>
    <p:extLst>
      <p:ext uri="{BB962C8B-B14F-4D97-AF65-F5344CB8AC3E}">
        <p14:creationId xmlns:p14="http://schemas.microsoft.com/office/powerpoint/2010/main" val="716505302"/>
      </p:ext>
    </p:extLst>
  </p:cSld>
  <p:clrMapOvr>
    <a:masterClrMapping/>
  </p:clrMapOvr>
</p:sld>
</file>

<file path=ppt/theme/theme1.xml><?xml version="1.0" encoding="utf-8"?>
<a:theme xmlns:a="http://schemas.openxmlformats.org/drawingml/2006/main" name="ExploreVTI">
  <a:themeElements>
    <a:clrScheme name="AnalogousFromDarkSeedLeftStep">
      <a:dk1>
        <a:srgbClr val="000000"/>
      </a:dk1>
      <a:lt1>
        <a:srgbClr val="FFFFFF"/>
      </a:lt1>
      <a:dk2>
        <a:srgbClr val="1B282F"/>
      </a:dk2>
      <a:lt2>
        <a:srgbClr val="F3F3F0"/>
      </a:lt2>
      <a:accent1>
        <a:srgbClr val="502DE7"/>
      </a:accent1>
      <a:accent2>
        <a:srgbClr val="1742D5"/>
      </a:accent2>
      <a:accent3>
        <a:srgbClr val="29A3E7"/>
      </a:accent3>
      <a:accent4>
        <a:srgbClr val="15C0B6"/>
      </a:accent4>
      <a:accent5>
        <a:srgbClr val="23C678"/>
      </a:accent5>
      <a:accent6>
        <a:srgbClr val="16C729"/>
      </a:accent6>
      <a:hlink>
        <a:srgbClr val="349D7C"/>
      </a:hlink>
      <a:folHlink>
        <a:srgbClr val="7F7F7F"/>
      </a:folHlink>
    </a:clrScheme>
    <a:fontScheme name="Custom 23">
      <a:majorFont>
        <a:latin typeface="Sagona Book"/>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xploreVTI" id="{157DDAE2-BFCD-43FD-9602-E5EFEAD66DC3}" vid="{04B6EBF8-4645-4305-9753-050B4204785C}"/>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15</Slides>
  <Notes>0</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ExploreVTI</vt:lpstr>
      <vt:lpstr>Introduction</vt:lpstr>
      <vt:lpstr>Marketing Methods</vt:lpstr>
      <vt:lpstr>PowerPoint Presentation</vt:lpstr>
      <vt:lpstr>Strengths</vt:lpstr>
      <vt:lpstr>Weaknesses</vt:lpstr>
      <vt:lpstr>Threats</vt:lpstr>
      <vt:lpstr> Opportunities</vt:lpstr>
      <vt:lpstr>PowerPoint Presentation</vt:lpstr>
      <vt:lpstr>Political</vt:lpstr>
      <vt:lpstr>Economic</vt:lpstr>
      <vt:lpstr>Social</vt:lpstr>
      <vt:lpstr>Technology</vt:lpstr>
      <vt:lpstr>Legal</vt:lpstr>
      <vt:lpstr>Enviromental</vt:lpstr>
      <vt:lpstr>Market Segmentation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160</cp:revision>
  <dcterms:created xsi:type="dcterms:W3CDTF">2023-12-04T18:34:35Z</dcterms:created>
  <dcterms:modified xsi:type="dcterms:W3CDTF">2023-12-05T21:07:18Z</dcterms:modified>
</cp:coreProperties>
</file>