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7" r:id="rId3"/>
    <p:sldId id="258" r:id="rId4"/>
    <p:sldId id="259" r:id="rId5"/>
    <p:sldId id="261" r:id="rId6"/>
    <p:sldId id="262" r:id="rId7"/>
    <p:sldId id="263" r:id="rId8"/>
    <p:sldId id="265" r:id="rId9"/>
    <p:sldId id="274" r:id="rId10"/>
    <p:sldId id="276" r:id="rId11"/>
    <p:sldId id="275" r:id="rId12"/>
    <p:sldId id="278" r:id="rId13"/>
    <p:sldId id="279" r:id="rId14"/>
    <p:sldId id="266" r:id="rId15"/>
    <p:sldId id="271" r:id="rId16"/>
    <p:sldId id="272" r:id="rId17"/>
    <p:sldId id="277" r:id="rId18"/>
    <p:sldId id="280" r:id="rId19"/>
    <p:sldId id="281"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7730C-F6A2-D00B-4E05-871D76A8934B}" v="106" dt="2022-11-29T15:45:18.433"/>
    <p1510:client id="{4D36516A-2685-521F-9EF3-A5903D01EDFD}" v="297" dt="2022-11-24T17:44:10.659"/>
    <p1510:client id="{5ED1D056-B66F-FB50-6789-E5CEC4570916}" v="1739" dt="2022-12-06T17:35:15.541"/>
    <p1510:client id="{85835131-14E7-4386-A74E-AF2D1C9FAEE7}" v="1200" dt="2022-11-23T19:07:52.983"/>
    <p1510:client id="{F1D674EA-1E80-48AB-78B8-08F6BC08C836}" v="137" dt="2022-11-29T14:42:21.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46D42F-7948-4C57-A2C2-4FB7AA9148E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8E5C740-425A-4469-B34A-030BEE7788D2}">
      <dgm:prSet/>
      <dgm:spPr/>
      <dgm:t>
        <a:bodyPr/>
        <a:lstStyle/>
        <a:p>
          <a:r>
            <a:rPr lang="en-GB"/>
            <a:t>Technology is being used constantly to improve our everyday lives.</a:t>
          </a:r>
          <a:endParaRPr lang="en-US"/>
        </a:p>
      </dgm:t>
    </dgm:pt>
    <dgm:pt modelId="{09BD8FE3-8891-4A1B-A7BA-4A326CE483AC}" type="parTrans" cxnId="{E9496254-49B1-41AA-AA47-404473655F23}">
      <dgm:prSet/>
      <dgm:spPr/>
      <dgm:t>
        <a:bodyPr/>
        <a:lstStyle/>
        <a:p>
          <a:endParaRPr lang="en-US"/>
        </a:p>
      </dgm:t>
    </dgm:pt>
    <dgm:pt modelId="{A5003FD2-7F7A-433B-A444-C56925324623}" type="sibTrans" cxnId="{E9496254-49B1-41AA-AA47-404473655F23}">
      <dgm:prSet/>
      <dgm:spPr/>
      <dgm:t>
        <a:bodyPr/>
        <a:lstStyle/>
        <a:p>
          <a:endParaRPr lang="en-US"/>
        </a:p>
      </dgm:t>
    </dgm:pt>
    <dgm:pt modelId="{FDFF24B7-C16D-43EC-9276-66738FD6DC2A}">
      <dgm:prSet/>
      <dgm:spPr/>
      <dgm:t>
        <a:bodyPr/>
        <a:lstStyle/>
        <a:p>
          <a:r>
            <a:rPr lang="en-GB"/>
            <a:t>Technology has benefits to support health and fitness.</a:t>
          </a:r>
          <a:endParaRPr lang="en-US"/>
        </a:p>
      </dgm:t>
    </dgm:pt>
    <dgm:pt modelId="{A9997F61-502D-4B54-9930-6B616476BBEB}" type="parTrans" cxnId="{7F61B5E8-5F58-461B-B561-5DF6EF054B18}">
      <dgm:prSet/>
      <dgm:spPr/>
      <dgm:t>
        <a:bodyPr/>
        <a:lstStyle/>
        <a:p>
          <a:endParaRPr lang="en-US"/>
        </a:p>
      </dgm:t>
    </dgm:pt>
    <dgm:pt modelId="{2ED999DC-6211-4DEA-B636-89200790ED00}" type="sibTrans" cxnId="{7F61B5E8-5F58-461B-B561-5DF6EF054B18}">
      <dgm:prSet/>
      <dgm:spPr/>
      <dgm:t>
        <a:bodyPr/>
        <a:lstStyle/>
        <a:p>
          <a:endParaRPr lang="en-US"/>
        </a:p>
      </dgm:t>
    </dgm:pt>
    <dgm:pt modelId="{6738675E-818A-4684-B23F-D27A93DF2434}">
      <dgm:prSet/>
      <dgm:spPr/>
      <dgm:t>
        <a:bodyPr/>
        <a:lstStyle/>
        <a:p>
          <a:r>
            <a:rPr lang="en-GB"/>
            <a:t>'The use of technology, including fitness trackers and smartphone apps, show a great deal of promise for measuring and encouraging physical activity'.</a:t>
          </a:r>
          <a:endParaRPr lang="en-US"/>
        </a:p>
      </dgm:t>
    </dgm:pt>
    <dgm:pt modelId="{99E600D8-FC2B-46F2-8AC1-682ADEC736E7}" type="parTrans" cxnId="{D443E74B-13C9-4D47-BEBB-D767ACF83DB2}">
      <dgm:prSet/>
      <dgm:spPr/>
      <dgm:t>
        <a:bodyPr/>
        <a:lstStyle/>
        <a:p>
          <a:endParaRPr lang="en-US"/>
        </a:p>
      </dgm:t>
    </dgm:pt>
    <dgm:pt modelId="{79D45946-3605-4126-8DCD-661B13D1FFC5}" type="sibTrans" cxnId="{D443E74B-13C9-4D47-BEBB-D767ACF83DB2}">
      <dgm:prSet/>
      <dgm:spPr/>
      <dgm:t>
        <a:bodyPr/>
        <a:lstStyle/>
        <a:p>
          <a:endParaRPr lang="en-US"/>
        </a:p>
      </dgm:t>
    </dgm:pt>
    <dgm:pt modelId="{3A0C1CC6-2BF5-48A0-A00A-0BE985002B00}">
      <dgm:prSet/>
      <dgm:spPr/>
      <dgm:t>
        <a:bodyPr/>
        <a:lstStyle/>
        <a:p>
          <a:r>
            <a:rPr lang="en-GB"/>
            <a:t>Frontiers in Public Health · January 2017</a:t>
          </a:r>
          <a:endParaRPr lang="en-US"/>
        </a:p>
      </dgm:t>
    </dgm:pt>
    <dgm:pt modelId="{A30542AE-6268-47F5-A2DF-B64E661E2230}" type="parTrans" cxnId="{09D83217-9C9C-4ED6-B5D5-81766C21D594}">
      <dgm:prSet/>
      <dgm:spPr/>
      <dgm:t>
        <a:bodyPr/>
        <a:lstStyle/>
        <a:p>
          <a:endParaRPr lang="en-US"/>
        </a:p>
      </dgm:t>
    </dgm:pt>
    <dgm:pt modelId="{87719D96-638D-4691-9DFD-3BD55D2DE7E8}" type="sibTrans" cxnId="{09D83217-9C9C-4ED6-B5D5-81766C21D594}">
      <dgm:prSet/>
      <dgm:spPr/>
      <dgm:t>
        <a:bodyPr/>
        <a:lstStyle/>
        <a:p>
          <a:endParaRPr lang="en-US"/>
        </a:p>
      </dgm:t>
    </dgm:pt>
    <dgm:pt modelId="{A65DD151-EA16-4EE7-A0DD-133C92E18068}" type="pres">
      <dgm:prSet presAssocID="{C746D42F-7948-4C57-A2C2-4FB7AA9148EA}" presName="linear" presStyleCnt="0">
        <dgm:presLayoutVars>
          <dgm:animLvl val="lvl"/>
          <dgm:resizeHandles val="exact"/>
        </dgm:presLayoutVars>
      </dgm:prSet>
      <dgm:spPr/>
    </dgm:pt>
    <dgm:pt modelId="{CE922CD0-42E0-4231-A1EE-5069DBCD9143}" type="pres">
      <dgm:prSet presAssocID="{48E5C740-425A-4469-B34A-030BEE7788D2}" presName="parentText" presStyleLbl="node1" presStyleIdx="0" presStyleCnt="4">
        <dgm:presLayoutVars>
          <dgm:chMax val="0"/>
          <dgm:bulletEnabled val="1"/>
        </dgm:presLayoutVars>
      </dgm:prSet>
      <dgm:spPr/>
    </dgm:pt>
    <dgm:pt modelId="{DA5184A5-1186-4DAE-8368-4F8F22FF255A}" type="pres">
      <dgm:prSet presAssocID="{A5003FD2-7F7A-433B-A444-C56925324623}" presName="spacer" presStyleCnt="0"/>
      <dgm:spPr/>
    </dgm:pt>
    <dgm:pt modelId="{81A52D1A-363E-4323-82C9-64D439421141}" type="pres">
      <dgm:prSet presAssocID="{FDFF24B7-C16D-43EC-9276-66738FD6DC2A}" presName="parentText" presStyleLbl="node1" presStyleIdx="1" presStyleCnt="4">
        <dgm:presLayoutVars>
          <dgm:chMax val="0"/>
          <dgm:bulletEnabled val="1"/>
        </dgm:presLayoutVars>
      </dgm:prSet>
      <dgm:spPr/>
    </dgm:pt>
    <dgm:pt modelId="{7AFFC67E-A949-4B7C-ABA6-7A17DC31CE6A}" type="pres">
      <dgm:prSet presAssocID="{2ED999DC-6211-4DEA-B636-89200790ED00}" presName="spacer" presStyleCnt="0"/>
      <dgm:spPr/>
    </dgm:pt>
    <dgm:pt modelId="{42D32086-B37F-44CC-9D8B-5EFAFA5F6057}" type="pres">
      <dgm:prSet presAssocID="{6738675E-818A-4684-B23F-D27A93DF2434}" presName="parentText" presStyleLbl="node1" presStyleIdx="2" presStyleCnt="4">
        <dgm:presLayoutVars>
          <dgm:chMax val="0"/>
          <dgm:bulletEnabled val="1"/>
        </dgm:presLayoutVars>
      </dgm:prSet>
      <dgm:spPr/>
    </dgm:pt>
    <dgm:pt modelId="{18054638-D98A-4CA9-9D85-818C89EE17BD}" type="pres">
      <dgm:prSet presAssocID="{79D45946-3605-4126-8DCD-661B13D1FFC5}" presName="spacer" presStyleCnt="0"/>
      <dgm:spPr/>
    </dgm:pt>
    <dgm:pt modelId="{5ABE94A3-1654-4739-8C4F-0198446C0F23}" type="pres">
      <dgm:prSet presAssocID="{3A0C1CC6-2BF5-48A0-A00A-0BE985002B00}" presName="parentText" presStyleLbl="node1" presStyleIdx="3" presStyleCnt="4">
        <dgm:presLayoutVars>
          <dgm:chMax val="0"/>
          <dgm:bulletEnabled val="1"/>
        </dgm:presLayoutVars>
      </dgm:prSet>
      <dgm:spPr/>
    </dgm:pt>
  </dgm:ptLst>
  <dgm:cxnLst>
    <dgm:cxn modelId="{09D83217-9C9C-4ED6-B5D5-81766C21D594}" srcId="{C746D42F-7948-4C57-A2C2-4FB7AA9148EA}" destId="{3A0C1CC6-2BF5-48A0-A00A-0BE985002B00}" srcOrd="3" destOrd="0" parTransId="{A30542AE-6268-47F5-A2DF-B64E661E2230}" sibTransId="{87719D96-638D-4691-9DFD-3BD55D2DE7E8}"/>
    <dgm:cxn modelId="{7975D517-1CA8-4924-9D0C-364B00B0359E}" type="presOf" srcId="{FDFF24B7-C16D-43EC-9276-66738FD6DC2A}" destId="{81A52D1A-363E-4323-82C9-64D439421141}" srcOrd="0" destOrd="0" presId="urn:microsoft.com/office/officeart/2005/8/layout/vList2"/>
    <dgm:cxn modelId="{A6C1B668-78E8-4E35-AD96-F0F947EB298E}" type="presOf" srcId="{C746D42F-7948-4C57-A2C2-4FB7AA9148EA}" destId="{A65DD151-EA16-4EE7-A0DD-133C92E18068}" srcOrd="0" destOrd="0" presId="urn:microsoft.com/office/officeart/2005/8/layout/vList2"/>
    <dgm:cxn modelId="{D443E74B-13C9-4D47-BEBB-D767ACF83DB2}" srcId="{C746D42F-7948-4C57-A2C2-4FB7AA9148EA}" destId="{6738675E-818A-4684-B23F-D27A93DF2434}" srcOrd="2" destOrd="0" parTransId="{99E600D8-FC2B-46F2-8AC1-682ADEC736E7}" sibTransId="{79D45946-3605-4126-8DCD-661B13D1FFC5}"/>
    <dgm:cxn modelId="{E9496254-49B1-41AA-AA47-404473655F23}" srcId="{C746D42F-7948-4C57-A2C2-4FB7AA9148EA}" destId="{48E5C740-425A-4469-B34A-030BEE7788D2}" srcOrd="0" destOrd="0" parTransId="{09BD8FE3-8891-4A1B-A7BA-4A326CE483AC}" sibTransId="{A5003FD2-7F7A-433B-A444-C56925324623}"/>
    <dgm:cxn modelId="{EBA52956-9811-42FE-B63D-3DCB39E94D4D}" type="presOf" srcId="{6738675E-818A-4684-B23F-D27A93DF2434}" destId="{42D32086-B37F-44CC-9D8B-5EFAFA5F6057}" srcOrd="0" destOrd="0" presId="urn:microsoft.com/office/officeart/2005/8/layout/vList2"/>
    <dgm:cxn modelId="{031E129C-D444-437B-8CF8-FAFC9AF105F9}" type="presOf" srcId="{48E5C740-425A-4469-B34A-030BEE7788D2}" destId="{CE922CD0-42E0-4231-A1EE-5069DBCD9143}" srcOrd="0" destOrd="0" presId="urn:microsoft.com/office/officeart/2005/8/layout/vList2"/>
    <dgm:cxn modelId="{7F61B5E8-5F58-461B-B561-5DF6EF054B18}" srcId="{C746D42F-7948-4C57-A2C2-4FB7AA9148EA}" destId="{FDFF24B7-C16D-43EC-9276-66738FD6DC2A}" srcOrd="1" destOrd="0" parTransId="{A9997F61-502D-4B54-9930-6B616476BBEB}" sibTransId="{2ED999DC-6211-4DEA-B636-89200790ED00}"/>
    <dgm:cxn modelId="{4E5B83F2-FC52-4088-B0C4-3CD9C7745DAE}" type="presOf" srcId="{3A0C1CC6-2BF5-48A0-A00A-0BE985002B00}" destId="{5ABE94A3-1654-4739-8C4F-0198446C0F23}" srcOrd="0" destOrd="0" presId="urn:microsoft.com/office/officeart/2005/8/layout/vList2"/>
    <dgm:cxn modelId="{D82340A0-1C52-4DFE-84B2-B5FD5903B46D}" type="presParOf" srcId="{A65DD151-EA16-4EE7-A0DD-133C92E18068}" destId="{CE922CD0-42E0-4231-A1EE-5069DBCD9143}" srcOrd="0" destOrd="0" presId="urn:microsoft.com/office/officeart/2005/8/layout/vList2"/>
    <dgm:cxn modelId="{1AAAA055-4854-4AAC-B2CE-96E812FDE424}" type="presParOf" srcId="{A65DD151-EA16-4EE7-A0DD-133C92E18068}" destId="{DA5184A5-1186-4DAE-8368-4F8F22FF255A}" srcOrd="1" destOrd="0" presId="urn:microsoft.com/office/officeart/2005/8/layout/vList2"/>
    <dgm:cxn modelId="{94AA271C-1602-4ECF-B4D4-367176A7DE39}" type="presParOf" srcId="{A65DD151-EA16-4EE7-A0DD-133C92E18068}" destId="{81A52D1A-363E-4323-82C9-64D439421141}" srcOrd="2" destOrd="0" presId="urn:microsoft.com/office/officeart/2005/8/layout/vList2"/>
    <dgm:cxn modelId="{BEE71F22-72B6-43A2-AC09-5A489FF2AE9E}" type="presParOf" srcId="{A65DD151-EA16-4EE7-A0DD-133C92E18068}" destId="{7AFFC67E-A949-4B7C-ABA6-7A17DC31CE6A}" srcOrd="3" destOrd="0" presId="urn:microsoft.com/office/officeart/2005/8/layout/vList2"/>
    <dgm:cxn modelId="{7EFE85A9-7B40-4E12-9E05-1A1E7DDA77B7}" type="presParOf" srcId="{A65DD151-EA16-4EE7-A0DD-133C92E18068}" destId="{42D32086-B37F-44CC-9D8B-5EFAFA5F6057}" srcOrd="4" destOrd="0" presId="urn:microsoft.com/office/officeart/2005/8/layout/vList2"/>
    <dgm:cxn modelId="{7C59C1E2-5444-4A83-BD4B-971DD8ABC94A}" type="presParOf" srcId="{A65DD151-EA16-4EE7-A0DD-133C92E18068}" destId="{18054638-D98A-4CA9-9D85-818C89EE17BD}" srcOrd="5" destOrd="0" presId="urn:microsoft.com/office/officeart/2005/8/layout/vList2"/>
    <dgm:cxn modelId="{A666B9EB-436E-469C-A21C-F552B86E5C59}" type="presParOf" srcId="{A65DD151-EA16-4EE7-A0DD-133C92E18068}" destId="{5ABE94A3-1654-4739-8C4F-0198446C0F2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5A9E42-95A7-43AE-BE25-7F6137D00F95}" type="doc">
      <dgm:prSet loTypeId="urn:microsoft.com/office/officeart/2005/8/layout/hierarchy1" loCatId="hierarchy" qsTypeId="urn:microsoft.com/office/officeart/2005/8/quickstyle/simple2" qsCatId="simple" csTypeId="urn:microsoft.com/office/officeart/2005/8/colors/accent0_3" csCatId="mainScheme"/>
      <dgm:spPr/>
      <dgm:t>
        <a:bodyPr/>
        <a:lstStyle/>
        <a:p>
          <a:endParaRPr lang="en-US"/>
        </a:p>
      </dgm:t>
    </dgm:pt>
    <dgm:pt modelId="{4F60F0B1-DE7B-454D-B7FE-71F2ED4055EC}">
      <dgm:prSet/>
      <dgm:spPr/>
      <dgm:t>
        <a:bodyPr/>
        <a:lstStyle/>
        <a:p>
          <a:r>
            <a:rPr lang="en-GB" dirty="0"/>
            <a:t>Purposive Sampling</a:t>
          </a:r>
          <a:endParaRPr lang="en-US" dirty="0"/>
        </a:p>
      </dgm:t>
    </dgm:pt>
    <dgm:pt modelId="{2AB10557-D3A3-45D2-88E5-1CB4C9E602FD}" type="parTrans" cxnId="{41BC16D0-2B6E-43F9-942A-15AD9DB91A27}">
      <dgm:prSet/>
      <dgm:spPr/>
      <dgm:t>
        <a:bodyPr/>
        <a:lstStyle/>
        <a:p>
          <a:endParaRPr lang="en-US"/>
        </a:p>
      </dgm:t>
    </dgm:pt>
    <dgm:pt modelId="{61BB7F2B-1667-4DC7-9435-FA84449486BE}" type="sibTrans" cxnId="{41BC16D0-2B6E-43F9-942A-15AD9DB91A27}">
      <dgm:prSet/>
      <dgm:spPr/>
      <dgm:t>
        <a:bodyPr/>
        <a:lstStyle/>
        <a:p>
          <a:endParaRPr lang="en-US"/>
        </a:p>
      </dgm:t>
    </dgm:pt>
    <dgm:pt modelId="{A5FE01B2-DA91-4B16-B619-575994F7B14E}">
      <dgm:prSet/>
      <dgm:spPr/>
      <dgm:t>
        <a:bodyPr/>
        <a:lstStyle/>
        <a:p>
          <a:r>
            <a:rPr lang="en-GB" dirty="0"/>
            <a:t>Focus groups </a:t>
          </a:r>
          <a:endParaRPr lang="en-US" dirty="0"/>
        </a:p>
      </dgm:t>
    </dgm:pt>
    <dgm:pt modelId="{E645BD21-D4FF-4A5D-A676-89E477D4CD03}" type="parTrans" cxnId="{CAB7EC8A-BFD8-4531-9D51-8AAD0490DBBF}">
      <dgm:prSet/>
      <dgm:spPr/>
      <dgm:t>
        <a:bodyPr/>
        <a:lstStyle/>
        <a:p>
          <a:endParaRPr lang="en-US"/>
        </a:p>
      </dgm:t>
    </dgm:pt>
    <dgm:pt modelId="{425E8328-35F7-42E8-AE08-6B57F424B3EE}" type="sibTrans" cxnId="{CAB7EC8A-BFD8-4531-9D51-8AAD0490DBBF}">
      <dgm:prSet/>
      <dgm:spPr/>
      <dgm:t>
        <a:bodyPr/>
        <a:lstStyle/>
        <a:p>
          <a:endParaRPr lang="en-US"/>
        </a:p>
      </dgm:t>
    </dgm:pt>
    <dgm:pt modelId="{10A6E433-CF5E-4AFA-BEAA-6FC4407ACBA4}">
      <dgm:prSet/>
      <dgm:spPr/>
      <dgm:t>
        <a:bodyPr/>
        <a:lstStyle/>
        <a:p>
          <a:r>
            <a:rPr lang="en-GB" dirty="0"/>
            <a:t>Semi structured interviews</a:t>
          </a:r>
          <a:endParaRPr lang="en-US" dirty="0"/>
        </a:p>
      </dgm:t>
    </dgm:pt>
    <dgm:pt modelId="{9464F0C4-71CA-4442-BF2A-065C64192C4C}" type="parTrans" cxnId="{2E63EE9A-3F50-40F3-9279-BFAE656B37CD}">
      <dgm:prSet/>
      <dgm:spPr/>
      <dgm:t>
        <a:bodyPr/>
        <a:lstStyle/>
        <a:p>
          <a:endParaRPr lang="en-US"/>
        </a:p>
      </dgm:t>
    </dgm:pt>
    <dgm:pt modelId="{52DE4486-12E9-451C-AA2B-481184F33A66}" type="sibTrans" cxnId="{2E63EE9A-3F50-40F3-9279-BFAE656B37CD}">
      <dgm:prSet/>
      <dgm:spPr/>
      <dgm:t>
        <a:bodyPr/>
        <a:lstStyle/>
        <a:p>
          <a:endParaRPr lang="en-US"/>
        </a:p>
      </dgm:t>
    </dgm:pt>
    <dgm:pt modelId="{5E7B70CC-2273-4990-8452-2D7FA5704A3F}" type="pres">
      <dgm:prSet presAssocID="{935A9E42-95A7-43AE-BE25-7F6137D00F95}" presName="hierChild1" presStyleCnt="0">
        <dgm:presLayoutVars>
          <dgm:chPref val="1"/>
          <dgm:dir/>
          <dgm:animOne val="branch"/>
          <dgm:animLvl val="lvl"/>
          <dgm:resizeHandles/>
        </dgm:presLayoutVars>
      </dgm:prSet>
      <dgm:spPr/>
    </dgm:pt>
    <dgm:pt modelId="{83E14C0A-9959-4D9A-A809-7B24F4D0F0D8}" type="pres">
      <dgm:prSet presAssocID="{4F60F0B1-DE7B-454D-B7FE-71F2ED4055EC}" presName="hierRoot1" presStyleCnt="0"/>
      <dgm:spPr/>
    </dgm:pt>
    <dgm:pt modelId="{F83FD297-11C8-4C6C-AF4C-B5014C2E7CE8}" type="pres">
      <dgm:prSet presAssocID="{4F60F0B1-DE7B-454D-B7FE-71F2ED4055EC}" presName="composite" presStyleCnt="0"/>
      <dgm:spPr/>
    </dgm:pt>
    <dgm:pt modelId="{3735C7D3-1AF0-486A-9962-6F2CEABE812E}" type="pres">
      <dgm:prSet presAssocID="{4F60F0B1-DE7B-454D-B7FE-71F2ED4055EC}" presName="background" presStyleLbl="node0" presStyleIdx="0" presStyleCnt="3"/>
      <dgm:spPr/>
    </dgm:pt>
    <dgm:pt modelId="{4467C11B-3F56-4E95-BCA3-37D893E74951}" type="pres">
      <dgm:prSet presAssocID="{4F60F0B1-DE7B-454D-B7FE-71F2ED4055EC}" presName="text" presStyleLbl="fgAcc0" presStyleIdx="0" presStyleCnt="3">
        <dgm:presLayoutVars>
          <dgm:chPref val="3"/>
        </dgm:presLayoutVars>
      </dgm:prSet>
      <dgm:spPr/>
    </dgm:pt>
    <dgm:pt modelId="{C589F4E6-7168-4CFB-BDB9-B23D52CB5DD8}" type="pres">
      <dgm:prSet presAssocID="{4F60F0B1-DE7B-454D-B7FE-71F2ED4055EC}" presName="hierChild2" presStyleCnt="0"/>
      <dgm:spPr/>
    </dgm:pt>
    <dgm:pt modelId="{A9DDA3A6-7C8D-4A34-8FD0-9D15CDE136DE}" type="pres">
      <dgm:prSet presAssocID="{A5FE01B2-DA91-4B16-B619-575994F7B14E}" presName="hierRoot1" presStyleCnt="0"/>
      <dgm:spPr/>
    </dgm:pt>
    <dgm:pt modelId="{EBE3841E-6D8F-4F8A-B570-4BFF0E1ED147}" type="pres">
      <dgm:prSet presAssocID="{A5FE01B2-DA91-4B16-B619-575994F7B14E}" presName="composite" presStyleCnt="0"/>
      <dgm:spPr/>
    </dgm:pt>
    <dgm:pt modelId="{295DD4B2-C1B5-4888-9BBE-15D3B9DC5187}" type="pres">
      <dgm:prSet presAssocID="{A5FE01B2-DA91-4B16-B619-575994F7B14E}" presName="background" presStyleLbl="node0" presStyleIdx="1" presStyleCnt="3"/>
      <dgm:spPr/>
    </dgm:pt>
    <dgm:pt modelId="{0A20DD68-29A1-4FDF-B5DC-04ED40D6701F}" type="pres">
      <dgm:prSet presAssocID="{A5FE01B2-DA91-4B16-B619-575994F7B14E}" presName="text" presStyleLbl="fgAcc0" presStyleIdx="1" presStyleCnt="3">
        <dgm:presLayoutVars>
          <dgm:chPref val="3"/>
        </dgm:presLayoutVars>
      </dgm:prSet>
      <dgm:spPr/>
    </dgm:pt>
    <dgm:pt modelId="{286F8CAE-A690-44CD-96D6-916FC475E3A0}" type="pres">
      <dgm:prSet presAssocID="{A5FE01B2-DA91-4B16-B619-575994F7B14E}" presName="hierChild2" presStyleCnt="0"/>
      <dgm:spPr/>
    </dgm:pt>
    <dgm:pt modelId="{A4623621-188A-4A5C-98F8-20CE2B2644D2}" type="pres">
      <dgm:prSet presAssocID="{10A6E433-CF5E-4AFA-BEAA-6FC4407ACBA4}" presName="hierRoot1" presStyleCnt="0"/>
      <dgm:spPr/>
    </dgm:pt>
    <dgm:pt modelId="{4270C8DF-43A3-4F12-8A33-795AB6E88CFE}" type="pres">
      <dgm:prSet presAssocID="{10A6E433-CF5E-4AFA-BEAA-6FC4407ACBA4}" presName="composite" presStyleCnt="0"/>
      <dgm:spPr/>
    </dgm:pt>
    <dgm:pt modelId="{7406DACC-ED1C-4106-B357-DA880C58DD6D}" type="pres">
      <dgm:prSet presAssocID="{10A6E433-CF5E-4AFA-BEAA-6FC4407ACBA4}" presName="background" presStyleLbl="node0" presStyleIdx="2" presStyleCnt="3"/>
      <dgm:spPr/>
    </dgm:pt>
    <dgm:pt modelId="{0FFE5720-6BCB-4340-8BDC-4AE02F00FD40}" type="pres">
      <dgm:prSet presAssocID="{10A6E433-CF5E-4AFA-BEAA-6FC4407ACBA4}" presName="text" presStyleLbl="fgAcc0" presStyleIdx="2" presStyleCnt="3">
        <dgm:presLayoutVars>
          <dgm:chPref val="3"/>
        </dgm:presLayoutVars>
      </dgm:prSet>
      <dgm:spPr/>
    </dgm:pt>
    <dgm:pt modelId="{CF0F908D-A78A-4790-B500-FF36C70752BB}" type="pres">
      <dgm:prSet presAssocID="{10A6E433-CF5E-4AFA-BEAA-6FC4407ACBA4}" presName="hierChild2" presStyleCnt="0"/>
      <dgm:spPr/>
    </dgm:pt>
  </dgm:ptLst>
  <dgm:cxnLst>
    <dgm:cxn modelId="{301E4616-B025-4183-9A2F-38BC2774DCC6}" type="presOf" srcId="{A5FE01B2-DA91-4B16-B619-575994F7B14E}" destId="{0A20DD68-29A1-4FDF-B5DC-04ED40D6701F}" srcOrd="0" destOrd="0" presId="urn:microsoft.com/office/officeart/2005/8/layout/hierarchy1"/>
    <dgm:cxn modelId="{CAB7EC8A-BFD8-4531-9D51-8AAD0490DBBF}" srcId="{935A9E42-95A7-43AE-BE25-7F6137D00F95}" destId="{A5FE01B2-DA91-4B16-B619-575994F7B14E}" srcOrd="1" destOrd="0" parTransId="{E645BD21-D4FF-4A5D-A676-89E477D4CD03}" sibTransId="{425E8328-35F7-42E8-AE08-6B57F424B3EE}"/>
    <dgm:cxn modelId="{2E63EE9A-3F50-40F3-9279-BFAE656B37CD}" srcId="{935A9E42-95A7-43AE-BE25-7F6137D00F95}" destId="{10A6E433-CF5E-4AFA-BEAA-6FC4407ACBA4}" srcOrd="2" destOrd="0" parTransId="{9464F0C4-71CA-4442-BF2A-065C64192C4C}" sibTransId="{52DE4486-12E9-451C-AA2B-481184F33A66}"/>
    <dgm:cxn modelId="{2CB7A09C-8DC8-42BC-9B3A-B06DC76596AD}" type="presOf" srcId="{4F60F0B1-DE7B-454D-B7FE-71F2ED4055EC}" destId="{4467C11B-3F56-4E95-BCA3-37D893E74951}" srcOrd="0" destOrd="0" presId="urn:microsoft.com/office/officeart/2005/8/layout/hierarchy1"/>
    <dgm:cxn modelId="{2447D7A3-C1CA-4BC6-9F7D-D65FFDA1B8DE}" type="presOf" srcId="{10A6E433-CF5E-4AFA-BEAA-6FC4407ACBA4}" destId="{0FFE5720-6BCB-4340-8BDC-4AE02F00FD40}" srcOrd="0" destOrd="0" presId="urn:microsoft.com/office/officeart/2005/8/layout/hierarchy1"/>
    <dgm:cxn modelId="{41BC16D0-2B6E-43F9-942A-15AD9DB91A27}" srcId="{935A9E42-95A7-43AE-BE25-7F6137D00F95}" destId="{4F60F0B1-DE7B-454D-B7FE-71F2ED4055EC}" srcOrd="0" destOrd="0" parTransId="{2AB10557-D3A3-45D2-88E5-1CB4C9E602FD}" sibTransId="{61BB7F2B-1667-4DC7-9435-FA84449486BE}"/>
    <dgm:cxn modelId="{20DD82F8-EBA9-4899-9FF4-DBDFB65862D4}" type="presOf" srcId="{935A9E42-95A7-43AE-BE25-7F6137D00F95}" destId="{5E7B70CC-2273-4990-8452-2D7FA5704A3F}" srcOrd="0" destOrd="0" presId="urn:microsoft.com/office/officeart/2005/8/layout/hierarchy1"/>
    <dgm:cxn modelId="{124A93B0-FD6D-4102-AEB2-AD6DBBA1EE43}" type="presParOf" srcId="{5E7B70CC-2273-4990-8452-2D7FA5704A3F}" destId="{83E14C0A-9959-4D9A-A809-7B24F4D0F0D8}" srcOrd="0" destOrd="0" presId="urn:microsoft.com/office/officeart/2005/8/layout/hierarchy1"/>
    <dgm:cxn modelId="{538DA01D-6868-4C1F-98B8-C3CDD7EA9B44}" type="presParOf" srcId="{83E14C0A-9959-4D9A-A809-7B24F4D0F0D8}" destId="{F83FD297-11C8-4C6C-AF4C-B5014C2E7CE8}" srcOrd="0" destOrd="0" presId="urn:microsoft.com/office/officeart/2005/8/layout/hierarchy1"/>
    <dgm:cxn modelId="{95BA7E62-EEEC-4B9B-BCC7-F3A1AC7EE459}" type="presParOf" srcId="{F83FD297-11C8-4C6C-AF4C-B5014C2E7CE8}" destId="{3735C7D3-1AF0-486A-9962-6F2CEABE812E}" srcOrd="0" destOrd="0" presId="urn:microsoft.com/office/officeart/2005/8/layout/hierarchy1"/>
    <dgm:cxn modelId="{32654FE5-F324-45AF-8616-D963C5732082}" type="presParOf" srcId="{F83FD297-11C8-4C6C-AF4C-B5014C2E7CE8}" destId="{4467C11B-3F56-4E95-BCA3-37D893E74951}" srcOrd="1" destOrd="0" presId="urn:microsoft.com/office/officeart/2005/8/layout/hierarchy1"/>
    <dgm:cxn modelId="{C50B3965-E4E6-4774-A4E1-36FBE3256A66}" type="presParOf" srcId="{83E14C0A-9959-4D9A-A809-7B24F4D0F0D8}" destId="{C589F4E6-7168-4CFB-BDB9-B23D52CB5DD8}" srcOrd="1" destOrd="0" presId="urn:microsoft.com/office/officeart/2005/8/layout/hierarchy1"/>
    <dgm:cxn modelId="{7C27A92B-DF87-4018-B14B-1242131B054A}" type="presParOf" srcId="{5E7B70CC-2273-4990-8452-2D7FA5704A3F}" destId="{A9DDA3A6-7C8D-4A34-8FD0-9D15CDE136DE}" srcOrd="1" destOrd="0" presId="urn:microsoft.com/office/officeart/2005/8/layout/hierarchy1"/>
    <dgm:cxn modelId="{0EA0DDEE-790E-41F7-B8B0-A7F08CECE7DB}" type="presParOf" srcId="{A9DDA3A6-7C8D-4A34-8FD0-9D15CDE136DE}" destId="{EBE3841E-6D8F-4F8A-B570-4BFF0E1ED147}" srcOrd="0" destOrd="0" presId="urn:microsoft.com/office/officeart/2005/8/layout/hierarchy1"/>
    <dgm:cxn modelId="{C0591CA7-A22B-463F-AFAA-898C4173438C}" type="presParOf" srcId="{EBE3841E-6D8F-4F8A-B570-4BFF0E1ED147}" destId="{295DD4B2-C1B5-4888-9BBE-15D3B9DC5187}" srcOrd="0" destOrd="0" presId="urn:microsoft.com/office/officeart/2005/8/layout/hierarchy1"/>
    <dgm:cxn modelId="{DA5F781A-1F4D-4D91-87F8-035363A9C84E}" type="presParOf" srcId="{EBE3841E-6D8F-4F8A-B570-4BFF0E1ED147}" destId="{0A20DD68-29A1-4FDF-B5DC-04ED40D6701F}" srcOrd="1" destOrd="0" presId="urn:microsoft.com/office/officeart/2005/8/layout/hierarchy1"/>
    <dgm:cxn modelId="{48E4AC14-1BB9-42FD-87D2-39255968477B}" type="presParOf" srcId="{A9DDA3A6-7C8D-4A34-8FD0-9D15CDE136DE}" destId="{286F8CAE-A690-44CD-96D6-916FC475E3A0}" srcOrd="1" destOrd="0" presId="urn:microsoft.com/office/officeart/2005/8/layout/hierarchy1"/>
    <dgm:cxn modelId="{40DB589E-E949-4AC7-9CA6-C614BEC3E86A}" type="presParOf" srcId="{5E7B70CC-2273-4990-8452-2D7FA5704A3F}" destId="{A4623621-188A-4A5C-98F8-20CE2B2644D2}" srcOrd="2" destOrd="0" presId="urn:microsoft.com/office/officeart/2005/8/layout/hierarchy1"/>
    <dgm:cxn modelId="{E755240A-3BDD-444B-A3AE-9193F2358C00}" type="presParOf" srcId="{A4623621-188A-4A5C-98F8-20CE2B2644D2}" destId="{4270C8DF-43A3-4F12-8A33-795AB6E88CFE}" srcOrd="0" destOrd="0" presId="urn:microsoft.com/office/officeart/2005/8/layout/hierarchy1"/>
    <dgm:cxn modelId="{34BD6090-0C7C-46B2-ACA0-5DDECF1C4EEF}" type="presParOf" srcId="{4270C8DF-43A3-4F12-8A33-795AB6E88CFE}" destId="{7406DACC-ED1C-4106-B357-DA880C58DD6D}" srcOrd="0" destOrd="0" presId="urn:microsoft.com/office/officeart/2005/8/layout/hierarchy1"/>
    <dgm:cxn modelId="{0912E384-D766-4928-86A8-E57E42FAF880}" type="presParOf" srcId="{4270C8DF-43A3-4F12-8A33-795AB6E88CFE}" destId="{0FFE5720-6BCB-4340-8BDC-4AE02F00FD40}" srcOrd="1" destOrd="0" presId="urn:microsoft.com/office/officeart/2005/8/layout/hierarchy1"/>
    <dgm:cxn modelId="{FCA99979-188C-43B8-82F7-DD707E366FE5}" type="presParOf" srcId="{A4623621-188A-4A5C-98F8-20CE2B2644D2}" destId="{CF0F908D-A78A-4790-B500-FF36C70752B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22CD0-42E0-4231-A1EE-5069DBCD9143}">
      <dsp:nvSpPr>
        <dsp:cNvPr id="0" name=""/>
        <dsp:cNvSpPr/>
      </dsp:nvSpPr>
      <dsp:spPr>
        <a:xfrm>
          <a:off x="0" y="313456"/>
          <a:ext cx="5928532"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Technology is being used constantly to improve our everyday lives.</a:t>
          </a:r>
          <a:endParaRPr lang="en-US" sz="2100" kern="1200"/>
        </a:p>
      </dsp:txBody>
      <dsp:txXfrm>
        <a:off x="57347" y="370803"/>
        <a:ext cx="5813838" cy="1060059"/>
      </dsp:txXfrm>
    </dsp:sp>
    <dsp:sp modelId="{81A52D1A-363E-4323-82C9-64D439421141}">
      <dsp:nvSpPr>
        <dsp:cNvPr id="0" name=""/>
        <dsp:cNvSpPr/>
      </dsp:nvSpPr>
      <dsp:spPr>
        <a:xfrm>
          <a:off x="0" y="1548689"/>
          <a:ext cx="5928532"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Technology has benefits to support health and fitness.</a:t>
          </a:r>
          <a:endParaRPr lang="en-US" sz="2100" kern="1200"/>
        </a:p>
      </dsp:txBody>
      <dsp:txXfrm>
        <a:off x="57347" y="1606036"/>
        <a:ext cx="5813838" cy="1060059"/>
      </dsp:txXfrm>
    </dsp:sp>
    <dsp:sp modelId="{42D32086-B37F-44CC-9D8B-5EFAFA5F6057}">
      <dsp:nvSpPr>
        <dsp:cNvPr id="0" name=""/>
        <dsp:cNvSpPr/>
      </dsp:nvSpPr>
      <dsp:spPr>
        <a:xfrm>
          <a:off x="0" y="2783922"/>
          <a:ext cx="5928532"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use of technology, including fitness trackers and smartphone apps, show a great deal of promise for measuring and encouraging physical activity'.</a:t>
          </a:r>
          <a:endParaRPr lang="en-US" sz="2100" kern="1200"/>
        </a:p>
      </dsp:txBody>
      <dsp:txXfrm>
        <a:off x="57347" y="2841269"/>
        <a:ext cx="5813838" cy="1060059"/>
      </dsp:txXfrm>
    </dsp:sp>
    <dsp:sp modelId="{5ABE94A3-1654-4739-8C4F-0198446C0F23}">
      <dsp:nvSpPr>
        <dsp:cNvPr id="0" name=""/>
        <dsp:cNvSpPr/>
      </dsp:nvSpPr>
      <dsp:spPr>
        <a:xfrm>
          <a:off x="0" y="4019155"/>
          <a:ext cx="5928532"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Frontiers in Public Health · January 2017</a:t>
          </a:r>
          <a:endParaRPr lang="en-US" sz="2100" kern="1200"/>
        </a:p>
      </dsp:txBody>
      <dsp:txXfrm>
        <a:off x="57347" y="4076502"/>
        <a:ext cx="5813838" cy="1060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5C7D3-1AF0-486A-9962-6F2CEABE812E}">
      <dsp:nvSpPr>
        <dsp:cNvPr id="0" name=""/>
        <dsp:cNvSpPr/>
      </dsp:nvSpPr>
      <dsp:spPr>
        <a:xfrm>
          <a:off x="0" y="945391"/>
          <a:ext cx="1617268" cy="102696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467C11B-3F56-4E95-BCA3-37D893E74951}">
      <dsp:nvSpPr>
        <dsp:cNvPr id="0" name=""/>
        <dsp:cNvSpPr/>
      </dsp:nvSpPr>
      <dsp:spPr>
        <a:xfrm>
          <a:off x="179696" y="1116103"/>
          <a:ext cx="1617268" cy="102696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Purposive Sampling</a:t>
          </a:r>
          <a:endParaRPr lang="en-US" sz="1900" kern="1200" dirty="0"/>
        </a:p>
      </dsp:txBody>
      <dsp:txXfrm>
        <a:off x="209775" y="1146182"/>
        <a:ext cx="1557110" cy="966807"/>
      </dsp:txXfrm>
    </dsp:sp>
    <dsp:sp modelId="{295DD4B2-C1B5-4888-9BBE-15D3B9DC5187}">
      <dsp:nvSpPr>
        <dsp:cNvPr id="0" name=""/>
        <dsp:cNvSpPr/>
      </dsp:nvSpPr>
      <dsp:spPr>
        <a:xfrm>
          <a:off x="1976661" y="945391"/>
          <a:ext cx="1617268" cy="102696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A20DD68-29A1-4FDF-B5DC-04ED40D6701F}">
      <dsp:nvSpPr>
        <dsp:cNvPr id="0" name=""/>
        <dsp:cNvSpPr/>
      </dsp:nvSpPr>
      <dsp:spPr>
        <a:xfrm>
          <a:off x="2156357" y="1116103"/>
          <a:ext cx="1617268" cy="102696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Focus groups </a:t>
          </a:r>
          <a:endParaRPr lang="en-US" sz="1900" kern="1200" dirty="0"/>
        </a:p>
      </dsp:txBody>
      <dsp:txXfrm>
        <a:off x="2186436" y="1146182"/>
        <a:ext cx="1557110" cy="966807"/>
      </dsp:txXfrm>
    </dsp:sp>
    <dsp:sp modelId="{7406DACC-ED1C-4106-B357-DA880C58DD6D}">
      <dsp:nvSpPr>
        <dsp:cNvPr id="0" name=""/>
        <dsp:cNvSpPr/>
      </dsp:nvSpPr>
      <dsp:spPr>
        <a:xfrm>
          <a:off x="3953323" y="945391"/>
          <a:ext cx="1617268" cy="102696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FFE5720-6BCB-4340-8BDC-4AE02F00FD40}">
      <dsp:nvSpPr>
        <dsp:cNvPr id="0" name=""/>
        <dsp:cNvSpPr/>
      </dsp:nvSpPr>
      <dsp:spPr>
        <a:xfrm>
          <a:off x="4133019" y="1116103"/>
          <a:ext cx="1617268" cy="102696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Semi structured interviews</a:t>
          </a:r>
          <a:endParaRPr lang="en-US" sz="1900" kern="1200" dirty="0"/>
        </a:p>
      </dsp:txBody>
      <dsp:txXfrm>
        <a:off x="4163098" y="1146182"/>
        <a:ext cx="1557110" cy="9668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9990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33593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6423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169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7088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62829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1130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11549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4672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06746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8291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12/6/2022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36258831"/>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era.ac.uk/" TargetMode="External"/><Relationship Id="rId2" Type="http://schemas.openxmlformats.org/officeDocument/2006/relationships/hyperlink" Target="https://eprints.ncrm.ac.uk/id/eprints/2273" TargetMode="External"/><Relationship Id="rId1" Type="http://schemas.openxmlformats.org/officeDocument/2006/relationships/slideLayout" Target="../slideLayouts/slideLayout2.xml"/><Relationship Id="rId4" Type="http://schemas.openxmlformats.org/officeDocument/2006/relationships/hyperlink" Target="http://dx.doi.org/10.1123/jtpe.2017-018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uidence/focus/-group-study-qualitative-studies" TargetMode="External"/><Relationship Id="rId2" Type="http://schemas.openxmlformats.org/officeDocument/2006/relationships/hyperlink" Target="https://nwcommons.nwciowa.edu/education_masters/19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text, indoor, electronics, close&#10;&#10;Description automatically generated">
            <a:extLst>
              <a:ext uri="{FF2B5EF4-FFF2-40B4-BE49-F238E27FC236}">
                <a16:creationId xmlns:a16="http://schemas.microsoft.com/office/drawing/2014/main" id="{11F9BE27-F337-B40B-BE96-396590E0159F}"/>
              </a:ext>
            </a:extLst>
          </p:cNvPr>
          <p:cNvPicPr>
            <a:picLocks noChangeAspect="1"/>
          </p:cNvPicPr>
          <p:nvPr/>
        </p:nvPicPr>
        <p:blipFill rotWithShape="1">
          <a:blip r:embed="rId2"/>
          <a:srcRect t="7304" b="8426"/>
          <a:stretch/>
        </p:blipFill>
        <p:spPr>
          <a:xfrm>
            <a:off x="20" y="10"/>
            <a:ext cx="12191979" cy="6857989"/>
          </a:xfrm>
          <a:prstGeom prst="rect">
            <a:avLst/>
          </a:prstGeom>
        </p:spPr>
      </p:pic>
      <p:sp>
        <p:nvSpPr>
          <p:cNvPr id="2" name="Title 1"/>
          <p:cNvSpPr>
            <a:spLocks noGrp="1"/>
          </p:cNvSpPr>
          <p:nvPr>
            <p:ph type="ctrTitle"/>
          </p:nvPr>
        </p:nvSpPr>
        <p:spPr>
          <a:xfrm>
            <a:off x="914400" y="914400"/>
            <a:ext cx="4892948" cy="3427867"/>
          </a:xfrm>
        </p:spPr>
        <p:txBody>
          <a:bodyPr anchor="t">
            <a:normAutofit/>
          </a:bodyPr>
          <a:lstStyle/>
          <a:p>
            <a:br>
              <a:rPr lang="en-GB" dirty="0">
                <a:solidFill>
                  <a:srgbClr val="FFFFFF"/>
                </a:solidFill>
              </a:rPr>
            </a:br>
            <a:r>
              <a:rPr lang="en-GB" dirty="0">
                <a:solidFill>
                  <a:srgbClr val="FFFFFF"/>
                </a:solidFill>
                <a:latin typeface="Times New Roman"/>
                <a:cs typeface="Times New Roman"/>
              </a:rPr>
              <a:t>Technology and Physical Education</a:t>
            </a:r>
          </a:p>
        </p:txBody>
      </p:sp>
      <p:sp>
        <p:nvSpPr>
          <p:cNvPr id="3" name="Subtitle 2"/>
          <p:cNvSpPr>
            <a:spLocks noGrp="1"/>
          </p:cNvSpPr>
          <p:nvPr>
            <p:ph type="subTitle" idx="1"/>
          </p:nvPr>
        </p:nvSpPr>
        <p:spPr>
          <a:xfrm>
            <a:off x="3802" y="6041632"/>
            <a:ext cx="4892948" cy="812923"/>
          </a:xfrm>
        </p:spPr>
        <p:txBody>
          <a:bodyPr anchor="t">
            <a:normAutofit/>
          </a:bodyPr>
          <a:lstStyle/>
          <a:p>
            <a:r>
              <a:rPr lang="en-GB" dirty="0">
                <a:solidFill>
                  <a:srgbClr val="FFFFFF"/>
                </a:solidFill>
                <a:latin typeface="Times New Roman"/>
                <a:cs typeface="Times New Roman"/>
              </a:rPr>
              <a:t>By Catherine Thompson-Charman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3">
            <a:extLst>
              <a:ext uri="{FF2B5EF4-FFF2-40B4-BE49-F238E27FC236}">
                <a16:creationId xmlns:a16="http://schemas.microsoft.com/office/drawing/2014/main" id="{9C80A05A-5AE9-0C27-01FD-0E40171B092A}"/>
              </a:ext>
            </a:extLst>
          </p:cNvPr>
          <p:cNvPicPr>
            <a:picLocks noChangeAspect="1"/>
          </p:cNvPicPr>
          <p:nvPr/>
        </p:nvPicPr>
        <p:blipFill rotWithShape="1">
          <a:blip r:embed="rId2"/>
          <a:srcRect l="20822" r="20288" b="-1"/>
          <a:stretch/>
        </p:blipFill>
        <p:spPr>
          <a:xfrm>
            <a:off x="40125" y="10"/>
            <a:ext cx="6095980" cy="6857990"/>
          </a:xfrm>
          <a:prstGeom prst="rect">
            <a:avLst/>
          </a:prstGeom>
        </p:spPr>
      </p:pic>
      <p:pic>
        <p:nvPicPr>
          <p:cNvPr id="4" name="Picture 5">
            <a:extLst>
              <a:ext uri="{FF2B5EF4-FFF2-40B4-BE49-F238E27FC236}">
                <a16:creationId xmlns:a16="http://schemas.microsoft.com/office/drawing/2014/main" id="{C65648CB-4D52-D025-7924-42A8DCC42D1D}"/>
              </a:ext>
            </a:extLst>
          </p:cNvPr>
          <p:cNvPicPr>
            <a:picLocks noChangeAspect="1"/>
          </p:cNvPicPr>
          <p:nvPr/>
        </p:nvPicPr>
        <p:blipFill rotWithShape="1">
          <a:blip r:embed="rId3"/>
          <a:srcRect l="20334" r="20332" b="-1"/>
          <a:stretch/>
        </p:blipFill>
        <p:spPr>
          <a:xfrm>
            <a:off x="6096000" y="10"/>
            <a:ext cx="6096000" cy="6857990"/>
          </a:xfrm>
          <a:prstGeom prst="rect">
            <a:avLst/>
          </a:prstGeom>
        </p:spPr>
      </p:pic>
      <p:sp>
        <p:nvSpPr>
          <p:cNvPr id="7" name="Rectangle 10">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ame 12">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2691208-F89D-C777-681F-46BA03D58E9C}"/>
              </a:ext>
            </a:extLst>
          </p:cNvPr>
          <p:cNvSpPr>
            <a:spLocks noGrp="1"/>
          </p:cNvSpPr>
          <p:nvPr>
            <p:ph type="title"/>
          </p:nvPr>
        </p:nvSpPr>
        <p:spPr>
          <a:xfrm>
            <a:off x="4286858" y="1210819"/>
            <a:ext cx="3618284" cy="3858981"/>
          </a:xfrm>
          <a:noFill/>
        </p:spPr>
        <p:txBody>
          <a:bodyPr vert="horz" lIns="91440" tIns="45720" rIns="91440" bIns="45720" rtlCol="0" anchor="ctr">
            <a:normAutofit/>
          </a:bodyPr>
          <a:lstStyle/>
          <a:p>
            <a:pPr algn="ctr"/>
            <a:br>
              <a:rPr lang="en-US" sz="2400" kern="1200" dirty="0">
                <a:latin typeface="Times New Roman"/>
              </a:rPr>
            </a:br>
            <a:br>
              <a:rPr lang="en-US" sz="2400" kern="1200" dirty="0">
                <a:latin typeface="Times New Roman"/>
              </a:rPr>
            </a:br>
            <a:br>
              <a:rPr lang="en-US" sz="2400" dirty="0">
                <a:latin typeface="Times New Roman"/>
              </a:rPr>
            </a:br>
            <a:r>
              <a:rPr lang="en-US" sz="2800" kern="1200" dirty="0">
                <a:solidFill>
                  <a:srgbClr val="080808"/>
                </a:solidFill>
                <a:latin typeface="Times New Roman"/>
                <a:cs typeface="Times New Roman"/>
              </a:rPr>
              <a:t>Looking at the teacher's perceptions on the use of technology in a physical education lesson </a:t>
            </a:r>
            <a:br>
              <a:rPr lang="en-US" sz="2800" kern="1200" dirty="0">
                <a:latin typeface="Times New Roman"/>
              </a:rPr>
            </a:br>
            <a:endParaRPr lang="en-US" sz="2400" kern="1200" dirty="0">
              <a:solidFill>
                <a:srgbClr val="080808"/>
              </a:solidFill>
              <a:latin typeface="Times New Roman"/>
              <a:cs typeface="Times New Roman"/>
            </a:endParaRPr>
          </a:p>
        </p:txBody>
      </p:sp>
      <p:sp>
        <p:nvSpPr>
          <p:cNvPr id="5" name="TextBox 4">
            <a:extLst>
              <a:ext uri="{FF2B5EF4-FFF2-40B4-BE49-F238E27FC236}">
                <a16:creationId xmlns:a16="http://schemas.microsoft.com/office/drawing/2014/main" id="{B2BE1773-F678-7CBB-2EF1-C2458A5F13F4}"/>
              </a:ext>
            </a:extLst>
          </p:cNvPr>
          <p:cNvSpPr txBox="1"/>
          <p:nvPr/>
        </p:nvSpPr>
        <p:spPr>
          <a:xfrm>
            <a:off x="501316" y="401052"/>
            <a:ext cx="288757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latin typeface="Times New Roman"/>
                <a:cs typeface="Calibri"/>
              </a:rPr>
              <a:t>Technology</a:t>
            </a:r>
            <a:endParaRPr lang="en-GB" sz="3200" dirty="0">
              <a:latin typeface="Times New Roman"/>
            </a:endParaRPr>
          </a:p>
        </p:txBody>
      </p:sp>
    </p:spTree>
    <p:extLst>
      <p:ext uri="{BB962C8B-B14F-4D97-AF65-F5344CB8AC3E}">
        <p14:creationId xmlns:p14="http://schemas.microsoft.com/office/powerpoint/2010/main" val="395481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A7265-7E85-6F42-861A-21C1396F64C5}"/>
              </a:ext>
            </a:extLst>
          </p:cNvPr>
          <p:cNvSpPr>
            <a:spLocks noGrp="1"/>
          </p:cNvSpPr>
          <p:nvPr>
            <p:ph type="title"/>
          </p:nvPr>
        </p:nvSpPr>
        <p:spPr>
          <a:xfrm>
            <a:off x="373912" y="405809"/>
            <a:ext cx="5181600" cy="1314443"/>
          </a:xfrm>
        </p:spPr>
        <p:txBody>
          <a:bodyPr anchor="t">
            <a:normAutofit/>
          </a:bodyPr>
          <a:lstStyle/>
          <a:p>
            <a:r>
              <a:rPr lang="en-GB" dirty="0">
                <a:latin typeface="Times New Roman"/>
                <a:cs typeface="Times New Roman"/>
              </a:rPr>
              <a:t>Digital Era</a:t>
            </a:r>
          </a:p>
        </p:txBody>
      </p:sp>
      <p:graphicFrame>
        <p:nvGraphicFramePr>
          <p:cNvPr id="10" name="Content Placeholder 2">
            <a:extLst>
              <a:ext uri="{FF2B5EF4-FFF2-40B4-BE49-F238E27FC236}">
                <a16:creationId xmlns:a16="http://schemas.microsoft.com/office/drawing/2014/main" id="{5C45759B-E782-F152-9B40-C10F2882A806}"/>
              </a:ext>
            </a:extLst>
          </p:cNvPr>
          <p:cNvGraphicFramePr>
            <a:graphicFrameLocks noGrp="1"/>
          </p:cNvGraphicFramePr>
          <p:nvPr>
            <p:ph idx="1"/>
          </p:nvPr>
        </p:nvGraphicFramePr>
        <p:xfrm>
          <a:off x="320748" y="1338231"/>
          <a:ext cx="5928532" cy="55073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4" descr="A picture containing computer, indoor, computer, electronics&#10;&#10;Description automatically generated">
            <a:extLst>
              <a:ext uri="{FF2B5EF4-FFF2-40B4-BE49-F238E27FC236}">
                <a16:creationId xmlns:a16="http://schemas.microsoft.com/office/drawing/2014/main" id="{FA689F32-5D68-2A3E-D7A7-4CE331BB29A2}"/>
              </a:ext>
            </a:extLst>
          </p:cNvPr>
          <p:cNvPicPr>
            <a:picLocks noChangeAspect="1"/>
          </p:cNvPicPr>
          <p:nvPr/>
        </p:nvPicPr>
        <p:blipFill rotWithShape="1">
          <a:blip r:embed="rId7"/>
          <a:srcRect l="7752" r="17340" b="-1"/>
          <a:stretch/>
        </p:blipFill>
        <p:spPr>
          <a:xfrm>
            <a:off x="6521550" y="980758"/>
            <a:ext cx="2405221" cy="4819302"/>
          </a:xfrm>
          <a:custGeom>
            <a:avLst/>
            <a:gdLst/>
            <a:ahLst/>
            <a:cxnLst/>
            <a:rect l="l" t="t" r="r" b="b"/>
            <a:pathLst>
              <a:path w="2405221" h="4810442">
                <a:moveTo>
                  <a:pt x="2405221" y="0"/>
                </a:moveTo>
                <a:lnTo>
                  <a:pt x="2405221" y="4810442"/>
                </a:lnTo>
                <a:cubicBezTo>
                  <a:pt x="1076854" y="4810442"/>
                  <a:pt x="0" y="3733588"/>
                  <a:pt x="0" y="2405221"/>
                </a:cubicBezTo>
                <a:cubicBezTo>
                  <a:pt x="0" y="1076854"/>
                  <a:pt x="1076854" y="0"/>
                  <a:pt x="2405221" y="0"/>
                </a:cubicBezTo>
                <a:close/>
              </a:path>
            </a:pathLst>
          </a:custGeom>
        </p:spPr>
      </p:pic>
      <p:pic>
        <p:nvPicPr>
          <p:cNvPr id="5" name="Picture 5" descr="Woman in white running">
            <a:extLst>
              <a:ext uri="{FF2B5EF4-FFF2-40B4-BE49-F238E27FC236}">
                <a16:creationId xmlns:a16="http://schemas.microsoft.com/office/drawing/2014/main" id="{B80D4DC0-D9FA-2CF2-27E8-EE283D210B36}"/>
              </a:ext>
            </a:extLst>
          </p:cNvPr>
          <p:cNvPicPr>
            <a:picLocks noChangeAspect="1"/>
          </p:cNvPicPr>
          <p:nvPr/>
        </p:nvPicPr>
        <p:blipFill rotWithShape="1">
          <a:blip r:embed="rId8"/>
          <a:srcRect l="30372" r="36238" b="2"/>
          <a:stretch/>
        </p:blipFill>
        <p:spPr>
          <a:xfrm>
            <a:off x="8925754" y="980758"/>
            <a:ext cx="2406342" cy="4810442"/>
          </a:xfrm>
          <a:custGeom>
            <a:avLst/>
            <a:gdLst/>
            <a:ahLst/>
            <a:cxnLst/>
            <a:rect l="l" t="t" r="r" b="b"/>
            <a:pathLst>
              <a:path w="2406342" h="4810442">
                <a:moveTo>
                  <a:pt x="1121" y="0"/>
                </a:moveTo>
                <a:cubicBezTo>
                  <a:pt x="1329488" y="0"/>
                  <a:pt x="2406342" y="1076854"/>
                  <a:pt x="2406342" y="2405221"/>
                </a:cubicBezTo>
                <a:cubicBezTo>
                  <a:pt x="2406342" y="3733588"/>
                  <a:pt x="1329488" y="4810442"/>
                  <a:pt x="1121" y="4810442"/>
                </a:cubicBezTo>
                <a:lnTo>
                  <a:pt x="0" y="4810386"/>
                </a:lnTo>
                <a:lnTo>
                  <a:pt x="0" y="57"/>
                </a:lnTo>
                <a:close/>
              </a:path>
            </a:pathLst>
          </a:custGeom>
        </p:spPr>
      </p:pic>
      <p:sp>
        <p:nvSpPr>
          <p:cNvPr id="6" name="TextBox 5">
            <a:extLst>
              <a:ext uri="{FF2B5EF4-FFF2-40B4-BE49-F238E27FC236}">
                <a16:creationId xmlns:a16="http://schemas.microsoft.com/office/drawing/2014/main" id="{AA899507-ED36-D23D-78E7-D50BD5FDADA2}"/>
              </a:ext>
            </a:extLst>
          </p:cNvPr>
          <p:cNvSpPr txBox="1"/>
          <p:nvPr/>
        </p:nvSpPr>
        <p:spPr>
          <a:xfrm>
            <a:off x="10650279" y="6410546"/>
            <a:ext cx="15417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Stock images</a:t>
            </a:r>
          </a:p>
        </p:txBody>
      </p:sp>
    </p:spTree>
    <p:extLst>
      <p:ext uri="{BB962C8B-B14F-4D97-AF65-F5344CB8AC3E}">
        <p14:creationId xmlns:p14="http://schemas.microsoft.com/office/powerpoint/2010/main" val="327602659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8D3E7-B39C-0324-FFB2-A07A6943800E}"/>
              </a:ext>
            </a:extLst>
          </p:cNvPr>
          <p:cNvSpPr>
            <a:spLocks noGrp="1"/>
          </p:cNvSpPr>
          <p:nvPr>
            <p:ph type="title"/>
          </p:nvPr>
        </p:nvSpPr>
        <p:spPr>
          <a:xfrm>
            <a:off x="459874" y="248653"/>
            <a:ext cx="5181600" cy="1314443"/>
          </a:xfrm>
        </p:spPr>
        <p:txBody>
          <a:bodyPr>
            <a:normAutofit/>
          </a:bodyPr>
          <a:lstStyle/>
          <a:p>
            <a:r>
              <a:rPr lang="en-GB" dirty="0"/>
              <a:t>Research</a:t>
            </a:r>
          </a:p>
        </p:txBody>
      </p:sp>
      <p:sp>
        <p:nvSpPr>
          <p:cNvPr id="3" name="Content Placeholder 2">
            <a:extLst>
              <a:ext uri="{FF2B5EF4-FFF2-40B4-BE49-F238E27FC236}">
                <a16:creationId xmlns:a16="http://schemas.microsoft.com/office/drawing/2014/main" id="{06DC1B9A-FD47-4683-346E-3F3DF0DDA1A9}"/>
              </a:ext>
            </a:extLst>
          </p:cNvPr>
          <p:cNvSpPr>
            <a:spLocks noGrp="1"/>
          </p:cNvSpPr>
          <p:nvPr>
            <p:ph idx="1"/>
          </p:nvPr>
        </p:nvSpPr>
        <p:spPr>
          <a:xfrm>
            <a:off x="312821" y="1122471"/>
            <a:ext cx="6042784" cy="5686284"/>
          </a:xfrm>
        </p:spPr>
        <p:txBody>
          <a:bodyPr vert="horz" lIns="91440" tIns="45720" rIns="91440" bIns="45720" rtlCol="0" anchor="t">
            <a:noAutofit/>
          </a:bodyPr>
          <a:lstStyle/>
          <a:p>
            <a:pPr>
              <a:lnSpc>
                <a:spcPct val="110000"/>
              </a:lnSpc>
            </a:pPr>
            <a:r>
              <a:rPr lang="en-GB" sz="2400" dirty="0">
                <a:latin typeface="Times New Roman"/>
                <a:cs typeface="Times New Roman"/>
              </a:rPr>
              <a:t>(Casey et al, 2017 cited in 'Effects of the iPad and mobile application  integrated physical education on children’s physical activity and psychosocial beliefs, 2020') believes digital devices are important to support the learning aims in a physical education lesson.</a:t>
            </a:r>
            <a:endParaRPr lang="en-GB" sz="2400" dirty="0">
              <a:latin typeface="Times New Roman"/>
              <a:ea typeface="+mn-lt"/>
              <a:cs typeface="Times New Roman"/>
            </a:endParaRPr>
          </a:p>
          <a:p>
            <a:pPr>
              <a:lnSpc>
                <a:spcPct val="110000"/>
              </a:lnSpc>
            </a:pPr>
            <a:r>
              <a:rPr lang="en-GB" sz="2400" dirty="0">
                <a:latin typeface="Times New Roman"/>
                <a:ea typeface="+mn-lt"/>
                <a:cs typeface="+mn-lt"/>
              </a:rPr>
              <a:t>Digital technology can be integrated with the PE curriculum to improve the teaching-learning process and promote physical activity among students (Education and Information Technologies, 2022).</a:t>
            </a:r>
            <a:endParaRPr lang="en-GB" sz="2400">
              <a:latin typeface="Times New Roman"/>
              <a:cs typeface="Times New Roman"/>
            </a:endParaRPr>
          </a:p>
          <a:p>
            <a:pPr>
              <a:lnSpc>
                <a:spcPct val="110000"/>
              </a:lnSpc>
            </a:pPr>
            <a:endParaRPr lang="en-GB" sz="1400"/>
          </a:p>
        </p:txBody>
      </p:sp>
      <p:pic>
        <p:nvPicPr>
          <p:cNvPr id="5" name="Picture 5">
            <a:extLst>
              <a:ext uri="{FF2B5EF4-FFF2-40B4-BE49-F238E27FC236}">
                <a16:creationId xmlns:a16="http://schemas.microsoft.com/office/drawing/2014/main" id="{4945AAEA-7A51-D335-B73B-F01C82A16E69}"/>
              </a:ext>
            </a:extLst>
          </p:cNvPr>
          <p:cNvPicPr>
            <a:picLocks noChangeAspect="1"/>
          </p:cNvPicPr>
          <p:nvPr/>
        </p:nvPicPr>
        <p:blipFill rotWithShape="1">
          <a:blip r:embed="rId2"/>
          <a:srcRect l="20248" r="13003" b="2"/>
          <a:stretch/>
        </p:blipFill>
        <p:spPr>
          <a:xfrm>
            <a:off x="6524941" y="980759"/>
            <a:ext cx="4810442" cy="4810442"/>
          </a:xfrm>
          <a:custGeom>
            <a:avLst/>
            <a:gdLst/>
            <a:ahLst/>
            <a:cxnLst/>
            <a:rect l="l" t="t" r="r" b="b"/>
            <a:pathLst>
              <a:path w="5610348" h="5610348">
                <a:moveTo>
                  <a:pt x="2805174" y="0"/>
                </a:moveTo>
                <a:cubicBezTo>
                  <a:pt x="4354429" y="0"/>
                  <a:pt x="5610348" y="1255919"/>
                  <a:pt x="5610348" y="2805174"/>
                </a:cubicBezTo>
                <a:cubicBezTo>
                  <a:pt x="5610348" y="4354429"/>
                  <a:pt x="4354429" y="5610348"/>
                  <a:pt x="2805174" y="5610348"/>
                </a:cubicBezTo>
                <a:cubicBezTo>
                  <a:pt x="1255919" y="5610348"/>
                  <a:pt x="0" y="4354429"/>
                  <a:pt x="0" y="2805174"/>
                </a:cubicBezTo>
                <a:cubicBezTo>
                  <a:pt x="0" y="1255919"/>
                  <a:pt x="1255919" y="0"/>
                  <a:pt x="2805174" y="0"/>
                </a:cubicBezTo>
                <a:close/>
              </a:path>
            </a:pathLst>
          </a:custGeom>
        </p:spPr>
      </p:pic>
      <p:sp>
        <p:nvSpPr>
          <p:cNvPr id="6" name="TextBox 5">
            <a:extLst>
              <a:ext uri="{FF2B5EF4-FFF2-40B4-BE49-F238E27FC236}">
                <a16:creationId xmlns:a16="http://schemas.microsoft.com/office/drawing/2014/main" id="{90525CF7-8B30-7267-7277-E79C863A67F6}"/>
              </a:ext>
            </a:extLst>
          </p:cNvPr>
          <p:cNvSpPr txBox="1"/>
          <p:nvPr/>
        </p:nvSpPr>
        <p:spPr>
          <a:xfrm>
            <a:off x="9312347" y="6456947"/>
            <a:ext cx="275420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cs typeface="Times New Roman"/>
              </a:rPr>
              <a:t>Bing images – Techholicz.com</a:t>
            </a:r>
          </a:p>
        </p:txBody>
      </p:sp>
    </p:spTree>
    <p:extLst>
      <p:ext uri="{BB962C8B-B14F-4D97-AF65-F5344CB8AC3E}">
        <p14:creationId xmlns:p14="http://schemas.microsoft.com/office/powerpoint/2010/main" val="28737997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ree darts on bullseye">
            <a:extLst>
              <a:ext uri="{FF2B5EF4-FFF2-40B4-BE49-F238E27FC236}">
                <a16:creationId xmlns:a16="http://schemas.microsoft.com/office/drawing/2014/main" id="{FF48CE5C-57AA-630D-B289-7D68ADE112C3}"/>
              </a:ext>
            </a:extLst>
          </p:cNvPr>
          <p:cNvPicPr>
            <a:picLocks noChangeAspect="1"/>
          </p:cNvPicPr>
          <p:nvPr/>
        </p:nvPicPr>
        <p:blipFill rotWithShape="1">
          <a:blip r:embed="rId2"/>
          <a:srcRect t="11068" r="-2" b="4225"/>
          <a:stretch/>
        </p:blipFill>
        <p:spPr>
          <a:xfrm>
            <a:off x="20" y="10"/>
            <a:ext cx="12191979" cy="6857989"/>
          </a:xfrm>
          <a:prstGeom prst="rect">
            <a:avLst/>
          </a:prstGeom>
        </p:spPr>
      </p:pic>
      <p:sp>
        <p:nvSpPr>
          <p:cNvPr id="2" name="Title 1">
            <a:extLst>
              <a:ext uri="{FF2B5EF4-FFF2-40B4-BE49-F238E27FC236}">
                <a16:creationId xmlns:a16="http://schemas.microsoft.com/office/drawing/2014/main" id="{D0D0FA31-77B3-3F2B-F67C-7EDC1F21FCE2}"/>
              </a:ext>
            </a:extLst>
          </p:cNvPr>
          <p:cNvSpPr>
            <a:spLocks noGrp="1"/>
          </p:cNvSpPr>
          <p:nvPr>
            <p:ph type="title"/>
          </p:nvPr>
        </p:nvSpPr>
        <p:spPr>
          <a:xfrm>
            <a:off x="249866" y="108097"/>
            <a:ext cx="6425808" cy="6298658"/>
          </a:xfrm>
        </p:spPr>
        <p:txBody>
          <a:bodyPr vert="horz" lIns="91440" tIns="45720" rIns="91440" bIns="45720" rtlCol="0" anchor="t">
            <a:normAutofit fontScale="90000"/>
          </a:bodyPr>
          <a:lstStyle/>
          <a:p>
            <a:r>
              <a:rPr lang="en-US" dirty="0"/>
              <a:t>Aims and Objectives</a:t>
            </a:r>
            <a:br>
              <a:rPr lang="en-US" dirty="0"/>
            </a:br>
            <a:br>
              <a:rPr lang="en-US" dirty="0"/>
            </a:br>
            <a:r>
              <a:rPr lang="en-US" sz="3200" dirty="0">
                <a:latin typeface="Times New Roman"/>
                <a:cs typeface="Times New Roman"/>
              </a:rPr>
              <a:t>This study aims to gather information on what technology is being used in a physical education lesson, and what the literature shows.</a:t>
            </a:r>
            <a:br>
              <a:rPr lang="en-US" sz="3200" dirty="0">
                <a:latin typeface="Times New Roman"/>
                <a:cs typeface="Times New Roman"/>
              </a:rPr>
            </a:br>
            <a:br>
              <a:rPr lang="en-US" sz="3200" dirty="0">
                <a:latin typeface="Times New Roman"/>
                <a:cs typeface="Times New Roman"/>
              </a:rPr>
            </a:br>
            <a:r>
              <a:rPr lang="en-US" sz="3200" dirty="0">
                <a:latin typeface="Times New Roman"/>
                <a:ea typeface="+mj-lt"/>
                <a:cs typeface="+mj-lt"/>
              </a:rPr>
              <a:t>'Physical education with the help of technology can change student's lives from being sedentary to having the students become more deeply involved in physical activity experiences' (Hanski, 2016). </a:t>
            </a:r>
            <a:br>
              <a:rPr lang="en-US" sz="3200" dirty="0">
                <a:latin typeface="Times New Roman"/>
                <a:cs typeface="Times New Roman"/>
              </a:rPr>
            </a:br>
            <a:endParaRPr lang="en-US">
              <a:ea typeface="+mj-lt"/>
              <a:cs typeface="+mj-lt"/>
            </a:endParaRPr>
          </a:p>
        </p:txBody>
      </p:sp>
    </p:spTree>
    <p:extLst>
      <p:ext uri="{BB962C8B-B14F-4D97-AF65-F5344CB8AC3E}">
        <p14:creationId xmlns:p14="http://schemas.microsoft.com/office/powerpoint/2010/main" val="17010164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B7DD6-02B3-3658-2392-A8BEBCF7AE53}"/>
              </a:ext>
            </a:extLst>
          </p:cNvPr>
          <p:cNvSpPr>
            <a:spLocks noGrp="1"/>
          </p:cNvSpPr>
          <p:nvPr>
            <p:ph type="title"/>
          </p:nvPr>
        </p:nvSpPr>
        <p:spPr>
          <a:xfrm>
            <a:off x="890338" y="640080"/>
            <a:ext cx="3734014" cy="3566160"/>
          </a:xfrm>
        </p:spPr>
        <p:txBody>
          <a:bodyPr vert="horz" lIns="91440" tIns="45720" rIns="91440" bIns="45720" rtlCol="0" anchor="b">
            <a:normAutofit/>
          </a:bodyPr>
          <a:lstStyle/>
          <a:p>
            <a:br>
              <a:rPr lang="en-US" sz="3400"/>
            </a:br>
            <a:r>
              <a:rPr lang="en-US" sz="3400"/>
              <a:t>Are digital devices being used in PE?</a:t>
            </a:r>
            <a:br>
              <a:rPr lang="en-US" sz="3400"/>
            </a:br>
            <a:br>
              <a:rPr lang="en-US" sz="3400"/>
            </a:br>
            <a:r>
              <a:rPr lang="en-US" sz="3400"/>
              <a:t>What are the benefits from using digital devices?</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F1487F35-5B72-40FC-ADF9-AB54BA6625D8}"/>
              </a:ext>
            </a:extLst>
          </p:cNvPr>
          <p:cNvPicPr>
            <a:picLocks noChangeAspect="1"/>
          </p:cNvPicPr>
          <p:nvPr/>
        </p:nvPicPr>
        <p:blipFill rotWithShape="1">
          <a:blip r:embed="rId2"/>
          <a:srcRect l="21790" r="2179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66222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DECB7BA-37D7-B2A8-6BC1-3A1957D32007}"/>
              </a:ext>
            </a:extLst>
          </p:cNvPr>
          <p:cNvPicPr>
            <a:picLocks noChangeAspect="1"/>
          </p:cNvPicPr>
          <p:nvPr/>
        </p:nvPicPr>
        <p:blipFill rotWithShape="1">
          <a:blip r:embed="rId2"/>
          <a:srcRect t="21566" b="5693"/>
          <a:stretch/>
        </p:blipFill>
        <p:spPr>
          <a:xfrm>
            <a:off x="2522358" y="10"/>
            <a:ext cx="9669642" cy="6857990"/>
          </a:xfrm>
          <a:prstGeom prst="rect">
            <a:avLst/>
          </a:prstGeom>
        </p:spPr>
      </p:pic>
      <p:sp>
        <p:nvSpPr>
          <p:cNvPr id="21" name="Rectangle 2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A54B3A-FC9A-F12D-3C05-8208321E7F3A}"/>
              </a:ext>
            </a:extLst>
          </p:cNvPr>
          <p:cNvSpPr>
            <a:spLocks noGrp="1"/>
          </p:cNvSpPr>
          <p:nvPr>
            <p:ph type="title"/>
          </p:nvPr>
        </p:nvSpPr>
        <p:spPr>
          <a:xfrm>
            <a:off x="203596" y="422605"/>
            <a:ext cx="4775490" cy="2208134"/>
          </a:xfrm>
          <a:noFill/>
        </p:spPr>
        <p:txBody>
          <a:bodyPr vert="horz" lIns="91440" tIns="45720" rIns="91440" bIns="45720" rtlCol="0" anchor="b">
            <a:normAutofit/>
          </a:bodyPr>
          <a:lstStyle/>
          <a:p>
            <a:br>
              <a:rPr lang="en-US" sz="1700" b="1" dirty="0"/>
            </a:br>
            <a:br>
              <a:rPr lang="en-US" sz="1700" dirty="0"/>
            </a:br>
            <a:br>
              <a:rPr lang="en-US" sz="1700" dirty="0"/>
            </a:br>
            <a:endParaRPr lang="en-US" sz="1700"/>
          </a:p>
        </p:txBody>
      </p:sp>
      <p:sp>
        <p:nvSpPr>
          <p:cNvPr id="3" name="TextBox 2">
            <a:extLst>
              <a:ext uri="{FF2B5EF4-FFF2-40B4-BE49-F238E27FC236}">
                <a16:creationId xmlns:a16="http://schemas.microsoft.com/office/drawing/2014/main" id="{CBE187C4-8572-3DE5-730B-9F3B515B8AB0}"/>
              </a:ext>
            </a:extLst>
          </p:cNvPr>
          <p:cNvSpPr txBox="1"/>
          <p:nvPr/>
        </p:nvSpPr>
        <p:spPr>
          <a:xfrm>
            <a:off x="461210" y="434475"/>
            <a:ext cx="3890209"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u="sng" dirty="0">
                <a:latin typeface="Times New Roman"/>
                <a:ea typeface="+mn-lt"/>
                <a:cs typeface="+mn-lt"/>
              </a:rPr>
              <a:t>Methodology</a:t>
            </a:r>
            <a:br>
              <a:rPr lang="en-US" sz="2800" u="sng" dirty="0">
                <a:latin typeface="Times New Roman"/>
                <a:ea typeface="+mn-lt"/>
                <a:cs typeface="+mn-lt"/>
              </a:rPr>
            </a:br>
            <a:r>
              <a:rPr lang="en-US" sz="2800" dirty="0">
                <a:latin typeface="Times New Roman"/>
                <a:ea typeface="+mn-lt"/>
                <a:cs typeface="+mn-lt"/>
              </a:rPr>
              <a:t>Quantitative and Qualitative Research</a:t>
            </a:r>
            <a:br>
              <a:rPr lang="en-US" sz="2800" dirty="0">
                <a:latin typeface="Times New Roman"/>
                <a:ea typeface="+mn-lt"/>
                <a:cs typeface="+mn-lt"/>
              </a:rPr>
            </a:br>
            <a:br>
              <a:rPr lang="en-US" sz="2800" u="sng" dirty="0">
                <a:latin typeface="Times New Roman"/>
                <a:ea typeface="+mn-lt"/>
                <a:cs typeface="+mn-lt"/>
              </a:rPr>
            </a:br>
            <a:r>
              <a:rPr lang="en-US" sz="2800" dirty="0">
                <a:latin typeface="Times New Roman"/>
                <a:ea typeface="+mn-lt"/>
                <a:cs typeface="+mn-lt"/>
              </a:rPr>
              <a:t>Quantitative research involves collecting and analyzing numerical data.</a:t>
            </a:r>
            <a:br>
              <a:rPr lang="en-US" sz="2800" dirty="0">
                <a:latin typeface="Times New Roman"/>
                <a:ea typeface="+mn-lt"/>
                <a:cs typeface="+mn-lt"/>
              </a:rPr>
            </a:br>
            <a:br>
              <a:rPr lang="en-US" sz="2800" dirty="0">
                <a:latin typeface="Times New Roman"/>
                <a:ea typeface="+mn-lt"/>
                <a:cs typeface="+mn-lt"/>
              </a:rPr>
            </a:br>
            <a:r>
              <a:rPr lang="en-US" sz="2800" dirty="0">
                <a:latin typeface="Times New Roman"/>
                <a:ea typeface="+mn-lt"/>
                <a:cs typeface="+mn-lt"/>
              </a:rPr>
              <a:t>Qualitative research is seeing and reporting the situation through the eyes of the participants (Geertz, 1974).</a:t>
            </a:r>
            <a:br>
              <a:rPr lang="en-US" sz="2800" dirty="0">
                <a:latin typeface="Times New Roman"/>
                <a:ea typeface="+mn-lt"/>
                <a:cs typeface="+mn-lt"/>
              </a:rPr>
            </a:br>
            <a:endParaRPr lang="en-GB">
              <a:ea typeface="+mn-lt"/>
              <a:cs typeface="+mn-lt"/>
            </a:endParaRPr>
          </a:p>
        </p:txBody>
      </p:sp>
    </p:spTree>
    <p:extLst>
      <p:ext uri="{BB962C8B-B14F-4D97-AF65-F5344CB8AC3E}">
        <p14:creationId xmlns:p14="http://schemas.microsoft.com/office/powerpoint/2010/main" val="3567415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People in a job interview">
            <a:extLst>
              <a:ext uri="{FF2B5EF4-FFF2-40B4-BE49-F238E27FC236}">
                <a16:creationId xmlns:a16="http://schemas.microsoft.com/office/drawing/2014/main" id="{5E123146-38B9-B193-29CC-1E13A85FD75E}"/>
              </a:ext>
            </a:extLst>
          </p:cNvPr>
          <p:cNvPicPr>
            <a:picLocks noChangeAspect="1"/>
          </p:cNvPicPr>
          <p:nvPr/>
        </p:nvPicPr>
        <p:blipFill rotWithShape="1">
          <a:blip r:embed="rId2"/>
          <a:srcRect l="19057" r="4992" b="-1"/>
          <a:stretch/>
        </p:blipFill>
        <p:spPr>
          <a:xfrm>
            <a:off x="20" y="10"/>
            <a:ext cx="7803224" cy="6857989"/>
          </a:xfrm>
          <a:prstGeom prst="rect">
            <a:avLst/>
          </a:prstGeom>
        </p:spPr>
      </p:pic>
      <p:sp>
        <p:nvSpPr>
          <p:cNvPr id="2" name="Title 1">
            <a:extLst>
              <a:ext uri="{FF2B5EF4-FFF2-40B4-BE49-F238E27FC236}">
                <a16:creationId xmlns:a16="http://schemas.microsoft.com/office/drawing/2014/main" id="{04912228-9F28-CBAA-2B7E-7EDF5D5CD379}"/>
              </a:ext>
            </a:extLst>
          </p:cNvPr>
          <p:cNvSpPr>
            <a:spLocks noGrp="1"/>
          </p:cNvSpPr>
          <p:nvPr>
            <p:ph type="title"/>
          </p:nvPr>
        </p:nvSpPr>
        <p:spPr>
          <a:xfrm>
            <a:off x="139032" y="339558"/>
            <a:ext cx="5833143" cy="5553445"/>
          </a:xfrm>
        </p:spPr>
        <p:txBody>
          <a:bodyPr vert="horz" lIns="91440" tIns="45720" rIns="91440" bIns="45720" rtlCol="0" anchor="t">
            <a:normAutofit/>
          </a:bodyPr>
          <a:lstStyle/>
          <a:p>
            <a:pPr>
              <a:lnSpc>
                <a:spcPct val="90000"/>
              </a:lnSpc>
            </a:pPr>
            <a:br>
              <a:rPr lang="en-US" sz="3600" dirty="0">
                <a:solidFill>
                  <a:srgbClr val="FFFF00"/>
                </a:solidFill>
                <a:latin typeface="Times New Roman"/>
              </a:rPr>
            </a:br>
            <a:br>
              <a:rPr lang="en-US" sz="3600" dirty="0">
                <a:solidFill>
                  <a:srgbClr val="FFFF00"/>
                </a:solidFill>
                <a:latin typeface="Times New Roman"/>
              </a:rPr>
            </a:br>
            <a:br>
              <a:rPr lang="en-US" sz="3600" dirty="0">
                <a:latin typeface="Times New Roman"/>
              </a:rPr>
            </a:br>
            <a:br>
              <a:rPr lang="en-US" sz="3600" dirty="0">
                <a:solidFill>
                  <a:srgbClr val="FFFF00"/>
                </a:solidFill>
                <a:latin typeface="Times New Roman"/>
                <a:cs typeface="Times New Roman"/>
              </a:rPr>
            </a:br>
            <a:br>
              <a:rPr lang="en-US" sz="2800" dirty="0">
                <a:latin typeface="Times New Roman"/>
              </a:rPr>
            </a:br>
            <a:br>
              <a:rPr lang="en-US" sz="2800" dirty="0"/>
            </a:br>
            <a:endParaRPr lang="en-US" sz="2800">
              <a:solidFill>
                <a:srgbClr val="FFFFFF"/>
              </a:solidFill>
            </a:endParaRPr>
          </a:p>
        </p:txBody>
      </p:sp>
      <p:pic>
        <p:nvPicPr>
          <p:cNvPr id="4" name="Picture 5" descr="People in group sharing">
            <a:extLst>
              <a:ext uri="{FF2B5EF4-FFF2-40B4-BE49-F238E27FC236}">
                <a16:creationId xmlns:a16="http://schemas.microsoft.com/office/drawing/2014/main" id="{6BBB90A8-09CC-F40D-A0CD-EED6BCCEFA94}"/>
              </a:ext>
            </a:extLst>
          </p:cNvPr>
          <p:cNvPicPr>
            <a:picLocks noChangeAspect="1"/>
          </p:cNvPicPr>
          <p:nvPr/>
        </p:nvPicPr>
        <p:blipFill rotWithShape="1">
          <a:blip r:embed="rId3"/>
          <a:srcRect l="7264" r="7491" b="2"/>
          <a:stretch/>
        </p:blipFill>
        <p:spPr>
          <a:xfrm>
            <a:off x="7803244" y="-1"/>
            <a:ext cx="4388756" cy="3436495"/>
          </a:xfrm>
          <a:prstGeom prst="rect">
            <a:avLst/>
          </a:prstGeom>
        </p:spPr>
      </p:pic>
      <p:pic>
        <p:nvPicPr>
          <p:cNvPr id="6" name="Picture 6" descr="Robots sitting on a green cafe chair">
            <a:extLst>
              <a:ext uri="{FF2B5EF4-FFF2-40B4-BE49-F238E27FC236}">
                <a16:creationId xmlns:a16="http://schemas.microsoft.com/office/drawing/2014/main" id="{F388098C-9275-A83E-B5A5-51EBA548CEDF}"/>
              </a:ext>
            </a:extLst>
          </p:cNvPr>
          <p:cNvPicPr>
            <a:picLocks noChangeAspect="1"/>
          </p:cNvPicPr>
          <p:nvPr/>
        </p:nvPicPr>
        <p:blipFill rotWithShape="1">
          <a:blip r:embed="rId4"/>
          <a:srcRect l="19800" r="8205"/>
          <a:stretch/>
        </p:blipFill>
        <p:spPr>
          <a:xfrm>
            <a:off x="7803244" y="3429000"/>
            <a:ext cx="4388756" cy="3428998"/>
          </a:xfrm>
          <a:prstGeom prst="rect">
            <a:avLst/>
          </a:prstGeom>
        </p:spPr>
      </p:pic>
      <p:pic>
        <p:nvPicPr>
          <p:cNvPr id="5" name="Picture 6" descr="Diagram, schematic&#10;&#10;Description automatically generated">
            <a:extLst>
              <a:ext uri="{FF2B5EF4-FFF2-40B4-BE49-F238E27FC236}">
                <a16:creationId xmlns:a16="http://schemas.microsoft.com/office/drawing/2014/main" id="{5A214F7D-BD57-4CD2-ADEC-1EE589B16C9C}"/>
              </a:ext>
            </a:extLst>
          </p:cNvPr>
          <p:cNvPicPr>
            <a:picLocks noChangeAspect="1"/>
          </p:cNvPicPr>
          <p:nvPr/>
        </p:nvPicPr>
        <p:blipFill>
          <a:blip r:embed="rId5"/>
          <a:stretch>
            <a:fillRect/>
          </a:stretch>
        </p:blipFill>
        <p:spPr>
          <a:xfrm>
            <a:off x="-61493" y="7353"/>
            <a:ext cx="7849934" cy="6856662"/>
          </a:xfrm>
          <a:prstGeom prst="rect">
            <a:avLst/>
          </a:prstGeom>
        </p:spPr>
      </p:pic>
    </p:spTree>
    <p:extLst>
      <p:ext uri="{BB962C8B-B14F-4D97-AF65-F5344CB8AC3E}">
        <p14:creationId xmlns:p14="http://schemas.microsoft.com/office/powerpoint/2010/main" val="118130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0145B21-0481-8425-1C4B-DF5DF5CEFDE6}"/>
              </a:ext>
            </a:extLst>
          </p:cNvPr>
          <p:cNvSpPr>
            <a:spLocks noGrp="1"/>
          </p:cNvSpPr>
          <p:nvPr>
            <p:ph type="title"/>
          </p:nvPr>
        </p:nvSpPr>
        <p:spPr>
          <a:xfrm>
            <a:off x="1146879" y="998002"/>
            <a:ext cx="3182940" cy="1471959"/>
          </a:xfrm>
        </p:spPr>
        <p:txBody>
          <a:bodyPr>
            <a:normAutofit/>
          </a:bodyPr>
          <a:lstStyle/>
          <a:p>
            <a:br>
              <a:rPr lang="en-US" sz="3600">
                <a:solidFill>
                  <a:srgbClr val="FFFFFF"/>
                </a:solidFill>
                <a:latin typeface="Times New Roman"/>
                <a:cs typeface="Times New Roman"/>
              </a:rPr>
            </a:br>
            <a:endParaRPr lang="en-GB" sz="3600">
              <a:solidFill>
                <a:srgbClr val="FFFFFF"/>
              </a:solidFill>
              <a:ea typeface="+mj-lt"/>
              <a:cs typeface="+mj-lt"/>
            </a:endParaRPr>
          </a:p>
        </p:txBody>
      </p:sp>
      <p:sp>
        <p:nvSpPr>
          <p:cNvPr id="3" name="Content Placeholder 2">
            <a:extLst>
              <a:ext uri="{FF2B5EF4-FFF2-40B4-BE49-F238E27FC236}">
                <a16:creationId xmlns:a16="http://schemas.microsoft.com/office/drawing/2014/main" id="{3AB650D5-DB2B-8095-E59C-C98E2D76AB40}"/>
              </a:ext>
            </a:extLst>
          </p:cNvPr>
          <p:cNvSpPr>
            <a:spLocks noGrp="1"/>
          </p:cNvSpPr>
          <p:nvPr>
            <p:ph idx="1"/>
          </p:nvPr>
        </p:nvSpPr>
        <p:spPr>
          <a:xfrm>
            <a:off x="1139635" y="2546161"/>
            <a:ext cx="3200451" cy="2985929"/>
          </a:xfrm>
        </p:spPr>
        <p:txBody>
          <a:bodyPr vert="horz" lIns="91440" tIns="45720" rIns="91440" bIns="45720" rtlCol="0" anchor="t">
            <a:normAutofit/>
          </a:bodyPr>
          <a:lstStyle/>
          <a:p>
            <a:pPr marL="0" indent="0">
              <a:buNone/>
            </a:pPr>
            <a:r>
              <a:rPr lang="en-US" sz="2400">
                <a:solidFill>
                  <a:srgbClr val="FEFFFF"/>
                </a:solidFill>
                <a:latin typeface="Times New Roman"/>
                <a:cs typeface="Times New Roman"/>
              </a:rPr>
              <a:t>Random Sampling  </a:t>
            </a:r>
          </a:p>
          <a:p>
            <a:pPr marL="0" indent="0">
              <a:buNone/>
            </a:pPr>
            <a:r>
              <a:rPr lang="en-US" sz="2400">
                <a:solidFill>
                  <a:srgbClr val="FEFFFF"/>
                </a:solidFill>
                <a:latin typeface="Times New Roman"/>
                <a:cs typeface="Times New Roman"/>
              </a:rPr>
              <a:t>Stratified sampling </a:t>
            </a:r>
          </a:p>
          <a:p>
            <a:pPr marL="0" indent="0">
              <a:buNone/>
            </a:pPr>
            <a:r>
              <a:rPr lang="en-US" sz="2400">
                <a:solidFill>
                  <a:srgbClr val="FEFFFF"/>
                </a:solidFill>
                <a:latin typeface="Times New Roman"/>
                <a:cs typeface="Times New Roman"/>
              </a:rPr>
              <a:t>Convenience sampling </a:t>
            </a:r>
          </a:p>
          <a:p>
            <a:pPr marL="0" indent="0">
              <a:buNone/>
            </a:pPr>
            <a:r>
              <a:rPr lang="en-US" sz="2400">
                <a:solidFill>
                  <a:srgbClr val="FEFFFF"/>
                </a:solidFill>
                <a:latin typeface="Times New Roman"/>
                <a:cs typeface="Times New Roman"/>
              </a:rPr>
              <a:t>Purposive sampling </a:t>
            </a:r>
          </a:p>
          <a:p>
            <a:pPr marL="0" indent="0">
              <a:buNone/>
            </a:pPr>
            <a:r>
              <a:rPr lang="en-US" sz="2400">
                <a:solidFill>
                  <a:srgbClr val="FEFFFF"/>
                </a:solidFill>
                <a:latin typeface="Times New Roman"/>
                <a:cs typeface="Times New Roman"/>
              </a:rPr>
              <a:t>Snowball sampling</a:t>
            </a:r>
            <a:br>
              <a:rPr lang="en-US" sz="2400">
                <a:solidFill>
                  <a:srgbClr val="FEFFFF"/>
                </a:solidFill>
                <a:latin typeface="Times New Roman"/>
                <a:cs typeface="Times New Roman"/>
              </a:rPr>
            </a:br>
            <a:br>
              <a:rPr lang="en-US" sz="2400">
                <a:solidFill>
                  <a:srgbClr val="FEFFFF"/>
                </a:solidFill>
                <a:latin typeface="Times New Roman"/>
                <a:cs typeface="Times New Roman"/>
              </a:rPr>
            </a:br>
            <a:endParaRPr lang="en-US" sz="2400">
              <a:solidFill>
                <a:srgbClr val="FEFFFF"/>
              </a:solidFill>
              <a:latin typeface="Times New Roman"/>
              <a:cs typeface="Times New Roman"/>
            </a:endParaRPr>
          </a:p>
        </p:txBody>
      </p:sp>
      <p:pic>
        <p:nvPicPr>
          <p:cNvPr id="4" name="Picture 4" descr="Diagram&#10;&#10;Description automatically generated">
            <a:extLst>
              <a:ext uri="{FF2B5EF4-FFF2-40B4-BE49-F238E27FC236}">
                <a16:creationId xmlns:a16="http://schemas.microsoft.com/office/drawing/2014/main" id="{E7C3808F-C388-B62A-6AC6-76F9398BFD18}"/>
              </a:ext>
            </a:extLst>
          </p:cNvPr>
          <p:cNvPicPr>
            <a:picLocks noChangeAspect="1"/>
          </p:cNvPicPr>
          <p:nvPr/>
        </p:nvPicPr>
        <p:blipFill>
          <a:blip r:embed="rId2"/>
          <a:stretch>
            <a:fillRect/>
          </a:stretch>
        </p:blipFill>
        <p:spPr>
          <a:xfrm>
            <a:off x="4998268" y="817137"/>
            <a:ext cx="6539075" cy="4904306"/>
          </a:xfrm>
          <a:prstGeom prst="rect">
            <a:avLst/>
          </a:prstGeom>
        </p:spPr>
      </p:pic>
    </p:spTree>
    <p:extLst>
      <p:ext uri="{BB962C8B-B14F-4D97-AF65-F5344CB8AC3E}">
        <p14:creationId xmlns:p14="http://schemas.microsoft.com/office/powerpoint/2010/main" val="2231867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27" name="Freeform: Shape 26">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2D5DA34-687B-85CA-F2DA-440F850B4E7D}"/>
              </a:ext>
            </a:extLst>
          </p:cNvPr>
          <p:cNvSpPr>
            <a:spLocks noGrp="1"/>
          </p:cNvSpPr>
          <p:nvPr>
            <p:ph type="title"/>
          </p:nvPr>
        </p:nvSpPr>
        <p:spPr>
          <a:xfrm>
            <a:off x="765051" y="662400"/>
            <a:ext cx="3384000" cy="1492132"/>
          </a:xfrm>
        </p:spPr>
        <p:txBody>
          <a:bodyPr anchor="t">
            <a:normAutofit/>
          </a:bodyPr>
          <a:lstStyle/>
          <a:p>
            <a:r>
              <a:rPr lang="en-GB" dirty="0">
                <a:solidFill>
                  <a:schemeClr val="bg1"/>
                </a:solidFill>
                <a:ea typeface="+mj-lt"/>
                <a:cs typeface="+mj-lt"/>
              </a:rPr>
              <a:t>Purposive Sampling </a:t>
            </a:r>
            <a:endParaRPr lang="en-US" dirty="0">
              <a:solidFill>
                <a:schemeClr val="bg1"/>
              </a:solidFill>
            </a:endParaRPr>
          </a:p>
        </p:txBody>
      </p:sp>
      <p:sp>
        <p:nvSpPr>
          <p:cNvPr id="3" name="Content Placeholder 2">
            <a:extLst>
              <a:ext uri="{FF2B5EF4-FFF2-40B4-BE49-F238E27FC236}">
                <a16:creationId xmlns:a16="http://schemas.microsoft.com/office/drawing/2014/main" id="{581573FF-C2E7-BEDC-E991-7D14337D41D1}"/>
              </a:ext>
            </a:extLst>
          </p:cNvPr>
          <p:cNvSpPr>
            <a:spLocks noGrp="1"/>
          </p:cNvSpPr>
          <p:nvPr>
            <p:ph idx="1"/>
          </p:nvPr>
        </p:nvSpPr>
        <p:spPr>
          <a:xfrm>
            <a:off x="765051" y="2286000"/>
            <a:ext cx="3384000" cy="3844800"/>
          </a:xfrm>
        </p:spPr>
        <p:txBody>
          <a:bodyPr vert="horz" lIns="91440" tIns="45720" rIns="91440" bIns="45720" rtlCol="0" anchor="t">
            <a:noAutofit/>
          </a:bodyPr>
          <a:lstStyle/>
          <a:p>
            <a:pPr marL="0" indent="0">
              <a:buNone/>
            </a:pPr>
            <a:r>
              <a:rPr lang="en-GB" sz="2400" dirty="0">
                <a:solidFill>
                  <a:schemeClr val="bg1">
                    <a:alpha val="60000"/>
                  </a:schemeClr>
                </a:solidFill>
                <a:latin typeface="Times New Roman"/>
                <a:cs typeface="Times New Roman"/>
              </a:rPr>
              <a:t>'In many cases purposive sampling is used in order to access knowledgeable people, who have in depth knowledge about particular issues, maybe by virtue of their professional role, power, access to expertise or experience' (Ball, 1990).</a:t>
            </a:r>
            <a:endParaRPr lang="en-GB" sz="2400" dirty="0">
              <a:solidFill>
                <a:schemeClr val="bg1">
                  <a:alpha val="60000"/>
                </a:schemeClr>
              </a:solidFill>
              <a:latin typeface="Times New Roman"/>
              <a:cs typeface="Calibri" panose="020F0502020204030204"/>
            </a:endParaRPr>
          </a:p>
          <a:p>
            <a:pPr>
              <a:buClr>
                <a:srgbClr val="8AD0D6"/>
              </a:buClr>
            </a:pPr>
            <a:endParaRPr lang="en-GB" sz="2400" dirty="0">
              <a:solidFill>
                <a:schemeClr val="bg1">
                  <a:alpha val="60000"/>
                </a:schemeClr>
              </a:solidFill>
              <a:latin typeface="Times New Roman"/>
              <a:cs typeface="Calibri" panose="020F0502020204030204"/>
            </a:endParaRPr>
          </a:p>
        </p:txBody>
      </p:sp>
      <p:pic>
        <p:nvPicPr>
          <p:cNvPr id="5" name="Picture 4" descr="Diagram&#10;&#10;Description automatically generated">
            <a:extLst>
              <a:ext uri="{FF2B5EF4-FFF2-40B4-BE49-F238E27FC236}">
                <a16:creationId xmlns:a16="http://schemas.microsoft.com/office/drawing/2014/main" id="{7D321B02-0D62-CB57-FB66-5F8A7BE35EFB}"/>
              </a:ext>
            </a:extLst>
          </p:cNvPr>
          <p:cNvPicPr>
            <a:picLocks noChangeAspect="1"/>
          </p:cNvPicPr>
          <p:nvPr/>
        </p:nvPicPr>
        <p:blipFill rotWithShape="1">
          <a:blip r:embed="rId2"/>
          <a:srcRect r="330" b="-3"/>
          <a:stretch/>
        </p:blipFill>
        <p:spPr>
          <a:xfrm>
            <a:off x="5411053" y="1075631"/>
            <a:ext cx="6014185" cy="4706737"/>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72617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B9136AE7-3EDC-5E5D-B05D-35F0FAA31BF7}"/>
              </a:ext>
            </a:extLst>
          </p:cNvPr>
          <p:cNvSpPr>
            <a:spLocks noGrp="1"/>
          </p:cNvSpPr>
          <p:nvPr>
            <p:ph type="title"/>
          </p:nvPr>
        </p:nvSpPr>
        <p:spPr>
          <a:xfrm>
            <a:off x="914401" y="1371600"/>
            <a:ext cx="5799382" cy="1314443"/>
          </a:xfrm>
        </p:spPr>
        <p:txBody>
          <a:bodyPr>
            <a:normAutofit/>
          </a:bodyPr>
          <a:lstStyle/>
          <a:p>
            <a:r>
              <a:rPr lang="en-GB" dirty="0"/>
              <a:t>Methods</a:t>
            </a:r>
          </a:p>
        </p:txBody>
      </p:sp>
      <p:graphicFrame>
        <p:nvGraphicFramePr>
          <p:cNvPr id="15" name="Content Placeholder 2">
            <a:extLst>
              <a:ext uri="{FF2B5EF4-FFF2-40B4-BE49-F238E27FC236}">
                <a16:creationId xmlns:a16="http://schemas.microsoft.com/office/drawing/2014/main" id="{1456F6EC-015F-1C0B-49E4-7456A19E8ACF}"/>
              </a:ext>
            </a:extLst>
          </p:cNvPr>
          <p:cNvGraphicFramePr>
            <a:graphicFrameLocks noGrp="1"/>
          </p:cNvGraphicFramePr>
          <p:nvPr>
            <p:ph idx="1"/>
            <p:extLst>
              <p:ext uri="{D42A27DB-BD31-4B8C-83A1-F6EECF244321}">
                <p14:modId xmlns:p14="http://schemas.microsoft.com/office/powerpoint/2010/main" val="2448364885"/>
              </p:ext>
            </p:extLst>
          </p:nvPr>
        </p:nvGraphicFramePr>
        <p:xfrm>
          <a:off x="914399" y="2853369"/>
          <a:ext cx="5750288" cy="30884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0" name="Picture 140">
            <a:extLst>
              <a:ext uri="{FF2B5EF4-FFF2-40B4-BE49-F238E27FC236}">
                <a16:creationId xmlns:a16="http://schemas.microsoft.com/office/drawing/2014/main" id="{996F0929-7093-A4A5-E6ED-497F09317408}"/>
              </a:ext>
            </a:extLst>
          </p:cNvPr>
          <p:cNvPicPr>
            <a:picLocks noChangeAspect="1"/>
          </p:cNvPicPr>
          <p:nvPr/>
        </p:nvPicPr>
        <p:blipFill>
          <a:blip r:embed="rId7"/>
          <a:stretch>
            <a:fillRect/>
          </a:stretch>
        </p:blipFill>
        <p:spPr>
          <a:xfrm>
            <a:off x="7090300" y="1212509"/>
            <a:ext cx="4382385" cy="4466091"/>
          </a:xfrm>
          <a:prstGeom prst="rect">
            <a:avLst/>
          </a:prstGeom>
        </p:spPr>
      </p:pic>
      <p:sp>
        <p:nvSpPr>
          <p:cNvPr id="148" name="TextBox 147">
            <a:extLst>
              <a:ext uri="{FF2B5EF4-FFF2-40B4-BE49-F238E27FC236}">
                <a16:creationId xmlns:a16="http://schemas.microsoft.com/office/drawing/2014/main" id="{E7930E86-CDCA-980A-1030-F2AD8194C765}"/>
              </a:ext>
            </a:extLst>
          </p:cNvPr>
          <p:cNvSpPr txBox="1"/>
          <p:nvPr/>
        </p:nvSpPr>
        <p:spPr>
          <a:xfrm>
            <a:off x="5422604" y="1315778"/>
            <a:ext cx="305686" cy="146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9" name="TextBox 148">
            <a:extLst>
              <a:ext uri="{FF2B5EF4-FFF2-40B4-BE49-F238E27FC236}">
                <a16:creationId xmlns:a16="http://schemas.microsoft.com/office/drawing/2014/main" id="{265D47DE-7F5C-4970-33EE-9DF9189B7FAC}"/>
              </a:ext>
            </a:extLst>
          </p:cNvPr>
          <p:cNvSpPr txBox="1"/>
          <p:nvPr/>
        </p:nvSpPr>
        <p:spPr>
          <a:xfrm>
            <a:off x="5741582" y="6468139"/>
            <a:ext cx="19619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Bing.images</a:t>
            </a:r>
          </a:p>
        </p:txBody>
      </p:sp>
    </p:spTree>
    <p:extLst>
      <p:ext uri="{BB962C8B-B14F-4D97-AF65-F5344CB8AC3E}">
        <p14:creationId xmlns:p14="http://schemas.microsoft.com/office/powerpoint/2010/main" val="3747121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DBB25-79F4-E67F-9738-3074F5F04E08}"/>
              </a:ext>
            </a:extLst>
          </p:cNvPr>
          <p:cNvSpPr>
            <a:spLocks noGrp="1"/>
          </p:cNvSpPr>
          <p:nvPr>
            <p:ph type="title"/>
          </p:nvPr>
        </p:nvSpPr>
        <p:spPr>
          <a:xfrm>
            <a:off x="3970366" y="609600"/>
            <a:ext cx="4267200" cy="1351472"/>
          </a:xfrm>
        </p:spPr>
        <p:txBody>
          <a:bodyPr>
            <a:normAutofit fontScale="90000"/>
          </a:bodyPr>
          <a:lstStyle/>
          <a:p>
            <a:pPr algn="ctr"/>
            <a:r>
              <a:rPr lang="en-GB" dirty="0">
                <a:solidFill>
                  <a:schemeClr val="tx1">
                    <a:lumMod val="85000"/>
                    <a:lumOff val="15000"/>
                  </a:schemeClr>
                </a:solidFill>
                <a:cs typeface="Calibri Light"/>
              </a:rPr>
              <a:t>Interview Techniques and questions</a:t>
            </a:r>
          </a:p>
        </p:txBody>
      </p:sp>
      <p:pic>
        <p:nvPicPr>
          <p:cNvPr id="5" name="Picture 4" descr="Question marks in a line and one question mark is lit">
            <a:extLst>
              <a:ext uri="{FF2B5EF4-FFF2-40B4-BE49-F238E27FC236}">
                <a16:creationId xmlns:a16="http://schemas.microsoft.com/office/drawing/2014/main" id="{410124C9-C7A0-8AC1-A0D2-6FB254CCEA9E}"/>
              </a:ext>
            </a:extLst>
          </p:cNvPr>
          <p:cNvPicPr>
            <a:picLocks noChangeAspect="1"/>
          </p:cNvPicPr>
          <p:nvPr/>
        </p:nvPicPr>
        <p:blipFill rotWithShape="1">
          <a:blip r:embed="rId2"/>
          <a:srcRect l="9453" r="54576" b="-2"/>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A0CAF728-1D73-5582-8C7B-6D04B29AE515}"/>
              </a:ext>
            </a:extLst>
          </p:cNvPr>
          <p:cNvSpPr>
            <a:spLocks noGrp="1"/>
          </p:cNvSpPr>
          <p:nvPr>
            <p:ph idx="1"/>
          </p:nvPr>
        </p:nvSpPr>
        <p:spPr>
          <a:xfrm>
            <a:off x="4198966" y="2147357"/>
            <a:ext cx="3810000" cy="4101042"/>
          </a:xfrm>
        </p:spPr>
        <p:txBody>
          <a:bodyPr vert="horz" lIns="91440" tIns="45720" rIns="91440" bIns="45720" rtlCol="0">
            <a:normAutofit/>
          </a:bodyPr>
          <a:lstStyle/>
          <a:p>
            <a:endParaRPr lang="en-GB" sz="2000">
              <a:solidFill>
                <a:schemeClr val="tx1">
                  <a:lumMod val="85000"/>
                  <a:lumOff val="15000"/>
                </a:schemeClr>
              </a:solidFill>
              <a:cs typeface="Calibri"/>
            </a:endParaRPr>
          </a:p>
          <a:p>
            <a:endParaRPr lang="en-GB" sz="2000">
              <a:solidFill>
                <a:schemeClr val="tx1">
                  <a:lumMod val="85000"/>
                  <a:lumOff val="15000"/>
                </a:schemeClr>
              </a:solidFill>
              <a:cs typeface="Calibri"/>
            </a:endParaRPr>
          </a:p>
          <a:p>
            <a:endParaRPr lang="en-GB" sz="2000">
              <a:solidFill>
                <a:schemeClr val="tx1">
                  <a:lumMod val="85000"/>
                  <a:lumOff val="15000"/>
                </a:schemeClr>
              </a:solidFill>
              <a:cs typeface="Calibri"/>
            </a:endParaRPr>
          </a:p>
        </p:txBody>
      </p:sp>
      <p:pic>
        <p:nvPicPr>
          <p:cNvPr id="4" name="Picture 5" descr="Cartoon checklist and pencil">
            <a:extLst>
              <a:ext uri="{FF2B5EF4-FFF2-40B4-BE49-F238E27FC236}">
                <a16:creationId xmlns:a16="http://schemas.microsoft.com/office/drawing/2014/main" id="{A537930A-9F23-310C-C17C-17AF2B7DA46A}"/>
              </a:ext>
            </a:extLst>
          </p:cNvPr>
          <p:cNvPicPr>
            <a:picLocks noChangeAspect="1"/>
          </p:cNvPicPr>
          <p:nvPr/>
        </p:nvPicPr>
        <p:blipFill rotWithShape="1">
          <a:blip r:embed="rId3"/>
          <a:srcRect l="33385" r="27119"/>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6" name="TextBox 5">
            <a:extLst>
              <a:ext uri="{FF2B5EF4-FFF2-40B4-BE49-F238E27FC236}">
                <a16:creationId xmlns:a16="http://schemas.microsoft.com/office/drawing/2014/main" id="{20C90BE1-8813-9B63-8661-910F887D4CD9}"/>
              </a:ext>
            </a:extLst>
          </p:cNvPr>
          <p:cNvSpPr txBox="1"/>
          <p:nvPr/>
        </p:nvSpPr>
        <p:spPr>
          <a:xfrm>
            <a:off x="4120116" y="2113220"/>
            <a:ext cx="4066953"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cs typeface="Calibri" panose="020F0502020204030204"/>
              </a:rPr>
              <a:t>Open questions which allows flow and structure.</a:t>
            </a:r>
            <a:endParaRPr lang="en-US">
              <a:ea typeface="Calibri" panose="020F0502020204030204"/>
              <a:cs typeface="Calibri" panose="020F0502020204030204"/>
            </a:endParaRPr>
          </a:p>
          <a:p>
            <a:pPr marL="285750" indent="-285750">
              <a:buFont typeface="Arial"/>
              <a:buChar char="•"/>
            </a:pPr>
            <a:endParaRPr lang="en-GB" dirty="0">
              <a:cs typeface="Calibri" panose="020F0502020204030204"/>
            </a:endParaRPr>
          </a:p>
          <a:p>
            <a:pPr marL="285750" indent="-285750">
              <a:buFont typeface="Arial"/>
              <a:buChar char="•"/>
            </a:pPr>
            <a:r>
              <a:rPr lang="en-GB" dirty="0">
                <a:cs typeface="Calibri" panose="020F0502020204030204"/>
              </a:rPr>
              <a:t>Making the participant relaxed.</a:t>
            </a:r>
          </a:p>
          <a:p>
            <a:pPr marL="285750" indent="-285750">
              <a:buFont typeface="Arial"/>
              <a:buChar char="•"/>
            </a:pPr>
            <a:endParaRPr lang="en-GB" dirty="0">
              <a:cs typeface="Calibri" panose="020F0502020204030204"/>
            </a:endParaRPr>
          </a:p>
          <a:p>
            <a:pPr marL="285750" indent="-285750">
              <a:buFont typeface="Arial"/>
              <a:buChar char="•"/>
            </a:pPr>
            <a:r>
              <a:rPr lang="en-GB" dirty="0">
                <a:cs typeface="Calibri" panose="020F0502020204030204"/>
              </a:rPr>
              <a:t>Example Questions:</a:t>
            </a:r>
          </a:p>
          <a:p>
            <a:pPr marL="285750" indent="-285750">
              <a:buFont typeface="Arial"/>
              <a:buChar char="•"/>
            </a:pPr>
            <a:endParaRPr lang="en-GB" dirty="0">
              <a:cs typeface="Calibri" panose="020F0502020204030204"/>
            </a:endParaRPr>
          </a:p>
          <a:p>
            <a:pPr marL="342900" indent="-342900">
              <a:buAutoNum type="arabicPeriod"/>
            </a:pPr>
            <a:r>
              <a:rPr lang="en-GB" dirty="0">
                <a:cs typeface="Calibri" panose="020F0502020204030204"/>
              </a:rPr>
              <a:t>What are your thoughts on technology?</a:t>
            </a:r>
          </a:p>
          <a:p>
            <a:pPr marL="342900" indent="-342900">
              <a:buAutoNum type="arabicPeriod"/>
            </a:pPr>
            <a:endParaRPr lang="en-GB" dirty="0">
              <a:cs typeface="Calibri" panose="020F0502020204030204"/>
            </a:endParaRPr>
          </a:p>
          <a:p>
            <a:pPr marL="342900" indent="-342900">
              <a:buFontTx/>
              <a:buAutoNum type="arabicPeriod"/>
            </a:pPr>
            <a:r>
              <a:rPr lang="en-GB" dirty="0">
                <a:cs typeface="Calibri" panose="020F0502020204030204"/>
              </a:rPr>
              <a:t>Have you presented a lesson using technology </a:t>
            </a:r>
          </a:p>
          <a:p>
            <a:pPr marL="342900" indent="-342900">
              <a:buFontTx/>
              <a:buAutoNum type="arabicPeriod"/>
            </a:pPr>
            <a:endParaRPr lang="en-GB" dirty="0">
              <a:cs typeface="Calibri" panose="020F0502020204030204"/>
            </a:endParaRPr>
          </a:p>
          <a:p>
            <a:pPr marL="342900" indent="-342900">
              <a:buFontTx/>
              <a:buAutoNum type="arabicPeriod"/>
            </a:pPr>
            <a:r>
              <a:rPr lang="en-GB" dirty="0">
                <a:cs typeface="Calibri" panose="020F0502020204030204"/>
              </a:rPr>
              <a:t>What would the benefits be using technology?</a:t>
            </a:r>
          </a:p>
          <a:p>
            <a:pPr marL="285750" indent="-285750">
              <a:buFont typeface="Arial"/>
              <a:buChar char="•"/>
            </a:pPr>
            <a:endParaRPr lang="en-GB">
              <a:cs typeface="Calibri" panose="020F0502020204030204"/>
            </a:endParaRPr>
          </a:p>
          <a:p>
            <a:pPr marL="342900" indent="-342900">
              <a:buAutoNum type="arabicPeriod"/>
            </a:pPr>
            <a:endParaRPr lang="en-GB" dirty="0">
              <a:cs typeface="Calibri" panose="020F0502020204030204"/>
            </a:endParaRPr>
          </a:p>
          <a:p>
            <a:pPr marL="342900" indent="-342900">
              <a:buAutoNum type="arabicPeriod"/>
            </a:pPr>
            <a:endParaRPr lang="en-GB" dirty="0">
              <a:cs typeface="Calibri" panose="020F0502020204030204"/>
            </a:endParaRPr>
          </a:p>
          <a:p>
            <a:pPr marL="342900" indent="-342900">
              <a:buAutoNum type="arabicPeriod"/>
            </a:pPr>
            <a:endParaRPr lang="en-GB" dirty="0">
              <a:cs typeface="Calibri" panose="020F0502020204030204"/>
            </a:endParaRPr>
          </a:p>
          <a:p>
            <a:pPr marL="342900" indent="-342900">
              <a:buAutoNum type="arabicPeriod"/>
            </a:pPr>
            <a:endParaRPr lang="en-GB" dirty="0">
              <a:cs typeface="Calibri" panose="020F0502020204030204"/>
            </a:endParaRPr>
          </a:p>
          <a:p>
            <a:pPr marL="342900" indent="-342900">
              <a:buAutoNum type="arabicPeriod"/>
            </a:pPr>
            <a:endParaRPr lang="en-GB" dirty="0">
              <a:cs typeface="Calibri" panose="020F0502020204030204"/>
            </a:endParaRPr>
          </a:p>
          <a:p>
            <a:pPr marL="342900" indent="-342900">
              <a:buAutoNum type="arabicPeriod"/>
            </a:pPr>
            <a:endParaRPr lang="en-GB" dirty="0">
              <a:cs typeface="Calibri" panose="020F0502020204030204"/>
            </a:endParaRPr>
          </a:p>
          <a:p>
            <a:pPr marL="342900" indent="-342900">
              <a:buAutoNum type="arabicPeriod"/>
            </a:pPr>
            <a:endParaRPr lang="en-GB" dirty="0">
              <a:cs typeface="Calibri" panose="020F0502020204030204"/>
            </a:endParaRPr>
          </a:p>
          <a:p>
            <a:pPr marL="342900" indent="-342900">
              <a:buAutoNum type="arabicPeriod"/>
            </a:pPr>
            <a:endParaRPr lang="en-GB" dirty="0">
              <a:cs typeface="Calibri" panose="020F0502020204030204"/>
            </a:endParaRPr>
          </a:p>
          <a:p>
            <a:pPr marL="342900" indent="-342900">
              <a:buAutoNum type="arabicPeriod"/>
            </a:pPr>
            <a:endParaRPr lang="en-GB" dirty="0">
              <a:cs typeface="Calibri" panose="020F0502020204030204"/>
            </a:endParaRPr>
          </a:p>
        </p:txBody>
      </p:sp>
    </p:spTree>
    <p:extLst>
      <p:ext uri="{BB962C8B-B14F-4D97-AF65-F5344CB8AC3E}">
        <p14:creationId xmlns:p14="http://schemas.microsoft.com/office/powerpoint/2010/main" val="1063296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3D2F3-BC0C-36DB-2926-EFCD68605655}"/>
              </a:ext>
            </a:extLst>
          </p:cNvPr>
          <p:cNvSpPr>
            <a:spLocks noGrp="1"/>
          </p:cNvSpPr>
          <p:nvPr>
            <p:ph type="title"/>
          </p:nvPr>
        </p:nvSpPr>
        <p:spPr>
          <a:xfrm>
            <a:off x="3970366" y="609600"/>
            <a:ext cx="4267200" cy="1351472"/>
          </a:xfrm>
        </p:spPr>
        <p:txBody>
          <a:bodyPr>
            <a:normAutofit/>
          </a:bodyPr>
          <a:lstStyle/>
          <a:p>
            <a:pPr algn="ctr"/>
            <a:r>
              <a:rPr lang="en-GB">
                <a:solidFill>
                  <a:schemeClr val="tx1">
                    <a:lumMod val="85000"/>
                    <a:lumOff val="15000"/>
                  </a:schemeClr>
                </a:solidFill>
                <a:cs typeface="Calibri Light"/>
              </a:rPr>
              <a:t>Focus groups</a:t>
            </a:r>
            <a:endParaRPr lang="en-GB">
              <a:solidFill>
                <a:schemeClr val="tx1">
                  <a:lumMod val="85000"/>
                  <a:lumOff val="15000"/>
                </a:schemeClr>
              </a:solidFill>
            </a:endParaRPr>
          </a:p>
        </p:txBody>
      </p:sp>
      <p:pic>
        <p:nvPicPr>
          <p:cNvPr id="4" name="Picture 5" descr="People in group sharing">
            <a:extLst>
              <a:ext uri="{FF2B5EF4-FFF2-40B4-BE49-F238E27FC236}">
                <a16:creationId xmlns:a16="http://schemas.microsoft.com/office/drawing/2014/main" id="{1AAED663-ECB6-E91A-C2C1-97C473C3007D}"/>
              </a:ext>
            </a:extLst>
          </p:cNvPr>
          <p:cNvPicPr>
            <a:picLocks noChangeAspect="1"/>
          </p:cNvPicPr>
          <p:nvPr/>
        </p:nvPicPr>
        <p:blipFill rotWithShape="1">
          <a:blip r:embed="rId2"/>
          <a:srcRect l="31902" r="32126" b="-2"/>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13" name="Content Placeholder 12">
            <a:extLst>
              <a:ext uri="{FF2B5EF4-FFF2-40B4-BE49-F238E27FC236}">
                <a16:creationId xmlns:a16="http://schemas.microsoft.com/office/drawing/2014/main" id="{1601066B-3DD0-2ED4-EEB1-0CC51EB20D2D}"/>
              </a:ext>
            </a:extLst>
          </p:cNvPr>
          <p:cNvSpPr>
            <a:spLocks noGrp="1"/>
          </p:cNvSpPr>
          <p:nvPr>
            <p:ph idx="1"/>
          </p:nvPr>
        </p:nvSpPr>
        <p:spPr>
          <a:xfrm>
            <a:off x="4198966" y="2147357"/>
            <a:ext cx="3810000" cy="4101042"/>
          </a:xfrm>
        </p:spPr>
        <p:txBody>
          <a:bodyPr vert="horz" lIns="91440" tIns="45720" rIns="91440" bIns="45720" rtlCol="0" anchor="t">
            <a:normAutofit/>
          </a:bodyPr>
          <a:lstStyle/>
          <a:p>
            <a:r>
              <a:rPr lang="en-US" dirty="0">
                <a:solidFill>
                  <a:schemeClr val="tx1">
                    <a:lumMod val="85000"/>
                    <a:lumOff val="15000"/>
                  </a:schemeClr>
                </a:solidFill>
                <a:latin typeface="Times New Roman"/>
                <a:ea typeface="+mn-lt"/>
                <a:cs typeface="+mn-lt"/>
              </a:rPr>
              <a:t>Beck, Trombetta, and Share (1986) describe the focus group as “an informal discussion among selected individuals about specific topics relevant to the situation at hand”</a:t>
            </a:r>
            <a:endParaRPr lang="en-US" dirty="0">
              <a:solidFill>
                <a:schemeClr val="tx1">
                  <a:lumMod val="85000"/>
                  <a:lumOff val="15000"/>
                </a:schemeClr>
              </a:solidFill>
              <a:latin typeface="Times New Roman"/>
              <a:cs typeface="Times New Roman"/>
            </a:endParaRPr>
          </a:p>
        </p:txBody>
      </p:sp>
      <p:pic>
        <p:nvPicPr>
          <p:cNvPr id="5" name="Picture 4" descr="Conference room table">
            <a:extLst>
              <a:ext uri="{FF2B5EF4-FFF2-40B4-BE49-F238E27FC236}">
                <a16:creationId xmlns:a16="http://schemas.microsoft.com/office/drawing/2014/main" id="{D98896C6-5DA8-870C-852A-8BBA7F93C80D}"/>
              </a:ext>
            </a:extLst>
          </p:cNvPr>
          <p:cNvPicPr>
            <a:picLocks noChangeAspect="1"/>
          </p:cNvPicPr>
          <p:nvPr/>
        </p:nvPicPr>
        <p:blipFill rotWithShape="1">
          <a:blip r:embed="rId3"/>
          <a:srcRect l="53000"/>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2768666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2B569-27D6-6BC0-8728-D1C8EC603A5C}"/>
              </a:ext>
            </a:extLst>
          </p:cNvPr>
          <p:cNvSpPr>
            <a:spLocks noGrp="1"/>
          </p:cNvSpPr>
          <p:nvPr>
            <p:ph type="title"/>
          </p:nvPr>
        </p:nvSpPr>
        <p:spPr>
          <a:xfrm>
            <a:off x="640080" y="325369"/>
            <a:ext cx="4368602" cy="1956841"/>
          </a:xfrm>
        </p:spPr>
        <p:txBody>
          <a:bodyPr anchor="b">
            <a:normAutofit/>
          </a:bodyPr>
          <a:lstStyle/>
          <a:p>
            <a:r>
              <a:rPr lang="en-GB" sz="4200">
                <a:latin typeface="Times New Roman"/>
                <a:cs typeface="Times New Roman"/>
              </a:rPr>
              <a:t>Ethics – Being Professional and Compassionate</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94FFA8-AF2D-FABE-F3D8-7C6BA618498F}"/>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US" sz="2400" dirty="0">
                <a:latin typeface="Times New Roman"/>
                <a:ea typeface="+mn-lt"/>
                <a:cs typeface="+mn-lt"/>
              </a:rPr>
              <a:t>'The effort to identify risks in research must be constant (Bok, 1978a)'.</a:t>
            </a:r>
          </a:p>
          <a:p>
            <a:pPr marL="0" indent="0">
              <a:buNone/>
            </a:pPr>
            <a:r>
              <a:rPr lang="en-US" sz="2400" dirty="0">
                <a:latin typeface="Times New Roman"/>
                <a:ea typeface="+mn-lt"/>
                <a:cs typeface="+mn-lt"/>
              </a:rPr>
              <a:t>' Researchers should consider the moral stance that the rights of the study participant ought always to outweigh the desires of the researcher to conduct research (</a:t>
            </a:r>
            <a:r>
              <a:rPr lang="en-US" sz="2400" dirty="0" err="1">
                <a:latin typeface="Times New Roman"/>
                <a:ea typeface="+mn-lt"/>
                <a:cs typeface="+mn-lt"/>
              </a:rPr>
              <a:t>zelaznik</a:t>
            </a:r>
            <a:r>
              <a:rPr lang="en-US" sz="2400" dirty="0">
                <a:latin typeface="Times New Roman"/>
                <a:ea typeface="+mn-lt"/>
                <a:cs typeface="+mn-lt"/>
              </a:rPr>
              <a:t>, 1993; </a:t>
            </a:r>
            <a:r>
              <a:rPr lang="en-US" sz="2400" dirty="0" err="1">
                <a:latin typeface="Times New Roman"/>
                <a:ea typeface="+mn-lt"/>
                <a:cs typeface="+mn-lt"/>
              </a:rPr>
              <a:t>oliver</a:t>
            </a:r>
            <a:r>
              <a:rPr lang="en-US" sz="2400" dirty="0">
                <a:latin typeface="Times New Roman"/>
                <a:ea typeface="+mn-lt"/>
                <a:cs typeface="+mn-lt"/>
              </a:rPr>
              <a:t>, 1995).</a:t>
            </a:r>
          </a:p>
          <a:p>
            <a:pPr marL="0" indent="0">
              <a:buNone/>
            </a:pPr>
            <a:r>
              <a:rPr lang="en-US" sz="2400" dirty="0">
                <a:latin typeface="Times New Roman"/>
                <a:ea typeface="+mn-lt"/>
                <a:cs typeface="+mn-lt"/>
              </a:rPr>
              <a:t>McNamee et al, 2007.</a:t>
            </a:r>
          </a:p>
          <a:p>
            <a:pPr marL="0" indent="0">
              <a:buNone/>
            </a:pPr>
            <a:endParaRPr lang="en-US" sz="2000">
              <a:ea typeface="+mn-lt"/>
              <a:cs typeface="+mn-lt"/>
            </a:endParaRPr>
          </a:p>
        </p:txBody>
      </p:sp>
      <p:pic>
        <p:nvPicPr>
          <p:cNvPr id="70" name="Picture 70" descr="Young girl lifting up earth">
            <a:extLst>
              <a:ext uri="{FF2B5EF4-FFF2-40B4-BE49-F238E27FC236}">
                <a16:creationId xmlns:a16="http://schemas.microsoft.com/office/drawing/2014/main" id="{35E8D839-0EC5-0740-CB5C-24A81E0F4958}"/>
              </a:ext>
            </a:extLst>
          </p:cNvPr>
          <p:cNvPicPr>
            <a:picLocks noChangeAspect="1"/>
          </p:cNvPicPr>
          <p:nvPr/>
        </p:nvPicPr>
        <p:blipFill rotWithShape="1">
          <a:blip r:embed="rId2"/>
          <a:srcRect l="524" r="3277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26382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3B23F-5E02-95F7-A0BF-F4F55700A4C7}"/>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Analysis</a:t>
            </a:r>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ample being pipetted into a petri dish">
            <a:extLst>
              <a:ext uri="{FF2B5EF4-FFF2-40B4-BE49-F238E27FC236}">
                <a16:creationId xmlns:a16="http://schemas.microsoft.com/office/drawing/2014/main" id="{2AD42107-495A-E122-FB5A-CF2A2D423394}"/>
              </a:ext>
            </a:extLst>
          </p:cNvPr>
          <p:cNvPicPr>
            <a:picLocks noChangeAspect="1"/>
          </p:cNvPicPr>
          <p:nvPr/>
        </p:nvPicPr>
        <p:blipFill rotWithShape="1">
          <a:blip r:embed="rId2"/>
          <a:srcRect l="12512" r="12510"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2105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D4199210-5D6B-BCB8-564C-FD5DE0D39673}"/>
              </a:ext>
            </a:extLst>
          </p:cNvPr>
          <p:cNvPicPr>
            <a:picLocks noGrp="1" noChangeAspect="1"/>
          </p:cNvPicPr>
          <p:nvPr>
            <p:ph idx="1"/>
          </p:nvPr>
        </p:nvPicPr>
        <p:blipFill rotWithShape="1">
          <a:blip r:embed="rId2"/>
          <a:srcRect/>
          <a:stretch/>
        </p:blipFill>
        <p:spPr>
          <a:xfrm>
            <a:off x="1" y="1"/>
            <a:ext cx="12192000" cy="6857988"/>
          </a:xfrm>
          <a:prstGeom prst="rect">
            <a:avLst/>
          </a:prstGeom>
        </p:spPr>
      </p:pic>
    </p:spTree>
    <p:extLst>
      <p:ext uri="{BB962C8B-B14F-4D97-AF65-F5344CB8AC3E}">
        <p14:creationId xmlns:p14="http://schemas.microsoft.com/office/powerpoint/2010/main" val="2865320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8E86D5-9F60-5B03-7111-18BE4F3E12AD}"/>
              </a:ext>
            </a:extLst>
          </p:cNvPr>
          <p:cNvSpPr>
            <a:spLocks noGrp="1"/>
          </p:cNvSpPr>
          <p:nvPr>
            <p:ph idx="1"/>
          </p:nvPr>
        </p:nvSpPr>
        <p:spPr>
          <a:xfrm>
            <a:off x="586917" y="1322318"/>
            <a:ext cx="4243589" cy="3320668"/>
          </a:xfrm>
        </p:spPr>
        <p:txBody>
          <a:bodyPr vert="horz" lIns="91440" tIns="45720" rIns="91440" bIns="45720" rtlCol="0" anchor="t">
            <a:normAutofit/>
          </a:bodyPr>
          <a:lstStyle/>
          <a:p>
            <a:pPr marL="0" indent="0">
              <a:buNone/>
            </a:pPr>
            <a:r>
              <a:rPr lang="en-GB" dirty="0">
                <a:latin typeface="Times New Roman"/>
                <a:cs typeface="Calibri"/>
              </a:rPr>
              <a:t>Thank you for listening </a:t>
            </a:r>
          </a:p>
        </p:txBody>
      </p:sp>
      <p:pic>
        <p:nvPicPr>
          <p:cNvPr id="19" name="Picture 4" descr="Close up image of hands applauding">
            <a:extLst>
              <a:ext uri="{FF2B5EF4-FFF2-40B4-BE49-F238E27FC236}">
                <a16:creationId xmlns:a16="http://schemas.microsoft.com/office/drawing/2014/main" id="{634CFDE9-0D79-C23D-357D-0E1A0D58F72C}"/>
              </a:ext>
            </a:extLst>
          </p:cNvPr>
          <p:cNvPicPr>
            <a:picLocks noChangeAspect="1"/>
          </p:cNvPicPr>
          <p:nvPr/>
        </p:nvPicPr>
        <p:blipFill rotWithShape="1">
          <a:blip r:embed="rId2"/>
          <a:srcRect l="23425" r="9627"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98863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479EB-9ED8-F017-3AA9-CA7D2D430E9F}"/>
              </a:ext>
            </a:extLst>
          </p:cNvPr>
          <p:cNvSpPr>
            <a:spLocks noGrp="1"/>
          </p:cNvSpPr>
          <p:nvPr>
            <p:ph type="title"/>
          </p:nvPr>
        </p:nvSpPr>
        <p:spPr>
          <a:xfrm>
            <a:off x="838200" y="365125"/>
            <a:ext cx="10515600" cy="1033168"/>
          </a:xfrm>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9379C5D8-2189-9412-B651-9B3CB61EF9E5}"/>
              </a:ext>
            </a:extLst>
          </p:cNvPr>
          <p:cNvSpPr>
            <a:spLocks noGrp="1"/>
          </p:cNvSpPr>
          <p:nvPr>
            <p:ph idx="1"/>
          </p:nvPr>
        </p:nvSpPr>
        <p:spPr/>
        <p:txBody>
          <a:bodyPr vert="horz" lIns="91440" tIns="45720" rIns="91440" bIns="45720" rtlCol="0" anchor="t">
            <a:normAutofit/>
          </a:bodyPr>
          <a:lstStyle/>
          <a:p>
            <a:r>
              <a:rPr lang="en-US" sz="1800" dirty="0">
                <a:latin typeface="Times New Roman"/>
                <a:ea typeface="+mn-lt"/>
                <a:cs typeface="+mn-lt"/>
              </a:rPr>
              <a:t>Baek et al (2018) ‘Physical Education Teacher Perceptions of Technology-Related Learning Experiences’, </a:t>
            </a:r>
            <a:r>
              <a:rPr lang="en-US" sz="1800" i="1" dirty="0">
                <a:latin typeface="Times New Roman"/>
                <a:ea typeface="+mn-lt"/>
                <a:cs typeface="+mn-lt"/>
              </a:rPr>
              <a:t>A Qualitative Investigation of teaching in physical education.</a:t>
            </a:r>
            <a:r>
              <a:rPr lang="en-US" sz="1800" dirty="0">
                <a:latin typeface="Times New Roman"/>
                <a:ea typeface="+mn-lt"/>
                <a:cs typeface="+mn-lt"/>
              </a:rPr>
              <a:t> DOI: 10.1123/jtpe.2017-0180</a:t>
            </a:r>
            <a:r>
              <a:rPr lang="en-GB" sz="1800" dirty="0">
                <a:latin typeface="Times New Roman"/>
                <a:ea typeface="+mn-lt"/>
                <a:cs typeface="+mn-lt"/>
              </a:rPr>
              <a:t> </a:t>
            </a:r>
            <a:endParaRPr lang="en-GB" sz="1800">
              <a:latin typeface="Times New Roman"/>
              <a:cs typeface="Calibri" panose="020F0502020204030204"/>
            </a:endParaRPr>
          </a:p>
          <a:p>
            <a:r>
              <a:rPr lang="en-US" sz="1800" dirty="0">
                <a:latin typeface="Times New Roman"/>
                <a:ea typeface="+mn-lt"/>
                <a:cs typeface="+mn-lt"/>
              </a:rPr>
              <a:t>Baker, S.E. (2012) ‘How many qualitative interviews is enough?’, National Centre for Research Methods. Available at: </a:t>
            </a:r>
            <a:r>
              <a:rPr lang="en-US" sz="1800" dirty="0">
                <a:latin typeface="Times New Roman"/>
                <a:ea typeface="+mn-lt"/>
                <a:cs typeface="+mn-lt"/>
                <a:hlinkClick r:id="rId2"/>
              </a:rPr>
              <a:t>https://eprints.ncrm.ac.uk/id/eprints/2273</a:t>
            </a:r>
            <a:r>
              <a:rPr lang="en-US" sz="1800" dirty="0">
                <a:latin typeface="Times New Roman"/>
                <a:ea typeface="+mn-lt"/>
                <a:cs typeface="+mn-lt"/>
              </a:rPr>
              <a:t> (Accessed: 22 November 2022).</a:t>
            </a:r>
            <a:r>
              <a:rPr lang="en-GB" sz="1800" dirty="0">
                <a:latin typeface="Times New Roman"/>
                <a:ea typeface="+mn-lt"/>
                <a:cs typeface="+mn-lt"/>
              </a:rPr>
              <a:t>  </a:t>
            </a:r>
            <a:endParaRPr lang="en-GB" sz="1800">
              <a:latin typeface="Times New Roman"/>
              <a:cs typeface="Times New Roman"/>
            </a:endParaRPr>
          </a:p>
          <a:p>
            <a:r>
              <a:rPr lang="en-US" sz="1800" err="1">
                <a:latin typeface="Times New Roman"/>
                <a:ea typeface="+mn-lt"/>
                <a:cs typeface="+mn-lt"/>
              </a:rPr>
              <a:t>Bing.images</a:t>
            </a:r>
            <a:r>
              <a:rPr lang="en-GB" sz="1800" dirty="0">
                <a:latin typeface="Times New Roman"/>
                <a:ea typeface="+mn-lt"/>
                <a:cs typeface="+mn-lt"/>
              </a:rPr>
              <a:t>   </a:t>
            </a:r>
            <a:endParaRPr lang="en-GB" sz="1800">
              <a:latin typeface="Times New Roman"/>
              <a:cs typeface="Times New Roman"/>
            </a:endParaRPr>
          </a:p>
          <a:p>
            <a:r>
              <a:rPr lang="en-GB" sz="1800" dirty="0">
                <a:latin typeface="Times New Roman"/>
                <a:ea typeface="+mn-lt"/>
                <a:cs typeface="+mn-lt"/>
              </a:rPr>
              <a:t>British Education Research Association (2022) Ethical guidelines for </a:t>
            </a:r>
            <a:endParaRPr lang="en-GB" sz="1800">
              <a:latin typeface="Times New Roman"/>
              <a:cs typeface="Times New Roman"/>
            </a:endParaRPr>
          </a:p>
          <a:p>
            <a:r>
              <a:rPr lang="en-GB" sz="1800" dirty="0">
                <a:latin typeface="Times New Roman"/>
                <a:ea typeface="+mn-lt"/>
                <a:cs typeface="+mn-lt"/>
              </a:rPr>
              <a:t>educational research. Available at: </a:t>
            </a:r>
            <a:r>
              <a:rPr lang="en-GB" sz="1800" dirty="0">
                <a:latin typeface="Times New Roman"/>
                <a:ea typeface="+mn-lt"/>
                <a:cs typeface="+mn-lt"/>
                <a:hlinkClick r:id="rId3"/>
              </a:rPr>
              <a:t>https://www.bera.ac.uk/</a:t>
            </a:r>
            <a:r>
              <a:rPr lang="en-GB" sz="1800" dirty="0">
                <a:latin typeface="Times New Roman"/>
                <a:ea typeface="+mn-lt"/>
                <a:cs typeface="+mn-lt"/>
              </a:rPr>
              <a:t> (Accessed: 22 November 2022). </a:t>
            </a:r>
            <a:endParaRPr lang="en-GB" sz="1800">
              <a:latin typeface="Times New Roman"/>
              <a:cs typeface="Times New Roman"/>
            </a:endParaRPr>
          </a:p>
          <a:p>
            <a:r>
              <a:rPr lang="en-US" sz="1800" dirty="0">
                <a:latin typeface="Times New Roman"/>
                <a:ea typeface="+mn-lt"/>
                <a:cs typeface="+mn-lt"/>
              </a:rPr>
              <a:t>Browne, T. (2015) ‘A Case Study of Student Teachers' </a:t>
            </a:r>
            <a:r>
              <a:rPr lang="en-US" sz="1800" i="1" dirty="0">
                <a:latin typeface="Times New Roman"/>
                <a:ea typeface="+mn-lt"/>
                <a:cs typeface="+mn-lt"/>
              </a:rPr>
              <a:t>Learning and Perceptions When Using Tablet Applications Teaching Physical Education, </a:t>
            </a:r>
            <a:r>
              <a:rPr lang="en-US" sz="1800" dirty="0">
                <a:latin typeface="Times New Roman"/>
                <a:ea typeface="+mn-lt"/>
                <a:cs typeface="+mn-lt"/>
              </a:rPr>
              <a:t>(6), pp. 3-22. DOI:</a:t>
            </a:r>
            <a:r>
              <a:rPr lang="en-US" sz="1800" dirty="0">
                <a:latin typeface="Times New Roman"/>
                <a:ea typeface="+mn-lt"/>
                <a:cs typeface="+mn-lt"/>
                <a:hlinkClick r:id="rId4"/>
              </a:rPr>
              <a:t>10.1123/jtpe.2017-0180</a:t>
            </a:r>
            <a:r>
              <a:rPr lang="en-GB" sz="1800" dirty="0">
                <a:latin typeface="Times New Roman"/>
                <a:ea typeface="+mn-lt"/>
                <a:cs typeface="+mn-lt"/>
              </a:rPr>
              <a:t>  </a:t>
            </a:r>
            <a:endParaRPr lang="en-GB" sz="1800">
              <a:latin typeface="Times New Roman"/>
              <a:cs typeface="Times New Roman"/>
            </a:endParaRPr>
          </a:p>
          <a:p>
            <a:endParaRPr lang="en-GB" sz="1800" dirty="0">
              <a:latin typeface="Times New Roman"/>
              <a:cs typeface="Calibri"/>
            </a:endParaRPr>
          </a:p>
          <a:p>
            <a:endParaRPr lang="en-GB" sz="1800" dirty="0">
              <a:latin typeface="Times New Roman"/>
              <a:cs typeface="Calibri"/>
            </a:endParaRPr>
          </a:p>
          <a:p>
            <a:endParaRPr lang="en-GB" sz="1800" dirty="0">
              <a:latin typeface="Times New Roman"/>
              <a:cs typeface="Calibri"/>
            </a:endParaRPr>
          </a:p>
        </p:txBody>
      </p:sp>
    </p:spTree>
    <p:extLst>
      <p:ext uri="{BB962C8B-B14F-4D97-AF65-F5344CB8AC3E}">
        <p14:creationId xmlns:p14="http://schemas.microsoft.com/office/powerpoint/2010/main" val="40527101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3D306-A52D-EEB6-59D6-A4BD6E1F541E}"/>
              </a:ext>
            </a:extLst>
          </p:cNvPr>
          <p:cNvSpPr>
            <a:spLocks noGrp="1"/>
          </p:cNvSpPr>
          <p:nvPr>
            <p:ph type="title"/>
          </p:nvPr>
        </p:nvSpPr>
        <p:spPr>
          <a:xfrm>
            <a:off x="838200" y="365125"/>
            <a:ext cx="10515600" cy="528122"/>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7CF57510-53E1-2623-9CC2-D1D494CA921C}"/>
              </a:ext>
            </a:extLst>
          </p:cNvPr>
          <p:cNvSpPr>
            <a:spLocks noGrp="1"/>
          </p:cNvSpPr>
          <p:nvPr>
            <p:ph idx="1"/>
          </p:nvPr>
        </p:nvSpPr>
        <p:spPr>
          <a:xfrm>
            <a:off x="838200" y="895277"/>
            <a:ext cx="10515600" cy="5281686"/>
          </a:xfrm>
        </p:spPr>
        <p:txBody>
          <a:bodyPr vert="horz" lIns="91440" tIns="45720" rIns="91440" bIns="45720" rtlCol="0" anchor="t">
            <a:noAutofit/>
          </a:bodyPr>
          <a:lstStyle/>
          <a:p>
            <a:r>
              <a:rPr lang="en-US" sz="1600" dirty="0">
                <a:latin typeface="Times New Roman"/>
                <a:ea typeface="+mn-lt"/>
                <a:cs typeface="+mn-lt"/>
              </a:rPr>
              <a:t>Clarke, V and Braun, V. (2017)</a:t>
            </a:r>
            <a:r>
              <a:rPr lang="en-GB" sz="1600" dirty="0">
                <a:latin typeface="Times New Roman"/>
                <a:ea typeface="+mn-lt"/>
                <a:cs typeface="+mn-lt"/>
              </a:rPr>
              <a:t> ‘Thematic analysis’, The journal of positive psychology 12(3), p. 297-298.  </a:t>
            </a:r>
            <a:endParaRPr lang="en-GB" sz="1600">
              <a:latin typeface="Times New Roman"/>
              <a:cs typeface="Calibri" panose="020F0502020204030204"/>
            </a:endParaRPr>
          </a:p>
          <a:p>
            <a:r>
              <a:rPr lang="en-US" sz="1600" dirty="0">
                <a:latin typeface="Times New Roman"/>
                <a:ea typeface="+mn-lt"/>
                <a:cs typeface="+mn-lt"/>
              </a:rPr>
              <a:t>Cohen, L. et al. (2011) </a:t>
            </a:r>
            <a:r>
              <a:rPr lang="en-US" sz="1600" i="1" dirty="0">
                <a:latin typeface="Times New Roman"/>
                <a:ea typeface="+mn-lt"/>
                <a:cs typeface="+mn-lt"/>
              </a:rPr>
              <a:t>Research Methods in Education</a:t>
            </a:r>
            <a:r>
              <a:rPr lang="en-US" sz="1600" dirty="0">
                <a:latin typeface="Times New Roman"/>
                <a:ea typeface="+mn-lt"/>
                <a:cs typeface="+mn-lt"/>
              </a:rPr>
              <a:t>. Abingdon: Routledge.</a:t>
            </a:r>
            <a:r>
              <a:rPr lang="en-GB" sz="1600" dirty="0">
                <a:latin typeface="Times New Roman"/>
                <a:ea typeface="+mn-lt"/>
                <a:cs typeface="+mn-lt"/>
              </a:rPr>
              <a:t>  </a:t>
            </a:r>
            <a:endParaRPr lang="en-GB" sz="1600">
              <a:latin typeface="Times New Roman"/>
              <a:cs typeface="Times New Roman"/>
            </a:endParaRPr>
          </a:p>
          <a:p>
            <a:r>
              <a:rPr lang="en-US" sz="1600" dirty="0">
                <a:latin typeface="Times New Roman"/>
                <a:ea typeface="+mn-lt"/>
                <a:cs typeface="+mn-lt"/>
              </a:rPr>
              <a:t>Gallagher, K. (2020) ‘Technology and Its Impact on Physical Education’</a:t>
            </a:r>
            <a:r>
              <a:rPr lang="en-GB" sz="1600" dirty="0">
                <a:latin typeface="Times New Roman"/>
                <a:ea typeface="+mn-lt"/>
                <a:cs typeface="+mn-lt"/>
              </a:rPr>
              <a:t>. Available at: </a:t>
            </a:r>
            <a:r>
              <a:rPr lang="en-GB" sz="1600" dirty="0">
                <a:latin typeface="Times New Roman"/>
                <a:ea typeface="+mn-lt"/>
                <a:cs typeface="+mn-lt"/>
                <a:hlinkClick r:id="rId2"/>
              </a:rPr>
              <a:t>https://nwcommons.nwciowa.edu/education_masters/199</a:t>
            </a:r>
            <a:r>
              <a:rPr lang="en-GB" sz="1600" dirty="0">
                <a:latin typeface="Times New Roman"/>
                <a:ea typeface="+mn-lt"/>
                <a:cs typeface="+mn-lt"/>
              </a:rPr>
              <a:t>.  </a:t>
            </a:r>
            <a:endParaRPr lang="en-GB" sz="1600">
              <a:latin typeface="Times New Roman"/>
              <a:cs typeface="Times New Roman"/>
            </a:endParaRPr>
          </a:p>
          <a:p>
            <a:r>
              <a:rPr lang="en-US" sz="1600" dirty="0">
                <a:latin typeface="Times New Roman"/>
                <a:ea typeface="+mn-lt"/>
                <a:cs typeface="+mn-lt"/>
              </a:rPr>
              <a:t>GOV.UK (2020) ‘Focus group study’ </a:t>
            </a:r>
            <a:r>
              <a:rPr lang="en-US" sz="1600" i="1" dirty="0">
                <a:latin typeface="Times New Roman"/>
                <a:ea typeface="+mn-lt"/>
                <a:cs typeface="+mn-lt"/>
              </a:rPr>
              <a:t>qualitative studies. </a:t>
            </a:r>
            <a:r>
              <a:rPr lang="en-US" sz="1600" dirty="0">
                <a:latin typeface="Times New Roman"/>
                <a:ea typeface="+mn-lt"/>
                <a:cs typeface="+mn-lt"/>
              </a:rPr>
              <a:t>Available at: </a:t>
            </a:r>
            <a:r>
              <a:rPr lang="en-US" sz="1600" dirty="0">
                <a:latin typeface="Times New Roman"/>
                <a:ea typeface="+mn-lt"/>
                <a:cs typeface="+mn-lt"/>
                <a:hlinkClick r:id="rId3"/>
              </a:rPr>
              <a:t>https://www.gov.uk/guidence/focus/-group-study-qualitative-studies</a:t>
            </a:r>
            <a:r>
              <a:rPr lang="en-US" sz="1600" dirty="0">
                <a:latin typeface="Times New Roman"/>
                <a:ea typeface="+mn-lt"/>
                <a:cs typeface="+mn-lt"/>
              </a:rPr>
              <a:t> (Accessed: 22 November 2020).</a:t>
            </a:r>
            <a:r>
              <a:rPr lang="en-GB" sz="1600" dirty="0">
                <a:latin typeface="Times New Roman"/>
                <a:ea typeface="+mn-lt"/>
                <a:cs typeface="+mn-lt"/>
              </a:rPr>
              <a:t>  </a:t>
            </a:r>
            <a:endParaRPr lang="en-GB" sz="1600">
              <a:latin typeface="Times New Roman"/>
              <a:cs typeface="Times New Roman"/>
            </a:endParaRPr>
          </a:p>
          <a:p>
            <a:r>
              <a:rPr lang="en-US" sz="1600" dirty="0">
                <a:latin typeface="Times New Roman"/>
                <a:ea typeface="+mn-lt"/>
                <a:cs typeface="+mn-lt"/>
              </a:rPr>
              <a:t>McNamee, M. et al. (2007)</a:t>
            </a:r>
            <a:r>
              <a:rPr lang="en-US" sz="1600" i="1" dirty="0">
                <a:latin typeface="Times New Roman"/>
                <a:ea typeface="+mn-lt"/>
                <a:cs typeface="+mn-lt"/>
              </a:rPr>
              <a:t> research ethics in exercise, health and sports sciences</a:t>
            </a:r>
            <a:r>
              <a:rPr lang="en-US" sz="1600" dirty="0">
                <a:latin typeface="Times New Roman"/>
                <a:ea typeface="+mn-lt"/>
                <a:cs typeface="+mn-lt"/>
              </a:rPr>
              <a:t>. Abingdon: Routledge.</a:t>
            </a:r>
            <a:r>
              <a:rPr lang="en-GB" sz="1600" dirty="0">
                <a:latin typeface="Times New Roman"/>
                <a:ea typeface="+mn-lt"/>
                <a:cs typeface="+mn-lt"/>
              </a:rPr>
              <a:t>  </a:t>
            </a:r>
            <a:endParaRPr lang="en-GB" sz="1600">
              <a:latin typeface="Times New Roman"/>
              <a:cs typeface="Times New Roman"/>
            </a:endParaRPr>
          </a:p>
          <a:p>
            <a:r>
              <a:rPr lang="en-US" sz="1600" dirty="0" err="1">
                <a:latin typeface="Times New Roman"/>
                <a:ea typeface="+mn-lt"/>
                <a:cs typeface="+mn-lt"/>
              </a:rPr>
              <a:t>Onepoll</a:t>
            </a:r>
            <a:r>
              <a:rPr lang="en-GB" sz="1600" dirty="0">
                <a:latin typeface="Times New Roman"/>
                <a:ea typeface="+mn-lt"/>
                <a:cs typeface="+mn-lt"/>
              </a:rPr>
              <a:t> (2017) </a:t>
            </a:r>
            <a:r>
              <a:rPr lang="en-US" sz="1600" i="1" dirty="0">
                <a:latin typeface="Times New Roman"/>
                <a:ea typeface="+mn-lt"/>
                <a:cs typeface="+mn-lt"/>
              </a:rPr>
              <a:t>What is qualitative research. </a:t>
            </a:r>
            <a:r>
              <a:rPr lang="en-US" sz="1600" dirty="0">
                <a:latin typeface="Times New Roman"/>
                <a:ea typeface="+mn-lt"/>
                <a:cs typeface="+mn-lt"/>
              </a:rPr>
              <a:t>Available at: https//www.onepoll.us/qualitative research-what-is-it-and-why-should-you-us-it/(Accessed: 22 November 2022).</a:t>
            </a:r>
            <a:r>
              <a:rPr lang="en-GB" sz="1600" dirty="0">
                <a:latin typeface="Times New Roman"/>
                <a:ea typeface="+mn-lt"/>
                <a:cs typeface="+mn-lt"/>
              </a:rPr>
              <a:t>  </a:t>
            </a:r>
            <a:endParaRPr lang="en-GB" sz="1600">
              <a:latin typeface="Times New Roman"/>
              <a:cs typeface="Times New Roman"/>
            </a:endParaRPr>
          </a:p>
          <a:p>
            <a:r>
              <a:rPr lang="en-US" sz="1600" dirty="0">
                <a:latin typeface="Times New Roman"/>
                <a:ea typeface="+mn-lt"/>
                <a:cs typeface="+mn-lt"/>
              </a:rPr>
              <a:t>Sargent, J.E. (2018) </a:t>
            </a:r>
            <a:r>
              <a:rPr lang="en-GB" sz="1600" dirty="0">
                <a:latin typeface="Times New Roman"/>
                <a:ea typeface="+mn-lt"/>
                <a:cs typeface="+mn-lt"/>
              </a:rPr>
              <a:t>‘</a:t>
            </a:r>
            <a:r>
              <a:rPr lang="en-US" sz="1600" dirty="0">
                <a:latin typeface="Times New Roman"/>
                <a:ea typeface="+mn-lt"/>
                <a:cs typeface="+mn-lt"/>
              </a:rPr>
              <a:t>Exploring pedagogy and digital technology in physical education through appreciative inquiry’, Loughborough University.</a:t>
            </a:r>
            <a:r>
              <a:rPr lang="en-GB" sz="1600" dirty="0">
                <a:latin typeface="Times New Roman"/>
                <a:ea typeface="+mn-lt"/>
                <a:cs typeface="+mn-lt"/>
              </a:rPr>
              <a:t>  </a:t>
            </a:r>
            <a:endParaRPr lang="en-GB" sz="1600">
              <a:latin typeface="Times New Roman"/>
              <a:cs typeface="Times New Roman"/>
            </a:endParaRPr>
          </a:p>
          <a:p>
            <a:r>
              <a:rPr lang="en-US" sz="1600" dirty="0">
                <a:latin typeface="Times New Roman"/>
                <a:ea typeface="+mn-lt"/>
                <a:cs typeface="+mn-lt"/>
              </a:rPr>
              <a:t>Schumm, J.S et al. (2015)</a:t>
            </a:r>
            <a:r>
              <a:rPr lang="en-GB" sz="1600" dirty="0">
                <a:latin typeface="Times New Roman"/>
                <a:ea typeface="+mn-lt"/>
                <a:cs typeface="+mn-lt"/>
              </a:rPr>
              <a:t> </a:t>
            </a:r>
            <a:r>
              <a:rPr lang="en-US" sz="1600" i="1" dirty="0">
                <a:latin typeface="Times New Roman"/>
                <a:ea typeface="+mn-lt"/>
                <a:cs typeface="+mn-lt"/>
              </a:rPr>
              <a:t>Focus group interviews in education and psychology.</a:t>
            </a:r>
            <a:r>
              <a:rPr lang="en-US" sz="1600" dirty="0">
                <a:latin typeface="Times New Roman"/>
                <a:ea typeface="+mn-lt"/>
                <a:cs typeface="+mn-lt"/>
              </a:rPr>
              <a:t> Cambridge university Press.</a:t>
            </a:r>
            <a:r>
              <a:rPr lang="en-GB" sz="1600" dirty="0">
                <a:latin typeface="Times New Roman"/>
                <a:ea typeface="+mn-lt"/>
                <a:cs typeface="+mn-lt"/>
              </a:rPr>
              <a:t>  </a:t>
            </a:r>
            <a:endParaRPr lang="en-GB" sz="1600">
              <a:latin typeface="Times New Roman"/>
              <a:cs typeface="Times New Roman"/>
            </a:endParaRPr>
          </a:p>
          <a:p>
            <a:r>
              <a:rPr lang="en-US" sz="1600" dirty="0">
                <a:latin typeface="Times New Roman"/>
                <a:ea typeface="+mn-lt"/>
                <a:cs typeface="+mn-lt"/>
              </a:rPr>
              <a:t>Spigel, B. (2020) Entrepreneurial Ecosystems: </a:t>
            </a:r>
            <a:r>
              <a:rPr lang="en-GB" sz="1600" dirty="0">
                <a:latin typeface="Times New Roman"/>
                <a:ea typeface="+mn-lt"/>
                <a:cs typeface="+mn-lt"/>
              </a:rPr>
              <a:t>Theory, Practice and Futures. Cheltenham: Edward Elgar publishing.  </a:t>
            </a:r>
            <a:endParaRPr lang="en-GB" sz="1600">
              <a:latin typeface="Times New Roman"/>
              <a:cs typeface="Times New Roman"/>
            </a:endParaRPr>
          </a:p>
          <a:p>
            <a:r>
              <a:rPr lang="en-US" sz="1600" dirty="0" err="1">
                <a:latin typeface="Times New Roman"/>
                <a:ea typeface="+mn-lt"/>
                <a:cs typeface="+mn-lt"/>
              </a:rPr>
              <a:t>Stock.images</a:t>
            </a:r>
            <a:r>
              <a:rPr lang="en-GB" sz="1600" dirty="0">
                <a:latin typeface="Times New Roman"/>
                <a:ea typeface="+mn-lt"/>
                <a:cs typeface="+mn-lt"/>
              </a:rPr>
              <a:t>   </a:t>
            </a:r>
            <a:endParaRPr lang="en-GB" sz="1600">
              <a:latin typeface="Times New Roman"/>
              <a:cs typeface="Times New Roman"/>
            </a:endParaRPr>
          </a:p>
          <a:p>
            <a:r>
              <a:rPr lang="en-US" sz="1600" dirty="0">
                <a:latin typeface="Times New Roman"/>
                <a:ea typeface="+mn-lt"/>
                <a:cs typeface="+mn-lt"/>
              </a:rPr>
              <a:t>Sullivan, A.N</a:t>
            </a:r>
            <a:r>
              <a:rPr lang="en-GB" sz="1600" dirty="0">
                <a:latin typeface="Times New Roman"/>
                <a:ea typeface="+mn-lt"/>
                <a:cs typeface="+mn-lt"/>
              </a:rPr>
              <a:t> and Lachman, M.E. (2017) ‘</a:t>
            </a:r>
            <a:r>
              <a:rPr lang="en-GB" sz="1600" dirty="0" err="1">
                <a:latin typeface="Times New Roman"/>
                <a:ea typeface="+mn-lt"/>
                <a:cs typeface="+mn-lt"/>
              </a:rPr>
              <a:t>Behavior</a:t>
            </a:r>
            <a:r>
              <a:rPr lang="en-GB" sz="1600" dirty="0">
                <a:latin typeface="Times New Roman"/>
                <a:ea typeface="+mn-lt"/>
                <a:cs typeface="+mn-lt"/>
              </a:rPr>
              <a:t> Change with Fitness Technology in Sedentary Adults: </a:t>
            </a:r>
            <a:r>
              <a:rPr lang="en-US" sz="1600" i="1" dirty="0">
                <a:latin typeface="Times New Roman"/>
                <a:ea typeface="+mn-lt"/>
                <a:cs typeface="+mn-lt"/>
              </a:rPr>
              <a:t>A Review of the evidence for increasing Physical Activity’, </a:t>
            </a:r>
            <a:r>
              <a:rPr lang="en-US" sz="1600" dirty="0">
                <a:latin typeface="Times New Roman"/>
                <a:ea typeface="+mn-lt"/>
                <a:cs typeface="+mn-lt"/>
              </a:rPr>
              <a:t>(4). DOI:10.3389/fpubh.2016.00289.</a:t>
            </a:r>
            <a:r>
              <a:rPr lang="en-GB" sz="1600" dirty="0">
                <a:latin typeface="Times New Roman"/>
                <a:ea typeface="+mn-lt"/>
                <a:cs typeface="+mn-lt"/>
              </a:rPr>
              <a:t>  </a:t>
            </a:r>
            <a:endParaRPr lang="en-GB" sz="1600">
              <a:latin typeface="Times New Roman"/>
              <a:cs typeface="Times New Roman"/>
            </a:endParaRPr>
          </a:p>
          <a:p>
            <a:pPr marL="0" indent="0">
              <a:buNone/>
            </a:pPr>
            <a:endParaRPr lang="en-US" sz="1600" b="1" dirty="0">
              <a:latin typeface="Times New Roman"/>
              <a:cs typeface="Calibri"/>
            </a:endParaRPr>
          </a:p>
          <a:p>
            <a:endParaRPr lang="en-GB" sz="1000" dirty="0">
              <a:latin typeface="Times New Roman"/>
              <a:cs typeface="Calibri"/>
            </a:endParaRPr>
          </a:p>
        </p:txBody>
      </p:sp>
    </p:spTree>
    <p:extLst>
      <p:ext uri="{BB962C8B-B14F-4D97-AF65-F5344CB8AC3E}">
        <p14:creationId xmlns:p14="http://schemas.microsoft.com/office/powerpoint/2010/main" val="31261899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 Technology and Physical Education</vt:lpstr>
      <vt:lpstr>   Looking at the teacher's perceptions on the use of technology in a physical education lesson  </vt:lpstr>
      <vt:lpstr>Digital Era</vt:lpstr>
      <vt:lpstr>Research</vt:lpstr>
      <vt:lpstr>Aims and Objectives  This study aims to gather information on what technology is being used in a physical education lesson, and what the literature shows.  'Physical education with the help of technology can change student's lives from being sedentary to having the students become more deeply involved in physical activity experiences' (Hanski, 2016).  </vt:lpstr>
      <vt:lpstr> Are digital devices being used in PE?  What are the benefits from using digital devices?</vt:lpstr>
      <vt:lpstr>   </vt:lpstr>
      <vt:lpstr>      </vt:lpstr>
      <vt:lpstr> </vt:lpstr>
      <vt:lpstr>Purposive Sampling </vt:lpstr>
      <vt:lpstr>Methods</vt:lpstr>
      <vt:lpstr>Interview Techniques and questions</vt:lpstr>
      <vt:lpstr>Focus groups</vt:lpstr>
      <vt:lpstr>Ethics – Being Professional and Compassionate</vt:lpstr>
      <vt:lpstr>Analysis</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1215</cp:revision>
  <dcterms:created xsi:type="dcterms:W3CDTF">2022-11-21T11:13:59Z</dcterms:created>
  <dcterms:modified xsi:type="dcterms:W3CDTF">2022-12-06T19:00:29Z</dcterms:modified>
</cp:coreProperties>
</file>