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5"/>
  </p:normalViewPr>
  <p:slideViewPr>
    <p:cSldViewPr snapToGrid="0">
      <p:cViewPr varScale="1">
        <p:scale>
          <a:sx n="119" d="100"/>
          <a:sy n="119" d="100"/>
        </p:scale>
        <p:origin x="8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PRESENTER: LUCIANA</a:t>
            </a:r>
          </a:p>
          <a:p>
            <a:r>
              <a:t>Good morning, everyone. My name is Luciana. Today, our group will talk about information systems. Our example is Primark on High Street in Birmingham. We chose a local shop to make our ideas easy to understand. We will explain three types of systems: E R P, D B M S and B I. We will compare how they help a business. We will also talk about costs and keeping information safe. At the end, we will give our recommendations.</a:t>
            </a:r>
          </a:p>
          <a:p>
            <a:r>
              <a:t>PORTUGUÊS</a:t>
            </a:r>
          </a:p>
          <a:p>
            <a:r>
              <a:t>Bom dia a todos. Meu nome é Luciana. Hoje o nosso grupo vai falar sobre sistemas de informação. O nosso exemplo é a Primark da High Street, em Birmingham. Escolhemos uma loja local para tornar as ideias fáceis de compreender. Vamos explicar três tipos de sistemas: ERP, DBMS e BI. Vamos comparar como ajudam uma empresa. Também vamos falar sobre custos e proteção das informações. No final apresentaremos as recomendações.</a:t>
            </a:r>
          </a:p>
          <a:p>
            <a:r>
              <a:t>Trocar Good morning pelo cumprimento adequado ao horário.</a:t>
            </a:r>
          </a:p>
          <a:p>
            <a:r>
              <a:t>Image source: https://constructingexcellence.org.uk/primark-birmingham/ ; supplied Primark logo.</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Customers can shop in store. They can also order online and collect in store. This service is called Click and Collect. A shop needs clear information about products and orders. Staff need to know what is available. Managers need information to plan their work. Our aim is to show how the systems can help. Primark already has data and analytics teams. We are suggesting improvements, but we do not have access to the store's internal systems. Now, my colleague will explain the three systems.</a:t>
            </a:r>
          </a:p>
          <a:p>
            <a:r>
              <a:t>PORTUGUÊS</a:t>
            </a:r>
          </a:p>
          <a:p>
            <a:r>
              <a:t>Os clientes podem comprar na loja. Também podem encomendar online e recolher na loja. Esse serviço chama-se Click and Collect. Uma loja precisa de informações claras sobre produtos e encomendas. Os funcionários precisam de saber o que está disponível. Os gestores precisam de informações para planear o trabalho. O nosso objetivo é mostrar como os sistemas podem ajudar. A Primark já tem equipas de dados e análise. Estamos a sugerir melhorias, mas não temos acesso aos sistemas internos da loja. Agora a minha colega vai explicar os três sistemas.</a:t>
            </a:r>
          </a:p>
          <a:p>
            <a:r>
              <a:t>Sources: https://www.primark.com/en-gb/stores/birmingham/38-high-street ; https://careers.primark.com/en/data-and-analytics</a:t>
            </a:r>
          </a:p>
          <a:p>
            <a:r>
              <a:t>This applies a growing-business consulting scenario to modernisation of an established retailer; confirm suitability with the lecturer.</a:t>
            </a:r>
          </a:p>
          <a:p>
            <a:r>
              <a:t>We limit the consultancy to stock and order modernisation at this branch. We do not claim to have identified actual branch failures: these are needs to investigate with staff.</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An information system is a group of connected parts that helps a business use information. It includes people, working procedures, data, computers and software. It collects and stores data, processes it and shares useful information. This supports daily work and management decisions. For example, at Primark, a sale provides a product code, quantity and price. A connected system can use this record to update stock. Staff can check availability, and managers can plan replenishment. The sale record is data. A report showing which products need replenishment is useful information. Reliable records, clear procedures and trained staff are all important. We propose this example without access to the branch's internal systems.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We are comparing E R P, D B M S and B I. E R P connects different parts of a business. It can link sales, stock and finance. D B M S means database management system. It helps the business store and manage records. For example, it keeps product codes and order details. B I means business intelligence. It uses data to show useful patterns. It can show the best-selling products. These systems can work together. The database holds the records. E R P links the work. B I helps managers understand the results. My colleague will now compare their benefits and limits.</a:t>
            </a:r>
          </a:p>
          <a:p>
            <a:r>
              <a:t>PORTUGUÊS</a:t>
            </a:r>
          </a:p>
          <a:p>
            <a:r>
              <a:t>Estamos a comparar ERP, DBMS e BI. O ERP conecta diferentes partes de uma empresa. Pode ligar vendas, stock e finanças. DBMS significa sistema de gestão de bases de dados. Ajuda a empresa a guardar e gerir registos. Por exemplo, guarda códigos de produtos e detalhes das encomendas. BI significa inteligência de negócios. Usa dados para mostrar padrões úteis. Pode mostrar os produtos mais vendidos. Os sistemas podem trabalhar juntos. A base de dados guarda os registos. O ERP liga o trabalho. O BI ajuda os gestores a compreender os resultados. O meu colega vai agora comparar os benefícios e as limitações.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For Primark, ERP integration could link sales, orders and stock. When a sale or collection is recorded, connected processes could help staff see the quantity available and plan replenishment. This could reduce repeated entry and conflicting information. Difficulties include connecting existing systems, training staff and avoiding disruption. A DBMS could maintain consistent product codes, quantities and order status. This helps staff retrieve the correct record and reduces confusion from duplicates. It needs access controls, regular maintenance and checks on data entry. BI could use these records to show high demand and possible stock shortages, helping managers plan stock. Late or incomplete records could produce misleading reports. These are proposed benefits to test at Primark. ERP coordinates processes, DBMS manages records and BI supports analysis. Their different functions can work together.</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We use the people, organisation and technology perspective. A system may be technically capable but difficult for staff to use. Research on ERP highlights continued integration, training and user participation after implementation. We propose auditing existing systems before buying new software. A limited pilot could test one stock or order process. The budget should include data cleaning, integration, training and ongoing support. We cannot estimate costs without internal information and supplier quotations. A pilot creates some extra work, but it allows managers to check whether the benefit justifies the cost before expanding the change.</a:t>
            </a:r>
          </a:p>
          <a:p>
            <a:r>
              <a:t>Source: https://doi.org/10.1080/23311975.2023.2264001 ; https://arxiv.org/abs/2205.02584</a:t>
            </a:r>
          </a:p>
          <a:p>
            <a:r>
              <a:t>Proposed responsibilities: the store manager reviews the pilot; a data owner validates records; IT maintains integration and access. Confirm roles and capacity before the trial.</a:t>
            </a:r>
          </a:p>
          <a:p>
            <a:r>
              <a:t>The pilot is limited to the Birmingham store, but changes to ERP and database integration should be assessed and authorised with Primark’s central technology team and data owners. The store manager and staff contribute operational requirements and evaluate the pilot. This is not solely a local manager’s decision.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Shoprite needed to coordinate stores, orders and stock. It uses SAP Retail, an ERP system. The supplier reports centralised ordering and improved visibility of sales and stock. The lesson for Primark is to connect business processes. A related ethical risk is excessive access to personal information across departments. Access should match each employee's responsibilities. Boots needed to adapt online orders and distribution. MongoDB is the DBMS supporting its order management application. The supplier describes routing orders across warehouses and adapting distribution as online shopping increased. The DBMS stores and manages the records used by the application. It does not perform the whole order process alone. Primark can learn to maintain accessible, consistent records. Customer addresses and order details require restricted access and protection against loss. ANA needed more timely booking information. With Amadeus Booking Analytics, reports changed from fortnightly to daily. The lesson is to analyse current data. Booking information should be used for an authorised purpose, and managers should check data quality. These results come from supplier reports, not independent evaluations. The ethical risks are our assessments, not proven incidents. The United Airlines paper proposes Tableau analysis using company-related data. It does not demonstrate adoption by United, so we do not use it as evidence of a real implementation.</a:t>
            </a:r>
          </a:p>
          <a:p>
            <a:r>
              <a:t>The pilot is limited to the Birmingham store, but changes to ERP and database integration should be assessed and authorised with Primark’s central technology team and data owners. The store manager and staff contribute operational requirements and evaluate the pilot. This is not solely a local manager’s decision.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Information systems create responsibilities. Privacy concerns how the business uses personal information. Security concerns protecting it from inappropriate access or loss. Employee monitoring can damage trust if the purpose is unclear or the tracking is excessive. A performance measure may ignore differences between tasks and shifts. If a business uses AI for staffing or recruitment, biased historical data may produce unfair outcomes. Research on recruitment illustrates this risk. We are discussing possible applications, not claiming that this store uses them. Managers should understand the limits of automated results and remain accountable for decisions.</a:t>
            </a:r>
          </a:p>
          <a:p>
            <a:r>
              <a:t>Sources: https://doi.org/10.1057/s41599-023-02079-x ; https://doi.org/10.3390/bdcc7010015 ; ICO monitoring guidance.</a:t>
            </a:r>
          </a:p>
          <a:p>
            <a:r>
              <a:t>Our safeguards combine technology with management. Each data collection activity should have a clear purpose, and access should match job responsibilities. Recovery procedures need testing. Managers should explain monitoring arrangements and avoid unnecessary collection. AI-supported decisions require checks for biased data and unfair outcomes. Human reviewers need enough information and authority to challenge recommendations. Simply approving a computer's output is not meaningful review. The business should assign data owners and document retention and incident-response arrangements. These controls require resources but help protect customers and staff. Current ICO guidance should be checked during implementation because parts are under review following legislative changes.</a:t>
            </a:r>
          </a:p>
          <a:p>
            <a:r>
              <a:t>Source: https://ico.org.uk/for-organisations/uk-gdpr-guidance-and-resources/employment/monitoring-workers/data-protection-and-monitoring-workers/ ; https://doi.org/10.3390/sci6010003</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Our priority is to improve the quality and integration of stock and order data, using existing systems. First review product codes, quantities and order status, assign data owners and correct duplicates. Then pilot a BI dashboard for a limited process. Record baseline stock accuracy, order errors and reporting time and compare these with the pilot. Targets and duration need agreement with the store. Review costs, staff feedback and data safeguards before expanding. We do not propose replacing the full ERP without evidence of need. ERP, DBMS and BI contribute together through different functions. Thank you.</a:t>
            </a:r>
          </a:p>
          <a:p>
            <a:r>
              <a:t>Sources: Butarbutar et al. (2023); Malawani et al. (2025); Amadeus (no date).</a:t>
            </a:r>
          </a:p>
          <a:p>
            <a:r>
              <a:t>Measure stock accuracy, order errors and reporting time before and after the trial. Compare stock records with physical counts, examine order errors as a share of orders, and time report preparation. Do not invent targets without baseline data. Review staff adoption and data incidents.</a:t>
            </a:r>
          </a:p>
          <a:p>
            <a:r>
              <a:t>The pilot is limited to the Birmingham store, but changes to ERP and database integration should be assessed and authorised with Primark’s central technology team and data owners. The store manager and staff contribute operational requirements and evaluate the pilot. This is not solely a local manager’s decision.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Complete with actual names and contributions before submission.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Do not read references aloud. Archana et al. (2022) is a preprint and a supplementary source. Pagano et al. (2023) is a published article in Big Data and Cognitive Computing, 7(1), article 15. The list contains eight published academic sources, plus the preprint and supplementary sources. Preserve original publication titles and follow UWTSD Harvard conventions.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Slide 10 records the contributions reported by the group. Full names and student numbers for all four members are complete. Luciana and Carla carried out the research. Murtaza and Mohammad will take a larger speaking role, as agreed. Rehearse with a timer to confirm 10–15 minutes. Each member should submit the PowerPoint in accordance with the assessment instructions.</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4" name="Accent rule">
            <a:extLst>
              <a:ext uri="{FF2B5EF4-FFF2-40B4-BE49-F238E27FC236}">
                <a16:creationId xmlns:a16="http://schemas.microsoft.com/office/drawing/2014/main" id="{C06D1450-1C85-4FE2-9B5B-4A47A31DA31B}"/>
              </a:ext>
            </a:extLst>
          </p:cNvPr>
          <p:cNvSpPr>
            <a:spLocks noGrp="1"/>
          </p:cNvSpPr>
          <p:nvPr/>
        </p:nvSpPr>
        <p:spPr>
          <a:xfrm>
            <a:off x="5791200" y="2209800"/>
            <a:ext cx="609600" cy="38100"/>
          </a:xfrm>
          <a:prstGeom prst="rect">
            <a:avLst/>
          </a:prstGeom>
          <a:solidFill>
            <a:schemeClr val="accent1"/>
          </a:solidFill>
          <a:ln>
            <a:noFill/>
            <a:prstDash val="solid"/>
          </a:ln>
        </p:spPr>
      </p:sp>
      <p:sp>
        <p:nvSpPr>
          <p:cNvPr id="2" name="Title">
            <a:extLst>
              <a:ext uri="{FF2B5EF4-FFF2-40B4-BE49-F238E27FC236}">
                <a16:creationId xmlns:a16="http://schemas.microsoft.com/office/drawing/2014/main" id="{B533D06C-6406-4920-9FE3-F3A196E51B3C}"/>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3" name="Subtitle">
            <a:extLst>
              <a:ext uri="{FF2B5EF4-FFF2-40B4-BE49-F238E27FC236}">
                <a16:creationId xmlns:a16="http://schemas.microsoft.com/office/drawing/2014/main" id="{380C4E03-F58E-4EB1-B2D9-341E1BCC48C4}"/>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3" name="Accent rule">
            <a:extLst>
              <a:ext uri="{FF2B5EF4-FFF2-40B4-BE49-F238E27FC236}">
                <a16:creationId xmlns:a16="http://schemas.microsoft.com/office/drawing/2014/main" id="{E592E6CD-94FF-450A-ADBC-78F5FB2D1CE9}"/>
              </a:ext>
            </a:extLst>
          </p:cNvPr>
          <p:cNvSpPr>
            <a:spLocks noGrp="1"/>
          </p:cNvSpPr>
          <p:nvPr/>
        </p:nvSpPr>
        <p:spPr>
          <a:xfrm>
            <a:off x="5791200" y="2476500"/>
            <a:ext cx="609600" cy="38100"/>
          </a:xfrm>
          <a:prstGeom prst="rect">
            <a:avLst/>
          </a:prstGeom>
          <a:solidFill>
            <a:schemeClr val="accent1"/>
          </a:solidFill>
          <a:ln>
            <a:noFill/>
            <a:prstDash val="solid"/>
          </a:ln>
        </p:spPr>
      </p:sp>
      <p:sp>
        <p:nvSpPr>
          <p:cNvPr id="2" name="Section title">
            <a:extLst>
              <a:ext uri="{FF2B5EF4-FFF2-40B4-BE49-F238E27FC236}">
                <a16:creationId xmlns:a16="http://schemas.microsoft.com/office/drawing/2014/main" id="{E9A34888-712D-48DD-880A-4BDD8E8D0D75}"/>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4" name="Accent rule">
            <a:extLst>
              <a:ext uri="{FF2B5EF4-FFF2-40B4-BE49-F238E27FC236}">
                <a16:creationId xmlns:a16="http://schemas.microsoft.com/office/drawing/2014/main" id="{9D410A4D-2CDE-4148-AB7A-482A2A274512}"/>
              </a:ext>
            </a:extLst>
          </p:cNvPr>
          <p:cNvSpPr>
            <a:spLocks noGrp="1"/>
          </p:cNvSpPr>
          <p:nvPr/>
        </p:nvSpPr>
        <p:spPr>
          <a:xfrm>
            <a:off x="685800" y="1524000"/>
            <a:ext cx="609600" cy="38100"/>
          </a:xfrm>
          <a:prstGeom prst="rect">
            <a:avLst/>
          </a:prstGeom>
          <a:solidFill>
            <a:schemeClr val="accent1"/>
          </a:solidFill>
          <a:ln>
            <a:noFill/>
            <a:prstDash val="solid"/>
          </a:ln>
        </p:spPr>
      </p:sp>
      <p:sp>
        <p:nvSpPr>
          <p:cNvPr id="2" name="Title">
            <a:extLst>
              <a:ext uri="{FF2B5EF4-FFF2-40B4-BE49-F238E27FC236}">
                <a16:creationId xmlns:a16="http://schemas.microsoft.com/office/drawing/2014/main" id="{ABD10E15-BC61-4A7B-ADC0-94B768CCE4D6}"/>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3" name="Body">
            <a:extLst>
              <a:ext uri="{FF2B5EF4-FFF2-40B4-BE49-F238E27FC236}">
                <a16:creationId xmlns:a16="http://schemas.microsoft.com/office/drawing/2014/main" id="{159049A7-A26A-4239-A506-C03442D6F5D0}"/>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5" name="Accent rule">
            <a:extLst>
              <a:ext uri="{FF2B5EF4-FFF2-40B4-BE49-F238E27FC236}">
                <a16:creationId xmlns:a16="http://schemas.microsoft.com/office/drawing/2014/main" id="{D6CA79EE-DC06-4470-A594-03EFC1B97741}"/>
              </a:ext>
            </a:extLst>
          </p:cNvPr>
          <p:cNvSpPr>
            <a:spLocks noGrp="1"/>
          </p:cNvSpPr>
          <p:nvPr/>
        </p:nvSpPr>
        <p:spPr>
          <a:xfrm>
            <a:off x="685800" y="1524000"/>
            <a:ext cx="609600" cy="38100"/>
          </a:xfrm>
          <a:prstGeom prst="rect">
            <a:avLst/>
          </a:prstGeom>
          <a:solidFill>
            <a:schemeClr val="accent1"/>
          </a:solidFill>
          <a:ln>
            <a:noFill/>
            <a:prstDash val="solid"/>
          </a:ln>
        </p:spPr>
      </p:sp>
      <p:sp>
        <p:nvSpPr>
          <p:cNvPr id="2" name="Title">
            <a:extLst>
              <a:ext uri="{FF2B5EF4-FFF2-40B4-BE49-F238E27FC236}">
                <a16:creationId xmlns:a16="http://schemas.microsoft.com/office/drawing/2014/main" id="{796F4376-F83A-4973-800F-8EA13FDC7646}"/>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3" name="Left column">
            <a:extLst>
              <a:ext uri="{FF2B5EF4-FFF2-40B4-BE49-F238E27FC236}">
                <a16:creationId xmlns:a16="http://schemas.microsoft.com/office/drawing/2014/main" id="{1DDC2D6F-ECB8-40BD-A9B0-2F840BC65390}"/>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
        <p:nvSpPr>
          <p:cNvPr id="4" name="Right column">
            <a:extLst>
              <a:ext uri="{FF2B5EF4-FFF2-40B4-BE49-F238E27FC236}">
                <a16:creationId xmlns:a16="http://schemas.microsoft.com/office/drawing/2014/main" id="{C31648A2-AB82-4D2C-B381-3B4C5ED0020F}"/>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4" name="Accent rule">
            <a:extLst>
              <a:ext uri="{FF2B5EF4-FFF2-40B4-BE49-F238E27FC236}">
                <a16:creationId xmlns:a16="http://schemas.microsoft.com/office/drawing/2014/main" id="{D1C0D496-F701-4AD8-B839-9E0CB8FD43E4}"/>
              </a:ext>
            </a:extLst>
          </p:cNvPr>
          <p:cNvSpPr>
            <a:spLocks noGrp="1"/>
          </p:cNvSpPr>
          <p:nvPr/>
        </p:nvSpPr>
        <p:spPr>
          <a:xfrm>
            <a:off x="685800" y="1524000"/>
            <a:ext cx="609600" cy="38100"/>
          </a:xfrm>
          <a:prstGeom prst="rect">
            <a:avLst/>
          </a:prstGeom>
          <a:solidFill>
            <a:schemeClr val="accent1"/>
          </a:solidFill>
          <a:ln>
            <a:noFill/>
            <a:prstDash val="solid"/>
          </a:ln>
        </p:spPr>
      </p:sp>
      <p:sp>
        <p:nvSpPr>
          <p:cNvPr id="2" name="Title">
            <a:extLst>
              <a:ext uri="{FF2B5EF4-FFF2-40B4-BE49-F238E27FC236}">
                <a16:creationId xmlns:a16="http://schemas.microsoft.com/office/drawing/2014/main" id="{24E524C8-323C-414C-9690-BE2269B8F1AE}"/>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lvl1pPr marL="0" indent="0">
              <a:lnSpc>
                <a:spcPct val="110000"/>
              </a:lnSpc>
              <a:spcBef>
                <a:spcPts val="0"/>
              </a:spcBef>
              <a:spcAft>
                <a:spcPts val="0"/>
              </a:spcAft>
              <a:buNone/>
            </a:lvl1pPr>
            <a:lvl2pPr marL="0" indent="0">
              <a:lnSpc>
                <a:spcPct val="110000"/>
              </a:lnSpc>
              <a:spcBef>
                <a:spcPts val="0"/>
              </a:spcBef>
              <a:spcAft>
                <a:spcPts val="0"/>
              </a:spcAft>
              <a:buNone/>
            </a:lvl2pPr>
            <a:lvl3pPr marL="0" indent="0">
              <a:lnSpc>
                <a:spcPct val="110000"/>
              </a:lnSpc>
              <a:spcBef>
                <a:spcPts val="0"/>
              </a:spcBef>
              <a:spcAft>
                <a:spcPts val="0"/>
              </a:spcAft>
              <a:buNone/>
            </a:lvl3pPr>
            <a:lvl4pPr marL="0" indent="0">
              <a:lnSpc>
                <a:spcPct val="110000"/>
              </a:lnSpc>
              <a:spcBef>
                <a:spcPts val="0"/>
              </a:spcBef>
              <a:spcAft>
                <a:spcPts val="0"/>
              </a:spcAft>
              <a:buNone/>
            </a:lvl4pPr>
            <a:lvl5pPr marL="0" indent="0">
              <a:lnSpc>
                <a:spcPct val="110000"/>
              </a:lnSpc>
              <a:spcBef>
                <a:spcPts val="0"/>
              </a:spcBef>
              <a:spcAft>
                <a:spcPts val="0"/>
              </a:spcAft>
              <a:buNone/>
            </a:lvl5pPr>
            <a:lvl6pPr marL="0" indent="0">
              <a:lnSpc>
                <a:spcPct val="110000"/>
              </a:lnSpc>
              <a:spcBef>
                <a:spcPts val="0"/>
              </a:spcBef>
              <a:spcAft>
                <a:spcPts val="0"/>
              </a:spcAft>
              <a:buNone/>
            </a:lvl6pPr>
            <a:lvl7pPr marL="0" indent="0">
              <a:lnSpc>
                <a:spcPct val="110000"/>
              </a:lnSpc>
              <a:spcBef>
                <a:spcPts val="0"/>
              </a:spcBef>
              <a:spcAft>
                <a:spcPts val="0"/>
              </a:spcAft>
              <a:buNone/>
            </a:lvl7pPr>
            <a:lvl8pPr marL="0" indent="0">
              <a:lnSpc>
                <a:spcPct val="110000"/>
              </a:lnSpc>
              <a:spcBef>
                <a:spcPts val="0"/>
              </a:spcBef>
              <a:spcAft>
                <a:spcPts val="0"/>
              </a:spcAft>
              <a:buNone/>
            </a:lvl8pPr>
            <a:lvl9pPr marL="0" indent="0">
              <a:lnSpc>
                <a:spcPct val="110000"/>
              </a:lnSpc>
              <a:spcBef>
                <a:spcPts val="0"/>
              </a:spcBef>
              <a:spcAft>
                <a:spcPts val="0"/>
              </a:spcAft>
              <a:buNone/>
            </a:lvl9pPr>
          </a:lstStyle>
          <a:p>
            <a:endParaRPr/>
          </a:p>
        </p:txBody>
      </p:sp>
      <p:sp>
        <p:nvSpPr>
          <p:cNvPr id="3" name="Left column">
            <a:extLst>
              <a:ext uri="{FF2B5EF4-FFF2-40B4-BE49-F238E27FC236}">
                <a16:creationId xmlns:a16="http://schemas.microsoft.com/office/drawing/2014/main" id="{DDE0F6B1-641D-419E-A6F0-68D69BBECF79}"/>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lvl1pPr marL="228600" indent="-228600">
              <a:lnSpc>
                <a:spcPct val="110000"/>
              </a:lnSpc>
              <a:spcBef>
                <a:spcPts val="0"/>
              </a:spcBef>
              <a:spcAft>
                <a:spcPts val="1200"/>
              </a:spcAft>
              <a:buChar char="•"/>
            </a:lvl1pPr>
            <a:lvl2pPr marL="533400" indent="-228600">
              <a:lnSpc>
                <a:spcPct val="110000"/>
              </a:lnSpc>
              <a:spcBef>
                <a:spcPts val="0"/>
              </a:spcBef>
              <a:spcAft>
                <a:spcPts val="1200"/>
              </a:spcAft>
              <a:buChar char="•"/>
            </a:lvl2pPr>
            <a:lvl3pPr marL="838200" indent="-228600">
              <a:lnSpc>
                <a:spcPct val="110000"/>
              </a:lnSpc>
              <a:spcBef>
                <a:spcPts val="0"/>
              </a:spcBef>
              <a:spcAft>
                <a:spcPts val="1200"/>
              </a:spcAft>
              <a:buChar char="•"/>
            </a:lvl3pPr>
            <a:lvl4pPr marL="1143000" indent="-228600">
              <a:lnSpc>
                <a:spcPct val="110000"/>
              </a:lnSpc>
              <a:spcBef>
                <a:spcPts val="0"/>
              </a:spcBef>
              <a:spcAft>
                <a:spcPts val="1200"/>
              </a:spcAft>
              <a:buChar char="•"/>
            </a:lvl4pPr>
            <a:lvl5pPr marL="1447800" indent="-228600">
              <a:lnSpc>
                <a:spcPct val="110000"/>
              </a:lnSpc>
              <a:spcBef>
                <a:spcPts val="0"/>
              </a:spcBef>
              <a:spcAft>
                <a:spcPts val="1200"/>
              </a:spcAft>
              <a:buChar char="•"/>
            </a:lvl5pPr>
            <a:lvl6pPr marL="1752600" indent="-228600">
              <a:lnSpc>
                <a:spcPct val="110000"/>
              </a:lnSpc>
              <a:spcBef>
                <a:spcPts val="0"/>
              </a:spcBef>
              <a:spcAft>
                <a:spcPts val="1200"/>
              </a:spcAft>
              <a:buChar char="•"/>
            </a:lvl6pPr>
            <a:lvl7pPr marL="2057400" indent="-228600">
              <a:lnSpc>
                <a:spcPct val="110000"/>
              </a:lnSpc>
              <a:spcBef>
                <a:spcPts val="0"/>
              </a:spcBef>
              <a:spcAft>
                <a:spcPts val="1200"/>
              </a:spcAft>
              <a:buChar char="•"/>
            </a:lvl7pPr>
            <a:lvl8pPr marL="2362200" indent="-228600">
              <a:lnSpc>
                <a:spcPct val="110000"/>
              </a:lnSpc>
              <a:spcBef>
                <a:spcPts val="0"/>
              </a:spcBef>
              <a:spcAft>
                <a:spcPts val="1200"/>
              </a:spcAft>
              <a:buChar char="•"/>
            </a:lvl8pPr>
            <a:lvl9pPr marL="2667000" indent="-228600">
              <a:lnSpc>
                <a:spcPct val="110000"/>
              </a:lnSpc>
              <a:spcBef>
                <a:spcPts val="0"/>
              </a:spcBef>
              <a:spcAft>
                <a:spcPts val="1200"/>
              </a:spcAft>
              <a:buChar cha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3"/>
          <a:srcRect l="5906" r="5906"/>
          <a:stretch>
            <a:fillRect/>
          </a:stretch>
        </p:blipFill>
        <p:spPr>
          <a:xfrm>
            <a:off x="6191250" y="0"/>
            <a:ext cx="6000750" cy="6048375"/>
          </a:xfrm>
          <a:prstGeom prst="rect">
            <a:avLst/>
          </a:prstGeom>
        </p:spPr>
      </p:pic>
      <p:pic>
        <p:nvPicPr>
          <p:cNvPr id="10" name="Picture 9"/>
          <p:cNvPicPr>
            <a:picLocks noChangeAspect="1"/>
          </p:cNvPicPr>
          <p:nvPr/>
        </p:nvPicPr>
        <p:blipFill>
          <a:blip r:embed="rId4"/>
          <a:stretch/>
        </p:blipFill>
        <p:spPr>
          <a:xfrm>
            <a:off x="609600" y="608827"/>
            <a:ext cx="3619500" cy="544472"/>
          </a:xfrm>
          <a:prstGeom prst="rect">
            <a:avLst/>
          </a:prstGeom>
        </p:spPr>
      </p:pic>
      <p:sp>
        <p:nvSpPr>
          <p:cNvPr id="3" name="Rectangle 2">
            <a:extLst>
              <a:ext uri="{FF2B5EF4-FFF2-40B4-BE49-F238E27FC236}">
                <a16:creationId xmlns:a16="http://schemas.microsoft.com/office/drawing/2014/main" id="{E6CEB360-4E53-4AE1-AEF1-88C8DA71D51B}"/>
              </a:ext>
            </a:extLst>
          </p:cNvPr>
          <p:cNvSpPr>
            <a:spLocks noGrp="1"/>
          </p:cNvSpPr>
          <p:nvPr/>
        </p:nvSpPr>
        <p:spPr>
          <a:xfrm>
            <a:off x="609600" y="1714500"/>
            <a:ext cx="5143500" cy="2190750"/>
          </a:xfrm>
          <a:prstGeom prst="rect">
            <a:avLst/>
          </a:prstGeom>
          <a:noFill/>
          <a:ln w="0">
            <a:noFill/>
          </a:ln>
        </p:spPr>
        <p:txBody>
          <a:bodyPr>
            <a:noAutofit/>
          </a:bodyPr>
          <a:lstStyle/>
          <a:p>
            <a:pPr>
              <a:defRPr sz="4350" b="1">
                <a:solidFill>
                  <a:srgbClr val="123440"/>
                </a:solidFill>
                <a:latin typeface="Arial"/>
                <a:ea typeface="Arial"/>
                <a:cs typeface="Arial"/>
              </a:defRPr>
            </a:pPr>
            <a:r>
              <a:rPr sz="4350" b="1">
                <a:solidFill>
                  <a:srgbClr val="123440"/>
                </a:solidFill>
                <a:latin typeface="Arial"/>
                <a:ea typeface="Arial"/>
                <a:cs typeface="Arial"/>
              </a:rPr>
              <a:t>Information</a:t>
            </a:r>
          </a:p>
          <a:p>
            <a:pPr>
              <a:defRPr sz="4350" b="1">
                <a:solidFill>
                  <a:srgbClr val="123440"/>
                </a:solidFill>
                <a:latin typeface="Arial"/>
                <a:ea typeface="Arial"/>
                <a:cs typeface="Arial"/>
              </a:defRPr>
            </a:pPr>
            <a:r>
              <a:rPr sz="4350" b="1">
                <a:solidFill>
                  <a:srgbClr val="123440"/>
                </a:solidFill>
                <a:latin typeface="Arial"/>
                <a:ea typeface="Arial"/>
                <a:cs typeface="Arial"/>
              </a:rPr>
              <a:t>Systems at</a:t>
            </a:r>
          </a:p>
          <a:p>
            <a:pPr>
              <a:defRPr sz="4350" b="1">
                <a:solidFill>
                  <a:srgbClr val="123440"/>
                </a:solidFill>
                <a:latin typeface="Arial"/>
                <a:ea typeface="Arial"/>
                <a:cs typeface="Arial"/>
              </a:defRPr>
            </a:pPr>
            <a:r>
              <a:rPr sz="4350" b="1">
                <a:solidFill>
                  <a:srgbClr val="123440"/>
                </a:solidFill>
                <a:latin typeface="Arial"/>
                <a:ea typeface="Arial"/>
                <a:cs typeface="Arial"/>
              </a:rPr>
              <a:t>Primark</a:t>
            </a:r>
          </a:p>
        </p:txBody>
      </p:sp>
      <p:sp>
        <p:nvSpPr>
          <p:cNvPr id="4" name="Rectangle 3">
            <a:extLst>
              <a:ext uri="{FF2B5EF4-FFF2-40B4-BE49-F238E27FC236}">
                <a16:creationId xmlns:a16="http://schemas.microsoft.com/office/drawing/2014/main" id="{CA9C968F-A5CA-43BE-8C3E-1F606314CFF5}"/>
              </a:ext>
            </a:extLst>
          </p:cNvPr>
          <p:cNvSpPr>
            <a:spLocks noGrp="1"/>
          </p:cNvSpPr>
          <p:nvPr/>
        </p:nvSpPr>
        <p:spPr>
          <a:xfrm>
            <a:off x="609600" y="4305300"/>
            <a:ext cx="5143500" cy="428625"/>
          </a:xfrm>
          <a:prstGeom prst="rect">
            <a:avLst/>
          </a:prstGeom>
          <a:noFill/>
          <a:ln w="0">
            <a:noFill/>
          </a:ln>
        </p:spPr>
        <p:txBody>
          <a:bodyPr>
            <a:noAutofit/>
          </a:bodyPr>
          <a:lstStyle/>
          <a:p>
            <a:pPr>
              <a:defRPr sz="2100" b="1">
                <a:solidFill>
                  <a:srgbClr val="008CA8"/>
                </a:solidFill>
                <a:latin typeface="Arial"/>
                <a:ea typeface="Arial"/>
                <a:cs typeface="Arial"/>
              </a:defRPr>
            </a:pPr>
            <a:r>
              <a:rPr sz="2100" b="1">
                <a:solidFill>
                  <a:srgbClr val="008CA8"/>
                </a:solidFill>
                <a:latin typeface="Arial"/>
                <a:ea typeface="Arial"/>
                <a:cs typeface="Arial"/>
              </a:rPr>
              <a:t>Birmingham High Street</a:t>
            </a:r>
          </a:p>
        </p:txBody>
      </p:sp>
      <p:sp>
        <p:nvSpPr>
          <p:cNvPr id="5" name="Rectangle 4">
            <a:extLst>
              <a:ext uri="{FF2B5EF4-FFF2-40B4-BE49-F238E27FC236}">
                <a16:creationId xmlns:a16="http://schemas.microsoft.com/office/drawing/2014/main" id="{2EE037C0-330B-40AB-98E2-A13CC872131D}"/>
              </a:ext>
            </a:extLst>
          </p:cNvPr>
          <p:cNvSpPr>
            <a:spLocks noGrp="1"/>
          </p:cNvSpPr>
          <p:nvPr/>
        </p:nvSpPr>
        <p:spPr>
          <a:xfrm>
            <a:off x="609600" y="4933950"/>
            <a:ext cx="5048250" cy="723900"/>
          </a:xfrm>
          <a:prstGeom prst="rect">
            <a:avLst/>
          </a:prstGeom>
          <a:noFill/>
          <a:ln w="0">
            <a:noFill/>
          </a:ln>
        </p:spPr>
        <p:txBody>
          <a:bodyPr>
            <a:noAutofit/>
          </a:bodyPr>
          <a:lstStyle/>
          <a:p>
            <a:pPr>
              <a:defRPr sz="1875" b="0">
                <a:solidFill>
                  <a:srgbClr val="123440"/>
                </a:solidFill>
                <a:latin typeface="Arial"/>
                <a:ea typeface="Arial"/>
                <a:cs typeface="Arial"/>
              </a:defRPr>
            </a:pPr>
            <a:r>
              <a:rPr sz="1875" b="0">
                <a:solidFill>
                  <a:srgbClr val="123440"/>
                </a:solidFill>
                <a:latin typeface="Arial"/>
                <a:ea typeface="Arial"/>
                <a:cs typeface="Arial"/>
              </a:rPr>
              <a:t>A consulting proposal for</a:t>
            </a:r>
          </a:p>
          <a:p>
            <a:pPr>
              <a:defRPr sz="1875" b="0">
                <a:solidFill>
                  <a:srgbClr val="123440"/>
                </a:solidFill>
                <a:latin typeface="Arial"/>
                <a:ea typeface="Arial"/>
                <a:cs typeface="Arial"/>
              </a:defRPr>
            </a:pPr>
            <a:r>
              <a:rPr sz="1875" b="0">
                <a:solidFill>
                  <a:srgbClr val="123440"/>
                </a:solidFill>
                <a:latin typeface="Arial"/>
                <a:ea typeface="Arial"/>
                <a:cs typeface="Arial"/>
              </a:rPr>
              <a:t>business improvement</a:t>
            </a:r>
          </a:p>
        </p:txBody>
      </p:sp>
      <p:sp>
        <p:nvSpPr>
          <p:cNvPr id="6" name="Rectangle 5">
            <a:extLst>
              <a:ext uri="{FF2B5EF4-FFF2-40B4-BE49-F238E27FC236}">
                <a16:creationId xmlns:a16="http://schemas.microsoft.com/office/drawing/2014/main" id="{0424588C-20A5-43C0-A8F4-C4E82FA67F04}"/>
              </a:ext>
            </a:extLst>
          </p:cNvPr>
          <p:cNvSpPr>
            <a:spLocks noGrp="1"/>
          </p:cNvSpPr>
          <p:nvPr/>
        </p:nvSpPr>
        <p:spPr>
          <a:xfrm>
            <a:off x="609600" y="6000750"/>
            <a:ext cx="10477500" cy="285750"/>
          </a:xfrm>
          <a:prstGeom prst="rect">
            <a:avLst/>
          </a:prstGeom>
          <a:noFill/>
          <a:ln w="0">
            <a:noFill/>
          </a:ln>
        </p:spPr>
        <p:txBody>
          <a:bodyPr>
            <a:noAutofit/>
          </a:bodyPr>
          <a:lstStyle/>
          <a:p>
            <a:pPr>
              <a:defRPr sz="1350" b="0">
                <a:solidFill>
                  <a:srgbClr val="526E78"/>
                </a:solidFill>
                <a:latin typeface="Arial"/>
                <a:ea typeface="Arial"/>
                <a:cs typeface="Arial"/>
              </a:defRPr>
            </a:pPr>
            <a:r>
              <a:rPr sz="1350" b="0">
                <a:solidFill>
                  <a:srgbClr val="526E78"/>
                </a:solidFill>
                <a:latin typeface="Arial"/>
                <a:ea typeface="Arial"/>
                <a:cs typeface="Arial"/>
              </a:rPr>
              <a:t>Managing Business Information · LCLM5004</a:t>
            </a:r>
          </a:p>
        </p:txBody>
      </p:sp>
      <p:sp>
        <p:nvSpPr>
          <p:cNvPr id="7" name="Rectangle 6">
            <a:extLst>
              <a:ext uri="{FF2B5EF4-FFF2-40B4-BE49-F238E27FC236}">
                <a16:creationId xmlns:a16="http://schemas.microsoft.com/office/drawing/2014/main" id="{D1211CDE-5F13-4A01-A117-F21262211663}"/>
              </a:ext>
            </a:extLst>
          </p:cNvPr>
          <p:cNvSpPr>
            <a:spLocks noGrp="1"/>
          </p:cNvSpPr>
          <p:nvPr/>
        </p:nvSpPr>
        <p:spPr>
          <a:xfrm>
            <a:off x="6334125" y="6076950"/>
            <a:ext cx="5238750" cy="266700"/>
          </a:xfrm>
          <a:prstGeom prst="rect">
            <a:avLst/>
          </a:prstGeom>
          <a:noFill/>
          <a:ln w="0">
            <a:noFill/>
          </a:ln>
        </p:spPr>
        <p:txBody>
          <a:bodyPr>
            <a:noAutofit/>
          </a:bodyPr>
          <a:lstStyle/>
          <a:p>
            <a:pPr>
              <a:defRPr sz="975" b="0">
                <a:solidFill>
                  <a:srgbClr val="526E78"/>
                </a:solidFill>
                <a:latin typeface="Arial"/>
                <a:ea typeface="Arial"/>
                <a:cs typeface="Arial"/>
              </a:defRPr>
            </a:pPr>
            <a:r>
              <a:rPr sz="975" b="0">
                <a:solidFill>
                  <a:srgbClr val="526E78"/>
                </a:solidFill>
                <a:latin typeface="Arial"/>
                <a:ea typeface="Arial"/>
                <a:cs typeface="Arial"/>
              </a:rPr>
              <a:t>Photo: Constructing Excellence (2020)</a:t>
            </a:r>
          </a:p>
        </p:txBody>
      </p:sp>
      <p:sp>
        <p:nvSpPr>
          <p:cNvPr id="8" name="Rectangle 7">
            <a:extLst>
              <a:ext uri="{FF2B5EF4-FFF2-40B4-BE49-F238E27FC236}">
                <a16:creationId xmlns:a16="http://schemas.microsoft.com/office/drawing/2014/main" id="{047184C7-73B1-4127-9B73-63FBE4581EEE}"/>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01 / 12</a:t>
            </a:r>
          </a:p>
        </p:txBody>
      </p:sp>
    </p:spTree>
    <p:extLst>
      <p:ext uri="{BB962C8B-B14F-4D97-AF65-F5344CB8AC3E}">
        <p14:creationId xmlns:p14="http://schemas.microsoft.com/office/powerpoint/2010/main" val="288471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84CFFB3-35A8-4BC3-878B-0246830E3997}"/>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Our Business Example</a:t>
            </a:r>
          </a:p>
        </p:txBody>
      </p:sp>
      <p:sp>
        <p:nvSpPr>
          <p:cNvPr id="2" name="Rectangle 1">
            <a:extLst>
              <a:ext uri="{FF2B5EF4-FFF2-40B4-BE49-F238E27FC236}">
                <a16:creationId xmlns:a16="http://schemas.microsoft.com/office/drawing/2014/main" id="{07AD9836-877F-48D0-8C8B-3AE18688807F}"/>
              </a:ext>
            </a:extLst>
          </p:cNvPr>
          <p:cNvSpPr>
            <a:spLocks noGrp="1"/>
          </p:cNvSpPr>
          <p:nvPr/>
        </p:nvSpPr>
        <p:spPr>
          <a:xfrm>
            <a:off x="609600" y="1790700"/>
            <a:ext cx="3333750" cy="666750"/>
          </a:xfrm>
          <a:prstGeom prst="rect">
            <a:avLst/>
          </a:prstGeom>
          <a:noFill/>
          <a:ln w="0">
            <a:noFill/>
          </a:ln>
        </p:spPr>
        <p:txBody>
          <a:bodyPr>
            <a:noAutofit/>
          </a:bodyPr>
          <a:lstStyle/>
          <a:p>
            <a:pPr>
              <a:defRPr sz="4500" b="1">
                <a:solidFill>
                  <a:srgbClr val="008CA8"/>
                </a:solidFill>
                <a:latin typeface="Arial"/>
                <a:ea typeface="Arial"/>
                <a:cs typeface="Arial"/>
              </a:defRPr>
            </a:pPr>
            <a:r>
              <a:rPr sz="4500" b="1">
                <a:solidFill>
                  <a:srgbClr val="008CA8"/>
                </a:solidFill>
                <a:latin typeface="Arial"/>
                <a:ea typeface="Arial"/>
                <a:cs typeface="Arial"/>
              </a:rPr>
              <a:t>01</a:t>
            </a:r>
          </a:p>
        </p:txBody>
      </p:sp>
      <p:sp>
        <p:nvSpPr>
          <p:cNvPr id="3" name="Rectangle 2">
            <a:extLst>
              <a:ext uri="{FF2B5EF4-FFF2-40B4-BE49-F238E27FC236}">
                <a16:creationId xmlns:a16="http://schemas.microsoft.com/office/drawing/2014/main" id="{90446984-908C-44B2-B6AF-00CECD02B3FE}"/>
              </a:ext>
            </a:extLst>
          </p:cNvPr>
          <p:cNvSpPr>
            <a:spLocks noGrp="1"/>
          </p:cNvSpPr>
          <p:nvPr/>
        </p:nvSpPr>
        <p:spPr>
          <a:xfrm>
            <a:off x="609600" y="2705100"/>
            <a:ext cx="3333750" cy="523875"/>
          </a:xfrm>
          <a:prstGeom prst="rect">
            <a:avLst/>
          </a:prstGeom>
          <a:noFill/>
          <a:ln w="0">
            <a:noFill/>
          </a:ln>
        </p:spPr>
        <p:txBody>
          <a:bodyPr>
            <a:noAutofit/>
          </a:bodyPr>
          <a:lstStyle/>
          <a:p>
            <a:pPr>
              <a:defRPr sz="2400" b="1">
                <a:solidFill>
                  <a:srgbClr val="123440"/>
                </a:solidFill>
                <a:latin typeface="Arial"/>
                <a:ea typeface="Arial"/>
                <a:cs typeface="Arial"/>
              </a:defRPr>
            </a:pPr>
            <a:r>
              <a:rPr sz="2400" b="1">
                <a:solidFill>
                  <a:srgbClr val="123440"/>
                </a:solidFill>
                <a:latin typeface="Arial"/>
                <a:ea typeface="Arial"/>
                <a:cs typeface="Arial"/>
              </a:rPr>
              <a:t>Shopping</a:t>
            </a:r>
          </a:p>
        </p:txBody>
      </p:sp>
      <p:sp>
        <p:nvSpPr>
          <p:cNvPr id="4" name="Rectangle 3">
            <a:extLst>
              <a:ext uri="{FF2B5EF4-FFF2-40B4-BE49-F238E27FC236}">
                <a16:creationId xmlns:a16="http://schemas.microsoft.com/office/drawing/2014/main" id="{425CF1BB-08B8-4C4A-860C-E0FB54050BA9}"/>
              </a:ext>
            </a:extLst>
          </p:cNvPr>
          <p:cNvSpPr>
            <a:spLocks noGrp="1"/>
          </p:cNvSpPr>
          <p:nvPr/>
        </p:nvSpPr>
        <p:spPr>
          <a:xfrm>
            <a:off x="609600" y="3409950"/>
            <a:ext cx="3190875" cy="1285875"/>
          </a:xfrm>
          <a:prstGeom prst="rect">
            <a:avLst/>
          </a:prstGeom>
          <a:noFill/>
          <a:ln w="0">
            <a:noFill/>
          </a:ln>
        </p:spPr>
        <p:txBody>
          <a:bodyPr>
            <a:noAutofit/>
          </a:bodyPr>
          <a:lstStyle/>
          <a:p>
            <a:pPr>
              <a:defRPr sz="2100" b="0">
                <a:solidFill>
                  <a:srgbClr val="123440"/>
                </a:solidFill>
                <a:latin typeface="Arial"/>
                <a:ea typeface="Arial"/>
                <a:cs typeface="Arial"/>
              </a:defRPr>
            </a:pPr>
            <a:r>
              <a:rPr sz="2100" b="0">
                <a:solidFill>
                  <a:srgbClr val="123440"/>
                </a:solidFill>
                <a:latin typeface="Arial"/>
                <a:ea typeface="Arial"/>
                <a:cs typeface="Arial"/>
              </a:rPr>
              <a:t>In-store shopping and Click &amp; Collect</a:t>
            </a:r>
          </a:p>
        </p:txBody>
      </p:sp>
      <p:sp>
        <p:nvSpPr>
          <p:cNvPr id="5" name="Rectangle 4">
            <a:extLst>
              <a:ext uri="{FF2B5EF4-FFF2-40B4-BE49-F238E27FC236}">
                <a16:creationId xmlns:a16="http://schemas.microsoft.com/office/drawing/2014/main" id="{07A72992-54B2-41E8-BCEB-B8669E051230}"/>
              </a:ext>
            </a:extLst>
          </p:cNvPr>
          <p:cNvSpPr>
            <a:spLocks noGrp="1"/>
          </p:cNvSpPr>
          <p:nvPr/>
        </p:nvSpPr>
        <p:spPr>
          <a:xfrm>
            <a:off x="4371975" y="1790700"/>
            <a:ext cx="3333750" cy="666750"/>
          </a:xfrm>
          <a:prstGeom prst="rect">
            <a:avLst/>
          </a:prstGeom>
          <a:noFill/>
          <a:ln w="0">
            <a:noFill/>
          </a:ln>
        </p:spPr>
        <p:txBody>
          <a:bodyPr>
            <a:noAutofit/>
          </a:bodyPr>
          <a:lstStyle/>
          <a:p>
            <a:pPr>
              <a:defRPr sz="4500" b="1">
                <a:solidFill>
                  <a:srgbClr val="008CA8"/>
                </a:solidFill>
                <a:latin typeface="Arial"/>
                <a:ea typeface="Arial"/>
                <a:cs typeface="Arial"/>
              </a:defRPr>
            </a:pPr>
            <a:r>
              <a:rPr sz="4500" b="1">
                <a:solidFill>
                  <a:srgbClr val="008CA8"/>
                </a:solidFill>
                <a:latin typeface="Arial"/>
                <a:ea typeface="Arial"/>
                <a:cs typeface="Arial"/>
              </a:rPr>
              <a:t>02</a:t>
            </a:r>
          </a:p>
        </p:txBody>
      </p:sp>
      <p:sp>
        <p:nvSpPr>
          <p:cNvPr id="6" name="Rectangle 5">
            <a:extLst>
              <a:ext uri="{FF2B5EF4-FFF2-40B4-BE49-F238E27FC236}">
                <a16:creationId xmlns:a16="http://schemas.microsoft.com/office/drawing/2014/main" id="{13ECF2A2-F3B2-4884-9461-DCE27D74DEA1}"/>
              </a:ext>
            </a:extLst>
          </p:cNvPr>
          <p:cNvSpPr>
            <a:spLocks noGrp="1"/>
          </p:cNvSpPr>
          <p:nvPr/>
        </p:nvSpPr>
        <p:spPr>
          <a:xfrm>
            <a:off x="4371975" y="2705100"/>
            <a:ext cx="3333750" cy="523875"/>
          </a:xfrm>
          <a:prstGeom prst="rect">
            <a:avLst/>
          </a:prstGeom>
          <a:noFill/>
          <a:ln w="0">
            <a:noFill/>
          </a:ln>
        </p:spPr>
        <p:txBody>
          <a:bodyPr>
            <a:noAutofit/>
          </a:bodyPr>
          <a:lstStyle/>
          <a:p>
            <a:pPr>
              <a:defRPr sz="2400" b="1">
                <a:solidFill>
                  <a:srgbClr val="123440"/>
                </a:solidFill>
                <a:latin typeface="Arial"/>
                <a:ea typeface="Arial"/>
                <a:cs typeface="Arial"/>
              </a:defRPr>
            </a:pPr>
            <a:r>
              <a:rPr sz="2400" b="1">
                <a:solidFill>
                  <a:srgbClr val="123440"/>
                </a:solidFill>
                <a:latin typeface="Arial"/>
                <a:ea typeface="Arial"/>
                <a:cs typeface="Arial"/>
              </a:rPr>
              <a:t>Our focus</a:t>
            </a:r>
          </a:p>
        </p:txBody>
      </p:sp>
      <p:sp>
        <p:nvSpPr>
          <p:cNvPr id="7" name="Rectangle 6">
            <a:extLst>
              <a:ext uri="{FF2B5EF4-FFF2-40B4-BE49-F238E27FC236}">
                <a16:creationId xmlns:a16="http://schemas.microsoft.com/office/drawing/2014/main" id="{387B295C-8E78-4C10-ABAC-3A992DB0E6A0}"/>
              </a:ext>
            </a:extLst>
          </p:cNvPr>
          <p:cNvSpPr>
            <a:spLocks noGrp="1"/>
          </p:cNvSpPr>
          <p:nvPr/>
        </p:nvSpPr>
        <p:spPr>
          <a:xfrm>
            <a:off x="4371975" y="3409950"/>
            <a:ext cx="3190875" cy="1285875"/>
          </a:xfrm>
          <a:prstGeom prst="rect">
            <a:avLst/>
          </a:prstGeom>
          <a:noFill/>
          <a:ln w="0">
            <a:noFill/>
          </a:ln>
        </p:spPr>
        <p:txBody>
          <a:bodyPr>
            <a:noAutofit/>
          </a:bodyPr>
          <a:lstStyle/>
          <a:p>
            <a:pPr>
              <a:defRPr sz="2100" b="0">
                <a:solidFill>
                  <a:srgbClr val="123440"/>
                </a:solidFill>
                <a:latin typeface="Arial"/>
                <a:ea typeface="Arial"/>
                <a:cs typeface="Arial"/>
              </a:defRPr>
            </a:pPr>
            <a:r>
              <a:rPr sz="2100" b="0">
                <a:solidFill>
                  <a:srgbClr val="123440"/>
                </a:solidFill>
                <a:latin typeface="Arial"/>
                <a:ea typeface="Arial"/>
                <a:cs typeface="Arial"/>
              </a:rPr>
              <a:t>Proposed focus: stock information and orders</a:t>
            </a:r>
          </a:p>
        </p:txBody>
      </p:sp>
      <p:sp>
        <p:nvSpPr>
          <p:cNvPr id="8" name="Rectangle 7">
            <a:extLst>
              <a:ext uri="{FF2B5EF4-FFF2-40B4-BE49-F238E27FC236}">
                <a16:creationId xmlns:a16="http://schemas.microsoft.com/office/drawing/2014/main" id="{D0478B18-8DA8-4859-A07B-13DE5A85E7AE}"/>
              </a:ext>
            </a:extLst>
          </p:cNvPr>
          <p:cNvSpPr>
            <a:spLocks noGrp="1"/>
          </p:cNvSpPr>
          <p:nvPr/>
        </p:nvSpPr>
        <p:spPr>
          <a:xfrm>
            <a:off x="8134350" y="1790700"/>
            <a:ext cx="3333750" cy="666750"/>
          </a:xfrm>
          <a:prstGeom prst="rect">
            <a:avLst/>
          </a:prstGeom>
          <a:noFill/>
          <a:ln w="0">
            <a:noFill/>
          </a:ln>
        </p:spPr>
        <p:txBody>
          <a:bodyPr>
            <a:noAutofit/>
          </a:bodyPr>
          <a:lstStyle/>
          <a:p>
            <a:pPr>
              <a:defRPr sz="4500" b="1">
                <a:solidFill>
                  <a:srgbClr val="008CA8"/>
                </a:solidFill>
                <a:latin typeface="Arial"/>
                <a:ea typeface="Arial"/>
                <a:cs typeface="Arial"/>
              </a:defRPr>
            </a:pPr>
            <a:r>
              <a:rPr sz="4500" b="1">
                <a:solidFill>
                  <a:srgbClr val="008CA8"/>
                </a:solidFill>
                <a:latin typeface="Arial"/>
                <a:ea typeface="Arial"/>
                <a:cs typeface="Arial"/>
              </a:rPr>
              <a:t>03</a:t>
            </a:r>
          </a:p>
        </p:txBody>
      </p:sp>
      <p:sp>
        <p:nvSpPr>
          <p:cNvPr id="9" name="Rectangle 8">
            <a:extLst>
              <a:ext uri="{FF2B5EF4-FFF2-40B4-BE49-F238E27FC236}">
                <a16:creationId xmlns:a16="http://schemas.microsoft.com/office/drawing/2014/main" id="{7F8A6E3C-62CC-4595-8ACD-985B3DB35960}"/>
              </a:ext>
            </a:extLst>
          </p:cNvPr>
          <p:cNvSpPr>
            <a:spLocks noGrp="1"/>
          </p:cNvSpPr>
          <p:nvPr/>
        </p:nvSpPr>
        <p:spPr>
          <a:xfrm>
            <a:off x="8134350" y="2705100"/>
            <a:ext cx="3333750" cy="523875"/>
          </a:xfrm>
          <a:prstGeom prst="rect">
            <a:avLst/>
          </a:prstGeom>
          <a:noFill/>
          <a:ln w="0">
            <a:noFill/>
          </a:ln>
        </p:spPr>
        <p:txBody>
          <a:bodyPr>
            <a:noAutofit/>
          </a:bodyPr>
          <a:lstStyle/>
          <a:p>
            <a:pPr>
              <a:defRPr sz="2400" b="1">
                <a:solidFill>
                  <a:srgbClr val="123440"/>
                </a:solidFill>
                <a:latin typeface="Arial"/>
                <a:ea typeface="Arial"/>
                <a:cs typeface="Arial"/>
              </a:defRPr>
            </a:pPr>
            <a:r>
              <a:rPr sz="2400" b="1">
                <a:solidFill>
                  <a:srgbClr val="123440"/>
                </a:solidFill>
                <a:latin typeface="Arial"/>
                <a:ea typeface="Arial"/>
                <a:cs typeface="Arial"/>
              </a:rPr>
              <a:t>Our aim</a:t>
            </a:r>
          </a:p>
        </p:txBody>
      </p:sp>
      <p:sp>
        <p:nvSpPr>
          <p:cNvPr id="10" name="Rectangle 9">
            <a:extLst>
              <a:ext uri="{FF2B5EF4-FFF2-40B4-BE49-F238E27FC236}">
                <a16:creationId xmlns:a16="http://schemas.microsoft.com/office/drawing/2014/main" id="{4D78399C-7004-4F04-9ABB-4619C7E377A0}"/>
              </a:ext>
            </a:extLst>
          </p:cNvPr>
          <p:cNvSpPr>
            <a:spLocks noGrp="1"/>
          </p:cNvSpPr>
          <p:nvPr/>
        </p:nvSpPr>
        <p:spPr>
          <a:xfrm>
            <a:off x="8134350" y="3409950"/>
            <a:ext cx="3190875" cy="1285875"/>
          </a:xfrm>
          <a:prstGeom prst="rect">
            <a:avLst/>
          </a:prstGeom>
          <a:noFill/>
          <a:ln w="0">
            <a:noFill/>
          </a:ln>
        </p:spPr>
        <p:txBody>
          <a:bodyPr>
            <a:noAutofit/>
          </a:bodyPr>
          <a:lstStyle/>
          <a:p>
            <a:pPr>
              <a:defRPr sz="2100" b="0">
                <a:solidFill>
                  <a:srgbClr val="123440"/>
                </a:solidFill>
                <a:latin typeface="Arial"/>
                <a:ea typeface="Arial"/>
                <a:cs typeface="Arial"/>
              </a:defRPr>
            </a:pPr>
            <a:r>
              <a:rPr sz="2100" b="0">
                <a:solidFill>
                  <a:srgbClr val="123440"/>
                </a:solidFill>
                <a:latin typeface="Arial"/>
                <a:ea typeface="Arial"/>
                <a:cs typeface="Arial"/>
              </a:rPr>
              <a:t>Aim: help staff and improve customer service</a:t>
            </a:r>
          </a:p>
        </p:txBody>
      </p:sp>
      <p:sp>
        <p:nvSpPr>
          <p:cNvPr id="11" name="Rectangle 10">
            <a:extLst>
              <a:ext uri="{FF2B5EF4-FFF2-40B4-BE49-F238E27FC236}">
                <a16:creationId xmlns:a16="http://schemas.microsoft.com/office/drawing/2014/main" id="{C41EEAA2-C4A8-4427-AFF9-B613DD477EC3}"/>
              </a:ext>
            </a:extLst>
          </p:cNvPr>
          <p:cNvSpPr>
            <a:spLocks noGrp="1"/>
          </p:cNvSpPr>
          <p:nvPr/>
        </p:nvSpPr>
        <p:spPr>
          <a:xfrm>
            <a:off x="609600" y="5267325"/>
            <a:ext cx="10858500" cy="428625"/>
          </a:xfrm>
          <a:prstGeom prst="rect">
            <a:avLst/>
          </a:prstGeom>
          <a:noFill/>
          <a:ln w="0">
            <a:noFill/>
          </a:ln>
        </p:spPr>
        <p:txBody>
          <a:bodyPr>
            <a:noAutofit/>
          </a:bodyPr>
          <a:lstStyle/>
          <a:p>
            <a:pPr>
              <a:defRPr sz="1725" b="0">
                <a:solidFill>
                  <a:srgbClr val="526E78"/>
                </a:solidFill>
                <a:latin typeface="Arial"/>
                <a:ea typeface="Arial"/>
                <a:cs typeface="Arial"/>
              </a:defRPr>
            </a:pPr>
            <a:r>
              <a:rPr sz="1725" b="0">
                <a:solidFill>
                  <a:srgbClr val="526E78"/>
                </a:solidFill>
                <a:latin typeface="Arial"/>
                <a:ea typeface="Arial"/>
                <a:cs typeface="Arial"/>
              </a:rPr>
              <a:t>Proposal to modernise stock and orders at an established retailer</a:t>
            </a:r>
          </a:p>
        </p:txBody>
      </p:sp>
      <p:sp>
        <p:nvSpPr>
          <p:cNvPr id="12" name="Rectangle 11">
            <a:extLst>
              <a:ext uri="{FF2B5EF4-FFF2-40B4-BE49-F238E27FC236}">
                <a16:creationId xmlns:a16="http://schemas.microsoft.com/office/drawing/2014/main" id="{BE137CD9-9DD7-4E6C-B32A-BA522639EBAE}"/>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02 / 12</a:t>
            </a:r>
          </a:p>
        </p:txBody>
      </p:sp>
      <p:sp>
        <p:nvSpPr>
          <p:cNvPr id="13" name="Rectangle 12">
            <a:extLst>
              <a:ext uri="{FF2B5EF4-FFF2-40B4-BE49-F238E27FC236}">
                <a16:creationId xmlns:a16="http://schemas.microsoft.com/office/drawing/2014/main" id="{461C9C85-3E34-4BA8-87AF-388C1BD95D42}"/>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526E78"/>
                </a:solidFill>
                <a:latin typeface="Arial"/>
                <a:ea typeface="Arial"/>
                <a:cs typeface="Arial"/>
              </a:defRPr>
            </a:pPr>
            <a:r>
              <a:rPr sz="975" b="0">
                <a:solidFill>
                  <a:srgbClr val="526E78"/>
                </a:solidFill>
                <a:latin typeface="Arial"/>
                <a:ea typeface="Arial"/>
                <a:cs typeface="Arial"/>
              </a:rPr>
              <a:t>(Primark, no date a; no date b)</a:t>
            </a:r>
          </a:p>
        </p:txBody>
      </p:sp>
    </p:spTree>
    <p:extLst>
      <p:ext uri="{BB962C8B-B14F-4D97-AF65-F5344CB8AC3E}">
        <p14:creationId xmlns:p14="http://schemas.microsoft.com/office/powerpoint/2010/main" val="683089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23440"/>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8EAA5FE-FE03-4361-940F-8C73ADE3F0B3}"/>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FFFFFF"/>
                </a:solidFill>
                <a:latin typeface="Arial"/>
                <a:ea typeface="Arial"/>
                <a:cs typeface="Arial"/>
              </a:defRPr>
            </a:pPr>
            <a:r>
              <a:rPr sz="3150" b="1">
                <a:solidFill>
                  <a:srgbClr val="FFFFFF"/>
                </a:solidFill>
                <a:latin typeface="Arial"/>
                <a:ea typeface="Arial"/>
                <a:cs typeface="Arial"/>
              </a:rPr>
              <a:t>What Is an Information System?</a:t>
            </a:r>
          </a:p>
        </p:txBody>
      </p:sp>
      <p:sp>
        <p:nvSpPr>
          <p:cNvPr id="2" name="Rectangle 1">
            <a:extLst>
              <a:ext uri="{FF2B5EF4-FFF2-40B4-BE49-F238E27FC236}">
                <a16:creationId xmlns:a16="http://schemas.microsoft.com/office/drawing/2014/main" id="{96591C4B-3EA1-423B-BBEE-886259E7E35E}"/>
              </a:ext>
            </a:extLst>
          </p:cNvPr>
          <p:cNvSpPr>
            <a:spLocks noGrp="1"/>
          </p:cNvSpPr>
          <p:nvPr/>
        </p:nvSpPr>
        <p:spPr>
          <a:xfrm>
            <a:off x="609600" y="1524000"/>
            <a:ext cx="10953750" cy="685800"/>
          </a:xfrm>
          <a:prstGeom prst="rect">
            <a:avLst/>
          </a:prstGeom>
          <a:noFill/>
          <a:ln w="0">
            <a:noFill/>
          </a:ln>
        </p:spPr>
        <p:txBody>
          <a:bodyPr>
            <a:noAutofit/>
          </a:bodyPr>
          <a:lstStyle/>
          <a:p>
            <a:pPr>
              <a:defRPr sz="2100" b="0">
                <a:solidFill>
                  <a:srgbClr val="FFFFFF"/>
                </a:solidFill>
                <a:latin typeface="Arial"/>
                <a:ea typeface="Arial"/>
                <a:cs typeface="Arial"/>
              </a:defRPr>
            </a:pPr>
            <a:r>
              <a:rPr sz="2100" b="0">
                <a:solidFill>
                  <a:srgbClr val="FFFFFF"/>
                </a:solidFill>
                <a:latin typeface="Arial"/>
                <a:ea typeface="Arial"/>
                <a:cs typeface="Arial"/>
              </a:rPr>
              <a:t>Connected components that turn data into useful information for a business.</a:t>
            </a:r>
          </a:p>
        </p:txBody>
      </p:sp>
      <p:sp>
        <p:nvSpPr>
          <p:cNvPr id="3" name="Rectangle 2">
            <a:extLst>
              <a:ext uri="{FF2B5EF4-FFF2-40B4-BE49-F238E27FC236}">
                <a16:creationId xmlns:a16="http://schemas.microsoft.com/office/drawing/2014/main" id="{04E8DE1E-4915-4175-8E39-0E9907329AFC}"/>
              </a:ext>
            </a:extLst>
          </p:cNvPr>
          <p:cNvSpPr>
            <a:spLocks noGrp="1"/>
          </p:cNvSpPr>
          <p:nvPr/>
        </p:nvSpPr>
        <p:spPr>
          <a:xfrm>
            <a:off x="609600" y="2524125"/>
            <a:ext cx="2714625" cy="609600"/>
          </a:xfrm>
          <a:prstGeom prst="rect">
            <a:avLst/>
          </a:prstGeom>
          <a:noFill/>
          <a:ln w="0">
            <a:noFill/>
          </a:ln>
        </p:spPr>
        <p:txBody>
          <a:bodyPr>
            <a:noAutofit/>
          </a:bodyPr>
          <a:lstStyle/>
          <a:p>
            <a:pPr>
              <a:defRPr sz="2025" b="1">
                <a:solidFill>
                  <a:srgbClr val="40C4DB"/>
                </a:solidFill>
                <a:latin typeface="Arial"/>
                <a:ea typeface="Arial"/>
                <a:cs typeface="Arial"/>
              </a:defRPr>
            </a:pPr>
            <a:r>
              <a:rPr sz="2025" b="1">
                <a:solidFill>
                  <a:srgbClr val="40C4DB"/>
                </a:solidFill>
                <a:latin typeface="Arial"/>
                <a:ea typeface="Arial"/>
                <a:cs typeface="Arial"/>
              </a:rPr>
              <a:t>Components</a:t>
            </a:r>
          </a:p>
        </p:txBody>
      </p:sp>
      <p:sp>
        <p:nvSpPr>
          <p:cNvPr id="4" name="Rectangle 3">
            <a:extLst>
              <a:ext uri="{FF2B5EF4-FFF2-40B4-BE49-F238E27FC236}">
                <a16:creationId xmlns:a16="http://schemas.microsoft.com/office/drawing/2014/main" id="{71A6C261-7F9C-46C0-978E-76891877D403}"/>
              </a:ext>
            </a:extLst>
          </p:cNvPr>
          <p:cNvSpPr>
            <a:spLocks noGrp="1"/>
          </p:cNvSpPr>
          <p:nvPr/>
        </p:nvSpPr>
        <p:spPr>
          <a:xfrm>
            <a:off x="3524250" y="2524125"/>
            <a:ext cx="7953375" cy="666750"/>
          </a:xfrm>
          <a:prstGeom prst="rect">
            <a:avLst/>
          </a:prstGeom>
          <a:noFill/>
          <a:ln w="0">
            <a:noFill/>
          </a:ln>
        </p:spPr>
        <p:txBody>
          <a:bodyPr>
            <a:noAutofit/>
          </a:bodyPr>
          <a:lstStyle/>
          <a:p>
            <a:pPr>
              <a:defRPr sz="1950" b="0">
                <a:solidFill>
                  <a:srgbClr val="FFFFFF"/>
                </a:solidFill>
                <a:latin typeface="Arial"/>
                <a:ea typeface="Arial"/>
                <a:cs typeface="Arial"/>
              </a:defRPr>
            </a:pPr>
            <a:r>
              <a:rPr sz="1950" b="0">
                <a:solidFill>
                  <a:srgbClr val="FFFFFF"/>
                </a:solidFill>
                <a:latin typeface="Arial"/>
                <a:ea typeface="Arial"/>
                <a:cs typeface="Arial"/>
              </a:rPr>
              <a:t>People, procedures, data, hardware and software</a:t>
            </a:r>
          </a:p>
        </p:txBody>
      </p:sp>
      <p:sp>
        <p:nvSpPr>
          <p:cNvPr id="5" name="Rectangle 4">
            <a:extLst>
              <a:ext uri="{FF2B5EF4-FFF2-40B4-BE49-F238E27FC236}">
                <a16:creationId xmlns:a16="http://schemas.microsoft.com/office/drawing/2014/main" id="{2A443EAE-4EEA-4D15-958D-4C153F243A94}"/>
              </a:ext>
            </a:extLst>
          </p:cNvPr>
          <p:cNvSpPr>
            <a:spLocks noGrp="1"/>
          </p:cNvSpPr>
          <p:nvPr/>
        </p:nvSpPr>
        <p:spPr>
          <a:xfrm>
            <a:off x="609600" y="3314700"/>
            <a:ext cx="2714625" cy="609600"/>
          </a:xfrm>
          <a:prstGeom prst="rect">
            <a:avLst/>
          </a:prstGeom>
          <a:noFill/>
          <a:ln w="0">
            <a:noFill/>
          </a:ln>
        </p:spPr>
        <p:txBody>
          <a:bodyPr>
            <a:noAutofit/>
          </a:bodyPr>
          <a:lstStyle/>
          <a:p>
            <a:pPr>
              <a:defRPr sz="2025" b="1">
                <a:solidFill>
                  <a:srgbClr val="40C4DB"/>
                </a:solidFill>
                <a:latin typeface="Arial"/>
                <a:ea typeface="Arial"/>
                <a:cs typeface="Arial"/>
              </a:defRPr>
            </a:pPr>
            <a:r>
              <a:rPr sz="2025" b="1">
                <a:solidFill>
                  <a:srgbClr val="40C4DB"/>
                </a:solidFill>
                <a:latin typeface="Arial"/>
                <a:ea typeface="Arial"/>
                <a:cs typeface="Arial"/>
              </a:rPr>
              <a:t>Functions</a:t>
            </a:r>
          </a:p>
        </p:txBody>
      </p:sp>
      <p:sp>
        <p:nvSpPr>
          <p:cNvPr id="6" name="Rectangle 5">
            <a:extLst>
              <a:ext uri="{FF2B5EF4-FFF2-40B4-BE49-F238E27FC236}">
                <a16:creationId xmlns:a16="http://schemas.microsoft.com/office/drawing/2014/main" id="{E99ABA2F-390F-46A7-B05F-D7D614993D0E}"/>
              </a:ext>
            </a:extLst>
          </p:cNvPr>
          <p:cNvSpPr>
            <a:spLocks noGrp="1"/>
          </p:cNvSpPr>
          <p:nvPr/>
        </p:nvSpPr>
        <p:spPr>
          <a:xfrm>
            <a:off x="3524250" y="3314700"/>
            <a:ext cx="7953375" cy="666750"/>
          </a:xfrm>
          <a:prstGeom prst="rect">
            <a:avLst/>
          </a:prstGeom>
          <a:noFill/>
          <a:ln w="0">
            <a:noFill/>
          </a:ln>
        </p:spPr>
        <p:txBody>
          <a:bodyPr>
            <a:noAutofit/>
          </a:bodyPr>
          <a:lstStyle/>
          <a:p>
            <a:pPr>
              <a:defRPr sz="1950" b="0">
                <a:solidFill>
                  <a:srgbClr val="FFFFFF"/>
                </a:solidFill>
                <a:latin typeface="Arial"/>
                <a:ea typeface="Arial"/>
                <a:cs typeface="Arial"/>
              </a:defRPr>
            </a:pPr>
            <a:r>
              <a:rPr sz="1950" b="0">
                <a:solidFill>
                  <a:srgbClr val="FFFFFF"/>
                </a:solidFill>
                <a:latin typeface="Arial"/>
                <a:ea typeface="Arial"/>
                <a:cs typeface="Arial"/>
              </a:rPr>
              <a:t>Collect, store, process and share information</a:t>
            </a:r>
          </a:p>
        </p:txBody>
      </p:sp>
      <p:sp>
        <p:nvSpPr>
          <p:cNvPr id="7" name="Rectangle 6">
            <a:extLst>
              <a:ext uri="{FF2B5EF4-FFF2-40B4-BE49-F238E27FC236}">
                <a16:creationId xmlns:a16="http://schemas.microsoft.com/office/drawing/2014/main" id="{400A1F8B-DBB1-4310-B797-4A199136E478}"/>
              </a:ext>
            </a:extLst>
          </p:cNvPr>
          <p:cNvSpPr>
            <a:spLocks noGrp="1"/>
          </p:cNvSpPr>
          <p:nvPr/>
        </p:nvSpPr>
        <p:spPr>
          <a:xfrm>
            <a:off x="609600" y="4105275"/>
            <a:ext cx="2714625" cy="609600"/>
          </a:xfrm>
          <a:prstGeom prst="rect">
            <a:avLst/>
          </a:prstGeom>
          <a:noFill/>
          <a:ln w="0">
            <a:noFill/>
          </a:ln>
        </p:spPr>
        <p:txBody>
          <a:bodyPr>
            <a:noAutofit/>
          </a:bodyPr>
          <a:lstStyle/>
          <a:p>
            <a:pPr>
              <a:defRPr sz="2025" b="1">
                <a:solidFill>
                  <a:srgbClr val="40C4DB"/>
                </a:solidFill>
                <a:latin typeface="Arial"/>
                <a:ea typeface="Arial"/>
                <a:cs typeface="Arial"/>
              </a:defRPr>
            </a:pPr>
            <a:r>
              <a:rPr sz="2025" b="1">
                <a:solidFill>
                  <a:srgbClr val="40C4DB"/>
                </a:solidFill>
                <a:latin typeface="Arial"/>
                <a:ea typeface="Arial"/>
                <a:cs typeface="Arial"/>
              </a:rPr>
              <a:t>Primark example</a:t>
            </a:r>
          </a:p>
        </p:txBody>
      </p:sp>
      <p:sp>
        <p:nvSpPr>
          <p:cNvPr id="8" name="Rectangle 7">
            <a:extLst>
              <a:ext uri="{FF2B5EF4-FFF2-40B4-BE49-F238E27FC236}">
                <a16:creationId xmlns:a16="http://schemas.microsoft.com/office/drawing/2014/main" id="{8215960E-1754-4D5B-87A2-CB963EB159E9}"/>
              </a:ext>
            </a:extLst>
          </p:cNvPr>
          <p:cNvSpPr>
            <a:spLocks noGrp="1"/>
          </p:cNvSpPr>
          <p:nvPr/>
        </p:nvSpPr>
        <p:spPr>
          <a:xfrm>
            <a:off x="3524250" y="4105275"/>
            <a:ext cx="7953375" cy="666750"/>
          </a:xfrm>
          <a:prstGeom prst="rect">
            <a:avLst/>
          </a:prstGeom>
          <a:noFill/>
          <a:ln w="0">
            <a:noFill/>
          </a:ln>
        </p:spPr>
        <p:txBody>
          <a:bodyPr>
            <a:noAutofit/>
          </a:bodyPr>
          <a:lstStyle/>
          <a:p>
            <a:pPr>
              <a:defRPr sz="1950" b="0">
                <a:solidFill>
                  <a:srgbClr val="FFFFFF"/>
                </a:solidFill>
                <a:latin typeface="Arial"/>
                <a:ea typeface="Arial"/>
                <a:cs typeface="Arial"/>
              </a:defRPr>
            </a:pPr>
            <a:r>
              <a:rPr sz="1950" b="0">
                <a:solidFill>
                  <a:srgbClr val="FFFFFF"/>
                </a:solidFill>
                <a:latin typeface="Arial"/>
                <a:ea typeface="Arial"/>
                <a:cs typeface="Arial"/>
              </a:rPr>
              <a:t>Record a sale, update stock and support replenishment</a:t>
            </a:r>
          </a:p>
        </p:txBody>
      </p:sp>
      <p:sp>
        <p:nvSpPr>
          <p:cNvPr id="9" name="Rectangle 8">
            <a:extLst>
              <a:ext uri="{FF2B5EF4-FFF2-40B4-BE49-F238E27FC236}">
                <a16:creationId xmlns:a16="http://schemas.microsoft.com/office/drawing/2014/main" id="{B4ADD42D-200E-4C2A-B353-78F279825D5B}"/>
              </a:ext>
            </a:extLst>
          </p:cNvPr>
          <p:cNvSpPr>
            <a:spLocks noGrp="1"/>
          </p:cNvSpPr>
          <p:nvPr/>
        </p:nvSpPr>
        <p:spPr>
          <a:xfrm>
            <a:off x="609600" y="4895850"/>
            <a:ext cx="2714625" cy="609600"/>
          </a:xfrm>
          <a:prstGeom prst="rect">
            <a:avLst/>
          </a:prstGeom>
          <a:noFill/>
          <a:ln w="0">
            <a:noFill/>
          </a:ln>
        </p:spPr>
        <p:txBody>
          <a:bodyPr>
            <a:noAutofit/>
          </a:bodyPr>
          <a:lstStyle/>
          <a:p>
            <a:pPr>
              <a:defRPr sz="2025" b="1">
                <a:solidFill>
                  <a:srgbClr val="40C4DB"/>
                </a:solidFill>
                <a:latin typeface="Arial"/>
                <a:ea typeface="Arial"/>
                <a:cs typeface="Arial"/>
              </a:defRPr>
            </a:pPr>
            <a:r>
              <a:rPr sz="2025" b="1">
                <a:solidFill>
                  <a:srgbClr val="40C4DB"/>
                </a:solidFill>
                <a:latin typeface="Arial"/>
                <a:ea typeface="Arial"/>
                <a:cs typeface="Arial"/>
              </a:rPr>
              <a:t>Business purpose</a:t>
            </a:r>
          </a:p>
        </p:txBody>
      </p:sp>
      <p:sp>
        <p:nvSpPr>
          <p:cNvPr id="10" name="Rectangle 9">
            <a:extLst>
              <a:ext uri="{FF2B5EF4-FFF2-40B4-BE49-F238E27FC236}">
                <a16:creationId xmlns:a16="http://schemas.microsoft.com/office/drawing/2014/main" id="{B6A88AA8-8C18-4291-85E3-8162F5844069}"/>
              </a:ext>
            </a:extLst>
          </p:cNvPr>
          <p:cNvSpPr>
            <a:spLocks noGrp="1"/>
          </p:cNvSpPr>
          <p:nvPr/>
        </p:nvSpPr>
        <p:spPr>
          <a:xfrm>
            <a:off x="3524250" y="4895850"/>
            <a:ext cx="7953375" cy="666750"/>
          </a:xfrm>
          <a:prstGeom prst="rect">
            <a:avLst/>
          </a:prstGeom>
          <a:noFill/>
          <a:ln w="0">
            <a:noFill/>
          </a:ln>
        </p:spPr>
        <p:txBody>
          <a:bodyPr>
            <a:noAutofit/>
          </a:bodyPr>
          <a:lstStyle/>
          <a:p>
            <a:pPr>
              <a:defRPr sz="1950" b="0">
                <a:solidFill>
                  <a:srgbClr val="FFFFFF"/>
                </a:solidFill>
                <a:latin typeface="Arial"/>
                <a:ea typeface="Arial"/>
                <a:cs typeface="Arial"/>
              </a:defRPr>
            </a:pPr>
            <a:r>
              <a:rPr sz="1950" b="0">
                <a:solidFill>
                  <a:srgbClr val="FFFFFF"/>
                </a:solidFill>
                <a:latin typeface="Arial"/>
                <a:ea typeface="Arial"/>
                <a:cs typeface="Arial"/>
              </a:rPr>
              <a:t>Support daily work and management decisions</a:t>
            </a:r>
          </a:p>
        </p:txBody>
      </p:sp>
      <p:sp>
        <p:nvSpPr>
          <p:cNvPr id="11" name="Rectangle 10">
            <a:extLst>
              <a:ext uri="{FF2B5EF4-FFF2-40B4-BE49-F238E27FC236}">
                <a16:creationId xmlns:a16="http://schemas.microsoft.com/office/drawing/2014/main" id="{FF8B5EC5-3FED-46B5-B2F4-309061B81348}"/>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B9DCE3"/>
                </a:solidFill>
                <a:latin typeface="Arial"/>
                <a:ea typeface="Arial"/>
                <a:cs typeface="Arial"/>
              </a:defRPr>
            </a:pPr>
            <a:r>
              <a:rPr sz="1200" b="0">
                <a:solidFill>
                  <a:srgbClr val="B9DCE3"/>
                </a:solidFill>
                <a:latin typeface="Arial"/>
                <a:ea typeface="Arial"/>
                <a:cs typeface="Arial"/>
              </a:rPr>
              <a:t>03 / 12</a:t>
            </a:r>
          </a:p>
        </p:txBody>
      </p:sp>
      <p:sp>
        <p:nvSpPr>
          <p:cNvPr id="12" name="Rectangle 11">
            <a:extLst>
              <a:ext uri="{FF2B5EF4-FFF2-40B4-BE49-F238E27FC236}">
                <a16:creationId xmlns:a16="http://schemas.microsoft.com/office/drawing/2014/main" id="{91EB0048-1027-4679-B3BB-C84D3FBCCC53}"/>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B9DCE3"/>
                </a:solidFill>
                <a:latin typeface="Arial"/>
                <a:ea typeface="Arial"/>
                <a:cs typeface="Arial"/>
              </a:defRPr>
            </a:pPr>
            <a:r>
              <a:rPr sz="975" b="0">
                <a:solidFill>
                  <a:srgbClr val="B9DCE3"/>
                </a:solidFill>
                <a:latin typeface="Arial"/>
                <a:ea typeface="Arial"/>
                <a:cs typeface="Arial"/>
              </a:rPr>
              <a:t>(Bourgeois et al., 2019)</a:t>
            </a:r>
          </a:p>
        </p:txBody>
      </p:sp>
    </p:spTree>
    <p:extLst>
      <p:ext uri="{BB962C8B-B14F-4D97-AF65-F5344CB8AC3E}">
        <p14:creationId xmlns:p14="http://schemas.microsoft.com/office/powerpoint/2010/main" val="682631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DA562F2-4106-4294-A2C4-84796D27A3C1}"/>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Three Systems and Their Roles</a:t>
            </a:r>
          </a:p>
        </p:txBody>
      </p:sp>
      <p:graphicFrame>
        <p:nvGraphicFramePr>
          <p:cNvPr id="7" name="Table 6"/>
          <p:cNvGraphicFramePr/>
          <p:nvPr/>
        </p:nvGraphicFramePr>
        <p:xfrm>
          <a:off x="609600" y="1714500"/>
          <a:ext cx="10972800" cy="3476625"/>
        </p:xfrm>
        <a:graphic>
          <a:graphicData uri="http://schemas.openxmlformats.org/drawingml/2006/table">
            <a:tbl>
              <a:tblPr/>
              <a:tblGrid>
                <a:gridCol w="1666875">
                  <a:extLst>
                    <a:ext uri="{9D8B030D-6E8A-4147-A177-3AD203B41FA5}">
                      <a16:colId xmlns:a16="http://schemas.microsoft.com/office/drawing/2014/main" val="20000"/>
                    </a:ext>
                  </a:extLst>
                </a:gridCol>
                <a:gridCol w="4476750">
                  <a:extLst>
                    <a:ext uri="{9D8B030D-6E8A-4147-A177-3AD203B41FA5}">
                      <a16:colId xmlns:a16="http://schemas.microsoft.com/office/drawing/2014/main" val="20001"/>
                    </a:ext>
                  </a:extLst>
                </a:gridCol>
                <a:gridCol w="4829175">
                  <a:extLst>
                    <a:ext uri="{9D8B030D-6E8A-4147-A177-3AD203B41FA5}">
                      <a16:colId xmlns:a16="http://schemas.microsoft.com/office/drawing/2014/main" val="20002"/>
                    </a:ext>
                  </a:extLst>
                </a:gridCol>
              </a:tblGrid>
              <a:tr h="869156">
                <a:tc>
                  <a:txBody>
                    <a:bodyPr/>
                    <a:lstStyle/>
                    <a:p>
                      <a:r>
                        <a:rPr sz="1950" b="1">
                          <a:solidFill>
                            <a:srgbClr val="FFFFFF"/>
                          </a:solidFill>
                          <a:latin typeface="Arial"/>
                          <a:ea typeface="Arial"/>
                          <a:cs typeface="Arial"/>
                        </a:rPr>
                        <a:t>System</a:t>
                      </a:r>
                    </a:p>
                  </a:txBody>
                  <a:tcPr>
                    <a:solidFill>
                      <a:srgbClr val="123440"/>
                    </a:solidFill>
                  </a:tcPr>
                </a:tc>
                <a:tc>
                  <a:txBody>
                    <a:bodyPr/>
                    <a:lstStyle/>
                    <a:p>
                      <a:r>
                        <a:rPr sz="1950" b="1">
                          <a:solidFill>
                            <a:srgbClr val="FFFFFF"/>
                          </a:solidFill>
                          <a:latin typeface="Arial"/>
                          <a:ea typeface="Arial"/>
                          <a:cs typeface="Arial"/>
                        </a:rPr>
                        <a:t>Main role</a:t>
                      </a:r>
                    </a:p>
                  </a:txBody>
                  <a:tcPr>
                    <a:solidFill>
                      <a:srgbClr val="123440"/>
                    </a:solidFill>
                  </a:tcPr>
                </a:tc>
                <a:tc>
                  <a:txBody>
                    <a:bodyPr/>
                    <a:lstStyle/>
                    <a:p>
                      <a:r>
                        <a:rPr sz="1950" b="1">
                          <a:solidFill>
                            <a:srgbClr val="FFFFFF"/>
                          </a:solidFill>
                          <a:latin typeface="Arial"/>
                          <a:ea typeface="Arial"/>
                          <a:cs typeface="Arial"/>
                        </a:rPr>
                        <a:t>Shop example</a:t>
                      </a:r>
                    </a:p>
                  </a:txBody>
                  <a:tcPr>
                    <a:solidFill>
                      <a:srgbClr val="123440"/>
                    </a:solidFill>
                  </a:tcPr>
                </a:tc>
                <a:extLst>
                  <a:ext uri="{0D108BD9-81ED-4DB2-BD59-A6C34878D82A}">
                    <a16:rowId xmlns:a16="http://schemas.microsoft.com/office/drawing/2014/main" val="10000"/>
                  </a:ext>
                </a:extLst>
              </a:tr>
              <a:tr h="869156">
                <a:tc>
                  <a:txBody>
                    <a:bodyPr/>
                    <a:lstStyle/>
                    <a:p>
                      <a:r>
                        <a:rPr sz="1950" b="1">
                          <a:solidFill>
                            <a:srgbClr val="123440"/>
                          </a:solidFill>
                          <a:latin typeface="Arial"/>
                          <a:ea typeface="Arial"/>
                          <a:cs typeface="Arial"/>
                        </a:rPr>
                        <a:t>ERP</a:t>
                      </a:r>
                    </a:p>
                  </a:txBody>
                  <a:tcPr>
                    <a:solidFill>
                      <a:srgbClr val="EDF6F8"/>
                    </a:solidFill>
                  </a:tcPr>
                </a:tc>
                <a:tc>
                  <a:txBody>
                    <a:bodyPr/>
                    <a:lstStyle/>
                    <a:p>
                      <a:r>
                        <a:rPr sz="1950" b="0">
                          <a:solidFill>
                            <a:srgbClr val="123440"/>
                          </a:solidFill>
                          <a:latin typeface="Arial"/>
                          <a:ea typeface="Arial"/>
                          <a:cs typeface="Arial"/>
                        </a:rPr>
                        <a:t>Connect business activities</a:t>
                      </a:r>
                    </a:p>
                  </a:txBody>
                  <a:tcPr>
                    <a:solidFill>
                      <a:srgbClr val="EDF6F8"/>
                    </a:solidFill>
                  </a:tcPr>
                </a:tc>
                <a:tc>
                  <a:txBody>
                    <a:bodyPr/>
                    <a:lstStyle/>
                    <a:p>
                      <a:r>
                        <a:rPr sz="1950" b="0">
                          <a:solidFill>
                            <a:srgbClr val="123440"/>
                          </a:solidFill>
                          <a:latin typeface="Arial"/>
                          <a:ea typeface="Arial"/>
                          <a:cs typeface="Arial"/>
                        </a:rPr>
                        <a:t>Link sales, stock and finance</a:t>
                      </a:r>
                    </a:p>
                  </a:txBody>
                  <a:tcPr>
                    <a:solidFill>
                      <a:srgbClr val="EDF6F8"/>
                    </a:solidFill>
                  </a:tcPr>
                </a:tc>
                <a:extLst>
                  <a:ext uri="{0D108BD9-81ED-4DB2-BD59-A6C34878D82A}">
                    <a16:rowId xmlns:a16="http://schemas.microsoft.com/office/drawing/2014/main" val="10001"/>
                  </a:ext>
                </a:extLst>
              </a:tr>
              <a:tr h="869156">
                <a:tc>
                  <a:txBody>
                    <a:bodyPr/>
                    <a:lstStyle/>
                    <a:p>
                      <a:r>
                        <a:rPr sz="1950" b="1">
                          <a:solidFill>
                            <a:srgbClr val="123440"/>
                          </a:solidFill>
                          <a:latin typeface="Arial"/>
                          <a:ea typeface="Arial"/>
                          <a:cs typeface="Arial"/>
                        </a:rPr>
                        <a:t>DBMS</a:t>
                      </a:r>
                    </a:p>
                  </a:txBody>
                  <a:tcPr>
                    <a:solidFill>
                      <a:srgbClr val="FFFFFF"/>
                    </a:solidFill>
                  </a:tcPr>
                </a:tc>
                <a:tc>
                  <a:txBody>
                    <a:bodyPr/>
                    <a:lstStyle/>
                    <a:p>
                      <a:r>
                        <a:rPr sz="1950" b="0">
                          <a:solidFill>
                            <a:srgbClr val="123440"/>
                          </a:solidFill>
                          <a:latin typeface="Arial"/>
                          <a:ea typeface="Arial"/>
                          <a:cs typeface="Arial"/>
                        </a:rPr>
                        <a:t>Manage stored data</a:t>
                      </a:r>
                    </a:p>
                  </a:txBody>
                  <a:tcPr>
                    <a:solidFill>
                      <a:srgbClr val="FFFFFF"/>
                    </a:solidFill>
                  </a:tcPr>
                </a:tc>
                <a:tc>
                  <a:txBody>
                    <a:bodyPr/>
                    <a:lstStyle/>
                    <a:p>
                      <a:r>
                        <a:rPr sz="1950" b="0">
                          <a:solidFill>
                            <a:srgbClr val="123440"/>
                          </a:solidFill>
                          <a:latin typeface="Arial"/>
                          <a:ea typeface="Arial"/>
                          <a:cs typeface="Arial"/>
                        </a:rPr>
                        <a:t>Keep product and order records</a:t>
                      </a:r>
                    </a:p>
                  </a:txBody>
                  <a:tcPr>
                    <a:solidFill>
                      <a:srgbClr val="FFFFFF"/>
                    </a:solidFill>
                  </a:tcPr>
                </a:tc>
                <a:extLst>
                  <a:ext uri="{0D108BD9-81ED-4DB2-BD59-A6C34878D82A}">
                    <a16:rowId xmlns:a16="http://schemas.microsoft.com/office/drawing/2014/main" val="10002"/>
                  </a:ext>
                </a:extLst>
              </a:tr>
              <a:tr h="869156">
                <a:tc>
                  <a:txBody>
                    <a:bodyPr/>
                    <a:lstStyle/>
                    <a:p>
                      <a:r>
                        <a:rPr sz="1950" b="1">
                          <a:solidFill>
                            <a:srgbClr val="123440"/>
                          </a:solidFill>
                          <a:latin typeface="Arial"/>
                          <a:ea typeface="Arial"/>
                          <a:cs typeface="Arial"/>
                        </a:rPr>
                        <a:t>BI</a:t>
                      </a:r>
                    </a:p>
                  </a:txBody>
                  <a:tcPr>
                    <a:solidFill>
                      <a:srgbClr val="EDF6F8"/>
                    </a:solidFill>
                  </a:tcPr>
                </a:tc>
                <a:tc>
                  <a:txBody>
                    <a:bodyPr/>
                    <a:lstStyle/>
                    <a:p>
                      <a:r>
                        <a:rPr sz="1950" b="0">
                          <a:solidFill>
                            <a:srgbClr val="123440"/>
                          </a:solidFill>
                          <a:latin typeface="Arial"/>
                          <a:ea typeface="Arial"/>
                          <a:cs typeface="Arial"/>
                        </a:rPr>
                        <a:t>Analyse information</a:t>
                      </a:r>
                    </a:p>
                  </a:txBody>
                  <a:tcPr>
                    <a:solidFill>
                      <a:srgbClr val="EDF6F8"/>
                    </a:solidFill>
                  </a:tcPr>
                </a:tc>
                <a:tc>
                  <a:txBody>
                    <a:bodyPr/>
                    <a:lstStyle/>
                    <a:p>
                      <a:r>
                        <a:rPr sz="1950" b="0">
                          <a:solidFill>
                            <a:srgbClr val="123440"/>
                          </a:solidFill>
                          <a:latin typeface="Arial"/>
                          <a:ea typeface="Arial"/>
                          <a:cs typeface="Arial"/>
                        </a:rPr>
                        <a:t>Show sales trends</a:t>
                      </a:r>
                    </a:p>
                  </a:txBody>
                  <a:tcPr>
                    <a:solidFill>
                      <a:srgbClr val="EDF6F8"/>
                    </a:solidFill>
                  </a:tcPr>
                </a:tc>
                <a:extLst>
                  <a:ext uri="{0D108BD9-81ED-4DB2-BD59-A6C34878D82A}">
                    <a16:rowId xmlns:a16="http://schemas.microsoft.com/office/drawing/2014/main" val="10003"/>
                  </a:ext>
                </a:extLst>
              </a:tr>
            </a:tbl>
          </a:graphicData>
        </a:graphic>
      </p:graphicFrame>
      <p:sp>
        <p:nvSpPr>
          <p:cNvPr id="3" name="Rectangle 2">
            <a:extLst>
              <a:ext uri="{FF2B5EF4-FFF2-40B4-BE49-F238E27FC236}">
                <a16:creationId xmlns:a16="http://schemas.microsoft.com/office/drawing/2014/main" id="{23C2A1CC-F467-49CE-9C16-53BE792D946A}"/>
              </a:ext>
            </a:extLst>
          </p:cNvPr>
          <p:cNvSpPr>
            <a:spLocks noGrp="1"/>
          </p:cNvSpPr>
          <p:nvPr/>
        </p:nvSpPr>
        <p:spPr>
          <a:xfrm>
            <a:off x="609600" y="5410200"/>
            <a:ext cx="10953750" cy="428625"/>
          </a:xfrm>
          <a:prstGeom prst="rect">
            <a:avLst/>
          </a:prstGeom>
          <a:noFill/>
          <a:ln w="0">
            <a:noFill/>
          </a:ln>
        </p:spPr>
        <p:txBody>
          <a:bodyPr>
            <a:noAutofit/>
          </a:bodyPr>
          <a:lstStyle/>
          <a:p>
            <a:pPr>
              <a:defRPr sz="2025" b="1">
                <a:solidFill>
                  <a:srgbClr val="008CA8"/>
                </a:solidFill>
                <a:latin typeface="Arial"/>
                <a:ea typeface="Arial"/>
                <a:cs typeface="Arial"/>
              </a:defRPr>
            </a:pPr>
            <a:r>
              <a:rPr sz="2025" b="1">
                <a:solidFill>
                  <a:srgbClr val="008CA8"/>
                </a:solidFill>
                <a:latin typeface="Arial"/>
                <a:ea typeface="Arial"/>
                <a:cs typeface="Arial"/>
              </a:rPr>
              <a:t>Different roles that can work together</a:t>
            </a:r>
          </a:p>
        </p:txBody>
      </p:sp>
      <p:sp>
        <p:nvSpPr>
          <p:cNvPr id="4" name="Rectangle 3">
            <a:extLst>
              <a:ext uri="{FF2B5EF4-FFF2-40B4-BE49-F238E27FC236}">
                <a16:creationId xmlns:a16="http://schemas.microsoft.com/office/drawing/2014/main" id="{978C3AC8-0EC0-441D-813A-D02CF361E41F}"/>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04 / 12</a:t>
            </a:r>
          </a:p>
        </p:txBody>
      </p:sp>
      <p:sp>
        <p:nvSpPr>
          <p:cNvPr id="5" name="Rectangle 4">
            <a:extLst>
              <a:ext uri="{FF2B5EF4-FFF2-40B4-BE49-F238E27FC236}">
                <a16:creationId xmlns:a16="http://schemas.microsoft.com/office/drawing/2014/main" id="{6CDE14CA-C1BD-4486-856F-6F73666F6C69}"/>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526E78"/>
                </a:solidFill>
                <a:latin typeface="Arial"/>
                <a:ea typeface="Arial"/>
                <a:cs typeface="Arial"/>
              </a:defRPr>
            </a:pPr>
            <a:r>
              <a:rPr sz="975" b="0">
                <a:solidFill>
                  <a:srgbClr val="526E78"/>
                </a:solidFill>
                <a:latin typeface="Arial"/>
                <a:ea typeface="Arial"/>
                <a:cs typeface="Arial"/>
              </a:rPr>
              <a:t>(Bourgeois et al., 2019; Hoffer, Ramesh and Topi, 2019; Malawani et al., 2025)</a:t>
            </a:r>
          </a:p>
        </p:txBody>
      </p:sp>
    </p:spTree>
    <p:extLst>
      <p:ext uri="{BB962C8B-B14F-4D97-AF65-F5344CB8AC3E}">
        <p14:creationId xmlns:p14="http://schemas.microsoft.com/office/powerpoint/2010/main" val="246169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F6F714D-135F-459D-974C-7E5DBD2ABC98}"/>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Benefits and Limitations</a:t>
            </a:r>
          </a:p>
        </p:txBody>
      </p:sp>
      <p:graphicFrame>
        <p:nvGraphicFramePr>
          <p:cNvPr id="6" name="Table 5"/>
          <p:cNvGraphicFramePr/>
          <p:nvPr/>
        </p:nvGraphicFramePr>
        <p:xfrm>
          <a:off x="609600" y="1714500"/>
          <a:ext cx="10972800" cy="3476625"/>
        </p:xfrm>
        <a:graphic>
          <a:graphicData uri="http://schemas.openxmlformats.org/drawingml/2006/table">
            <a:tbl>
              <a:tblPr/>
              <a:tblGrid>
                <a:gridCol w="1666875">
                  <a:extLst>
                    <a:ext uri="{9D8B030D-6E8A-4147-A177-3AD203B41FA5}">
                      <a16:colId xmlns:a16="http://schemas.microsoft.com/office/drawing/2014/main" val="20000"/>
                    </a:ext>
                  </a:extLst>
                </a:gridCol>
                <a:gridCol w="4476750">
                  <a:extLst>
                    <a:ext uri="{9D8B030D-6E8A-4147-A177-3AD203B41FA5}">
                      <a16:colId xmlns:a16="http://schemas.microsoft.com/office/drawing/2014/main" val="20001"/>
                    </a:ext>
                  </a:extLst>
                </a:gridCol>
                <a:gridCol w="4829175">
                  <a:extLst>
                    <a:ext uri="{9D8B030D-6E8A-4147-A177-3AD203B41FA5}">
                      <a16:colId xmlns:a16="http://schemas.microsoft.com/office/drawing/2014/main" val="20002"/>
                    </a:ext>
                  </a:extLst>
                </a:gridCol>
              </a:tblGrid>
              <a:tr h="869156">
                <a:tc>
                  <a:txBody>
                    <a:bodyPr/>
                    <a:lstStyle/>
                    <a:p>
                      <a:r>
                        <a:rPr sz="1725" b="1">
                          <a:solidFill>
                            <a:srgbClr val="FFFFFF"/>
                          </a:solidFill>
                          <a:latin typeface="Arial"/>
                          <a:ea typeface="Arial"/>
                          <a:cs typeface="Arial"/>
                        </a:rPr>
                        <a:t>System</a:t>
                      </a:r>
                    </a:p>
                  </a:txBody>
                  <a:tcPr>
                    <a:solidFill>
                      <a:srgbClr val="123440"/>
                    </a:solidFill>
                  </a:tcPr>
                </a:tc>
                <a:tc>
                  <a:txBody>
                    <a:bodyPr/>
                    <a:lstStyle/>
                    <a:p>
                      <a:r>
                        <a:rPr sz="1725" b="1">
                          <a:solidFill>
                            <a:srgbClr val="FFFFFF"/>
                          </a:solidFill>
                          <a:latin typeface="Arial"/>
                          <a:ea typeface="Arial"/>
                          <a:cs typeface="Arial"/>
                        </a:rPr>
                        <a:t>Proposed benefit at Primark</a:t>
                      </a:r>
                    </a:p>
                  </a:txBody>
                  <a:tcPr>
                    <a:solidFill>
                      <a:srgbClr val="123440"/>
                    </a:solidFill>
                  </a:tcPr>
                </a:tc>
                <a:tc>
                  <a:txBody>
                    <a:bodyPr/>
                    <a:lstStyle/>
                    <a:p>
                      <a:r>
                        <a:rPr sz="1725" b="1">
                          <a:solidFill>
                            <a:srgbClr val="FFFFFF"/>
                          </a:solidFill>
                          <a:latin typeface="Arial"/>
                          <a:ea typeface="Arial"/>
                          <a:cs typeface="Arial"/>
                        </a:rPr>
                        <a:t>Difficulty</a:t>
                      </a:r>
                    </a:p>
                  </a:txBody>
                  <a:tcPr>
                    <a:solidFill>
                      <a:srgbClr val="123440"/>
                    </a:solidFill>
                  </a:tcPr>
                </a:tc>
                <a:extLst>
                  <a:ext uri="{0D108BD9-81ED-4DB2-BD59-A6C34878D82A}">
                    <a16:rowId xmlns:a16="http://schemas.microsoft.com/office/drawing/2014/main" val="10000"/>
                  </a:ext>
                </a:extLst>
              </a:tr>
              <a:tr h="869156">
                <a:tc>
                  <a:txBody>
                    <a:bodyPr/>
                    <a:lstStyle/>
                    <a:p>
                      <a:r>
                        <a:rPr sz="1725" b="1">
                          <a:solidFill>
                            <a:srgbClr val="123440"/>
                          </a:solidFill>
                          <a:latin typeface="Arial"/>
                          <a:ea typeface="Arial"/>
                          <a:cs typeface="Arial"/>
                        </a:rPr>
                        <a:t>ERP</a:t>
                      </a:r>
                    </a:p>
                  </a:txBody>
                  <a:tcPr>
                    <a:solidFill>
                      <a:srgbClr val="EDF6F8"/>
                    </a:solidFill>
                  </a:tcPr>
                </a:tc>
                <a:tc>
                  <a:txBody>
                    <a:bodyPr/>
                    <a:lstStyle/>
                    <a:p>
                      <a:r>
                        <a:rPr sz="1725" b="0">
                          <a:solidFill>
                            <a:srgbClr val="123440"/>
                          </a:solidFill>
                          <a:latin typeface="Arial"/>
                          <a:ea typeface="Arial"/>
                          <a:cs typeface="Arial"/>
                        </a:rPr>
                        <a:t>Link sales, orders and stock; support replenishment</a:t>
                      </a:r>
                    </a:p>
                  </a:txBody>
                  <a:tcPr>
                    <a:solidFill>
                      <a:srgbClr val="EDF6F8"/>
                    </a:solidFill>
                  </a:tcPr>
                </a:tc>
                <a:tc>
                  <a:txBody>
                    <a:bodyPr/>
                    <a:lstStyle/>
                    <a:p>
                      <a:r>
                        <a:rPr sz="1725" b="0">
                          <a:solidFill>
                            <a:srgbClr val="123440"/>
                          </a:solidFill>
                          <a:latin typeface="Arial"/>
                          <a:ea typeface="Arial"/>
                          <a:cs typeface="Arial"/>
                        </a:rPr>
                        <a:t>Connect systems; train staff; avoid disruption</a:t>
                      </a:r>
                    </a:p>
                  </a:txBody>
                  <a:tcPr>
                    <a:solidFill>
                      <a:srgbClr val="EDF6F8"/>
                    </a:solidFill>
                  </a:tcPr>
                </a:tc>
                <a:extLst>
                  <a:ext uri="{0D108BD9-81ED-4DB2-BD59-A6C34878D82A}">
                    <a16:rowId xmlns:a16="http://schemas.microsoft.com/office/drawing/2014/main" val="10001"/>
                  </a:ext>
                </a:extLst>
              </a:tr>
              <a:tr h="869156">
                <a:tc>
                  <a:txBody>
                    <a:bodyPr/>
                    <a:lstStyle/>
                    <a:p>
                      <a:r>
                        <a:rPr sz="1725" b="1">
                          <a:solidFill>
                            <a:srgbClr val="123440"/>
                          </a:solidFill>
                          <a:latin typeface="Arial"/>
                          <a:ea typeface="Arial"/>
                          <a:cs typeface="Arial"/>
                        </a:rPr>
                        <a:t>DBMS</a:t>
                      </a:r>
                    </a:p>
                  </a:txBody>
                  <a:tcPr>
                    <a:solidFill>
                      <a:srgbClr val="FFFFFF"/>
                    </a:solidFill>
                  </a:tcPr>
                </a:tc>
                <a:tc>
                  <a:txBody>
                    <a:bodyPr/>
                    <a:lstStyle/>
                    <a:p>
                      <a:r>
                        <a:rPr sz="1725" b="0">
                          <a:solidFill>
                            <a:srgbClr val="123440"/>
                          </a:solidFill>
                          <a:latin typeface="Arial"/>
                          <a:ea typeface="Arial"/>
                          <a:cs typeface="Arial"/>
                        </a:rPr>
                        <a:t>Keep product, quantity and order records consistent</a:t>
                      </a:r>
                    </a:p>
                  </a:txBody>
                  <a:tcPr>
                    <a:solidFill>
                      <a:srgbClr val="FFFFFF"/>
                    </a:solidFill>
                  </a:tcPr>
                </a:tc>
                <a:tc>
                  <a:txBody>
                    <a:bodyPr/>
                    <a:lstStyle/>
                    <a:p>
                      <a:r>
                        <a:rPr sz="1725" b="0">
                          <a:solidFill>
                            <a:srgbClr val="123440"/>
                          </a:solidFill>
                          <a:latin typeface="Arial"/>
                          <a:ea typeface="Arial"/>
                          <a:cs typeface="Arial"/>
                        </a:rPr>
                        <a:t>Remove duplicates; control access; keep records current</a:t>
                      </a:r>
                    </a:p>
                  </a:txBody>
                  <a:tcPr>
                    <a:solidFill>
                      <a:srgbClr val="FFFFFF"/>
                    </a:solidFill>
                  </a:tcPr>
                </a:tc>
                <a:extLst>
                  <a:ext uri="{0D108BD9-81ED-4DB2-BD59-A6C34878D82A}">
                    <a16:rowId xmlns:a16="http://schemas.microsoft.com/office/drawing/2014/main" val="10002"/>
                  </a:ext>
                </a:extLst>
              </a:tr>
              <a:tr h="869156">
                <a:tc>
                  <a:txBody>
                    <a:bodyPr/>
                    <a:lstStyle/>
                    <a:p>
                      <a:r>
                        <a:rPr sz="1725" b="1">
                          <a:solidFill>
                            <a:srgbClr val="123440"/>
                          </a:solidFill>
                          <a:latin typeface="Arial"/>
                          <a:ea typeface="Arial"/>
                          <a:cs typeface="Arial"/>
                        </a:rPr>
                        <a:t>BI</a:t>
                      </a:r>
                    </a:p>
                  </a:txBody>
                  <a:tcPr>
                    <a:solidFill>
                      <a:srgbClr val="EDF6F8"/>
                    </a:solidFill>
                  </a:tcPr>
                </a:tc>
                <a:tc>
                  <a:txBody>
                    <a:bodyPr/>
                    <a:lstStyle/>
                    <a:p>
                      <a:r>
                        <a:rPr sz="1725" b="0">
                          <a:solidFill>
                            <a:srgbClr val="123440"/>
                          </a:solidFill>
                          <a:latin typeface="Arial"/>
                          <a:ea typeface="Arial"/>
                          <a:cs typeface="Arial"/>
                        </a:rPr>
                        <a:t>Identify strong demand and possible stock shortages</a:t>
                      </a:r>
                    </a:p>
                  </a:txBody>
                  <a:tcPr>
                    <a:solidFill>
                      <a:srgbClr val="EDF6F8"/>
                    </a:solidFill>
                  </a:tcPr>
                </a:tc>
                <a:tc>
                  <a:txBody>
                    <a:bodyPr/>
                    <a:lstStyle/>
                    <a:p>
                      <a:r>
                        <a:rPr sz="1725" b="0">
                          <a:solidFill>
                            <a:srgbClr val="123440"/>
                          </a:solidFill>
                          <a:latin typeface="Arial"/>
                          <a:ea typeface="Arial"/>
                          <a:cs typeface="Arial"/>
                        </a:rPr>
                        <a:t>Late or incomplete data can mislead decisions</a:t>
                      </a:r>
                    </a:p>
                  </a:txBody>
                  <a:tcPr>
                    <a:solidFill>
                      <a:srgbClr val="EDF6F8"/>
                    </a:solidFill>
                  </a:tcPr>
                </a:tc>
                <a:extLst>
                  <a:ext uri="{0D108BD9-81ED-4DB2-BD59-A6C34878D82A}">
                    <a16:rowId xmlns:a16="http://schemas.microsoft.com/office/drawing/2014/main" val="10003"/>
                  </a:ext>
                </a:extLst>
              </a:tr>
            </a:tbl>
          </a:graphicData>
        </a:graphic>
      </p:graphicFrame>
      <p:sp>
        <p:nvSpPr>
          <p:cNvPr id="3" name="Rectangle 2">
            <a:extLst>
              <a:ext uri="{FF2B5EF4-FFF2-40B4-BE49-F238E27FC236}">
                <a16:creationId xmlns:a16="http://schemas.microsoft.com/office/drawing/2014/main" id="{2476FF66-AE7D-4FAB-BF1C-735D414ADC77}"/>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05 / 12</a:t>
            </a:r>
          </a:p>
        </p:txBody>
      </p:sp>
      <p:sp>
        <p:nvSpPr>
          <p:cNvPr id="4" name="Rectangle 3">
            <a:extLst>
              <a:ext uri="{FF2B5EF4-FFF2-40B4-BE49-F238E27FC236}">
                <a16:creationId xmlns:a16="http://schemas.microsoft.com/office/drawing/2014/main" id="{926AB1FA-8BC2-45D8-9D0F-F1E38C8D4032}"/>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526E78"/>
                </a:solidFill>
                <a:latin typeface="Arial"/>
                <a:ea typeface="Arial"/>
                <a:cs typeface="Arial"/>
              </a:defRPr>
            </a:pPr>
            <a:r>
              <a:rPr sz="975" b="0">
                <a:solidFill>
                  <a:srgbClr val="526E78"/>
                </a:solidFill>
                <a:latin typeface="Arial"/>
                <a:ea typeface="Arial"/>
                <a:cs typeface="Arial"/>
              </a:rPr>
              <a:t>(Hoffer, Ramesh and Topi, 2019; Butarbutar et al., 2023; Malawani et al., 2025)</a:t>
            </a:r>
          </a:p>
        </p:txBody>
      </p:sp>
    </p:spTree>
    <p:extLst>
      <p:ext uri="{BB962C8B-B14F-4D97-AF65-F5344CB8AC3E}">
        <p14:creationId xmlns:p14="http://schemas.microsoft.com/office/powerpoint/2010/main" val="373980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BBDEDDC-047B-46A5-92CC-4821C7217D10}"/>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Implementation and Business Fit</a:t>
            </a:r>
          </a:p>
        </p:txBody>
      </p:sp>
      <p:sp>
        <p:nvSpPr>
          <p:cNvPr id="2" name="Rectangle 1">
            <a:extLst>
              <a:ext uri="{FF2B5EF4-FFF2-40B4-BE49-F238E27FC236}">
                <a16:creationId xmlns:a16="http://schemas.microsoft.com/office/drawing/2014/main" id="{21006AC9-45F2-49B7-B568-4FA2473870FF}"/>
              </a:ext>
            </a:extLst>
          </p:cNvPr>
          <p:cNvSpPr>
            <a:spLocks noGrp="1"/>
          </p:cNvSpPr>
          <p:nvPr/>
        </p:nvSpPr>
        <p:spPr>
          <a:xfrm>
            <a:off x="609600" y="1809750"/>
            <a:ext cx="3048000" cy="666750"/>
          </a:xfrm>
          <a:prstGeom prst="rect">
            <a:avLst/>
          </a:prstGeom>
          <a:noFill/>
          <a:ln w="0">
            <a:noFill/>
          </a:ln>
        </p:spPr>
        <p:txBody>
          <a:bodyPr>
            <a:noAutofit/>
          </a:bodyPr>
          <a:lstStyle/>
          <a:p>
            <a:pPr>
              <a:defRPr sz="2625" b="1">
                <a:solidFill>
                  <a:srgbClr val="008CA8"/>
                </a:solidFill>
                <a:latin typeface="Arial"/>
                <a:ea typeface="Arial"/>
                <a:cs typeface="Arial"/>
              </a:defRPr>
            </a:pPr>
            <a:r>
              <a:rPr sz="2625" b="1">
                <a:solidFill>
                  <a:srgbClr val="008CA8"/>
                </a:solidFill>
                <a:latin typeface="Arial"/>
                <a:ea typeface="Arial"/>
                <a:cs typeface="Arial"/>
              </a:rPr>
              <a:t>People</a:t>
            </a:r>
          </a:p>
        </p:txBody>
      </p:sp>
      <p:sp>
        <p:nvSpPr>
          <p:cNvPr id="3" name="Rectangle 2">
            <a:extLst>
              <a:ext uri="{FF2B5EF4-FFF2-40B4-BE49-F238E27FC236}">
                <a16:creationId xmlns:a16="http://schemas.microsoft.com/office/drawing/2014/main" id="{8D07727A-F2D3-4F93-95B7-56F4A1888CD1}"/>
              </a:ext>
            </a:extLst>
          </p:cNvPr>
          <p:cNvSpPr>
            <a:spLocks noGrp="1"/>
          </p:cNvSpPr>
          <p:nvPr/>
        </p:nvSpPr>
        <p:spPr>
          <a:xfrm>
            <a:off x="4143375" y="1847850"/>
            <a:ext cx="7286625" cy="704850"/>
          </a:xfrm>
          <a:prstGeom prst="rect">
            <a:avLst/>
          </a:prstGeom>
          <a:noFill/>
          <a:ln w="0">
            <a:noFill/>
          </a:ln>
        </p:spPr>
        <p:txBody>
          <a:bodyPr>
            <a:noAutofit/>
          </a:bodyPr>
          <a:lstStyle/>
          <a:p>
            <a:pPr>
              <a:defRPr sz="2175" b="0">
                <a:solidFill>
                  <a:srgbClr val="123440"/>
                </a:solidFill>
                <a:latin typeface="Arial"/>
                <a:ea typeface="Arial"/>
                <a:cs typeface="Arial"/>
              </a:defRPr>
            </a:pPr>
            <a:r>
              <a:rPr sz="2175" b="0">
                <a:solidFill>
                  <a:srgbClr val="123440"/>
                </a:solidFill>
                <a:latin typeface="Arial"/>
                <a:ea typeface="Arial"/>
                <a:cs typeface="Arial"/>
              </a:rPr>
              <a:t>training and user participation</a:t>
            </a:r>
          </a:p>
        </p:txBody>
      </p:sp>
      <p:sp>
        <p:nvSpPr>
          <p:cNvPr id="4" name="Rectangle 3">
            <a:extLst>
              <a:ext uri="{FF2B5EF4-FFF2-40B4-BE49-F238E27FC236}">
                <a16:creationId xmlns:a16="http://schemas.microsoft.com/office/drawing/2014/main" id="{D6E57F72-972E-4365-95DB-59BF20396B71}"/>
              </a:ext>
            </a:extLst>
          </p:cNvPr>
          <p:cNvSpPr>
            <a:spLocks noGrp="1"/>
          </p:cNvSpPr>
          <p:nvPr/>
        </p:nvSpPr>
        <p:spPr>
          <a:xfrm>
            <a:off x="609600" y="2905125"/>
            <a:ext cx="3048000" cy="666750"/>
          </a:xfrm>
          <a:prstGeom prst="rect">
            <a:avLst/>
          </a:prstGeom>
          <a:noFill/>
          <a:ln w="0">
            <a:noFill/>
          </a:ln>
        </p:spPr>
        <p:txBody>
          <a:bodyPr>
            <a:noAutofit/>
          </a:bodyPr>
          <a:lstStyle/>
          <a:p>
            <a:pPr>
              <a:defRPr sz="2625" b="1">
                <a:solidFill>
                  <a:srgbClr val="008CA8"/>
                </a:solidFill>
                <a:latin typeface="Arial"/>
                <a:ea typeface="Arial"/>
                <a:cs typeface="Arial"/>
              </a:defRPr>
            </a:pPr>
            <a:r>
              <a:rPr sz="2625" b="1">
                <a:solidFill>
                  <a:srgbClr val="008CA8"/>
                </a:solidFill>
                <a:latin typeface="Arial"/>
                <a:ea typeface="Arial"/>
                <a:cs typeface="Arial"/>
              </a:rPr>
              <a:t>Organisation</a:t>
            </a:r>
          </a:p>
        </p:txBody>
      </p:sp>
      <p:sp>
        <p:nvSpPr>
          <p:cNvPr id="5" name="Rectangle 4">
            <a:extLst>
              <a:ext uri="{FF2B5EF4-FFF2-40B4-BE49-F238E27FC236}">
                <a16:creationId xmlns:a16="http://schemas.microsoft.com/office/drawing/2014/main" id="{EF591CE5-1C7C-4AFC-BE6B-C7077B314966}"/>
              </a:ext>
            </a:extLst>
          </p:cNvPr>
          <p:cNvSpPr>
            <a:spLocks noGrp="1"/>
          </p:cNvSpPr>
          <p:nvPr/>
        </p:nvSpPr>
        <p:spPr>
          <a:xfrm>
            <a:off x="4143375" y="2943225"/>
            <a:ext cx="7286625" cy="704850"/>
          </a:xfrm>
          <a:prstGeom prst="rect">
            <a:avLst/>
          </a:prstGeom>
          <a:noFill/>
          <a:ln w="0">
            <a:noFill/>
          </a:ln>
        </p:spPr>
        <p:txBody>
          <a:bodyPr>
            <a:noAutofit/>
          </a:bodyPr>
          <a:lstStyle/>
          <a:p>
            <a:pPr>
              <a:defRPr sz="2175" b="0">
                <a:solidFill>
                  <a:srgbClr val="123440"/>
                </a:solidFill>
                <a:latin typeface="Arial"/>
                <a:ea typeface="Arial"/>
                <a:cs typeface="Arial"/>
              </a:defRPr>
            </a:pPr>
            <a:r>
              <a:rPr sz="2175" b="0">
                <a:solidFill>
                  <a:srgbClr val="123440"/>
                </a:solidFill>
                <a:latin typeface="Arial"/>
                <a:ea typeface="Arial"/>
                <a:cs typeface="Arial"/>
              </a:rPr>
              <a:t>clear responsibilities and process fit</a:t>
            </a:r>
          </a:p>
        </p:txBody>
      </p:sp>
      <p:sp>
        <p:nvSpPr>
          <p:cNvPr id="6" name="Rectangle 5">
            <a:extLst>
              <a:ext uri="{FF2B5EF4-FFF2-40B4-BE49-F238E27FC236}">
                <a16:creationId xmlns:a16="http://schemas.microsoft.com/office/drawing/2014/main" id="{8E3E5D3C-45AE-4E10-8AD3-A84EE3330FC9}"/>
              </a:ext>
            </a:extLst>
          </p:cNvPr>
          <p:cNvSpPr>
            <a:spLocks noGrp="1"/>
          </p:cNvSpPr>
          <p:nvPr/>
        </p:nvSpPr>
        <p:spPr>
          <a:xfrm>
            <a:off x="609600" y="4000500"/>
            <a:ext cx="3048000" cy="666750"/>
          </a:xfrm>
          <a:prstGeom prst="rect">
            <a:avLst/>
          </a:prstGeom>
          <a:noFill/>
          <a:ln w="0">
            <a:noFill/>
          </a:ln>
        </p:spPr>
        <p:txBody>
          <a:bodyPr>
            <a:noAutofit/>
          </a:bodyPr>
          <a:lstStyle/>
          <a:p>
            <a:pPr>
              <a:defRPr sz="2625" b="1">
                <a:solidFill>
                  <a:srgbClr val="008CA8"/>
                </a:solidFill>
                <a:latin typeface="Arial"/>
                <a:ea typeface="Arial"/>
                <a:cs typeface="Arial"/>
              </a:defRPr>
            </a:pPr>
            <a:r>
              <a:rPr sz="2625" b="1">
                <a:solidFill>
                  <a:srgbClr val="008CA8"/>
                </a:solidFill>
                <a:latin typeface="Arial"/>
                <a:ea typeface="Arial"/>
                <a:cs typeface="Arial"/>
              </a:rPr>
              <a:t>Technology</a:t>
            </a:r>
          </a:p>
        </p:txBody>
      </p:sp>
      <p:sp>
        <p:nvSpPr>
          <p:cNvPr id="7" name="Rectangle 6">
            <a:extLst>
              <a:ext uri="{FF2B5EF4-FFF2-40B4-BE49-F238E27FC236}">
                <a16:creationId xmlns:a16="http://schemas.microsoft.com/office/drawing/2014/main" id="{A351BB6D-D359-40A3-AB09-B46D20A2BFB2}"/>
              </a:ext>
            </a:extLst>
          </p:cNvPr>
          <p:cNvSpPr>
            <a:spLocks noGrp="1"/>
          </p:cNvSpPr>
          <p:nvPr/>
        </p:nvSpPr>
        <p:spPr>
          <a:xfrm>
            <a:off x="4143375" y="4038600"/>
            <a:ext cx="7286625" cy="704850"/>
          </a:xfrm>
          <a:prstGeom prst="rect">
            <a:avLst/>
          </a:prstGeom>
          <a:noFill/>
          <a:ln w="0">
            <a:noFill/>
          </a:ln>
        </p:spPr>
        <p:txBody>
          <a:bodyPr>
            <a:noAutofit/>
          </a:bodyPr>
          <a:lstStyle/>
          <a:p>
            <a:pPr>
              <a:defRPr sz="2175" b="0">
                <a:solidFill>
                  <a:srgbClr val="123440"/>
                </a:solidFill>
                <a:latin typeface="Arial"/>
                <a:ea typeface="Arial"/>
                <a:cs typeface="Arial"/>
              </a:defRPr>
            </a:pPr>
            <a:r>
              <a:rPr sz="2175" b="0">
                <a:solidFill>
                  <a:srgbClr val="123440"/>
                </a:solidFill>
                <a:latin typeface="Arial"/>
                <a:ea typeface="Arial"/>
                <a:cs typeface="Arial"/>
              </a:rPr>
              <a:t>reliable data and integration</a:t>
            </a:r>
          </a:p>
        </p:txBody>
      </p:sp>
      <p:sp>
        <p:nvSpPr>
          <p:cNvPr id="8" name="Rectangle 7">
            <a:extLst>
              <a:ext uri="{FF2B5EF4-FFF2-40B4-BE49-F238E27FC236}">
                <a16:creationId xmlns:a16="http://schemas.microsoft.com/office/drawing/2014/main" id="{99CB87FF-A248-4CB8-8910-76593A8074BD}"/>
              </a:ext>
            </a:extLst>
          </p:cNvPr>
          <p:cNvSpPr>
            <a:spLocks noGrp="1"/>
          </p:cNvSpPr>
          <p:nvPr/>
        </p:nvSpPr>
        <p:spPr>
          <a:xfrm>
            <a:off x="609600" y="5343525"/>
            <a:ext cx="10858500" cy="428625"/>
          </a:xfrm>
          <a:prstGeom prst="rect">
            <a:avLst/>
          </a:prstGeom>
          <a:noFill/>
          <a:ln w="0">
            <a:noFill/>
          </a:ln>
        </p:spPr>
        <p:txBody>
          <a:bodyPr>
            <a:noAutofit/>
          </a:bodyPr>
          <a:lstStyle/>
          <a:p>
            <a:pPr>
              <a:defRPr sz="2100" b="1">
                <a:solidFill>
                  <a:srgbClr val="123440"/>
                </a:solidFill>
                <a:latin typeface="Arial"/>
                <a:ea typeface="Arial"/>
                <a:cs typeface="Arial"/>
              </a:defRPr>
            </a:pPr>
            <a:r>
              <a:rPr sz="2100" b="1">
                <a:solidFill>
                  <a:srgbClr val="123440"/>
                </a:solidFill>
                <a:latin typeface="Arial"/>
                <a:ea typeface="Arial"/>
                <a:cs typeface="Arial"/>
              </a:rPr>
              <a:t>Costs: data preparation, integration, training and support</a:t>
            </a:r>
          </a:p>
        </p:txBody>
      </p:sp>
      <p:sp>
        <p:nvSpPr>
          <p:cNvPr id="9" name="Rectangle 8">
            <a:extLst>
              <a:ext uri="{FF2B5EF4-FFF2-40B4-BE49-F238E27FC236}">
                <a16:creationId xmlns:a16="http://schemas.microsoft.com/office/drawing/2014/main" id="{4881FF58-3B88-4B7D-AE49-1871924FBEB0}"/>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06 / 12</a:t>
            </a:r>
          </a:p>
        </p:txBody>
      </p:sp>
      <p:sp>
        <p:nvSpPr>
          <p:cNvPr id="10" name="Rectangle 9">
            <a:extLst>
              <a:ext uri="{FF2B5EF4-FFF2-40B4-BE49-F238E27FC236}">
                <a16:creationId xmlns:a16="http://schemas.microsoft.com/office/drawing/2014/main" id="{F6577F9E-91CB-4D4F-9F36-27E5C0F4B8A2}"/>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526E78"/>
                </a:solidFill>
                <a:latin typeface="Arial"/>
                <a:ea typeface="Arial"/>
                <a:cs typeface="Arial"/>
              </a:defRPr>
            </a:pPr>
            <a:r>
              <a:rPr sz="975" b="0">
                <a:solidFill>
                  <a:srgbClr val="526E78"/>
                </a:solidFill>
                <a:latin typeface="Arial"/>
                <a:ea typeface="Arial"/>
                <a:cs typeface="Arial"/>
              </a:rPr>
              <a:t>(Bourgeois et al., 2019; Butarbutar et al., 2023; Archana et al., 2022)</a:t>
            </a:r>
          </a:p>
        </p:txBody>
      </p:sp>
    </p:spTree>
    <p:extLst>
      <p:ext uri="{BB962C8B-B14F-4D97-AF65-F5344CB8AC3E}">
        <p14:creationId xmlns:p14="http://schemas.microsoft.com/office/powerpoint/2010/main" val="398700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C99037F-05E6-4185-8A94-A927101C2451}"/>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Real cases: ERP, DBMS and BI</a:t>
            </a:r>
          </a:p>
        </p:txBody>
      </p:sp>
      <p:graphicFrame>
        <p:nvGraphicFramePr>
          <p:cNvPr id="7" name="Table 6"/>
          <p:cNvGraphicFramePr/>
          <p:nvPr/>
        </p:nvGraphicFramePr>
        <p:xfrm>
          <a:off x="457200" y="1600200"/>
          <a:ext cx="11277600" cy="3714750"/>
        </p:xfrm>
        <a:graphic>
          <a:graphicData uri="http://schemas.openxmlformats.org/drawingml/2006/table">
            <a:tbl>
              <a:tblPr/>
              <a:tblGrid>
                <a:gridCol w="1333500">
                  <a:extLst>
                    <a:ext uri="{9D8B030D-6E8A-4147-A177-3AD203B41FA5}">
                      <a16:colId xmlns:a16="http://schemas.microsoft.com/office/drawing/2014/main" val="20000"/>
                    </a:ext>
                  </a:extLst>
                </a:gridCol>
                <a:gridCol w="20955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2714625">
                  <a:extLst>
                    <a:ext uri="{9D8B030D-6E8A-4147-A177-3AD203B41FA5}">
                      <a16:colId xmlns:a16="http://schemas.microsoft.com/office/drawing/2014/main" val="20003"/>
                    </a:ext>
                  </a:extLst>
                </a:gridCol>
                <a:gridCol w="3228975">
                  <a:extLst>
                    <a:ext uri="{9D8B030D-6E8A-4147-A177-3AD203B41FA5}">
                      <a16:colId xmlns:a16="http://schemas.microsoft.com/office/drawing/2014/main" val="20004"/>
                    </a:ext>
                  </a:extLst>
                </a:gridCol>
              </a:tblGrid>
              <a:tr h="928688">
                <a:tc>
                  <a:txBody>
                    <a:bodyPr/>
                    <a:lstStyle/>
                    <a:p>
                      <a:r>
                        <a:rPr sz="1575" b="1">
                          <a:solidFill>
                            <a:srgbClr val="FFFFFF"/>
                          </a:solidFill>
                          <a:latin typeface="Arial"/>
                          <a:ea typeface="Arial"/>
                          <a:cs typeface="Arial"/>
                        </a:rPr>
                        <a:t>Case</a:t>
                      </a:r>
                    </a:p>
                  </a:txBody>
                  <a:tcPr>
                    <a:solidFill>
                      <a:srgbClr val="123440"/>
                    </a:solidFill>
                  </a:tcPr>
                </a:tc>
                <a:tc>
                  <a:txBody>
                    <a:bodyPr/>
                    <a:lstStyle/>
                    <a:p>
                      <a:r>
                        <a:rPr sz="1575" b="1">
                          <a:solidFill>
                            <a:srgbClr val="FFFFFF"/>
                          </a:solidFill>
                          <a:latin typeface="Arial"/>
                          <a:ea typeface="Arial"/>
                          <a:cs typeface="Arial"/>
                        </a:rPr>
                        <a:t>Problem</a:t>
                      </a:r>
                    </a:p>
                  </a:txBody>
                  <a:tcPr>
                    <a:solidFill>
                      <a:srgbClr val="123440"/>
                    </a:solidFill>
                  </a:tcPr>
                </a:tc>
                <a:tc>
                  <a:txBody>
                    <a:bodyPr/>
                    <a:lstStyle/>
                    <a:p>
                      <a:r>
                        <a:rPr sz="1575" b="1">
                          <a:solidFill>
                            <a:srgbClr val="FFFFFF"/>
                          </a:solidFill>
                          <a:latin typeface="Arial"/>
                          <a:ea typeface="Arial"/>
                          <a:cs typeface="Arial"/>
                        </a:rPr>
                        <a:t>System</a:t>
                      </a:r>
                    </a:p>
                  </a:txBody>
                  <a:tcPr>
                    <a:solidFill>
                      <a:srgbClr val="123440"/>
                    </a:solidFill>
                  </a:tcPr>
                </a:tc>
                <a:tc>
                  <a:txBody>
                    <a:bodyPr/>
                    <a:lstStyle/>
                    <a:p>
                      <a:r>
                        <a:rPr sz="1575" b="1">
                          <a:solidFill>
                            <a:srgbClr val="FFFFFF"/>
                          </a:solidFill>
                          <a:latin typeface="Arial"/>
                          <a:ea typeface="Arial"/>
                          <a:cs typeface="Arial"/>
                        </a:rPr>
                        <a:t>Reported outcome</a:t>
                      </a:r>
                    </a:p>
                  </a:txBody>
                  <a:tcPr>
                    <a:solidFill>
                      <a:srgbClr val="123440"/>
                    </a:solidFill>
                  </a:tcPr>
                </a:tc>
                <a:tc>
                  <a:txBody>
                    <a:bodyPr/>
                    <a:lstStyle/>
                    <a:p>
                      <a:r>
                        <a:rPr sz="1575" b="1">
                          <a:solidFill>
                            <a:srgbClr val="FFFFFF"/>
                          </a:solidFill>
                          <a:latin typeface="Arial"/>
                          <a:ea typeface="Arial"/>
                          <a:cs typeface="Arial"/>
                        </a:rPr>
                        <a:t>Lesson and risk to assess</a:t>
                      </a:r>
                    </a:p>
                  </a:txBody>
                  <a:tcPr>
                    <a:solidFill>
                      <a:srgbClr val="123440"/>
                    </a:solidFill>
                  </a:tcPr>
                </a:tc>
                <a:extLst>
                  <a:ext uri="{0D108BD9-81ED-4DB2-BD59-A6C34878D82A}">
                    <a16:rowId xmlns:a16="http://schemas.microsoft.com/office/drawing/2014/main" val="10000"/>
                  </a:ext>
                </a:extLst>
              </a:tr>
              <a:tr h="928688">
                <a:tc>
                  <a:txBody>
                    <a:bodyPr/>
                    <a:lstStyle/>
                    <a:p>
                      <a:r>
                        <a:rPr sz="1575" b="1">
                          <a:solidFill>
                            <a:srgbClr val="123440"/>
                          </a:solidFill>
                          <a:latin typeface="Arial"/>
                          <a:ea typeface="Arial"/>
                          <a:cs typeface="Arial"/>
                        </a:rPr>
                        <a:t>Shoprite</a:t>
                      </a:r>
                    </a:p>
                  </a:txBody>
                  <a:tcPr>
                    <a:solidFill>
                      <a:srgbClr val="FFFFFF"/>
                    </a:solidFill>
                  </a:tcPr>
                </a:tc>
                <a:tc>
                  <a:txBody>
                    <a:bodyPr/>
                    <a:lstStyle/>
                    <a:p>
                      <a:r>
                        <a:rPr sz="1575" b="0">
                          <a:solidFill>
                            <a:srgbClr val="123440"/>
                          </a:solidFill>
                          <a:latin typeface="Arial"/>
                          <a:ea typeface="Arial"/>
                          <a:cs typeface="Arial"/>
                        </a:rPr>
                        <a:t>Coordinate stores, orders and stock</a:t>
                      </a:r>
                    </a:p>
                  </a:txBody>
                  <a:tcPr>
                    <a:solidFill>
                      <a:srgbClr val="FFFFFF"/>
                    </a:solidFill>
                  </a:tcPr>
                </a:tc>
                <a:tc>
                  <a:txBody>
                    <a:bodyPr/>
                    <a:lstStyle/>
                    <a:p>
                      <a:r>
                        <a:rPr sz="1575" b="0">
                          <a:solidFill>
                            <a:srgbClr val="123440"/>
                          </a:solidFill>
                          <a:latin typeface="Arial"/>
                          <a:ea typeface="Arial"/>
                          <a:cs typeface="Arial"/>
                        </a:rPr>
                        <a:t>ERP: SAP Retail</a:t>
                      </a:r>
                    </a:p>
                  </a:txBody>
                  <a:tcPr>
                    <a:solidFill>
                      <a:srgbClr val="FFFFFF"/>
                    </a:solidFill>
                  </a:tcPr>
                </a:tc>
                <a:tc>
                  <a:txBody>
                    <a:bodyPr/>
                    <a:lstStyle/>
                    <a:p>
                      <a:r>
                        <a:rPr sz="1575" b="0">
                          <a:solidFill>
                            <a:srgbClr val="123440"/>
                          </a:solidFill>
                          <a:latin typeface="Arial"/>
                          <a:ea typeface="Arial"/>
                          <a:cs typeface="Arial"/>
                        </a:rPr>
                        <a:t>Centralised orders; sales and stock visibility</a:t>
                      </a:r>
                    </a:p>
                  </a:txBody>
                  <a:tcPr>
                    <a:solidFill>
                      <a:srgbClr val="FFFFFF"/>
                    </a:solidFill>
                  </a:tcPr>
                </a:tc>
                <a:tc>
                  <a:txBody>
                    <a:bodyPr/>
                    <a:lstStyle/>
                    <a:p>
                      <a:r>
                        <a:rPr sz="1575" b="0">
                          <a:solidFill>
                            <a:srgbClr val="123440"/>
                          </a:solidFill>
                          <a:latin typeface="Arial"/>
                          <a:ea typeface="Arial"/>
                          <a:cs typeface="Arial"/>
                        </a:rPr>
                        <a:t>Connect processes; restrict personal-data access</a:t>
                      </a:r>
                    </a:p>
                  </a:txBody>
                  <a:tcPr>
                    <a:solidFill>
                      <a:srgbClr val="FFFFFF"/>
                    </a:solidFill>
                  </a:tcPr>
                </a:tc>
                <a:extLst>
                  <a:ext uri="{0D108BD9-81ED-4DB2-BD59-A6C34878D82A}">
                    <a16:rowId xmlns:a16="http://schemas.microsoft.com/office/drawing/2014/main" val="10001"/>
                  </a:ext>
                </a:extLst>
              </a:tr>
              <a:tr h="928688">
                <a:tc>
                  <a:txBody>
                    <a:bodyPr/>
                    <a:lstStyle/>
                    <a:p>
                      <a:r>
                        <a:rPr sz="1575" b="1">
                          <a:solidFill>
                            <a:srgbClr val="123440"/>
                          </a:solidFill>
                          <a:latin typeface="Arial"/>
                          <a:ea typeface="Arial"/>
                          <a:cs typeface="Arial"/>
                        </a:rPr>
                        <a:t>Boots</a:t>
                      </a:r>
                    </a:p>
                  </a:txBody>
                  <a:tcPr>
                    <a:solidFill>
                      <a:srgbClr val="FFFFFF"/>
                    </a:solidFill>
                  </a:tcPr>
                </a:tc>
                <a:tc>
                  <a:txBody>
                    <a:bodyPr/>
                    <a:lstStyle/>
                    <a:p>
                      <a:r>
                        <a:rPr sz="1575" b="0">
                          <a:solidFill>
                            <a:srgbClr val="123440"/>
                          </a:solidFill>
                          <a:latin typeface="Arial"/>
                          <a:ea typeface="Arial"/>
                          <a:cs typeface="Arial"/>
                        </a:rPr>
                        <a:t>Adapt online orders and distribution</a:t>
                      </a:r>
                    </a:p>
                  </a:txBody>
                  <a:tcPr>
                    <a:solidFill>
                      <a:srgbClr val="FFFFFF"/>
                    </a:solidFill>
                  </a:tcPr>
                </a:tc>
                <a:tc>
                  <a:txBody>
                    <a:bodyPr/>
                    <a:lstStyle/>
                    <a:p>
                      <a:r>
                        <a:rPr sz="1575" b="0">
                          <a:solidFill>
                            <a:srgbClr val="123440"/>
                          </a:solidFill>
                          <a:latin typeface="Arial"/>
                          <a:ea typeface="Arial"/>
                          <a:cs typeface="Arial"/>
                        </a:rPr>
                        <a:t>DBMS: MongoDB beneath the order application</a:t>
                      </a:r>
                    </a:p>
                  </a:txBody>
                  <a:tcPr>
                    <a:solidFill>
                      <a:srgbClr val="FFFFFF"/>
                    </a:solidFill>
                  </a:tcPr>
                </a:tc>
                <a:tc>
                  <a:txBody>
                    <a:bodyPr/>
                    <a:lstStyle/>
                    <a:p>
                      <a:r>
                        <a:rPr sz="1575" b="0">
                          <a:solidFill>
                            <a:srgbClr val="123440"/>
                          </a:solidFill>
                          <a:latin typeface="Arial"/>
                          <a:ea typeface="Arial"/>
                          <a:cs typeface="Arial"/>
                        </a:rPr>
                        <a:t>Orders routed across warehouses; distribution adapted</a:t>
                      </a:r>
                    </a:p>
                  </a:txBody>
                  <a:tcPr>
                    <a:solidFill>
                      <a:srgbClr val="FFFFFF"/>
                    </a:solidFill>
                  </a:tcPr>
                </a:tc>
                <a:tc>
                  <a:txBody>
                    <a:bodyPr/>
                    <a:lstStyle/>
                    <a:p>
                      <a:r>
                        <a:rPr sz="1575" b="0">
                          <a:solidFill>
                            <a:srgbClr val="123440"/>
                          </a:solidFill>
                          <a:latin typeface="Arial"/>
                          <a:ea typeface="Arial"/>
                          <a:cs typeface="Arial"/>
                        </a:rPr>
                        <a:t>Reliable, accessible records; protect customer data</a:t>
                      </a:r>
                    </a:p>
                  </a:txBody>
                  <a:tcPr>
                    <a:solidFill>
                      <a:srgbClr val="FFFFFF"/>
                    </a:solidFill>
                  </a:tcPr>
                </a:tc>
                <a:extLst>
                  <a:ext uri="{0D108BD9-81ED-4DB2-BD59-A6C34878D82A}">
                    <a16:rowId xmlns:a16="http://schemas.microsoft.com/office/drawing/2014/main" val="10002"/>
                  </a:ext>
                </a:extLst>
              </a:tr>
              <a:tr h="928688">
                <a:tc>
                  <a:txBody>
                    <a:bodyPr/>
                    <a:lstStyle/>
                    <a:p>
                      <a:r>
                        <a:rPr sz="1575" b="1">
                          <a:solidFill>
                            <a:srgbClr val="123440"/>
                          </a:solidFill>
                          <a:latin typeface="Arial"/>
                          <a:ea typeface="Arial"/>
                          <a:cs typeface="Arial"/>
                        </a:rPr>
                        <a:t>ANA</a:t>
                      </a:r>
                    </a:p>
                  </a:txBody>
                  <a:tcPr>
                    <a:solidFill>
                      <a:srgbClr val="FFFFFF"/>
                    </a:solidFill>
                  </a:tcPr>
                </a:tc>
                <a:tc>
                  <a:txBody>
                    <a:bodyPr/>
                    <a:lstStyle/>
                    <a:p>
                      <a:r>
                        <a:rPr sz="1575" b="0">
                          <a:solidFill>
                            <a:srgbClr val="123440"/>
                          </a:solidFill>
                          <a:latin typeface="Arial"/>
                          <a:ea typeface="Arial"/>
                          <a:cs typeface="Arial"/>
                        </a:rPr>
                        <a:t>Booking insights delayed by 14 days</a:t>
                      </a:r>
                    </a:p>
                  </a:txBody>
                  <a:tcPr>
                    <a:solidFill>
                      <a:srgbClr val="FFFFFF"/>
                    </a:solidFill>
                  </a:tcPr>
                </a:tc>
                <a:tc>
                  <a:txBody>
                    <a:bodyPr/>
                    <a:lstStyle/>
                    <a:p>
                      <a:r>
                        <a:rPr sz="1575" b="0">
                          <a:solidFill>
                            <a:srgbClr val="123440"/>
                          </a:solidFill>
                          <a:latin typeface="Arial"/>
                          <a:ea typeface="Arial"/>
                          <a:cs typeface="Arial"/>
                        </a:rPr>
                        <a:t>BI: Amadeus Booking Analytics</a:t>
                      </a:r>
                    </a:p>
                  </a:txBody>
                  <a:tcPr>
                    <a:solidFill>
                      <a:srgbClr val="FFFFFF"/>
                    </a:solidFill>
                  </a:tcPr>
                </a:tc>
                <a:tc>
                  <a:txBody>
                    <a:bodyPr/>
                    <a:lstStyle/>
                    <a:p>
                      <a:r>
                        <a:rPr sz="1575" b="0">
                          <a:solidFill>
                            <a:srgbClr val="123440"/>
                          </a:solidFill>
                          <a:latin typeface="Arial"/>
                          <a:ea typeface="Arial"/>
                          <a:cs typeface="Arial"/>
                        </a:rPr>
                        <a:t>Daily reports instead of fortnightly</a:t>
                      </a:r>
                    </a:p>
                  </a:txBody>
                  <a:tcPr>
                    <a:solidFill>
                      <a:srgbClr val="FFFFFF"/>
                    </a:solidFill>
                  </a:tcPr>
                </a:tc>
                <a:tc>
                  <a:txBody>
                    <a:bodyPr/>
                    <a:lstStyle/>
                    <a:p>
                      <a:r>
                        <a:rPr sz="1575" b="0">
                          <a:solidFill>
                            <a:srgbClr val="123440"/>
                          </a:solidFill>
                          <a:latin typeface="Arial"/>
                          <a:ea typeface="Arial"/>
                          <a:cs typeface="Arial"/>
                        </a:rPr>
                        <a:t>Current data; check quality and authorised use</a:t>
                      </a:r>
                    </a:p>
                  </a:txBody>
                  <a:tcPr>
                    <a:solidFill>
                      <a:srgbClr val="FFFFFF"/>
                    </a:solidFill>
                  </a:tcPr>
                </a:tc>
                <a:extLst>
                  <a:ext uri="{0D108BD9-81ED-4DB2-BD59-A6C34878D82A}">
                    <a16:rowId xmlns:a16="http://schemas.microsoft.com/office/drawing/2014/main" val="10003"/>
                  </a:ext>
                </a:extLst>
              </a:tr>
            </a:tbl>
          </a:graphicData>
        </a:graphic>
      </p:graphicFrame>
      <p:sp>
        <p:nvSpPr>
          <p:cNvPr id="3" name="Rectangle 2">
            <a:extLst>
              <a:ext uri="{FF2B5EF4-FFF2-40B4-BE49-F238E27FC236}">
                <a16:creationId xmlns:a16="http://schemas.microsoft.com/office/drawing/2014/main" id="{54105A29-FD54-43A0-8060-108C36E5A40F}"/>
              </a:ext>
            </a:extLst>
          </p:cNvPr>
          <p:cNvSpPr>
            <a:spLocks noGrp="1"/>
          </p:cNvSpPr>
          <p:nvPr/>
        </p:nvSpPr>
        <p:spPr>
          <a:xfrm>
            <a:off x="457200" y="5438775"/>
            <a:ext cx="11277600" cy="457200"/>
          </a:xfrm>
          <a:prstGeom prst="rect">
            <a:avLst/>
          </a:prstGeom>
          <a:noFill/>
          <a:ln w="0">
            <a:noFill/>
          </a:ln>
        </p:spPr>
        <p:txBody>
          <a:bodyPr>
            <a:noAutofit/>
          </a:bodyPr>
          <a:lstStyle/>
          <a:p>
            <a:pPr>
              <a:defRPr sz="1350" b="0">
                <a:solidFill>
                  <a:srgbClr val="526E78"/>
                </a:solidFill>
                <a:latin typeface="Arial"/>
                <a:ea typeface="Arial"/>
                <a:cs typeface="Arial"/>
              </a:defRPr>
            </a:pPr>
            <a:r>
              <a:rPr sz="1350" b="0">
                <a:solidFill>
                  <a:srgbClr val="526E78"/>
                </a:solidFill>
                <a:latin typeface="Arial"/>
                <a:ea typeface="Arial"/>
                <a:cs typeface="Arial"/>
              </a:rPr>
              <a:t>Supplier accounts. The United study proposes analysis, without proving adoption (Ng and Nagalingham, 2023).</a:t>
            </a:r>
          </a:p>
        </p:txBody>
      </p:sp>
      <p:sp>
        <p:nvSpPr>
          <p:cNvPr id="4" name="Rectangle 3">
            <a:extLst>
              <a:ext uri="{FF2B5EF4-FFF2-40B4-BE49-F238E27FC236}">
                <a16:creationId xmlns:a16="http://schemas.microsoft.com/office/drawing/2014/main" id="{3703BFD3-BD64-4FD3-B5AA-285AB211620E}"/>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07 / 12</a:t>
            </a:r>
          </a:p>
        </p:txBody>
      </p:sp>
      <p:sp>
        <p:nvSpPr>
          <p:cNvPr id="5" name="Rectangle 4">
            <a:extLst>
              <a:ext uri="{FF2B5EF4-FFF2-40B4-BE49-F238E27FC236}">
                <a16:creationId xmlns:a16="http://schemas.microsoft.com/office/drawing/2014/main" id="{A3E58085-DD5B-43D4-AA7F-575DB0D204B4}"/>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526E78"/>
                </a:solidFill>
                <a:latin typeface="Arial"/>
                <a:ea typeface="Arial"/>
                <a:cs typeface="Arial"/>
              </a:defRPr>
            </a:pPr>
            <a:r>
              <a:rPr sz="975" b="0">
                <a:solidFill>
                  <a:srgbClr val="526E78"/>
                </a:solidFill>
                <a:latin typeface="Arial"/>
                <a:ea typeface="Arial"/>
                <a:cs typeface="Arial"/>
              </a:rPr>
              <a:t>(SAP, 2023; MongoDB, no date; Amadeus, no date; Ng and Nagalingham, 2023)</a:t>
            </a:r>
          </a:p>
        </p:txBody>
      </p:sp>
    </p:spTree>
    <p:extLst>
      <p:ext uri="{BB962C8B-B14F-4D97-AF65-F5344CB8AC3E}">
        <p14:creationId xmlns:p14="http://schemas.microsoft.com/office/powerpoint/2010/main" val="36666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2344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AD54C4B-375A-4719-B0A5-8421994F0EE2}"/>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FFFFFF"/>
                </a:solidFill>
                <a:latin typeface="Arial"/>
                <a:ea typeface="Arial"/>
                <a:cs typeface="Arial"/>
              </a:defRPr>
            </a:pPr>
            <a:r>
              <a:rPr sz="3150" b="1">
                <a:solidFill>
                  <a:srgbClr val="FFFFFF"/>
                </a:solidFill>
                <a:latin typeface="Arial"/>
                <a:ea typeface="Arial"/>
                <a:cs typeface="Arial"/>
              </a:rPr>
              <a:t>Ethical risks and safeguards</a:t>
            </a:r>
          </a:p>
        </p:txBody>
      </p:sp>
      <p:sp>
        <p:nvSpPr>
          <p:cNvPr id="2" name="Rectangle 1">
            <a:extLst>
              <a:ext uri="{FF2B5EF4-FFF2-40B4-BE49-F238E27FC236}">
                <a16:creationId xmlns:a16="http://schemas.microsoft.com/office/drawing/2014/main" id="{00949B32-0E1E-4647-812D-1034D5F9632A}"/>
              </a:ext>
            </a:extLst>
          </p:cNvPr>
          <p:cNvSpPr>
            <a:spLocks noGrp="1"/>
          </p:cNvSpPr>
          <p:nvPr/>
        </p:nvSpPr>
        <p:spPr>
          <a:xfrm>
            <a:off x="609600" y="1695450"/>
            <a:ext cx="3095625" cy="666750"/>
          </a:xfrm>
          <a:prstGeom prst="rect">
            <a:avLst/>
          </a:prstGeom>
          <a:noFill/>
          <a:ln w="0">
            <a:noFill/>
          </a:ln>
        </p:spPr>
        <p:txBody>
          <a:bodyPr>
            <a:noAutofit/>
          </a:bodyPr>
          <a:lstStyle/>
          <a:p>
            <a:pPr>
              <a:defRPr sz="2175" b="1">
                <a:solidFill>
                  <a:srgbClr val="40C4DB"/>
                </a:solidFill>
                <a:latin typeface="Arial"/>
                <a:ea typeface="Arial"/>
                <a:cs typeface="Arial"/>
              </a:defRPr>
            </a:pPr>
            <a:r>
              <a:rPr sz="2175" b="1">
                <a:solidFill>
                  <a:srgbClr val="40C4DB"/>
                </a:solidFill>
                <a:latin typeface="Arial"/>
                <a:ea typeface="Arial"/>
                <a:cs typeface="Arial"/>
              </a:rPr>
              <a:t>Privacy and security</a:t>
            </a:r>
          </a:p>
        </p:txBody>
      </p:sp>
      <p:sp>
        <p:nvSpPr>
          <p:cNvPr id="3" name="Rectangle 2">
            <a:extLst>
              <a:ext uri="{FF2B5EF4-FFF2-40B4-BE49-F238E27FC236}">
                <a16:creationId xmlns:a16="http://schemas.microsoft.com/office/drawing/2014/main" id="{E31F6423-1013-44E3-88F3-21836D09C28A}"/>
              </a:ext>
            </a:extLst>
          </p:cNvPr>
          <p:cNvSpPr>
            <a:spLocks noGrp="1"/>
          </p:cNvSpPr>
          <p:nvPr/>
        </p:nvSpPr>
        <p:spPr>
          <a:xfrm>
            <a:off x="4095750" y="1704975"/>
            <a:ext cx="7334250" cy="762000"/>
          </a:xfrm>
          <a:prstGeom prst="rect">
            <a:avLst/>
          </a:prstGeom>
          <a:noFill/>
          <a:ln w="0">
            <a:noFill/>
          </a:ln>
        </p:spPr>
        <p:txBody>
          <a:bodyPr>
            <a:noAutofit/>
          </a:bodyPr>
          <a:lstStyle/>
          <a:p>
            <a:pPr>
              <a:defRPr sz="1875" b="0">
                <a:solidFill>
                  <a:srgbClr val="FFFFFF"/>
                </a:solidFill>
                <a:latin typeface="Arial"/>
                <a:ea typeface="Arial"/>
                <a:cs typeface="Arial"/>
              </a:defRPr>
            </a:pPr>
            <a:r>
              <a:rPr sz="1875" b="0">
                <a:solidFill>
                  <a:srgbClr val="FFFFFF"/>
                </a:solidFill>
                <a:latin typeface="Arial"/>
                <a:ea typeface="Arial"/>
                <a:cs typeface="Arial"/>
              </a:rPr>
              <a:t>Collect only necessary data; restrict access and test recovery</a:t>
            </a:r>
          </a:p>
        </p:txBody>
      </p:sp>
      <p:sp>
        <p:nvSpPr>
          <p:cNvPr id="4" name="Rectangle 3">
            <a:extLst>
              <a:ext uri="{FF2B5EF4-FFF2-40B4-BE49-F238E27FC236}">
                <a16:creationId xmlns:a16="http://schemas.microsoft.com/office/drawing/2014/main" id="{BEB1D6F9-B809-4FDB-9486-84DE3BFBD615}"/>
              </a:ext>
            </a:extLst>
          </p:cNvPr>
          <p:cNvSpPr>
            <a:spLocks noGrp="1"/>
          </p:cNvSpPr>
          <p:nvPr/>
        </p:nvSpPr>
        <p:spPr>
          <a:xfrm>
            <a:off x="609600" y="2705100"/>
            <a:ext cx="3095625" cy="666750"/>
          </a:xfrm>
          <a:prstGeom prst="rect">
            <a:avLst/>
          </a:prstGeom>
          <a:noFill/>
          <a:ln w="0">
            <a:noFill/>
          </a:ln>
        </p:spPr>
        <p:txBody>
          <a:bodyPr>
            <a:noAutofit/>
          </a:bodyPr>
          <a:lstStyle/>
          <a:p>
            <a:pPr>
              <a:defRPr sz="2175" b="1">
                <a:solidFill>
                  <a:srgbClr val="40C4DB"/>
                </a:solidFill>
                <a:latin typeface="Arial"/>
                <a:ea typeface="Arial"/>
                <a:cs typeface="Arial"/>
              </a:defRPr>
            </a:pPr>
            <a:r>
              <a:rPr sz="2175" b="1">
                <a:solidFill>
                  <a:srgbClr val="40C4DB"/>
                </a:solidFill>
                <a:latin typeface="Arial"/>
                <a:ea typeface="Arial"/>
                <a:cs typeface="Arial"/>
              </a:rPr>
              <a:t>Monitoring</a:t>
            </a:r>
          </a:p>
        </p:txBody>
      </p:sp>
      <p:sp>
        <p:nvSpPr>
          <p:cNvPr id="5" name="Rectangle 4">
            <a:extLst>
              <a:ext uri="{FF2B5EF4-FFF2-40B4-BE49-F238E27FC236}">
                <a16:creationId xmlns:a16="http://schemas.microsoft.com/office/drawing/2014/main" id="{D8AE8465-50EA-4BD9-A9B3-D8AAE44E5926}"/>
              </a:ext>
            </a:extLst>
          </p:cNvPr>
          <p:cNvSpPr>
            <a:spLocks noGrp="1"/>
          </p:cNvSpPr>
          <p:nvPr/>
        </p:nvSpPr>
        <p:spPr>
          <a:xfrm>
            <a:off x="4095750" y="2714625"/>
            <a:ext cx="7334250" cy="762000"/>
          </a:xfrm>
          <a:prstGeom prst="rect">
            <a:avLst/>
          </a:prstGeom>
          <a:noFill/>
          <a:ln w="0">
            <a:noFill/>
          </a:ln>
        </p:spPr>
        <p:txBody>
          <a:bodyPr>
            <a:noAutofit/>
          </a:bodyPr>
          <a:lstStyle/>
          <a:p>
            <a:pPr>
              <a:defRPr sz="1875" b="0">
                <a:solidFill>
                  <a:srgbClr val="FFFFFF"/>
                </a:solidFill>
                <a:latin typeface="Arial"/>
                <a:ea typeface="Arial"/>
                <a:cs typeface="Arial"/>
              </a:defRPr>
            </a:pPr>
            <a:r>
              <a:rPr sz="1875" b="0">
                <a:solidFill>
                  <a:srgbClr val="FFFFFF"/>
                </a:solidFill>
                <a:latin typeface="Arial"/>
                <a:ea typeface="Arial"/>
                <a:cs typeface="Arial"/>
              </a:rPr>
              <a:t>Explain purpose and retention; avoid unfair comparisons of shifts</a:t>
            </a:r>
          </a:p>
        </p:txBody>
      </p:sp>
      <p:sp>
        <p:nvSpPr>
          <p:cNvPr id="6" name="Rectangle 5">
            <a:extLst>
              <a:ext uri="{FF2B5EF4-FFF2-40B4-BE49-F238E27FC236}">
                <a16:creationId xmlns:a16="http://schemas.microsoft.com/office/drawing/2014/main" id="{2FF12727-8440-4C44-B0DF-700CABA12992}"/>
              </a:ext>
            </a:extLst>
          </p:cNvPr>
          <p:cNvSpPr>
            <a:spLocks noGrp="1"/>
          </p:cNvSpPr>
          <p:nvPr/>
        </p:nvSpPr>
        <p:spPr>
          <a:xfrm>
            <a:off x="609600" y="3714750"/>
            <a:ext cx="3095625" cy="666750"/>
          </a:xfrm>
          <a:prstGeom prst="rect">
            <a:avLst/>
          </a:prstGeom>
          <a:noFill/>
          <a:ln w="0">
            <a:noFill/>
          </a:ln>
        </p:spPr>
        <p:txBody>
          <a:bodyPr>
            <a:noAutofit/>
          </a:bodyPr>
          <a:lstStyle/>
          <a:p>
            <a:pPr>
              <a:defRPr sz="2175" b="1">
                <a:solidFill>
                  <a:srgbClr val="40C4DB"/>
                </a:solidFill>
                <a:latin typeface="Arial"/>
                <a:ea typeface="Arial"/>
                <a:cs typeface="Arial"/>
              </a:defRPr>
            </a:pPr>
            <a:r>
              <a:rPr sz="2175" b="1">
                <a:solidFill>
                  <a:srgbClr val="40C4DB"/>
                </a:solidFill>
                <a:latin typeface="Arial"/>
                <a:ea typeface="Arial"/>
                <a:cs typeface="Arial"/>
              </a:rPr>
              <a:t>AI and biased data</a:t>
            </a:r>
          </a:p>
        </p:txBody>
      </p:sp>
      <p:sp>
        <p:nvSpPr>
          <p:cNvPr id="7" name="Rectangle 6">
            <a:extLst>
              <a:ext uri="{FF2B5EF4-FFF2-40B4-BE49-F238E27FC236}">
                <a16:creationId xmlns:a16="http://schemas.microsoft.com/office/drawing/2014/main" id="{8AF23985-CF9A-4DD8-9663-C8E1EDC29B47}"/>
              </a:ext>
            </a:extLst>
          </p:cNvPr>
          <p:cNvSpPr>
            <a:spLocks noGrp="1"/>
          </p:cNvSpPr>
          <p:nvPr/>
        </p:nvSpPr>
        <p:spPr>
          <a:xfrm>
            <a:off x="4095750" y="3724275"/>
            <a:ext cx="7334250" cy="762000"/>
          </a:xfrm>
          <a:prstGeom prst="rect">
            <a:avLst/>
          </a:prstGeom>
          <a:noFill/>
          <a:ln w="0">
            <a:noFill/>
          </a:ln>
        </p:spPr>
        <p:txBody>
          <a:bodyPr>
            <a:noAutofit/>
          </a:bodyPr>
          <a:lstStyle/>
          <a:p>
            <a:pPr>
              <a:defRPr sz="1875" b="0">
                <a:solidFill>
                  <a:srgbClr val="FFFFFF"/>
                </a:solidFill>
                <a:latin typeface="Arial"/>
                <a:ea typeface="Arial"/>
                <a:cs typeface="Arial"/>
              </a:defRPr>
            </a:pPr>
            <a:r>
              <a:rPr sz="1875" b="0">
                <a:solidFill>
                  <a:srgbClr val="FFFFFF"/>
                </a:solidFill>
                <a:latin typeface="Arial"/>
                <a:ea typeface="Arial"/>
                <a:cs typeface="Arial"/>
              </a:rPr>
              <a:t>Check samples and outcomes; enable meaningful human review</a:t>
            </a:r>
          </a:p>
        </p:txBody>
      </p:sp>
      <p:sp>
        <p:nvSpPr>
          <p:cNvPr id="8" name="Rectangle 7">
            <a:extLst>
              <a:ext uri="{FF2B5EF4-FFF2-40B4-BE49-F238E27FC236}">
                <a16:creationId xmlns:a16="http://schemas.microsoft.com/office/drawing/2014/main" id="{274E58FB-7738-4E68-836B-5C4B22846E31}"/>
              </a:ext>
            </a:extLst>
          </p:cNvPr>
          <p:cNvSpPr>
            <a:spLocks noGrp="1"/>
          </p:cNvSpPr>
          <p:nvPr/>
        </p:nvSpPr>
        <p:spPr>
          <a:xfrm>
            <a:off x="609600" y="4724400"/>
            <a:ext cx="3095625" cy="666750"/>
          </a:xfrm>
          <a:prstGeom prst="rect">
            <a:avLst/>
          </a:prstGeom>
          <a:noFill/>
          <a:ln w="0">
            <a:noFill/>
          </a:ln>
        </p:spPr>
        <p:txBody>
          <a:bodyPr>
            <a:noAutofit/>
          </a:bodyPr>
          <a:lstStyle/>
          <a:p>
            <a:pPr>
              <a:defRPr sz="2175" b="1">
                <a:solidFill>
                  <a:srgbClr val="40C4DB"/>
                </a:solidFill>
                <a:latin typeface="Arial"/>
                <a:ea typeface="Arial"/>
                <a:cs typeface="Arial"/>
              </a:defRPr>
            </a:pPr>
            <a:r>
              <a:rPr sz="2175" b="1">
                <a:solidFill>
                  <a:srgbClr val="40C4DB"/>
                </a:solidFill>
                <a:latin typeface="Arial"/>
                <a:ea typeface="Arial"/>
                <a:cs typeface="Arial"/>
              </a:rPr>
              <a:t>Accountability</a:t>
            </a:r>
          </a:p>
        </p:txBody>
      </p:sp>
      <p:sp>
        <p:nvSpPr>
          <p:cNvPr id="9" name="Rectangle 8">
            <a:extLst>
              <a:ext uri="{FF2B5EF4-FFF2-40B4-BE49-F238E27FC236}">
                <a16:creationId xmlns:a16="http://schemas.microsoft.com/office/drawing/2014/main" id="{9FAAAD61-47DF-44E5-8D24-0D34E32E066D}"/>
              </a:ext>
            </a:extLst>
          </p:cNvPr>
          <p:cNvSpPr>
            <a:spLocks noGrp="1"/>
          </p:cNvSpPr>
          <p:nvPr/>
        </p:nvSpPr>
        <p:spPr>
          <a:xfrm>
            <a:off x="4095750" y="4733925"/>
            <a:ext cx="7334250" cy="762000"/>
          </a:xfrm>
          <a:prstGeom prst="rect">
            <a:avLst/>
          </a:prstGeom>
          <a:noFill/>
          <a:ln w="0">
            <a:noFill/>
          </a:ln>
        </p:spPr>
        <p:txBody>
          <a:bodyPr>
            <a:noAutofit/>
          </a:bodyPr>
          <a:lstStyle/>
          <a:p>
            <a:pPr>
              <a:defRPr sz="1875" b="0">
                <a:solidFill>
                  <a:srgbClr val="FFFFFF"/>
                </a:solidFill>
                <a:latin typeface="Arial"/>
                <a:ea typeface="Arial"/>
                <a:cs typeface="Arial"/>
              </a:defRPr>
            </a:pPr>
            <a:r>
              <a:rPr sz="1875" b="0">
                <a:solidFill>
                  <a:srgbClr val="FFFFFF"/>
                </a:solidFill>
                <a:latin typeface="Arial"/>
                <a:ea typeface="Arial"/>
                <a:cs typeface="Arial"/>
              </a:rPr>
              <a:t>Assign data owners and document decisions</a:t>
            </a:r>
          </a:p>
        </p:txBody>
      </p:sp>
      <p:sp>
        <p:nvSpPr>
          <p:cNvPr id="10" name="Rectangle 9">
            <a:extLst>
              <a:ext uri="{FF2B5EF4-FFF2-40B4-BE49-F238E27FC236}">
                <a16:creationId xmlns:a16="http://schemas.microsoft.com/office/drawing/2014/main" id="{ED810C2A-446B-47DB-8AC2-74966AA26E0C}"/>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B9DCE3"/>
                </a:solidFill>
                <a:latin typeface="Arial"/>
                <a:ea typeface="Arial"/>
                <a:cs typeface="Arial"/>
              </a:defRPr>
            </a:pPr>
            <a:r>
              <a:rPr sz="1200" b="0">
                <a:solidFill>
                  <a:srgbClr val="B9DCE3"/>
                </a:solidFill>
                <a:latin typeface="Arial"/>
                <a:ea typeface="Arial"/>
                <a:cs typeface="Arial"/>
              </a:rPr>
              <a:t>08 / 12</a:t>
            </a:r>
          </a:p>
        </p:txBody>
      </p:sp>
      <p:sp>
        <p:nvSpPr>
          <p:cNvPr id="11" name="Rectangle 10">
            <a:extLst>
              <a:ext uri="{FF2B5EF4-FFF2-40B4-BE49-F238E27FC236}">
                <a16:creationId xmlns:a16="http://schemas.microsoft.com/office/drawing/2014/main" id="{7C52DCBC-B3CD-4BC4-95E2-CBBEDCE461D2}"/>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B9DCE3"/>
                </a:solidFill>
                <a:latin typeface="Arial"/>
                <a:ea typeface="Arial"/>
                <a:cs typeface="Arial"/>
              </a:defRPr>
            </a:pPr>
            <a:r>
              <a:rPr sz="975" b="0">
                <a:solidFill>
                  <a:srgbClr val="B9DCE3"/>
                </a:solidFill>
                <a:latin typeface="Arial"/>
                <a:ea typeface="Arial"/>
                <a:cs typeface="Arial"/>
              </a:rPr>
              <a:t>(Chen, 2023; Pagano et al., 2023; Ferrara, 2024; Information Commissioner’s Office, no date)</a:t>
            </a:r>
          </a:p>
        </p:txBody>
      </p:sp>
    </p:spTree>
    <p:extLst>
      <p:ext uri="{BB962C8B-B14F-4D97-AF65-F5344CB8AC3E}">
        <p14:creationId xmlns:p14="http://schemas.microsoft.com/office/powerpoint/2010/main" val="2030419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23440"/>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7C814E4-78CB-4437-8E15-4C353738CCBC}"/>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FFFFFF"/>
                </a:solidFill>
                <a:latin typeface="Arial"/>
                <a:ea typeface="Arial"/>
                <a:cs typeface="Arial"/>
              </a:defRPr>
            </a:pPr>
            <a:r>
              <a:rPr sz="3150" b="1">
                <a:solidFill>
                  <a:srgbClr val="FFFFFF"/>
                </a:solidFill>
                <a:latin typeface="Arial"/>
                <a:ea typeface="Arial"/>
                <a:cs typeface="Arial"/>
              </a:rPr>
              <a:t>Priority and recommendation</a:t>
            </a:r>
          </a:p>
        </p:txBody>
      </p:sp>
      <p:sp>
        <p:nvSpPr>
          <p:cNvPr id="2" name="Rectangle 1">
            <a:extLst>
              <a:ext uri="{FF2B5EF4-FFF2-40B4-BE49-F238E27FC236}">
                <a16:creationId xmlns:a16="http://schemas.microsoft.com/office/drawing/2014/main" id="{27931697-AC7B-4D45-B2B7-4A7E8225A0BB}"/>
              </a:ext>
            </a:extLst>
          </p:cNvPr>
          <p:cNvSpPr>
            <a:spLocks noGrp="1"/>
          </p:cNvSpPr>
          <p:nvPr/>
        </p:nvSpPr>
        <p:spPr>
          <a:xfrm>
            <a:off x="609600" y="1714500"/>
            <a:ext cx="857250" cy="666750"/>
          </a:xfrm>
          <a:prstGeom prst="rect">
            <a:avLst/>
          </a:prstGeom>
          <a:noFill/>
          <a:ln w="0">
            <a:noFill/>
          </a:ln>
        </p:spPr>
        <p:txBody>
          <a:bodyPr>
            <a:noAutofit/>
          </a:bodyPr>
          <a:lstStyle/>
          <a:p>
            <a:pPr>
              <a:defRPr sz="3225" b="1">
                <a:solidFill>
                  <a:srgbClr val="40C4DB"/>
                </a:solidFill>
                <a:latin typeface="Arial"/>
                <a:ea typeface="Arial"/>
                <a:cs typeface="Arial"/>
              </a:defRPr>
            </a:pPr>
            <a:r>
              <a:rPr sz="3225" b="1">
                <a:solidFill>
                  <a:srgbClr val="40C4DB"/>
                </a:solidFill>
                <a:latin typeface="Arial"/>
                <a:ea typeface="Arial"/>
                <a:cs typeface="Arial"/>
              </a:rPr>
              <a:t>01</a:t>
            </a:r>
          </a:p>
        </p:txBody>
      </p:sp>
      <p:sp>
        <p:nvSpPr>
          <p:cNvPr id="3" name="Rectangle 2">
            <a:extLst>
              <a:ext uri="{FF2B5EF4-FFF2-40B4-BE49-F238E27FC236}">
                <a16:creationId xmlns:a16="http://schemas.microsoft.com/office/drawing/2014/main" id="{24660332-AFD9-41ED-B5F9-7A99D9499113}"/>
              </a:ext>
            </a:extLst>
          </p:cNvPr>
          <p:cNvSpPr>
            <a:spLocks noGrp="1"/>
          </p:cNvSpPr>
          <p:nvPr/>
        </p:nvSpPr>
        <p:spPr>
          <a:xfrm>
            <a:off x="1714500" y="1828800"/>
            <a:ext cx="9906000" cy="647700"/>
          </a:xfrm>
          <a:prstGeom prst="rect">
            <a:avLst/>
          </a:prstGeom>
          <a:noFill/>
          <a:ln w="0">
            <a:noFill/>
          </a:ln>
        </p:spPr>
        <p:txBody>
          <a:bodyPr>
            <a:noAutofit/>
          </a:bodyPr>
          <a:lstStyle/>
          <a:p>
            <a:pPr>
              <a:defRPr sz="2175" b="0">
                <a:solidFill>
                  <a:srgbClr val="FFFFFF"/>
                </a:solidFill>
                <a:latin typeface="Arial"/>
                <a:ea typeface="Arial"/>
                <a:cs typeface="Arial"/>
              </a:defRPr>
            </a:pPr>
            <a:r>
              <a:rPr sz="2175" b="0">
                <a:solidFill>
                  <a:srgbClr val="FFFFFF"/>
                </a:solidFill>
                <a:latin typeface="Arial"/>
                <a:ea typeface="Arial"/>
                <a:cs typeface="Arial"/>
              </a:rPr>
              <a:t>Priority: reliable stock and order data</a:t>
            </a:r>
          </a:p>
        </p:txBody>
      </p:sp>
      <p:sp>
        <p:nvSpPr>
          <p:cNvPr id="4" name="Rectangle 3">
            <a:extLst>
              <a:ext uri="{FF2B5EF4-FFF2-40B4-BE49-F238E27FC236}">
                <a16:creationId xmlns:a16="http://schemas.microsoft.com/office/drawing/2014/main" id="{5D369427-98DA-47D2-A1C1-75D068F688A6}"/>
              </a:ext>
            </a:extLst>
          </p:cNvPr>
          <p:cNvSpPr>
            <a:spLocks noGrp="1"/>
          </p:cNvSpPr>
          <p:nvPr/>
        </p:nvSpPr>
        <p:spPr>
          <a:xfrm>
            <a:off x="609600" y="2581275"/>
            <a:ext cx="857250" cy="666750"/>
          </a:xfrm>
          <a:prstGeom prst="rect">
            <a:avLst/>
          </a:prstGeom>
          <a:noFill/>
          <a:ln w="0">
            <a:noFill/>
          </a:ln>
        </p:spPr>
        <p:txBody>
          <a:bodyPr>
            <a:noAutofit/>
          </a:bodyPr>
          <a:lstStyle/>
          <a:p>
            <a:pPr>
              <a:defRPr sz="3225" b="1">
                <a:solidFill>
                  <a:srgbClr val="40C4DB"/>
                </a:solidFill>
                <a:latin typeface="Arial"/>
                <a:ea typeface="Arial"/>
                <a:cs typeface="Arial"/>
              </a:defRPr>
            </a:pPr>
            <a:r>
              <a:rPr sz="3225" b="1">
                <a:solidFill>
                  <a:srgbClr val="40C4DB"/>
                </a:solidFill>
                <a:latin typeface="Arial"/>
                <a:ea typeface="Arial"/>
                <a:cs typeface="Arial"/>
              </a:rPr>
              <a:t>02</a:t>
            </a:r>
          </a:p>
        </p:txBody>
      </p:sp>
      <p:sp>
        <p:nvSpPr>
          <p:cNvPr id="5" name="Rectangle 4">
            <a:extLst>
              <a:ext uri="{FF2B5EF4-FFF2-40B4-BE49-F238E27FC236}">
                <a16:creationId xmlns:a16="http://schemas.microsoft.com/office/drawing/2014/main" id="{E2C62940-56C4-467D-906F-CD6BE6921DAA}"/>
              </a:ext>
            </a:extLst>
          </p:cNvPr>
          <p:cNvSpPr>
            <a:spLocks noGrp="1"/>
          </p:cNvSpPr>
          <p:nvPr/>
        </p:nvSpPr>
        <p:spPr>
          <a:xfrm>
            <a:off x="1714500" y="2695575"/>
            <a:ext cx="9906000" cy="647700"/>
          </a:xfrm>
          <a:prstGeom prst="rect">
            <a:avLst/>
          </a:prstGeom>
          <a:noFill/>
          <a:ln w="0">
            <a:noFill/>
          </a:ln>
        </p:spPr>
        <p:txBody>
          <a:bodyPr>
            <a:noAutofit/>
          </a:bodyPr>
          <a:lstStyle/>
          <a:p>
            <a:pPr>
              <a:defRPr sz="2175" b="0">
                <a:solidFill>
                  <a:srgbClr val="FFFFFF"/>
                </a:solidFill>
                <a:latin typeface="Arial"/>
                <a:ea typeface="Arial"/>
                <a:cs typeface="Arial"/>
              </a:defRPr>
            </a:pPr>
            <a:r>
              <a:rPr sz="2175" b="0">
                <a:solidFill>
                  <a:srgbClr val="FFFFFF"/>
                </a:solidFill>
                <a:latin typeface="Arial"/>
                <a:ea typeface="Arial"/>
                <a:cs typeface="Arial"/>
              </a:rPr>
              <a:t>Use existing systems with the central technology team</a:t>
            </a:r>
          </a:p>
        </p:txBody>
      </p:sp>
      <p:sp>
        <p:nvSpPr>
          <p:cNvPr id="6" name="Rectangle 5">
            <a:extLst>
              <a:ext uri="{FF2B5EF4-FFF2-40B4-BE49-F238E27FC236}">
                <a16:creationId xmlns:a16="http://schemas.microsoft.com/office/drawing/2014/main" id="{AE639C19-5B4E-4C86-A42C-1A685FC08844}"/>
              </a:ext>
            </a:extLst>
          </p:cNvPr>
          <p:cNvSpPr>
            <a:spLocks noGrp="1"/>
          </p:cNvSpPr>
          <p:nvPr/>
        </p:nvSpPr>
        <p:spPr>
          <a:xfrm>
            <a:off x="609600" y="3448050"/>
            <a:ext cx="857250" cy="666750"/>
          </a:xfrm>
          <a:prstGeom prst="rect">
            <a:avLst/>
          </a:prstGeom>
          <a:noFill/>
          <a:ln w="0">
            <a:noFill/>
          </a:ln>
        </p:spPr>
        <p:txBody>
          <a:bodyPr>
            <a:noAutofit/>
          </a:bodyPr>
          <a:lstStyle/>
          <a:p>
            <a:pPr>
              <a:defRPr sz="3225" b="1">
                <a:solidFill>
                  <a:srgbClr val="40C4DB"/>
                </a:solidFill>
                <a:latin typeface="Arial"/>
                <a:ea typeface="Arial"/>
                <a:cs typeface="Arial"/>
              </a:defRPr>
            </a:pPr>
            <a:r>
              <a:rPr sz="3225" b="1">
                <a:solidFill>
                  <a:srgbClr val="40C4DB"/>
                </a:solidFill>
                <a:latin typeface="Arial"/>
                <a:ea typeface="Arial"/>
                <a:cs typeface="Arial"/>
              </a:rPr>
              <a:t>03</a:t>
            </a:r>
          </a:p>
        </p:txBody>
      </p:sp>
      <p:sp>
        <p:nvSpPr>
          <p:cNvPr id="7" name="Rectangle 6">
            <a:extLst>
              <a:ext uri="{FF2B5EF4-FFF2-40B4-BE49-F238E27FC236}">
                <a16:creationId xmlns:a16="http://schemas.microsoft.com/office/drawing/2014/main" id="{3FA1DAAB-C7A7-4FCA-BF25-0DECCAD4DE76}"/>
              </a:ext>
            </a:extLst>
          </p:cNvPr>
          <p:cNvSpPr>
            <a:spLocks noGrp="1"/>
          </p:cNvSpPr>
          <p:nvPr/>
        </p:nvSpPr>
        <p:spPr>
          <a:xfrm>
            <a:off x="1714500" y="3562350"/>
            <a:ext cx="9906000" cy="647700"/>
          </a:xfrm>
          <a:prstGeom prst="rect">
            <a:avLst/>
          </a:prstGeom>
          <a:noFill/>
          <a:ln w="0">
            <a:noFill/>
          </a:ln>
        </p:spPr>
        <p:txBody>
          <a:bodyPr>
            <a:noAutofit/>
          </a:bodyPr>
          <a:lstStyle/>
          <a:p>
            <a:pPr>
              <a:defRPr sz="2175" b="0">
                <a:solidFill>
                  <a:srgbClr val="FFFFFF"/>
                </a:solidFill>
                <a:latin typeface="Arial"/>
                <a:ea typeface="Arial"/>
                <a:cs typeface="Arial"/>
              </a:defRPr>
            </a:pPr>
            <a:r>
              <a:rPr sz="2175" b="0">
                <a:solidFill>
                  <a:srgbClr val="FFFFFF"/>
                </a:solidFill>
                <a:latin typeface="Arial"/>
                <a:ea typeface="Arial"/>
                <a:cs typeface="Arial"/>
              </a:rPr>
              <a:t>Then pilot a sales and stock BI dashboard</a:t>
            </a:r>
          </a:p>
        </p:txBody>
      </p:sp>
      <p:sp>
        <p:nvSpPr>
          <p:cNvPr id="8" name="Rectangle 7">
            <a:extLst>
              <a:ext uri="{FF2B5EF4-FFF2-40B4-BE49-F238E27FC236}">
                <a16:creationId xmlns:a16="http://schemas.microsoft.com/office/drawing/2014/main" id="{02B0A999-F6A3-49A5-BFF8-EF56E0640A26}"/>
              </a:ext>
            </a:extLst>
          </p:cNvPr>
          <p:cNvSpPr>
            <a:spLocks noGrp="1"/>
          </p:cNvSpPr>
          <p:nvPr/>
        </p:nvSpPr>
        <p:spPr>
          <a:xfrm>
            <a:off x="609600" y="4314825"/>
            <a:ext cx="857250" cy="666750"/>
          </a:xfrm>
          <a:prstGeom prst="rect">
            <a:avLst/>
          </a:prstGeom>
          <a:noFill/>
          <a:ln w="0">
            <a:noFill/>
          </a:ln>
        </p:spPr>
        <p:txBody>
          <a:bodyPr>
            <a:noAutofit/>
          </a:bodyPr>
          <a:lstStyle/>
          <a:p>
            <a:pPr>
              <a:defRPr sz="3225" b="1">
                <a:solidFill>
                  <a:srgbClr val="40C4DB"/>
                </a:solidFill>
                <a:latin typeface="Arial"/>
                <a:ea typeface="Arial"/>
                <a:cs typeface="Arial"/>
              </a:defRPr>
            </a:pPr>
            <a:r>
              <a:rPr sz="3225" b="1">
                <a:solidFill>
                  <a:srgbClr val="40C4DB"/>
                </a:solidFill>
                <a:latin typeface="Arial"/>
                <a:ea typeface="Arial"/>
                <a:cs typeface="Arial"/>
              </a:rPr>
              <a:t>04</a:t>
            </a:r>
          </a:p>
        </p:txBody>
      </p:sp>
      <p:sp>
        <p:nvSpPr>
          <p:cNvPr id="9" name="Rectangle 8">
            <a:extLst>
              <a:ext uri="{FF2B5EF4-FFF2-40B4-BE49-F238E27FC236}">
                <a16:creationId xmlns:a16="http://schemas.microsoft.com/office/drawing/2014/main" id="{91467BBC-B02E-4317-B023-58A05F8C462D}"/>
              </a:ext>
            </a:extLst>
          </p:cNvPr>
          <p:cNvSpPr>
            <a:spLocks noGrp="1"/>
          </p:cNvSpPr>
          <p:nvPr/>
        </p:nvSpPr>
        <p:spPr>
          <a:xfrm>
            <a:off x="1714500" y="4429125"/>
            <a:ext cx="9906000" cy="647700"/>
          </a:xfrm>
          <a:prstGeom prst="rect">
            <a:avLst/>
          </a:prstGeom>
          <a:noFill/>
          <a:ln w="0">
            <a:noFill/>
          </a:ln>
        </p:spPr>
        <p:txBody>
          <a:bodyPr>
            <a:noAutofit/>
          </a:bodyPr>
          <a:lstStyle/>
          <a:p>
            <a:pPr>
              <a:defRPr sz="2175" b="0">
                <a:solidFill>
                  <a:srgbClr val="FFFFFF"/>
                </a:solidFill>
                <a:latin typeface="Arial"/>
                <a:ea typeface="Arial"/>
                <a:cs typeface="Arial"/>
              </a:defRPr>
            </a:pPr>
            <a:r>
              <a:rPr sz="2175" b="0">
                <a:solidFill>
                  <a:srgbClr val="FFFFFF"/>
                </a:solidFill>
                <a:latin typeface="Arial"/>
                <a:ea typeface="Arial"/>
                <a:cs typeface="Arial"/>
              </a:rPr>
              <a:t>Measure results before expanding the pilot</a:t>
            </a:r>
          </a:p>
        </p:txBody>
      </p:sp>
      <p:sp>
        <p:nvSpPr>
          <p:cNvPr id="10" name="Rectangle 9">
            <a:extLst>
              <a:ext uri="{FF2B5EF4-FFF2-40B4-BE49-F238E27FC236}">
                <a16:creationId xmlns:a16="http://schemas.microsoft.com/office/drawing/2014/main" id="{F043B5B6-6010-4B2A-AC72-620726411273}"/>
              </a:ext>
            </a:extLst>
          </p:cNvPr>
          <p:cNvSpPr>
            <a:spLocks noGrp="1"/>
          </p:cNvSpPr>
          <p:nvPr/>
        </p:nvSpPr>
        <p:spPr>
          <a:xfrm>
            <a:off x="609600" y="5372100"/>
            <a:ext cx="10858500" cy="523875"/>
          </a:xfrm>
          <a:prstGeom prst="rect">
            <a:avLst/>
          </a:prstGeom>
          <a:noFill/>
          <a:ln w="0">
            <a:noFill/>
          </a:ln>
        </p:spPr>
        <p:txBody>
          <a:bodyPr>
            <a:noAutofit/>
          </a:bodyPr>
          <a:lstStyle/>
          <a:p>
            <a:pPr>
              <a:defRPr sz="1725" b="0">
                <a:solidFill>
                  <a:srgbClr val="B9DCE3"/>
                </a:solidFill>
                <a:latin typeface="Arial"/>
                <a:ea typeface="Arial"/>
                <a:cs typeface="Arial"/>
              </a:defRPr>
            </a:pPr>
            <a:r>
              <a:rPr sz="1725" b="0">
                <a:solidFill>
                  <a:srgbClr val="B9DCE3"/>
                </a:solidFill>
                <a:latin typeface="Arial"/>
                <a:ea typeface="Arial"/>
                <a:cs typeface="Arial"/>
              </a:rPr>
              <a:t>Expand if measures improve and benefits justify costs and risks</a:t>
            </a:r>
          </a:p>
        </p:txBody>
      </p:sp>
      <p:sp>
        <p:nvSpPr>
          <p:cNvPr id="11" name="Rectangle 10">
            <a:extLst>
              <a:ext uri="{FF2B5EF4-FFF2-40B4-BE49-F238E27FC236}">
                <a16:creationId xmlns:a16="http://schemas.microsoft.com/office/drawing/2014/main" id="{4969BC4F-0FEE-4EDB-8CB5-B15C5EDEF3BA}"/>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B9DCE3"/>
                </a:solidFill>
                <a:latin typeface="Arial"/>
                <a:ea typeface="Arial"/>
                <a:cs typeface="Arial"/>
              </a:defRPr>
            </a:pPr>
            <a:r>
              <a:rPr sz="1200" b="0">
                <a:solidFill>
                  <a:srgbClr val="B9DCE3"/>
                </a:solidFill>
                <a:latin typeface="Arial"/>
                <a:ea typeface="Arial"/>
                <a:cs typeface="Arial"/>
              </a:rPr>
              <a:t>09 / 12</a:t>
            </a:r>
          </a:p>
        </p:txBody>
      </p:sp>
      <p:sp>
        <p:nvSpPr>
          <p:cNvPr id="12" name="Rectangle 11">
            <a:extLst>
              <a:ext uri="{FF2B5EF4-FFF2-40B4-BE49-F238E27FC236}">
                <a16:creationId xmlns:a16="http://schemas.microsoft.com/office/drawing/2014/main" id="{FA27FE2B-3AB4-42DD-B055-58643C739407}"/>
              </a:ext>
            </a:extLst>
          </p:cNvPr>
          <p:cNvSpPr>
            <a:spLocks noGrp="1"/>
          </p:cNvSpPr>
          <p:nvPr/>
        </p:nvSpPr>
        <p:spPr>
          <a:xfrm>
            <a:off x="609600" y="6010275"/>
            <a:ext cx="10858500" cy="285750"/>
          </a:xfrm>
          <a:prstGeom prst="rect">
            <a:avLst/>
          </a:prstGeom>
          <a:noFill/>
          <a:ln w="0">
            <a:noFill/>
          </a:ln>
        </p:spPr>
        <p:txBody>
          <a:bodyPr>
            <a:noAutofit/>
          </a:bodyPr>
          <a:lstStyle/>
          <a:p>
            <a:pPr>
              <a:defRPr sz="975" b="0">
                <a:solidFill>
                  <a:srgbClr val="B9DCE3"/>
                </a:solidFill>
                <a:latin typeface="Arial"/>
                <a:ea typeface="Arial"/>
                <a:cs typeface="Arial"/>
              </a:defRPr>
            </a:pPr>
            <a:r>
              <a:rPr sz="975" b="0">
                <a:solidFill>
                  <a:srgbClr val="B9DCE3"/>
                </a:solidFill>
                <a:latin typeface="Arial"/>
                <a:ea typeface="Arial"/>
                <a:cs typeface="Arial"/>
              </a:rPr>
              <a:t>(Butarbutar et al., 2023; Malawani et al., 2025; Amadeus, no date)</a:t>
            </a:r>
          </a:p>
        </p:txBody>
      </p:sp>
    </p:spTree>
    <p:extLst>
      <p:ext uri="{BB962C8B-B14F-4D97-AF65-F5344CB8AC3E}">
        <p14:creationId xmlns:p14="http://schemas.microsoft.com/office/powerpoint/2010/main" val="2135814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78EA5B6-9B08-4AEA-AA3D-6A9CB3817D5C}"/>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Group contribution record</a:t>
            </a:r>
          </a:p>
        </p:txBody>
      </p:sp>
      <p:sp>
        <p:nvSpPr>
          <p:cNvPr id="2" name="Rectangle 1">
            <a:extLst>
              <a:ext uri="{FF2B5EF4-FFF2-40B4-BE49-F238E27FC236}">
                <a16:creationId xmlns:a16="http://schemas.microsoft.com/office/drawing/2014/main" id="{B16DEE5E-598F-40D5-B64B-B2F73037C8CC}"/>
              </a:ext>
            </a:extLst>
          </p:cNvPr>
          <p:cNvSpPr>
            <a:spLocks noGrp="1"/>
          </p:cNvSpPr>
          <p:nvPr/>
        </p:nvSpPr>
        <p:spPr>
          <a:xfrm>
            <a:off x="609600" y="1504950"/>
            <a:ext cx="10972800" cy="571500"/>
          </a:xfrm>
          <a:prstGeom prst="rect">
            <a:avLst/>
          </a:prstGeom>
          <a:noFill/>
          <a:ln w="0">
            <a:noFill/>
          </a:ln>
        </p:spPr>
        <p:txBody>
          <a:bodyPr>
            <a:noAutofit/>
          </a:bodyPr>
          <a:lstStyle/>
          <a:p>
            <a:pPr>
              <a:defRPr sz="1800" b="0">
                <a:solidFill>
                  <a:srgbClr val="526E78"/>
                </a:solidFill>
                <a:latin typeface="Arial"/>
                <a:ea typeface="Arial"/>
                <a:cs typeface="Arial"/>
              </a:defRPr>
            </a:pPr>
            <a:r>
              <a:rPr sz="1800" b="0">
                <a:solidFill>
                  <a:srgbClr val="526E78"/>
                </a:solidFill>
                <a:latin typeface="Arial"/>
                <a:ea typeface="Arial"/>
                <a:cs typeface="Arial"/>
              </a:rPr>
              <a:t>Luciana and Carla carried out the research. Murtaza and Mohammad will take a larger speaking role.</a:t>
            </a:r>
          </a:p>
        </p:txBody>
      </p:sp>
      <p:graphicFrame>
        <p:nvGraphicFramePr>
          <p:cNvPr id="7" name="Table 6"/>
          <p:cNvGraphicFramePr/>
          <p:nvPr/>
        </p:nvGraphicFramePr>
        <p:xfrm>
          <a:off x="609600" y="2333625"/>
          <a:ext cx="10972800" cy="3333750"/>
        </p:xfrm>
        <a:graphic>
          <a:graphicData uri="http://schemas.openxmlformats.org/drawingml/2006/table">
            <a:tbl>
              <a:tblPr/>
              <a:tblGrid>
                <a:gridCol w="3905250">
                  <a:extLst>
                    <a:ext uri="{9D8B030D-6E8A-4147-A177-3AD203B41FA5}">
                      <a16:colId xmlns:a16="http://schemas.microsoft.com/office/drawing/2014/main" val="20000"/>
                    </a:ext>
                  </a:extLst>
                </a:gridCol>
                <a:gridCol w="7067550">
                  <a:extLst>
                    <a:ext uri="{9D8B030D-6E8A-4147-A177-3AD203B41FA5}">
                      <a16:colId xmlns:a16="http://schemas.microsoft.com/office/drawing/2014/main" val="20001"/>
                    </a:ext>
                  </a:extLst>
                </a:gridCol>
              </a:tblGrid>
              <a:tr h="666750">
                <a:tc>
                  <a:txBody>
                    <a:bodyPr/>
                    <a:lstStyle/>
                    <a:p>
                      <a:r>
                        <a:rPr sz="1650" b="1">
                          <a:solidFill>
                            <a:srgbClr val="FFFFFF"/>
                          </a:solidFill>
                          <a:latin typeface="Arial"/>
                          <a:ea typeface="Arial"/>
                          <a:cs typeface="Arial"/>
                        </a:rPr>
                        <a:t>Member</a:t>
                      </a:r>
                    </a:p>
                  </a:txBody>
                  <a:tcPr>
                    <a:solidFill>
                      <a:srgbClr val="123440"/>
                    </a:solidFill>
                  </a:tcPr>
                </a:tc>
                <a:tc>
                  <a:txBody>
                    <a:bodyPr/>
                    <a:lstStyle/>
                    <a:p>
                      <a:r>
                        <a:rPr sz="1650" b="1">
                          <a:solidFill>
                            <a:srgbClr val="FFFFFF"/>
                          </a:solidFill>
                          <a:latin typeface="Arial"/>
                          <a:ea typeface="Arial"/>
                          <a:cs typeface="Arial"/>
                        </a:rPr>
                        <a:t>Contribution to the work</a:t>
                      </a:r>
                    </a:p>
                  </a:txBody>
                  <a:tcPr>
                    <a:solidFill>
                      <a:srgbClr val="123440"/>
                    </a:solidFill>
                  </a:tcPr>
                </a:tc>
                <a:extLst>
                  <a:ext uri="{0D108BD9-81ED-4DB2-BD59-A6C34878D82A}">
                    <a16:rowId xmlns:a16="http://schemas.microsoft.com/office/drawing/2014/main" val="10000"/>
                  </a:ext>
                </a:extLst>
              </a:tr>
              <a:tr h="666750">
                <a:tc>
                  <a:txBody>
                    <a:bodyPr/>
                    <a:lstStyle/>
                    <a:p>
                      <a:r>
                        <a:rPr sz="1650" b="1">
                          <a:solidFill>
                            <a:srgbClr val="123440"/>
                          </a:solidFill>
                          <a:latin typeface="Arial"/>
                          <a:ea typeface="Arial"/>
                          <a:cs typeface="Arial"/>
                        </a:rPr>
                        <a:t>Luciana Franco</a:t>
                      </a:r>
                    </a:p>
                    <a:p>
                      <a:r>
                        <a:rPr sz="1650" b="1">
                          <a:solidFill>
                            <a:srgbClr val="123440"/>
                          </a:solidFill>
                          <a:latin typeface="Arial"/>
                          <a:ea typeface="Arial"/>
                          <a:cs typeface="Arial"/>
                        </a:rPr>
                        <a:t>2431984</a:t>
                      </a:r>
                    </a:p>
                  </a:txBody>
                  <a:tcPr>
                    <a:solidFill>
                      <a:srgbClr val="EDF6F8"/>
                    </a:solidFill>
                  </a:tcPr>
                </a:tc>
                <a:tc>
                  <a:txBody>
                    <a:bodyPr/>
                    <a:lstStyle/>
                    <a:p>
                      <a:r>
                        <a:rPr sz="1650" b="0">
                          <a:solidFill>
                            <a:srgbClr val="123440"/>
                          </a:solidFill>
                          <a:latin typeface="Arial"/>
                          <a:ea typeface="Arial"/>
                          <a:cs typeface="Arial"/>
                        </a:rPr>
                        <a:t>Research, slide preparation, references and presentation</a:t>
                      </a:r>
                    </a:p>
                  </a:txBody>
                  <a:tcPr>
                    <a:solidFill>
                      <a:srgbClr val="EDF6F8"/>
                    </a:solidFill>
                  </a:tcPr>
                </a:tc>
                <a:extLst>
                  <a:ext uri="{0D108BD9-81ED-4DB2-BD59-A6C34878D82A}">
                    <a16:rowId xmlns:a16="http://schemas.microsoft.com/office/drawing/2014/main" val="10001"/>
                  </a:ext>
                </a:extLst>
              </a:tr>
              <a:tr h="666750">
                <a:tc>
                  <a:txBody>
                    <a:bodyPr/>
                    <a:lstStyle/>
                    <a:p>
                      <a:r>
                        <a:rPr sz="1650" b="1">
                          <a:solidFill>
                            <a:srgbClr val="123440"/>
                          </a:solidFill>
                          <a:latin typeface="Arial"/>
                          <a:ea typeface="Arial"/>
                          <a:cs typeface="Arial"/>
                        </a:rPr>
                        <a:t>Carla Toldo</a:t>
                      </a:r>
                    </a:p>
                    <a:p>
                      <a:r>
                        <a:rPr sz="1650" b="1">
                          <a:solidFill>
                            <a:srgbClr val="123440"/>
                          </a:solidFill>
                          <a:latin typeface="Arial"/>
                          <a:ea typeface="Arial"/>
                          <a:cs typeface="Arial"/>
                        </a:rPr>
                        <a:t>2419228</a:t>
                      </a:r>
                    </a:p>
                  </a:txBody>
                  <a:tcPr>
                    <a:solidFill>
                      <a:srgbClr val="FFFFFF"/>
                    </a:solidFill>
                  </a:tcPr>
                </a:tc>
                <a:tc>
                  <a:txBody>
                    <a:bodyPr/>
                    <a:lstStyle/>
                    <a:p>
                      <a:r>
                        <a:rPr sz="1650" b="0">
                          <a:solidFill>
                            <a:srgbClr val="123440"/>
                          </a:solidFill>
                          <a:latin typeface="Arial"/>
                          <a:ea typeface="Arial"/>
                          <a:cs typeface="Arial"/>
                        </a:rPr>
                        <a:t>Research, content review, references and presentation</a:t>
                      </a:r>
                    </a:p>
                  </a:txBody>
                  <a:tcPr>
                    <a:solidFill>
                      <a:srgbClr val="FFFFFF"/>
                    </a:solidFill>
                  </a:tcPr>
                </a:tc>
                <a:extLst>
                  <a:ext uri="{0D108BD9-81ED-4DB2-BD59-A6C34878D82A}">
                    <a16:rowId xmlns:a16="http://schemas.microsoft.com/office/drawing/2014/main" val="10002"/>
                  </a:ext>
                </a:extLst>
              </a:tr>
              <a:tr h="666750">
                <a:tc>
                  <a:txBody>
                    <a:bodyPr/>
                    <a:lstStyle/>
                    <a:p>
                      <a:r>
                        <a:rPr sz="1650" b="1">
                          <a:solidFill>
                            <a:srgbClr val="123440"/>
                          </a:solidFill>
                          <a:latin typeface="Arial"/>
                          <a:ea typeface="Arial"/>
                          <a:cs typeface="Arial"/>
                        </a:rPr>
                        <a:t>Murtaza Haris</a:t>
                      </a:r>
                    </a:p>
                    <a:p>
                      <a:r>
                        <a:rPr sz="1650" b="1">
                          <a:solidFill>
                            <a:srgbClr val="123440"/>
                          </a:solidFill>
                          <a:latin typeface="Arial"/>
                          <a:ea typeface="Arial"/>
                          <a:cs typeface="Arial"/>
                        </a:rPr>
                        <a:t>2424512</a:t>
                      </a:r>
                    </a:p>
                  </a:txBody>
                  <a:tcPr>
                    <a:solidFill>
                      <a:srgbClr val="EDF6F8"/>
                    </a:solidFill>
                  </a:tcPr>
                </a:tc>
                <a:tc>
                  <a:txBody>
                    <a:bodyPr/>
                    <a:lstStyle/>
                    <a:p>
                      <a:r>
                        <a:rPr sz="1650" b="0">
                          <a:solidFill>
                            <a:srgbClr val="123440"/>
                          </a:solidFill>
                          <a:latin typeface="Arial"/>
                          <a:ea typeface="Arial"/>
                          <a:cs typeface="Arial"/>
                        </a:rPr>
                        <a:t>Slide review, speaking preparation and presentation</a:t>
                      </a:r>
                    </a:p>
                  </a:txBody>
                  <a:tcPr>
                    <a:solidFill>
                      <a:srgbClr val="EDF6F8"/>
                    </a:solidFill>
                  </a:tcPr>
                </a:tc>
                <a:extLst>
                  <a:ext uri="{0D108BD9-81ED-4DB2-BD59-A6C34878D82A}">
                    <a16:rowId xmlns:a16="http://schemas.microsoft.com/office/drawing/2014/main" val="10003"/>
                  </a:ext>
                </a:extLst>
              </a:tr>
              <a:tr h="666750">
                <a:tc>
                  <a:txBody>
                    <a:bodyPr/>
                    <a:lstStyle/>
                    <a:p>
                      <a:r>
                        <a:rPr sz="1650" b="1">
                          <a:solidFill>
                            <a:srgbClr val="123440"/>
                          </a:solidFill>
                          <a:latin typeface="Arial"/>
                          <a:ea typeface="Arial"/>
                          <a:cs typeface="Arial"/>
                        </a:rPr>
                        <a:t>Mohammad Reza Ghalatian</a:t>
                      </a:r>
                    </a:p>
                    <a:p>
                      <a:r>
                        <a:rPr sz="1650" b="1">
                          <a:solidFill>
                            <a:srgbClr val="123440"/>
                          </a:solidFill>
                          <a:latin typeface="Arial"/>
                          <a:ea typeface="Arial"/>
                          <a:cs typeface="Arial"/>
                        </a:rPr>
                        <a:t>2430345</a:t>
                      </a:r>
                    </a:p>
                  </a:txBody>
                  <a:tcPr>
                    <a:solidFill>
                      <a:srgbClr val="FFFFFF"/>
                    </a:solidFill>
                  </a:tcPr>
                </a:tc>
                <a:tc>
                  <a:txBody>
                    <a:bodyPr/>
                    <a:lstStyle/>
                    <a:p>
                      <a:r>
                        <a:rPr sz="1650" b="0">
                          <a:solidFill>
                            <a:srgbClr val="123440"/>
                          </a:solidFill>
                          <a:latin typeface="Arial"/>
                          <a:ea typeface="Arial"/>
                          <a:cs typeface="Arial"/>
                        </a:rPr>
                        <a:t>Final review, speaking preparation and presentation</a:t>
                      </a:r>
                    </a:p>
                  </a:txBody>
                  <a:tcPr>
                    <a:solidFill>
                      <a:srgbClr val="FFFFFF"/>
                    </a:solidFill>
                  </a:tcPr>
                </a:tc>
                <a:extLst>
                  <a:ext uri="{0D108BD9-81ED-4DB2-BD59-A6C34878D82A}">
                    <a16:rowId xmlns:a16="http://schemas.microsoft.com/office/drawing/2014/main" val="10004"/>
                  </a:ext>
                </a:extLst>
              </a:tr>
            </a:tbl>
          </a:graphicData>
        </a:graphic>
      </p:graphicFrame>
      <p:sp>
        <p:nvSpPr>
          <p:cNvPr id="4" name="Rectangle 3">
            <a:extLst>
              <a:ext uri="{FF2B5EF4-FFF2-40B4-BE49-F238E27FC236}">
                <a16:creationId xmlns:a16="http://schemas.microsoft.com/office/drawing/2014/main" id="{5B2D7680-4586-4B2F-8E05-364F7AFA145E}"/>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10 / 12</a:t>
            </a:r>
          </a:p>
        </p:txBody>
      </p:sp>
    </p:spTree>
    <p:extLst>
      <p:ext uri="{BB962C8B-B14F-4D97-AF65-F5344CB8AC3E}">
        <p14:creationId xmlns:p14="http://schemas.microsoft.com/office/powerpoint/2010/main" val="724909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36B49D7-64E6-4715-B4F2-C6A2642C76D4}"/>
              </a:ext>
            </a:extLst>
          </p:cNvPr>
          <p:cNvSpPr>
            <a:spLocks noGrp="1"/>
          </p:cNvSpPr>
          <p:nvPr/>
        </p:nvSpPr>
        <p:spPr>
          <a:xfrm>
            <a:off x="609600" y="552450"/>
            <a:ext cx="10972800" cy="857250"/>
          </a:xfrm>
          <a:prstGeom prst="rect">
            <a:avLst/>
          </a:prstGeom>
          <a:noFill/>
          <a:ln w="0">
            <a:noFill/>
          </a:ln>
        </p:spPr>
        <p:txBody>
          <a:bodyPr>
            <a:noAutofit/>
          </a:bodyPr>
          <a:lstStyle/>
          <a:p>
            <a:pPr>
              <a:defRPr sz="3150" b="1">
                <a:solidFill>
                  <a:srgbClr val="123440"/>
                </a:solidFill>
                <a:latin typeface="Arial"/>
                <a:ea typeface="Arial"/>
                <a:cs typeface="Arial"/>
              </a:defRPr>
            </a:pPr>
            <a:r>
              <a:rPr sz="3150" b="1">
                <a:solidFill>
                  <a:srgbClr val="123440"/>
                </a:solidFill>
                <a:latin typeface="Arial"/>
                <a:ea typeface="Arial"/>
                <a:cs typeface="Arial"/>
              </a:rPr>
              <a:t>Reference list 1 / 2</a:t>
            </a:r>
          </a:p>
        </p:txBody>
      </p:sp>
      <p:sp>
        <p:nvSpPr>
          <p:cNvPr id="2" name="Rectangle 1">
            <a:extLst>
              <a:ext uri="{FF2B5EF4-FFF2-40B4-BE49-F238E27FC236}">
                <a16:creationId xmlns:a16="http://schemas.microsoft.com/office/drawing/2014/main" id="{811AC88F-4C95-42A0-974E-D29975CC9F45}"/>
              </a:ext>
            </a:extLst>
          </p:cNvPr>
          <p:cNvSpPr>
            <a:spLocks noGrp="1"/>
          </p:cNvSpPr>
          <p:nvPr/>
        </p:nvSpPr>
        <p:spPr>
          <a:xfrm>
            <a:off x="457200" y="1333500"/>
            <a:ext cx="3600450" cy="119062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Amadeus (no date) </a:t>
            </a:r>
            <a:r>
              <a:rPr sz="1275" b="0" i="1">
                <a:solidFill>
                  <a:srgbClr val="123440"/>
                </a:solidFill>
                <a:latin typeface="Arial"/>
                <a:ea typeface="Arial"/>
                <a:cs typeface="Arial"/>
              </a:rPr>
              <a:t>All Nippon Airways: travel intelligence case study</a:t>
            </a:r>
            <a:r>
              <a:rPr sz="1275" b="0">
                <a:solidFill>
                  <a:srgbClr val="123440"/>
                </a:solidFill>
                <a:latin typeface="Arial"/>
                <a:ea typeface="Arial"/>
                <a:cs typeface="Arial"/>
              </a:rPr>
              <a:t>. Available at: https://amadeus.com/documents/en/airlines/case-study/all-nippon-airways-amadeus-booking-analytics.pdf (Accessed: 1 October 2026).</a:t>
            </a:r>
          </a:p>
        </p:txBody>
      </p:sp>
      <p:sp>
        <p:nvSpPr>
          <p:cNvPr id="3" name="Rectangle 2">
            <a:extLst>
              <a:ext uri="{FF2B5EF4-FFF2-40B4-BE49-F238E27FC236}">
                <a16:creationId xmlns:a16="http://schemas.microsoft.com/office/drawing/2014/main" id="{068EC641-9188-4981-BDA3-0E26607B4521}"/>
              </a:ext>
            </a:extLst>
          </p:cNvPr>
          <p:cNvSpPr>
            <a:spLocks noGrp="1"/>
          </p:cNvSpPr>
          <p:nvPr/>
        </p:nvSpPr>
        <p:spPr>
          <a:xfrm>
            <a:off x="457200" y="2619375"/>
            <a:ext cx="3600450" cy="133350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Archana, M., Varadarajan, V. and Medicherla, S.S. (2022) ‘Study on the ERP implementation methodologies on SAP, Oracle NetSuite, and Microsoft Dynamics 365: a review’ [Preprint]. Available at: https://doi.org/10.48550/arXiv.2205.02584.</a:t>
            </a:r>
          </a:p>
        </p:txBody>
      </p:sp>
      <p:sp>
        <p:nvSpPr>
          <p:cNvPr id="4" name="Rectangle 3">
            <a:extLst>
              <a:ext uri="{FF2B5EF4-FFF2-40B4-BE49-F238E27FC236}">
                <a16:creationId xmlns:a16="http://schemas.microsoft.com/office/drawing/2014/main" id="{A3E19ADF-8FAF-4047-B4AE-97A34210D28D}"/>
              </a:ext>
            </a:extLst>
          </p:cNvPr>
          <p:cNvSpPr>
            <a:spLocks noGrp="1"/>
          </p:cNvSpPr>
          <p:nvPr/>
        </p:nvSpPr>
        <p:spPr>
          <a:xfrm>
            <a:off x="457200" y="4048125"/>
            <a:ext cx="3600450" cy="214312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Bourgeois, D.T., Smith, J.L., Wang, S. and Mortati, J. (2019) </a:t>
            </a:r>
            <a:r>
              <a:rPr sz="1275" b="0" i="1">
                <a:solidFill>
                  <a:srgbClr val="123440"/>
                </a:solidFill>
                <a:latin typeface="Arial"/>
                <a:ea typeface="Arial"/>
                <a:cs typeface="Arial"/>
              </a:rPr>
              <a:t>Information systems for business and beyond</a:t>
            </a:r>
            <a:r>
              <a:rPr sz="1275" b="0">
                <a:solidFill>
                  <a:srgbClr val="123440"/>
                </a:solidFill>
                <a:latin typeface="Arial"/>
                <a:ea typeface="Arial"/>
                <a:cs typeface="Arial"/>
              </a:rPr>
              <a:t>. Biola University.</a:t>
            </a:r>
          </a:p>
        </p:txBody>
      </p:sp>
      <p:sp>
        <p:nvSpPr>
          <p:cNvPr id="5" name="Rectangle 4">
            <a:extLst>
              <a:ext uri="{FF2B5EF4-FFF2-40B4-BE49-F238E27FC236}">
                <a16:creationId xmlns:a16="http://schemas.microsoft.com/office/drawing/2014/main" id="{BA112A03-375A-4DF2-8F4E-3B6F72FA7F60}"/>
              </a:ext>
            </a:extLst>
          </p:cNvPr>
          <p:cNvSpPr>
            <a:spLocks noGrp="1"/>
          </p:cNvSpPr>
          <p:nvPr/>
        </p:nvSpPr>
        <p:spPr>
          <a:xfrm>
            <a:off x="4295775" y="1333500"/>
            <a:ext cx="3600450" cy="190500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Butarbutar, Z.T., Handayani, P.W., Suryono, R.R. and Wibowo, W.S. (2023) ‘Systematic literature review of critical success factors on enterprise resource planning post implementation’, </a:t>
            </a:r>
            <a:r>
              <a:rPr sz="1275" b="0" i="1">
                <a:solidFill>
                  <a:srgbClr val="123440"/>
                </a:solidFill>
                <a:latin typeface="Arial"/>
                <a:ea typeface="Arial"/>
                <a:cs typeface="Arial"/>
              </a:rPr>
              <a:t>Cogent Business &amp; Management</a:t>
            </a:r>
            <a:r>
              <a:rPr sz="1275" b="0">
                <a:solidFill>
                  <a:srgbClr val="123440"/>
                </a:solidFill>
                <a:latin typeface="Arial"/>
                <a:ea typeface="Arial"/>
                <a:cs typeface="Arial"/>
              </a:rPr>
              <a:t>, 10(3), article 2264001. Available at: https://doi.org/10.1080/23311975.2023.2264001.</a:t>
            </a:r>
          </a:p>
        </p:txBody>
      </p:sp>
      <p:sp>
        <p:nvSpPr>
          <p:cNvPr id="6" name="Rectangle 5">
            <a:extLst>
              <a:ext uri="{FF2B5EF4-FFF2-40B4-BE49-F238E27FC236}">
                <a16:creationId xmlns:a16="http://schemas.microsoft.com/office/drawing/2014/main" id="{258A180A-1C34-4F80-B74A-D4B2C6A91335}"/>
              </a:ext>
            </a:extLst>
          </p:cNvPr>
          <p:cNvSpPr>
            <a:spLocks noGrp="1"/>
          </p:cNvSpPr>
          <p:nvPr/>
        </p:nvSpPr>
        <p:spPr>
          <a:xfrm>
            <a:off x="4295775" y="3333750"/>
            <a:ext cx="3600450" cy="123825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Chen, Z. (2023) ‘Ethics and discrimination in artificial intelligence-enabled recruitment practices’, </a:t>
            </a:r>
            <a:r>
              <a:rPr sz="1275" b="0" i="1">
                <a:solidFill>
                  <a:srgbClr val="123440"/>
                </a:solidFill>
                <a:latin typeface="Arial"/>
                <a:ea typeface="Arial"/>
                <a:cs typeface="Arial"/>
              </a:rPr>
              <a:t>Humanities and Social Sciences Communications</a:t>
            </a:r>
            <a:r>
              <a:rPr sz="1275" b="0">
                <a:solidFill>
                  <a:srgbClr val="123440"/>
                </a:solidFill>
                <a:latin typeface="Arial"/>
                <a:ea typeface="Arial"/>
                <a:cs typeface="Arial"/>
              </a:rPr>
              <a:t>, 10, article 567. Available at: https://doi.org/10.1057/s41599-023-02079-x.</a:t>
            </a:r>
          </a:p>
        </p:txBody>
      </p:sp>
      <p:sp>
        <p:nvSpPr>
          <p:cNvPr id="7" name="Rectangle 6">
            <a:extLst>
              <a:ext uri="{FF2B5EF4-FFF2-40B4-BE49-F238E27FC236}">
                <a16:creationId xmlns:a16="http://schemas.microsoft.com/office/drawing/2014/main" id="{81FB1064-A4A1-4FC9-99BB-99FCEBE791D4}"/>
              </a:ext>
            </a:extLst>
          </p:cNvPr>
          <p:cNvSpPr>
            <a:spLocks noGrp="1"/>
          </p:cNvSpPr>
          <p:nvPr/>
        </p:nvSpPr>
        <p:spPr>
          <a:xfrm>
            <a:off x="4295775" y="4667250"/>
            <a:ext cx="3600450" cy="152400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Constructing Excellence (2020) </a:t>
            </a:r>
            <a:r>
              <a:rPr sz="1275" b="0" i="1">
                <a:solidFill>
                  <a:srgbClr val="123440"/>
                </a:solidFill>
                <a:latin typeface="Arial"/>
                <a:ea typeface="Arial"/>
                <a:cs typeface="Arial"/>
              </a:rPr>
              <a:t>Primark Birmingham</a:t>
            </a:r>
            <a:r>
              <a:rPr sz="1275" b="0">
                <a:solidFill>
                  <a:srgbClr val="123440"/>
                </a:solidFill>
                <a:latin typeface="Arial"/>
                <a:ea typeface="Arial"/>
                <a:cs typeface="Arial"/>
              </a:rPr>
              <a:t> [Photograph]. Available at: https://constructingexcellence.org.uk/primark-birmingham/ (Accessed: 1 October 2026).</a:t>
            </a:r>
          </a:p>
        </p:txBody>
      </p:sp>
      <p:sp>
        <p:nvSpPr>
          <p:cNvPr id="8" name="Rectangle 7">
            <a:extLst>
              <a:ext uri="{FF2B5EF4-FFF2-40B4-BE49-F238E27FC236}">
                <a16:creationId xmlns:a16="http://schemas.microsoft.com/office/drawing/2014/main" id="{1B6ABA2D-7AA9-4D9E-9C20-0B1E6EE503B8}"/>
              </a:ext>
            </a:extLst>
          </p:cNvPr>
          <p:cNvSpPr>
            <a:spLocks noGrp="1"/>
          </p:cNvSpPr>
          <p:nvPr/>
        </p:nvSpPr>
        <p:spPr>
          <a:xfrm>
            <a:off x="8134350" y="1333500"/>
            <a:ext cx="3600450" cy="128587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Ferrara, E. (2024) ‘Fairness and bias in artificial intelligence: a brief survey of sources, impacts, and mitigation strategies’, </a:t>
            </a:r>
            <a:r>
              <a:rPr sz="1275" b="0" i="1">
                <a:solidFill>
                  <a:srgbClr val="123440"/>
                </a:solidFill>
                <a:latin typeface="Arial"/>
                <a:ea typeface="Arial"/>
                <a:cs typeface="Arial"/>
              </a:rPr>
              <a:t>Sci</a:t>
            </a:r>
            <a:r>
              <a:rPr sz="1275" b="0">
                <a:solidFill>
                  <a:srgbClr val="123440"/>
                </a:solidFill>
                <a:latin typeface="Arial"/>
                <a:ea typeface="Arial"/>
                <a:cs typeface="Arial"/>
              </a:rPr>
              <a:t>, 6(1), article 3. Available at: https://doi.org/10.3390/sci6010003.</a:t>
            </a:r>
          </a:p>
        </p:txBody>
      </p:sp>
      <p:sp>
        <p:nvSpPr>
          <p:cNvPr id="9" name="Rectangle 8">
            <a:extLst>
              <a:ext uri="{FF2B5EF4-FFF2-40B4-BE49-F238E27FC236}">
                <a16:creationId xmlns:a16="http://schemas.microsoft.com/office/drawing/2014/main" id="{9D0EAE24-CF29-4E7C-B613-71F917A51997}"/>
              </a:ext>
            </a:extLst>
          </p:cNvPr>
          <p:cNvSpPr>
            <a:spLocks noGrp="1"/>
          </p:cNvSpPr>
          <p:nvPr/>
        </p:nvSpPr>
        <p:spPr>
          <a:xfrm>
            <a:off x="8134350" y="2714625"/>
            <a:ext cx="3600450" cy="347662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Hoffer, J.A., Ramesh, V. and Topi, H. (2019) </a:t>
            </a:r>
            <a:r>
              <a:rPr sz="1275" b="0" i="1">
                <a:solidFill>
                  <a:srgbClr val="123440"/>
                </a:solidFill>
                <a:latin typeface="Arial"/>
                <a:ea typeface="Arial"/>
                <a:cs typeface="Arial"/>
              </a:rPr>
              <a:t>Modern database management</a:t>
            </a:r>
            <a:r>
              <a:rPr sz="1275" b="0">
                <a:solidFill>
                  <a:srgbClr val="123440"/>
                </a:solidFill>
                <a:latin typeface="Arial"/>
                <a:ea typeface="Arial"/>
                <a:cs typeface="Arial"/>
              </a:rPr>
              <a:t>. 13th edn. Global edition. Pearson.</a:t>
            </a:r>
          </a:p>
        </p:txBody>
      </p:sp>
      <p:sp>
        <p:nvSpPr>
          <p:cNvPr id="10" name="Rectangle 9">
            <a:extLst>
              <a:ext uri="{FF2B5EF4-FFF2-40B4-BE49-F238E27FC236}">
                <a16:creationId xmlns:a16="http://schemas.microsoft.com/office/drawing/2014/main" id="{D55462E4-417C-455B-A4DD-6F6777E9E6F8}"/>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11 / 12</a:t>
            </a:r>
          </a:p>
        </p:txBody>
      </p:sp>
    </p:spTree>
    <p:extLst>
      <p:ext uri="{BB962C8B-B14F-4D97-AF65-F5344CB8AC3E}">
        <p14:creationId xmlns:p14="http://schemas.microsoft.com/office/powerpoint/2010/main" val="1415340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5F8F9"/>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EEFEB48-EF1C-4F5A-8769-7A446F47E2DB}"/>
              </a:ext>
            </a:extLst>
          </p:cNvPr>
          <p:cNvSpPr>
            <a:spLocks noGrp="1"/>
          </p:cNvSpPr>
          <p:nvPr/>
        </p:nvSpPr>
        <p:spPr>
          <a:xfrm>
            <a:off x="609600" y="552450"/>
            <a:ext cx="10972800" cy="857250"/>
          </a:xfrm>
          <a:prstGeom prst="rect">
            <a:avLst/>
          </a:prstGeom>
          <a:noFill/>
          <a:ln w="0">
            <a:noFill/>
          </a:ln>
        </p:spPr>
        <p:txBody>
          <a:bodyPr>
            <a:noAutofit/>
          </a:bodyPr>
          <a:lstStyle/>
          <a:p>
            <a:pPr>
              <a:defRPr sz="2775" b="1">
                <a:solidFill>
                  <a:srgbClr val="123440"/>
                </a:solidFill>
                <a:latin typeface="Arial"/>
                <a:ea typeface="Arial"/>
                <a:cs typeface="Arial"/>
              </a:defRPr>
            </a:pPr>
            <a:r>
              <a:rPr sz="2775" b="1">
                <a:solidFill>
                  <a:srgbClr val="123440"/>
                </a:solidFill>
                <a:latin typeface="Arial"/>
                <a:ea typeface="Arial"/>
                <a:cs typeface="Arial"/>
              </a:rPr>
              <a:t>Reference list 2 / 2</a:t>
            </a:r>
          </a:p>
        </p:txBody>
      </p:sp>
      <p:sp>
        <p:nvSpPr>
          <p:cNvPr id="2" name="Rectangle 1">
            <a:extLst>
              <a:ext uri="{FF2B5EF4-FFF2-40B4-BE49-F238E27FC236}">
                <a16:creationId xmlns:a16="http://schemas.microsoft.com/office/drawing/2014/main" id="{4D56C0C6-0488-4C58-ADAB-74E7792E7182}"/>
              </a:ext>
            </a:extLst>
          </p:cNvPr>
          <p:cNvSpPr>
            <a:spLocks noGrp="1"/>
          </p:cNvSpPr>
          <p:nvPr/>
        </p:nvSpPr>
        <p:spPr>
          <a:xfrm>
            <a:off x="457200" y="1333500"/>
            <a:ext cx="3600450" cy="152400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Information Commissioner’s Office (no date) </a:t>
            </a:r>
            <a:r>
              <a:rPr sz="1275" b="0" i="1">
                <a:solidFill>
                  <a:srgbClr val="123440"/>
                </a:solidFill>
                <a:latin typeface="Arial"/>
                <a:ea typeface="Arial"/>
                <a:cs typeface="Arial"/>
              </a:rPr>
              <a:t>Data protection and monitoring workers</a:t>
            </a:r>
            <a:r>
              <a:rPr sz="1275" b="0">
                <a:solidFill>
                  <a:srgbClr val="123440"/>
                </a:solidFill>
                <a:latin typeface="Arial"/>
                <a:ea typeface="Arial"/>
                <a:cs typeface="Arial"/>
              </a:rPr>
              <a:t>. Available at: https://ico.org.uk/for-organisations/uk-gdpr-guidance-and-resources/employment/monitoring-workers/data-protection-and-monitoring-workers/ (Accessed: 1 October 2026).</a:t>
            </a:r>
          </a:p>
        </p:txBody>
      </p:sp>
      <p:sp>
        <p:nvSpPr>
          <p:cNvPr id="3" name="Rectangle 2">
            <a:extLst>
              <a:ext uri="{FF2B5EF4-FFF2-40B4-BE49-F238E27FC236}">
                <a16:creationId xmlns:a16="http://schemas.microsoft.com/office/drawing/2014/main" id="{2CCF4C1B-7CE7-49BB-AF8E-A05BEED42926}"/>
              </a:ext>
            </a:extLst>
          </p:cNvPr>
          <p:cNvSpPr>
            <a:spLocks noGrp="1"/>
          </p:cNvSpPr>
          <p:nvPr/>
        </p:nvSpPr>
        <p:spPr>
          <a:xfrm>
            <a:off x="457200" y="2952750"/>
            <a:ext cx="3600450" cy="128587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Malawani, L., Sanguinoa, R. and Tato Jiménez, J.L. (2025) ‘A systematic literature review on the impact of business intelligence on organization agility’, </a:t>
            </a:r>
            <a:r>
              <a:rPr sz="1275" b="0" i="1">
                <a:solidFill>
                  <a:srgbClr val="123440"/>
                </a:solidFill>
                <a:latin typeface="Arial"/>
                <a:ea typeface="Arial"/>
                <a:cs typeface="Arial"/>
              </a:rPr>
              <a:t>Administrative Sciences</a:t>
            </a:r>
            <a:r>
              <a:rPr sz="1275" b="0">
                <a:solidFill>
                  <a:srgbClr val="123440"/>
                </a:solidFill>
                <a:latin typeface="Arial"/>
                <a:ea typeface="Arial"/>
                <a:cs typeface="Arial"/>
              </a:rPr>
              <a:t>, 15(7), article 250. Available at: https://doi.org/10.3390/admsci15070250.</a:t>
            </a:r>
          </a:p>
        </p:txBody>
      </p:sp>
      <p:sp>
        <p:nvSpPr>
          <p:cNvPr id="4" name="Rectangle 3">
            <a:extLst>
              <a:ext uri="{FF2B5EF4-FFF2-40B4-BE49-F238E27FC236}">
                <a16:creationId xmlns:a16="http://schemas.microsoft.com/office/drawing/2014/main" id="{AFAF5985-24F6-4452-A548-AE707F51E0FD}"/>
              </a:ext>
            </a:extLst>
          </p:cNvPr>
          <p:cNvSpPr>
            <a:spLocks noGrp="1"/>
          </p:cNvSpPr>
          <p:nvPr/>
        </p:nvSpPr>
        <p:spPr>
          <a:xfrm>
            <a:off x="457200" y="4333875"/>
            <a:ext cx="3600450" cy="185737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MongoDB (no date) </a:t>
            </a:r>
            <a:r>
              <a:rPr sz="1275" b="0" i="1">
                <a:solidFill>
                  <a:srgbClr val="123440"/>
                </a:solidFill>
                <a:latin typeface="Arial"/>
                <a:ea typeface="Arial"/>
                <a:cs typeface="Arial"/>
              </a:rPr>
              <a:t>Boots &amp; MongoDB: boosting the health of a retail icon</a:t>
            </a:r>
            <a:r>
              <a:rPr sz="1275" b="0">
                <a:solidFill>
                  <a:srgbClr val="123440"/>
                </a:solidFill>
                <a:latin typeface="Arial"/>
                <a:ea typeface="Arial"/>
                <a:cs typeface="Arial"/>
              </a:rPr>
              <a:t>. Available at: https://www.mongodb.com/solutions/customer-case-studies/boots (Accessed: 2 October 2026).</a:t>
            </a:r>
          </a:p>
        </p:txBody>
      </p:sp>
      <p:sp>
        <p:nvSpPr>
          <p:cNvPr id="5" name="Rectangle 4">
            <a:extLst>
              <a:ext uri="{FF2B5EF4-FFF2-40B4-BE49-F238E27FC236}">
                <a16:creationId xmlns:a16="http://schemas.microsoft.com/office/drawing/2014/main" id="{EB866DA8-5930-4F52-A8F4-F5577CE3DB0E}"/>
              </a:ext>
            </a:extLst>
          </p:cNvPr>
          <p:cNvSpPr>
            <a:spLocks noGrp="1"/>
          </p:cNvSpPr>
          <p:nvPr/>
        </p:nvSpPr>
        <p:spPr>
          <a:xfrm>
            <a:off x="4295775" y="1333500"/>
            <a:ext cx="3600450" cy="157162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Ng, I. and Nagalingham, S. (2023) ‘Implementation of business intelligence solution for United Airlines’, </a:t>
            </a:r>
            <a:r>
              <a:rPr sz="1275" b="0" i="1">
                <a:solidFill>
                  <a:srgbClr val="123440"/>
                </a:solidFill>
                <a:latin typeface="Arial"/>
                <a:ea typeface="Arial"/>
                <a:cs typeface="Arial"/>
              </a:rPr>
              <a:t>International Journal of Advanced Computer Science and Applications</a:t>
            </a:r>
            <a:r>
              <a:rPr sz="1275" b="0">
                <a:solidFill>
                  <a:srgbClr val="123440"/>
                </a:solidFill>
                <a:latin typeface="Arial"/>
                <a:ea typeface="Arial"/>
                <a:cs typeface="Arial"/>
              </a:rPr>
              <a:t>, 14(1), pp. 843–852. Available at: https://doi.org/10.14569/IJACSA.2023.0140192.</a:t>
            </a:r>
          </a:p>
        </p:txBody>
      </p:sp>
      <p:sp>
        <p:nvSpPr>
          <p:cNvPr id="6" name="Rectangle 5">
            <a:extLst>
              <a:ext uri="{FF2B5EF4-FFF2-40B4-BE49-F238E27FC236}">
                <a16:creationId xmlns:a16="http://schemas.microsoft.com/office/drawing/2014/main" id="{8FC5A3BC-9E6E-40E8-8BDE-698CF0C2589B}"/>
              </a:ext>
            </a:extLst>
          </p:cNvPr>
          <p:cNvSpPr>
            <a:spLocks noGrp="1"/>
          </p:cNvSpPr>
          <p:nvPr/>
        </p:nvSpPr>
        <p:spPr>
          <a:xfrm>
            <a:off x="4295775" y="3000375"/>
            <a:ext cx="3600450" cy="2333625"/>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Pagano, T.P., Loureiro, R.B., Lisboa, F.V.N., Peixoto, R.M., Guimarães, G.A.S., Cruz, G.O.R., Araujo, M.M., Santos, L.L., Cruz, M.A.S., Oliveira, E.L.S., Winkler, I. and Nascimento, E.G.S. (2023) ‘Bias and unfairness in machine learning models: a systematic review on datasets, tools, fairness metrics, and identification and mitigation methods’, </a:t>
            </a:r>
            <a:r>
              <a:rPr sz="1275" b="0" i="1">
                <a:solidFill>
                  <a:srgbClr val="123440"/>
                </a:solidFill>
                <a:latin typeface="Arial"/>
                <a:ea typeface="Arial"/>
                <a:cs typeface="Arial"/>
              </a:rPr>
              <a:t>Big Data and Cognitive Computing</a:t>
            </a:r>
            <a:r>
              <a:rPr sz="1275" b="0">
                <a:solidFill>
                  <a:srgbClr val="123440"/>
                </a:solidFill>
                <a:latin typeface="Arial"/>
                <a:ea typeface="Arial"/>
                <a:cs typeface="Arial"/>
              </a:rPr>
              <a:t>, 7(1), article 15. Available at: https://doi.org/10.3390/bdcc7010015.</a:t>
            </a:r>
          </a:p>
        </p:txBody>
      </p:sp>
      <p:sp>
        <p:nvSpPr>
          <p:cNvPr id="7" name="Rectangle 6">
            <a:extLst>
              <a:ext uri="{FF2B5EF4-FFF2-40B4-BE49-F238E27FC236}">
                <a16:creationId xmlns:a16="http://schemas.microsoft.com/office/drawing/2014/main" id="{C9340C8A-6225-4064-A398-755280E6F506}"/>
              </a:ext>
            </a:extLst>
          </p:cNvPr>
          <p:cNvSpPr>
            <a:spLocks noGrp="1"/>
          </p:cNvSpPr>
          <p:nvPr/>
        </p:nvSpPr>
        <p:spPr>
          <a:xfrm>
            <a:off x="4295775" y="5429250"/>
            <a:ext cx="3600450" cy="76200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Primark (no date a) </a:t>
            </a:r>
            <a:r>
              <a:rPr sz="1275" b="0" i="1">
                <a:solidFill>
                  <a:srgbClr val="123440"/>
                </a:solidFill>
                <a:latin typeface="Arial"/>
                <a:ea typeface="Arial"/>
                <a:cs typeface="Arial"/>
              </a:rPr>
              <a:t>Data and analytics</a:t>
            </a:r>
            <a:r>
              <a:rPr sz="1275" b="0">
                <a:solidFill>
                  <a:srgbClr val="123440"/>
                </a:solidFill>
                <a:latin typeface="Arial"/>
                <a:ea typeface="Arial"/>
                <a:cs typeface="Arial"/>
              </a:rPr>
              <a:t>. Available at: https://careers.primark.com/en/data-and-analytics (Accessed: 1 October 2026).</a:t>
            </a:r>
          </a:p>
        </p:txBody>
      </p:sp>
      <p:sp>
        <p:nvSpPr>
          <p:cNvPr id="8" name="Rectangle 7">
            <a:extLst>
              <a:ext uri="{FF2B5EF4-FFF2-40B4-BE49-F238E27FC236}">
                <a16:creationId xmlns:a16="http://schemas.microsoft.com/office/drawing/2014/main" id="{3096B0EF-CB29-42C2-AFF6-27D51E7F71B7}"/>
              </a:ext>
            </a:extLst>
          </p:cNvPr>
          <p:cNvSpPr>
            <a:spLocks noGrp="1"/>
          </p:cNvSpPr>
          <p:nvPr/>
        </p:nvSpPr>
        <p:spPr>
          <a:xfrm>
            <a:off x="8134350" y="1333500"/>
            <a:ext cx="3600450" cy="104775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Primark (no date b) </a:t>
            </a:r>
            <a:r>
              <a:rPr sz="1275" b="0" i="1">
                <a:solidFill>
                  <a:srgbClr val="123440"/>
                </a:solidFill>
                <a:latin typeface="Arial"/>
                <a:ea typeface="Arial"/>
                <a:cs typeface="Arial"/>
              </a:rPr>
              <a:t>Primark Birmingham High Street</a:t>
            </a:r>
            <a:r>
              <a:rPr sz="1275" b="0">
                <a:solidFill>
                  <a:srgbClr val="123440"/>
                </a:solidFill>
                <a:latin typeface="Arial"/>
                <a:ea typeface="Arial"/>
                <a:cs typeface="Arial"/>
              </a:rPr>
              <a:t>. Available at: https://www.primark.com/en-gb/stores/birmingham/38-high-street (Accessed: 1 October 2026).</a:t>
            </a:r>
          </a:p>
        </p:txBody>
      </p:sp>
      <p:sp>
        <p:nvSpPr>
          <p:cNvPr id="9" name="Rectangle 8">
            <a:extLst>
              <a:ext uri="{FF2B5EF4-FFF2-40B4-BE49-F238E27FC236}">
                <a16:creationId xmlns:a16="http://schemas.microsoft.com/office/drawing/2014/main" id="{27867418-F8A6-4672-8923-681FAE1025EE}"/>
              </a:ext>
            </a:extLst>
          </p:cNvPr>
          <p:cNvSpPr>
            <a:spLocks noGrp="1"/>
          </p:cNvSpPr>
          <p:nvPr/>
        </p:nvSpPr>
        <p:spPr>
          <a:xfrm>
            <a:off x="8134350" y="2476500"/>
            <a:ext cx="3600450" cy="3714750"/>
          </a:xfrm>
          <a:prstGeom prst="rect">
            <a:avLst/>
          </a:prstGeom>
          <a:noFill/>
          <a:ln w="0">
            <a:noFill/>
          </a:ln>
        </p:spPr>
        <p:txBody>
          <a:bodyPr>
            <a:noAutofit/>
          </a:bodyPr>
          <a:lstStyle/>
          <a:p>
            <a:pPr>
              <a:defRPr sz="1275" b="0">
                <a:solidFill>
                  <a:srgbClr val="123440"/>
                </a:solidFill>
                <a:latin typeface="Arial"/>
                <a:ea typeface="Arial"/>
                <a:cs typeface="Arial"/>
              </a:defRPr>
            </a:pPr>
            <a:r>
              <a:rPr sz="1275" b="0">
                <a:solidFill>
                  <a:srgbClr val="123440"/>
                </a:solidFill>
                <a:latin typeface="Arial"/>
                <a:ea typeface="Arial"/>
                <a:cs typeface="Arial"/>
              </a:rPr>
              <a:t>SAP (2023) </a:t>
            </a:r>
            <a:r>
              <a:rPr sz="1275" b="0" i="1">
                <a:solidFill>
                  <a:srgbClr val="123440"/>
                </a:solidFill>
                <a:latin typeface="Arial"/>
                <a:ea typeface="Arial"/>
                <a:cs typeface="Arial"/>
              </a:rPr>
              <a:t>The software behind Shoprite’s incredible success</a:t>
            </a:r>
            <a:r>
              <a:rPr sz="1275" b="0">
                <a:solidFill>
                  <a:srgbClr val="123440"/>
                </a:solidFill>
                <a:latin typeface="Arial"/>
                <a:ea typeface="Arial"/>
                <a:cs typeface="Arial"/>
              </a:rPr>
              <a:t>. Available at: https://news.sap.com/africa/2023/11/the-software-behind-shoprites-incredible-success/ (Accessed: 2 October 2026).</a:t>
            </a:r>
          </a:p>
        </p:txBody>
      </p:sp>
      <p:sp>
        <p:nvSpPr>
          <p:cNvPr id="10" name="Rectangle 9">
            <a:extLst>
              <a:ext uri="{FF2B5EF4-FFF2-40B4-BE49-F238E27FC236}">
                <a16:creationId xmlns:a16="http://schemas.microsoft.com/office/drawing/2014/main" id="{3AFB1E49-1C7C-499E-8726-E7D13A10999A}"/>
              </a:ext>
            </a:extLst>
          </p:cNvPr>
          <p:cNvSpPr>
            <a:spLocks noGrp="1"/>
          </p:cNvSpPr>
          <p:nvPr/>
        </p:nvSpPr>
        <p:spPr>
          <a:xfrm>
            <a:off x="11049000" y="6400800"/>
            <a:ext cx="857250" cy="247650"/>
          </a:xfrm>
          <a:prstGeom prst="rect">
            <a:avLst/>
          </a:prstGeom>
          <a:noFill/>
          <a:ln w="0">
            <a:noFill/>
          </a:ln>
        </p:spPr>
        <p:txBody>
          <a:bodyPr>
            <a:noAutofit/>
          </a:bodyPr>
          <a:lstStyle/>
          <a:p>
            <a:pPr>
              <a:defRPr sz="1200" b="0">
                <a:solidFill>
                  <a:srgbClr val="526E78"/>
                </a:solidFill>
                <a:latin typeface="Arial"/>
                <a:ea typeface="Arial"/>
                <a:cs typeface="Arial"/>
              </a:defRPr>
            </a:pPr>
            <a:r>
              <a:rPr sz="1200" b="0">
                <a:solidFill>
                  <a:srgbClr val="526E78"/>
                </a:solidFill>
                <a:latin typeface="Arial"/>
                <a:ea typeface="Arial"/>
                <a:cs typeface="Arial"/>
              </a:rPr>
              <a:t>12 / 12</a:t>
            </a:r>
          </a:p>
        </p:txBody>
      </p:sp>
    </p:spTree>
    <p:extLst>
      <p:ext uri="{BB962C8B-B14F-4D97-AF65-F5344CB8AC3E}">
        <p14:creationId xmlns:p14="http://schemas.microsoft.com/office/powerpoint/2010/main" val="706618538"/>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3639</Words>
  <Application>Microsoft Macintosh PowerPoint</Application>
  <DocSecurity>0</DocSecurity>
  <PresentationFormat>Widescreen</PresentationFormat>
  <Paragraphs>193</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Abdul Satari</cp:lastModifiedBy>
  <cp:revision>1</cp:revision>
  <dcterms:created xsi:type="dcterms:W3CDTF">2026-10-05T20:29:41Z</dcterms:created>
  <dcterms:modified xsi:type="dcterms:W3CDTF">2026-10-06T10:57:48Z</dcterms:modified>
</cp:coreProperties>
</file>