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72B0B9-3FCB-4113-9FB5-FFD1E224D391}" v="430" dt="2021-11-22T12:49:18.6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247" autoAdjust="0"/>
  </p:normalViewPr>
  <p:slideViewPr>
    <p:cSldViewPr snapToGrid="0">
      <p:cViewPr varScale="1">
        <p:scale>
          <a:sx n="106" d="100"/>
          <a:sy n="106" d="100"/>
        </p:scale>
        <p:origin x="75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yl Stanley Jones" userId="ef377c0b-cf3a-4e19-820d-75497a665909" providerId="ADAL" clId="{1772B0B9-3FCB-4113-9FB5-FFD1E224D391}"/>
    <pc:docChg chg="undo custSel modSld">
      <pc:chgData name="Daryl Stanley Jones" userId="ef377c0b-cf3a-4e19-820d-75497a665909" providerId="ADAL" clId="{1772B0B9-3FCB-4113-9FB5-FFD1E224D391}" dt="2021-11-20T22:07:41.093" v="5729" actId="20577"/>
      <pc:docMkLst>
        <pc:docMk/>
      </pc:docMkLst>
      <pc:sldChg chg="addSp delSp modSp mod">
        <pc:chgData name="Daryl Stanley Jones" userId="ef377c0b-cf3a-4e19-820d-75497a665909" providerId="ADAL" clId="{1772B0B9-3FCB-4113-9FB5-FFD1E224D391}" dt="2021-11-20T22:07:41.093" v="5729" actId="20577"/>
        <pc:sldMkLst>
          <pc:docMk/>
          <pc:sldMk cId="3574434283" sldId="256"/>
        </pc:sldMkLst>
        <pc:spChg chg="mod">
          <ac:chgData name="Daryl Stanley Jones" userId="ef377c0b-cf3a-4e19-820d-75497a665909" providerId="ADAL" clId="{1772B0B9-3FCB-4113-9FB5-FFD1E224D391}" dt="2021-11-20T20:14:34.211" v="3410" actId="113"/>
          <ac:spMkLst>
            <pc:docMk/>
            <pc:sldMk cId="3574434283" sldId="256"/>
            <ac:spMk id="2" creationId="{25BC7707-7A2A-42C8-83BA-25226C171B2F}"/>
          </ac:spMkLst>
        </pc:spChg>
        <pc:spChg chg="del mod">
          <ac:chgData name="Daryl Stanley Jones" userId="ef377c0b-cf3a-4e19-820d-75497a665909" providerId="ADAL" clId="{1772B0B9-3FCB-4113-9FB5-FFD1E224D391}" dt="2021-11-20T20:02:04.690" v="3373" actId="478"/>
          <ac:spMkLst>
            <pc:docMk/>
            <pc:sldMk cId="3574434283" sldId="256"/>
            <ac:spMk id="3" creationId="{AA316703-4043-450B-B7A0-03488BACAA40}"/>
          </ac:spMkLst>
        </pc:spChg>
        <pc:spChg chg="mod">
          <ac:chgData name="Daryl Stanley Jones" userId="ef377c0b-cf3a-4e19-820d-75497a665909" providerId="ADAL" clId="{1772B0B9-3FCB-4113-9FB5-FFD1E224D391}" dt="2021-11-20T21:49:32.859" v="5590" actId="207"/>
          <ac:spMkLst>
            <pc:docMk/>
            <pc:sldMk cId="3574434283" sldId="256"/>
            <ac:spMk id="4" creationId="{0D84D393-89DD-4BCE-AF9C-8E2EC0BACC2A}"/>
          </ac:spMkLst>
        </pc:spChg>
        <pc:spChg chg="mod">
          <ac:chgData name="Daryl Stanley Jones" userId="ef377c0b-cf3a-4e19-820d-75497a665909" providerId="ADAL" clId="{1772B0B9-3FCB-4113-9FB5-FFD1E224D391}" dt="2021-11-20T22:01:09.748" v="5628" actId="6549"/>
          <ac:spMkLst>
            <pc:docMk/>
            <pc:sldMk cId="3574434283" sldId="256"/>
            <ac:spMk id="5" creationId="{45614DF5-1C57-4C44-8E12-2DCC727459C6}"/>
          </ac:spMkLst>
        </pc:spChg>
        <pc:spChg chg="mod">
          <ac:chgData name="Daryl Stanley Jones" userId="ef377c0b-cf3a-4e19-820d-75497a665909" providerId="ADAL" clId="{1772B0B9-3FCB-4113-9FB5-FFD1E224D391}" dt="2021-11-20T21:49:44.217" v="5596" actId="207"/>
          <ac:spMkLst>
            <pc:docMk/>
            <pc:sldMk cId="3574434283" sldId="256"/>
            <ac:spMk id="6" creationId="{80F2BD3C-CE2A-43ED-ACB9-E0AA94640470}"/>
          </ac:spMkLst>
        </pc:spChg>
        <pc:spChg chg="mod">
          <ac:chgData name="Daryl Stanley Jones" userId="ef377c0b-cf3a-4e19-820d-75497a665909" providerId="ADAL" clId="{1772B0B9-3FCB-4113-9FB5-FFD1E224D391}" dt="2021-11-20T21:51:00.556" v="5609" actId="20577"/>
          <ac:spMkLst>
            <pc:docMk/>
            <pc:sldMk cId="3574434283" sldId="256"/>
            <ac:spMk id="7" creationId="{D474877F-02D0-40C5-ACA3-5C284538AFD9}"/>
          </ac:spMkLst>
        </pc:spChg>
        <pc:spChg chg="del mod">
          <ac:chgData name="Daryl Stanley Jones" userId="ef377c0b-cf3a-4e19-820d-75497a665909" providerId="ADAL" clId="{1772B0B9-3FCB-4113-9FB5-FFD1E224D391}" dt="2021-11-20T21:12:46.742" v="5461" actId="478"/>
          <ac:spMkLst>
            <pc:docMk/>
            <pc:sldMk cId="3574434283" sldId="256"/>
            <ac:spMk id="8" creationId="{048A64FC-EAE8-4BE4-B8B0-57D53C48E444}"/>
          </ac:spMkLst>
        </pc:spChg>
        <pc:spChg chg="del mod">
          <ac:chgData name="Daryl Stanley Jones" userId="ef377c0b-cf3a-4e19-820d-75497a665909" providerId="ADAL" clId="{1772B0B9-3FCB-4113-9FB5-FFD1E224D391}" dt="2021-11-20T20:02:10.351" v="3374" actId="478"/>
          <ac:spMkLst>
            <pc:docMk/>
            <pc:sldMk cId="3574434283" sldId="256"/>
            <ac:spMk id="9" creationId="{43007DF4-A260-472D-941D-631CE1A094C3}"/>
          </ac:spMkLst>
        </pc:spChg>
        <pc:spChg chg="mod">
          <ac:chgData name="Daryl Stanley Jones" userId="ef377c0b-cf3a-4e19-820d-75497a665909" providerId="ADAL" clId="{1772B0B9-3FCB-4113-9FB5-FFD1E224D391}" dt="2021-11-20T22:07:41.093" v="5729" actId="20577"/>
          <ac:spMkLst>
            <pc:docMk/>
            <pc:sldMk cId="3574434283" sldId="256"/>
            <ac:spMk id="10" creationId="{2D43B06C-77C0-4512-A428-5FD6927F6C59}"/>
          </ac:spMkLst>
        </pc:spChg>
        <pc:spChg chg="add mod">
          <ac:chgData name="Daryl Stanley Jones" userId="ef377c0b-cf3a-4e19-820d-75497a665909" providerId="ADAL" clId="{1772B0B9-3FCB-4113-9FB5-FFD1E224D391}" dt="2021-11-20T21:50:05.030" v="5608" actId="207"/>
          <ac:spMkLst>
            <pc:docMk/>
            <pc:sldMk cId="3574434283" sldId="256"/>
            <ac:spMk id="11" creationId="{F16EE349-C5DD-43E2-94B4-A88E8059D6D3}"/>
          </ac:spMkLst>
        </pc:spChg>
        <pc:spChg chg="add mod">
          <ac:chgData name="Daryl Stanley Jones" userId="ef377c0b-cf3a-4e19-820d-75497a665909" providerId="ADAL" clId="{1772B0B9-3FCB-4113-9FB5-FFD1E224D391}" dt="2021-11-20T22:05:18.792" v="5719" actId="14100"/>
          <ac:spMkLst>
            <pc:docMk/>
            <pc:sldMk cId="3574434283" sldId="256"/>
            <ac:spMk id="12" creationId="{8DD580FA-5708-4075-A7E1-248B8A003AE8}"/>
          </ac:spMkLst>
        </pc:spChg>
        <pc:spChg chg="add del mod">
          <ac:chgData name="Daryl Stanley Jones" userId="ef377c0b-cf3a-4e19-820d-75497a665909" providerId="ADAL" clId="{1772B0B9-3FCB-4113-9FB5-FFD1E224D391}" dt="2021-11-20T21:53:20.496" v="5610" actId="478"/>
          <ac:spMkLst>
            <pc:docMk/>
            <pc:sldMk cId="3574434283" sldId="256"/>
            <ac:spMk id="13" creationId="{A9A72937-3E46-4E0B-B79B-D7DB13DF7345}"/>
          </ac:spMkLst>
        </pc:spChg>
        <pc:spChg chg="add mod">
          <ac:chgData name="Daryl Stanley Jones" userId="ef377c0b-cf3a-4e19-820d-75497a665909" providerId="ADAL" clId="{1772B0B9-3FCB-4113-9FB5-FFD1E224D391}" dt="2021-11-20T21:49:05.424" v="5587" actId="20577"/>
          <ac:spMkLst>
            <pc:docMk/>
            <pc:sldMk cId="3574434283" sldId="256"/>
            <ac:spMk id="14" creationId="{101D1B48-C494-4152-94DB-113817D4857A}"/>
          </ac:spMkLst>
        </pc:spChg>
      </pc:sldChg>
      <pc:sldChg chg="modSp mod">
        <pc:chgData name="Daryl Stanley Jones" userId="ef377c0b-cf3a-4e19-820d-75497a665909" providerId="ADAL" clId="{1772B0B9-3FCB-4113-9FB5-FFD1E224D391}" dt="2021-11-20T21:54:51.717" v="5623" actId="20577"/>
        <pc:sldMkLst>
          <pc:docMk/>
          <pc:sldMk cId="357218391" sldId="257"/>
        </pc:sldMkLst>
        <pc:spChg chg="mod">
          <ac:chgData name="Daryl Stanley Jones" userId="ef377c0b-cf3a-4e19-820d-75497a665909" providerId="ADAL" clId="{1772B0B9-3FCB-4113-9FB5-FFD1E224D391}" dt="2021-11-20T21:54:51.717" v="5623" actId="20577"/>
          <ac:spMkLst>
            <pc:docMk/>
            <pc:sldMk cId="357218391" sldId="257"/>
            <ac:spMk id="2" creationId="{A48FF5B5-8A2F-4438-A040-1769FAECF23E}"/>
          </ac:spMkLst>
        </pc:spChg>
        <pc:spChg chg="mod">
          <ac:chgData name="Daryl Stanley Jones" userId="ef377c0b-cf3a-4e19-820d-75497a665909" providerId="ADAL" clId="{1772B0B9-3FCB-4113-9FB5-FFD1E224D391}" dt="2021-11-20T21:54:41.850" v="5617" actId="255"/>
          <ac:spMkLst>
            <pc:docMk/>
            <pc:sldMk cId="357218391" sldId="257"/>
            <ac:spMk id="3" creationId="{33389E08-E3ED-49E7-BD8D-41000086FD67}"/>
          </ac:spMkLst>
        </pc:spChg>
      </pc:sldChg>
    </pc:docChg>
  </pc:docChgLst>
  <pc:docChgLst>
    <pc:chgData name="Daryl Stanley Jones (2302973)" userId="ef377c0b-cf3a-4e19-820d-75497a665909" providerId="ADAL" clId="{1772B0B9-3FCB-4113-9FB5-FFD1E224D391}"/>
    <pc:docChg chg="undo custSel modSld">
      <pc:chgData name="Daryl Stanley Jones (2302973)" userId="ef377c0b-cf3a-4e19-820d-75497a665909" providerId="ADAL" clId="{1772B0B9-3FCB-4113-9FB5-FFD1E224D391}" dt="2021-11-22T15:15:05.070" v="8643" actId="1076"/>
      <pc:docMkLst>
        <pc:docMk/>
      </pc:docMkLst>
      <pc:sldChg chg="addSp delSp modSp mod">
        <pc:chgData name="Daryl Stanley Jones (2302973)" userId="ef377c0b-cf3a-4e19-820d-75497a665909" providerId="ADAL" clId="{1772B0B9-3FCB-4113-9FB5-FFD1E224D391}" dt="2021-11-22T15:15:05.070" v="8643" actId="1076"/>
        <pc:sldMkLst>
          <pc:docMk/>
          <pc:sldMk cId="3574434283" sldId="256"/>
        </pc:sldMkLst>
        <pc:spChg chg="mod">
          <ac:chgData name="Daryl Stanley Jones (2302973)" userId="ef377c0b-cf3a-4e19-820d-75497a665909" providerId="ADAL" clId="{1772B0B9-3FCB-4113-9FB5-FFD1E224D391}" dt="2021-11-18T17:37:47.012" v="6035" actId="1076"/>
          <ac:spMkLst>
            <pc:docMk/>
            <pc:sldMk cId="3574434283" sldId="256"/>
            <ac:spMk id="2" creationId="{25BC7707-7A2A-42C8-83BA-25226C171B2F}"/>
          </ac:spMkLst>
        </pc:spChg>
        <pc:spChg chg="add mod">
          <ac:chgData name="Daryl Stanley Jones (2302973)" userId="ef377c0b-cf3a-4e19-820d-75497a665909" providerId="ADAL" clId="{1772B0B9-3FCB-4113-9FB5-FFD1E224D391}" dt="2021-11-18T20:56:38.384" v="6404" actId="1076"/>
          <ac:spMkLst>
            <pc:docMk/>
            <pc:sldMk cId="3574434283" sldId="256"/>
            <ac:spMk id="3" creationId="{AA316703-4043-450B-B7A0-03488BACAA40}"/>
          </ac:spMkLst>
        </pc:spChg>
        <pc:spChg chg="mod">
          <ac:chgData name="Daryl Stanley Jones (2302973)" userId="ef377c0b-cf3a-4e19-820d-75497a665909" providerId="ADAL" clId="{1772B0B9-3FCB-4113-9FB5-FFD1E224D391}" dt="2021-11-22T15:14:58.652" v="8642" actId="1076"/>
          <ac:spMkLst>
            <pc:docMk/>
            <pc:sldMk cId="3574434283" sldId="256"/>
            <ac:spMk id="4" creationId="{0D84D393-89DD-4BCE-AF9C-8E2EC0BACC2A}"/>
          </ac:spMkLst>
        </pc:spChg>
        <pc:spChg chg="mod">
          <ac:chgData name="Daryl Stanley Jones (2302973)" userId="ef377c0b-cf3a-4e19-820d-75497a665909" providerId="ADAL" clId="{1772B0B9-3FCB-4113-9FB5-FFD1E224D391}" dt="2021-11-22T15:14:47.727" v="8641" actId="20577"/>
          <ac:spMkLst>
            <pc:docMk/>
            <pc:sldMk cId="3574434283" sldId="256"/>
            <ac:spMk id="5" creationId="{45614DF5-1C57-4C44-8E12-2DCC727459C6}"/>
          </ac:spMkLst>
        </pc:spChg>
        <pc:spChg chg="mod">
          <ac:chgData name="Daryl Stanley Jones (2302973)" userId="ef377c0b-cf3a-4e19-820d-75497a665909" providerId="ADAL" clId="{1772B0B9-3FCB-4113-9FB5-FFD1E224D391}" dt="2021-11-22T14:43:54.516" v="8623" actId="20577"/>
          <ac:spMkLst>
            <pc:docMk/>
            <pc:sldMk cId="3574434283" sldId="256"/>
            <ac:spMk id="6" creationId="{80F2BD3C-CE2A-43ED-ACB9-E0AA94640470}"/>
          </ac:spMkLst>
        </pc:spChg>
        <pc:spChg chg="mod">
          <ac:chgData name="Daryl Stanley Jones (2302973)" userId="ef377c0b-cf3a-4e19-820d-75497a665909" providerId="ADAL" clId="{1772B0B9-3FCB-4113-9FB5-FFD1E224D391}" dt="2021-11-22T14:45:22.440" v="8630" actId="1076"/>
          <ac:spMkLst>
            <pc:docMk/>
            <pc:sldMk cId="3574434283" sldId="256"/>
            <ac:spMk id="7" creationId="{D474877F-02D0-40C5-ACA3-5C284538AFD9}"/>
          </ac:spMkLst>
        </pc:spChg>
        <pc:spChg chg="mod">
          <ac:chgData name="Daryl Stanley Jones (2302973)" userId="ef377c0b-cf3a-4e19-820d-75497a665909" providerId="ADAL" clId="{1772B0B9-3FCB-4113-9FB5-FFD1E224D391}" dt="2021-11-18T18:01:38.590" v="6117" actId="1076"/>
          <ac:spMkLst>
            <pc:docMk/>
            <pc:sldMk cId="3574434283" sldId="256"/>
            <ac:spMk id="8" creationId="{048A64FC-EAE8-4BE4-B8B0-57D53C48E444}"/>
          </ac:spMkLst>
        </pc:spChg>
        <pc:spChg chg="add mod">
          <ac:chgData name="Daryl Stanley Jones (2302973)" userId="ef377c0b-cf3a-4e19-820d-75497a665909" providerId="ADAL" clId="{1772B0B9-3FCB-4113-9FB5-FFD1E224D391}" dt="2021-11-18T21:50:11.085" v="7352" actId="1076"/>
          <ac:spMkLst>
            <pc:docMk/>
            <pc:sldMk cId="3574434283" sldId="256"/>
            <ac:spMk id="9" creationId="{43007DF4-A260-472D-941D-631CE1A094C3}"/>
          </ac:spMkLst>
        </pc:spChg>
        <pc:spChg chg="add mod">
          <ac:chgData name="Daryl Stanley Jones (2302973)" userId="ef377c0b-cf3a-4e19-820d-75497a665909" providerId="ADAL" clId="{1772B0B9-3FCB-4113-9FB5-FFD1E224D391}" dt="2021-11-22T14:44:31.028" v="8629" actId="5793"/>
          <ac:spMkLst>
            <pc:docMk/>
            <pc:sldMk cId="3574434283" sldId="256"/>
            <ac:spMk id="10" creationId="{2D43B06C-77C0-4512-A428-5FD6927F6C59}"/>
          </ac:spMkLst>
        </pc:spChg>
        <pc:spChg chg="mod">
          <ac:chgData name="Daryl Stanley Jones (2302973)" userId="ef377c0b-cf3a-4e19-820d-75497a665909" providerId="ADAL" clId="{1772B0B9-3FCB-4113-9FB5-FFD1E224D391}" dt="2021-11-22T14:47:22.037" v="8631" actId="1076"/>
          <ac:spMkLst>
            <pc:docMk/>
            <pc:sldMk cId="3574434283" sldId="256"/>
            <ac:spMk id="12" creationId="{8DD580FA-5708-4075-A7E1-248B8A003AE8}"/>
          </ac:spMkLst>
        </pc:spChg>
        <pc:spChg chg="mod">
          <ac:chgData name="Daryl Stanley Jones (2302973)" userId="ef377c0b-cf3a-4e19-820d-75497a665909" providerId="ADAL" clId="{1772B0B9-3FCB-4113-9FB5-FFD1E224D391}" dt="2021-11-22T15:15:05.070" v="8643" actId="1076"/>
          <ac:spMkLst>
            <pc:docMk/>
            <pc:sldMk cId="3574434283" sldId="256"/>
            <ac:spMk id="14" creationId="{101D1B48-C494-4152-94DB-113817D4857A}"/>
          </ac:spMkLst>
        </pc:spChg>
        <pc:spChg chg="add del">
          <ac:chgData name="Daryl Stanley Jones (2302973)" userId="ef377c0b-cf3a-4e19-820d-75497a665909" providerId="ADAL" clId="{1772B0B9-3FCB-4113-9FB5-FFD1E224D391}" dt="2021-11-15T18:27:09.728" v="7"/>
          <ac:spMkLst>
            <pc:docMk/>
            <pc:sldMk cId="3574434283" sldId="256"/>
            <ac:spMk id="18" creationId="{5EC2CB6E-D3F5-47B7-A933-D8BFEFAB355C}"/>
          </ac:spMkLst>
        </pc:spChg>
      </pc:sldChg>
      <pc:sldChg chg="modSp mod">
        <pc:chgData name="Daryl Stanley Jones (2302973)" userId="ef377c0b-cf3a-4e19-820d-75497a665909" providerId="ADAL" clId="{1772B0B9-3FCB-4113-9FB5-FFD1E224D391}" dt="2021-11-22T12:50:48.197" v="7658"/>
        <pc:sldMkLst>
          <pc:docMk/>
          <pc:sldMk cId="357218391" sldId="257"/>
        </pc:sldMkLst>
        <pc:spChg chg="mod">
          <ac:chgData name="Daryl Stanley Jones (2302973)" userId="ef377c0b-cf3a-4e19-820d-75497a665909" providerId="ADAL" clId="{1772B0B9-3FCB-4113-9FB5-FFD1E224D391}" dt="2021-11-16T15:40:27.086" v="1043" actId="20577"/>
          <ac:spMkLst>
            <pc:docMk/>
            <pc:sldMk cId="357218391" sldId="257"/>
            <ac:spMk id="2" creationId="{A48FF5B5-8A2F-4438-A040-1769FAECF23E}"/>
          </ac:spMkLst>
        </pc:spChg>
        <pc:spChg chg="mod">
          <ac:chgData name="Daryl Stanley Jones (2302973)" userId="ef377c0b-cf3a-4e19-820d-75497a665909" providerId="ADAL" clId="{1772B0B9-3FCB-4113-9FB5-FFD1E224D391}" dt="2021-11-22T12:50:48.197" v="7658"/>
          <ac:spMkLst>
            <pc:docMk/>
            <pc:sldMk cId="357218391" sldId="257"/>
            <ac:spMk id="3" creationId="{33389E08-E3ED-49E7-BD8D-41000086FD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566158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213699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3044217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5E58DA-85C0-4C54-AC1D-07397248586D}"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782544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5E58DA-85C0-4C54-AC1D-07397248586D}"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296313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1682102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612346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3851397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5E58DA-85C0-4C54-AC1D-07397248586D}"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3006721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5E58DA-85C0-4C54-AC1D-07397248586D}"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601398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1278102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87957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448087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881850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3106146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2545630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5E58DA-85C0-4C54-AC1D-07397248586D}"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28E95A-BDD3-47BC-8AB8-D18AA23A730D}" type="slidenum">
              <a:rPr lang="en-GB" smtClean="0"/>
              <a:t>‹#›</a:t>
            </a:fld>
            <a:endParaRPr lang="en-GB"/>
          </a:p>
        </p:txBody>
      </p:sp>
    </p:spTree>
    <p:extLst>
      <p:ext uri="{BB962C8B-B14F-4D97-AF65-F5344CB8AC3E}">
        <p14:creationId xmlns:p14="http://schemas.microsoft.com/office/powerpoint/2010/main" val="1275650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55E58DA-85C0-4C54-AC1D-07397248586D}" type="datetimeFigureOut">
              <a:rPr lang="en-GB" smtClean="0"/>
              <a:t>22/11/2021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528E95A-BDD3-47BC-8AB8-D18AA23A730D}" type="slidenum">
              <a:rPr lang="en-GB" smtClean="0"/>
              <a:t>‹#›</a:t>
            </a:fld>
            <a:endParaRPr lang="en-GB"/>
          </a:p>
        </p:txBody>
      </p:sp>
    </p:spTree>
    <p:extLst>
      <p:ext uri="{BB962C8B-B14F-4D97-AF65-F5344CB8AC3E}">
        <p14:creationId xmlns:p14="http://schemas.microsoft.com/office/powerpoint/2010/main" val="343120910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856447" TargetMode="External"/><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C7707-7A2A-42C8-83BA-25226C171B2F}"/>
              </a:ext>
            </a:extLst>
          </p:cNvPr>
          <p:cNvSpPr>
            <a:spLocks noGrp="1"/>
          </p:cNvSpPr>
          <p:nvPr>
            <p:ph type="ctrTitle"/>
          </p:nvPr>
        </p:nvSpPr>
        <p:spPr>
          <a:xfrm>
            <a:off x="1329228" y="0"/>
            <a:ext cx="9134475" cy="516534"/>
          </a:xfrm>
          <a:solidFill>
            <a:schemeClr val="bg2">
              <a:alpha val="64000"/>
            </a:schemeClr>
          </a:solidFill>
          <a:ln>
            <a:solidFill>
              <a:schemeClr val="bg1"/>
            </a:solidFill>
          </a:ln>
        </p:spPr>
        <p:txBody>
          <a:bodyPr>
            <a:normAutofit/>
          </a:bodyPr>
          <a:lstStyle/>
          <a:p>
            <a:r>
              <a:rPr lang="en-GB" sz="2400" b="1" dirty="0">
                <a:solidFill>
                  <a:schemeClr val="tx1"/>
                </a:solidFill>
              </a:rPr>
              <a:t>The mental health needs of Chinese immigrants in the UK</a:t>
            </a:r>
          </a:p>
        </p:txBody>
      </p:sp>
      <p:sp>
        <p:nvSpPr>
          <p:cNvPr id="4" name="TextBox 3">
            <a:extLst>
              <a:ext uri="{FF2B5EF4-FFF2-40B4-BE49-F238E27FC236}">
                <a16:creationId xmlns:a16="http://schemas.microsoft.com/office/drawing/2014/main" id="{0D84D393-89DD-4BCE-AF9C-8E2EC0BACC2A}"/>
              </a:ext>
            </a:extLst>
          </p:cNvPr>
          <p:cNvSpPr txBox="1"/>
          <p:nvPr/>
        </p:nvSpPr>
        <p:spPr>
          <a:xfrm>
            <a:off x="40814" y="542733"/>
            <a:ext cx="1116410" cy="5262979"/>
          </a:xfrm>
          <a:prstGeom prst="rect">
            <a:avLst/>
          </a:prstGeom>
          <a:solidFill>
            <a:schemeClr val="bg2">
              <a:alpha val="70000"/>
            </a:schemeClr>
          </a:solidFill>
          <a:ln>
            <a:noFill/>
          </a:ln>
        </p:spPr>
        <p:txBody>
          <a:bodyPr wrap="square" rtlCol="0">
            <a:spAutoFit/>
          </a:bodyPr>
          <a:lstStyle/>
          <a:p>
            <a:r>
              <a:rPr lang="en-GB" sz="700" b="1" dirty="0"/>
              <a:t>Culture</a:t>
            </a:r>
            <a:r>
              <a:rPr lang="en-GB" sz="700" dirty="0"/>
              <a:t> is defined as:</a:t>
            </a:r>
          </a:p>
          <a:p>
            <a:endParaRPr lang="en-GB" sz="700" dirty="0"/>
          </a:p>
          <a:p>
            <a:r>
              <a:rPr lang="en-GB" sz="700" dirty="0"/>
              <a:t>1. The distinctive customs, values, beliefs, knowledge, art, and language of a society or a community. These values and concepts are passed on from generation to generation, and they are the basis for everyday behaviours and practices.</a:t>
            </a:r>
          </a:p>
          <a:p>
            <a:endParaRPr lang="en-GB" sz="700" dirty="0"/>
          </a:p>
          <a:p>
            <a:r>
              <a:rPr lang="en-GB" sz="700" dirty="0"/>
              <a:t>2. The characteristic attitudes and behaviours of a particular group within society, such as a profession, social class, or age group. (APA Dictionary of Psychology, 2020b).</a:t>
            </a:r>
          </a:p>
          <a:p>
            <a:endParaRPr lang="en-GB" sz="700" dirty="0"/>
          </a:p>
          <a:p>
            <a:r>
              <a:rPr lang="en-GB" sz="700" b="1" dirty="0"/>
              <a:t>Mental health </a:t>
            </a:r>
            <a:r>
              <a:rPr lang="en-GB" sz="700" dirty="0"/>
              <a:t>is an integral and essential component of health. The WHO constitution states: "Health is a state of complete physical, mental and social well-being and not merely the absence of disease or infirmity." An important implication of this definition is that mental health is more than just the absence of mental disorders or disabilities (Mental Health: Strengthening Our Response, 2018).</a:t>
            </a:r>
            <a:endParaRPr lang="en-GB" sz="700" dirty="0">
              <a:highlight>
                <a:srgbClr val="FF0000"/>
              </a:highlight>
            </a:endParaRPr>
          </a:p>
        </p:txBody>
      </p:sp>
      <p:sp>
        <p:nvSpPr>
          <p:cNvPr id="5" name="TextBox 4">
            <a:extLst>
              <a:ext uri="{FF2B5EF4-FFF2-40B4-BE49-F238E27FC236}">
                <a16:creationId xmlns:a16="http://schemas.microsoft.com/office/drawing/2014/main" id="{45614DF5-1C57-4C44-8E12-2DCC727459C6}"/>
              </a:ext>
            </a:extLst>
          </p:cNvPr>
          <p:cNvSpPr txBox="1"/>
          <p:nvPr/>
        </p:nvSpPr>
        <p:spPr>
          <a:xfrm>
            <a:off x="1191985" y="542733"/>
            <a:ext cx="10923815" cy="1754326"/>
          </a:xfrm>
          <a:prstGeom prst="rect">
            <a:avLst/>
          </a:prstGeom>
          <a:solidFill>
            <a:schemeClr val="bg2">
              <a:alpha val="70000"/>
            </a:schemeClr>
          </a:solidFill>
          <a:ln>
            <a:noFill/>
          </a:ln>
        </p:spPr>
        <p:txBody>
          <a:bodyPr wrap="square" rtlCol="0">
            <a:spAutoFit/>
          </a:bodyPr>
          <a:lstStyle/>
          <a:p>
            <a:pPr>
              <a:spcBef>
                <a:spcPts val="0"/>
              </a:spcBef>
              <a:spcAft>
                <a:spcPts val="0"/>
              </a:spcAft>
            </a:pPr>
            <a:r>
              <a:rPr lang="en-GB" sz="900" b="1" dirty="0">
                <a:effectLst/>
              </a:rPr>
              <a:t>The population and mental health</a:t>
            </a:r>
            <a:endParaRPr lang="en-GB" sz="900" dirty="0">
              <a:effectLst/>
            </a:endParaRPr>
          </a:p>
          <a:p>
            <a:pPr>
              <a:spcBef>
                <a:spcPts val="0"/>
              </a:spcBef>
              <a:spcAft>
                <a:spcPts val="0"/>
              </a:spcAft>
            </a:pPr>
            <a:r>
              <a:rPr lang="en-GB" sz="900" dirty="0">
                <a:effectLst/>
              </a:rPr>
              <a:t>In 2011 there were estimated to be around </a:t>
            </a:r>
            <a:r>
              <a:rPr lang="en-GB" sz="900" b="1" dirty="0">
                <a:effectLst/>
              </a:rPr>
              <a:t>393,141 people </a:t>
            </a:r>
            <a:r>
              <a:rPr lang="en-GB" sz="900" dirty="0">
                <a:effectLst/>
              </a:rPr>
              <a:t>in the Chinese ethnic group. There was the lowest amount of </a:t>
            </a:r>
            <a:r>
              <a:rPr lang="en-GB" sz="900" b="1" dirty="0">
                <a:effectLst/>
              </a:rPr>
              <a:t>mental health detention </a:t>
            </a:r>
            <a:r>
              <a:rPr lang="en-GB" sz="900" dirty="0">
                <a:effectLst/>
              </a:rPr>
              <a:t>within this group with only </a:t>
            </a:r>
            <a:r>
              <a:rPr lang="en-GB" sz="900" b="1" dirty="0">
                <a:effectLst/>
              </a:rPr>
              <a:t>46 per 100,000 </a:t>
            </a:r>
            <a:r>
              <a:rPr lang="en-GB" sz="900" dirty="0">
                <a:effectLst/>
              </a:rPr>
              <a:t>and the lowest use of </a:t>
            </a:r>
            <a:r>
              <a:rPr lang="en-GB" sz="900" b="1" dirty="0">
                <a:effectLst/>
              </a:rPr>
              <a:t>mental health and learning disability services, </a:t>
            </a:r>
            <a:r>
              <a:rPr lang="en-GB" sz="900" dirty="0">
                <a:effectLst/>
              </a:rPr>
              <a:t>just over </a:t>
            </a:r>
            <a:r>
              <a:rPr lang="en-GB" sz="900" b="1" dirty="0">
                <a:effectLst/>
              </a:rPr>
              <a:t>1,500 per 100,000 </a:t>
            </a:r>
            <a:r>
              <a:rPr lang="en-GB" sz="900" dirty="0">
                <a:effectLst/>
              </a:rPr>
              <a:t>(Chinese Ethnic Group: Facts and Figures, 2020). Chinese immigration has accounted for most new immigrants in the UK since 2013 (Chan et al., 2015, Care Quality Commission, 2011). </a:t>
            </a:r>
          </a:p>
          <a:p>
            <a:pPr>
              <a:spcBef>
                <a:spcPts val="0"/>
              </a:spcBef>
              <a:spcAft>
                <a:spcPts val="0"/>
              </a:spcAft>
            </a:pPr>
            <a:endParaRPr lang="en-GB" sz="900" dirty="0">
              <a:effectLst/>
            </a:endParaRPr>
          </a:p>
          <a:p>
            <a:pPr>
              <a:spcBef>
                <a:spcPts val="0"/>
              </a:spcBef>
              <a:spcAft>
                <a:spcPts val="0"/>
              </a:spcAft>
            </a:pPr>
            <a:r>
              <a:rPr lang="en-GB" sz="900" dirty="0">
                <a:effectLst/>
              </a:rPr>
              <a:t>The Chinese ethnic group has a range of generations within the UK and diverse geolocation (A Race Equality Foundation Briefing Paper, 2008). Concentrations are found in larger cities where Chinese communities develop into China towns, including London, Manchester, Birmingham, Liverpool, Newcastle and Sheffield (Cowan, 2001, Just Eat, 2017). Many more families are scattered into every corner of the UK, mainly due to the catering industry (Chinese Mental Health Advocacy Service, 2009).</a:t>
            </a:r>
          </a:p>
          <a:p>
            <a:pPr>
              <a:spcBef>
                <a:spcPts val="0"/>
              </a:spcBef>
              <a:spcAft>
                <a:spcPts val="0"/>
              </a:spcAft>
            </a:pPr>
            <a:r>
              <a:rPr lang="en-GB" sz="900" dirty="0">
                <a:effectLst/>
              </a:rPr>
              <a:t>Interestingly, even with the amount of new immigration and the current levels in the UK, finding the prevalence of mental health issues was difficult. The research highlighted </a:t>
            </a:r>
            <a:r>
              <a:rPr lang="en-GB" sz="900" b="1" dirty="0">
                <a:effectLst/>
              </a:rPr>
              <a:t>the lack of information and awareness</a:t>
            </a:r>
            <a:r>
              <a:rPr lang="en-GB" sz="900" dirty="0">
                <a:effectLst/>
              </a:rPr>
              <a:t> (Huang &amp; Spurgeon, 2006, Li et al. 1999, Cowan, 2001). Although some information is present, this information indicates a lower incidence and prevalence of mental health disorders (Chinese Mental Health Advocacy Service, 2009). However, studies have shown that up to </a:t>
            </a:r>
            <a:r>
              <a:rPr lang="en-GB" sz="900" b="1" dirty="0">
                <a:effectLst/>
              </a:rPr>
              <a:t>60% of participants showed signs of poor mental health </a:t>
            </a:r>
            <a:r>
              <a:rPr lang="en-GB" sz="900" dirty="0">
                <a:effectLst/>
              </a:rPr>
              <a:t>(Chan et al., 2015, Huang &amp; Spurgeon, 2006). </a:t>
            </a:r>
            <a:r>
              <a:rPr lang="en-GB" sz="900" dirty="0"/>
              <a:t>I</a:t>
            </a:r>
            <a:r>
              <a:rPr lang="en-GB" sz="900" dirty="0">
                <a:effectLst/>
              </a:rPr>
              <a:t>ndicating that barriers must prevent the Chinese community from accessing mental health services and facilities.  </a:t>
            </a:r>
          </a:p>
        </p:txBody>
      </p:sp>
      <p:sp>
        <p:nvSpPr>
          <p:cNvPr id="6" name="TextBox 5">
            <a:extLst>
              <a:ext uri="{FF2B5EF4-FFF2-40B4-BE49-F238E27FC236}">
                <a16:creationId xmlns:a16="http://schemas.microsoft.com/office/drawing/2014/main" id="{80F2BD3C-CE2A-43ED-ACB9-E0AA94640470}"/>
              </a:ext>
            </a:extLst>
          </p:cNvPr>
          <p:cNvSpPr txBox="1"/>
          <p:nvPr/>
        </p:nvSpPr>
        <p:spPr>
          <a:xfrm>
            <a:off x="1178244" y="2323261"/>
            <a:ext cx="5070249" cy="4524315"/>
          </a:xfrm>
          <a:prstGeom prst="rect">
            <a:avLst/>
          </a:prstGeom>
          <a:solidFill>
            <a:schemeClr val="bg2">
              <a:alpha val="70000"/>
            </a:schemeClr>
          </a:solidFill>
          <a:ln>
            <a:noFill/>
          </a:ln>
        </p:spPr>
        <p:txBody>
          <a:bodyPr wrap="square" rtlCol="0">
            <a:spAutoFit/>
          </a:bodyPr>
          <a:lstStyle/>
          <a:p>
            <a:r>
              <a:rPr lang="en-GB" sz="900" b="1" dirty="0"/>
              <a:t>Barriers</a:t>
            </a:r>
            <a:r>
              <a:rPr lang="en-GB" sz="900" dirty="0"/>
              <a:t> </a:t>
            </a:r>
            <a:r>
              <a:rPr lang="en-GB" sz="900" b="1" dirty="0"/>
              <a:t>to accessing mental health services:</a:t>
            </a:r>
          </a:p>
          <a:p>
            <a:pPr marL="171450" indent="-171450">
              <a:buFont typeface="Wingdings" panose="05000000000000000000" pitchFamily="2" charset="2"/>
              <a:buChar char="§"/>
            </a:pPr>
            <a:r>
              <a:rPr lang="en-GB" sz="900" b="1" dirty="0"/>
              <a:t>Language</a:t>
            </a:r>
          </a:p>
          <a:p>
            <a:r>
              <a:rPr lang="en-GB" sz="900" dirty="0"/>
              <a:t>Language barriers can cause confusion, misdiagnosis and stress. Interpreters are available but are not as widespread as needed, and this is usually considered the most significant barrier by participants (Chan et al., 2015, Chinese Mental Health Advocacy Service, 2009). </a:t>
            </a:r>
          </a:p>
          <a:p>
            <a:pPr marL="171450" indent="-171450">
              <a:buFont typeface="Wingdings" panose="05000000000000000000" pitchFamily="2" charset="2"/>
              <a:buChar char="§"/>
            </a:pPr>
            <a:r>
              <a:rPr lang="en-GB" sz="900" b="1" dirty="0"/>
              <a:t>Beliefs and tradition</a:t>
            </a:r>
          </a:p>
          <a:p>
            <a:r>
              <a:rPr lang="en-GB" sz="900" dirty="0"/>
              <a:t>Chinese ideology follows the ‘great tradition’ incorporating Confucius, Taoism and Buddhism. Within this ideology, physical and mental wellbeing are linked, meaning that if there are mental health issues, there is the expectation of some physical characteristics. This reduces detection of mental health needs that have limited outward signs like depression. Self-control and solving ones own problems are regarded as a value and a belief. People who suffer from mental health problems could be considered weak (Li et al., 1999, Chinese Mental Health Advocacy Service, 2009).</a:t>
            </a:r>
            <a:endParaRPr lang="en-GB" sz="900" dirty="0">
              <a:solidFill>
                <a:schemeClr val="accent1"/>
              </a:solidFill>
            </a:endParaRPr>
          </a:p>
          <a:p>
            <a:pPr marL="171450" indent="-171450">
              <a:buFont typeface="Wingdings" panose="05000000000000000000" pitchFamily="2" charset="2"/>
              <a:buChar char="§"/>
            </a:pPr>
            <a:r>
              <a:rPr lang="en-GB" sz="900" b="1" dirty="0"/>
              <a:t>Stigma</a:t>
            </a:r>
          </a:p>
          <a:p>
            <a:r>
              <a:rPr lang="en-GB" sz="900" dirty="0"/>
              <a:t>Mental illness is associated with being ‘crazy’ and violent tendencies. Shame and guilt are felt due to the impact on the family, who may suffer the loss of prestige within the community (Chan et al., 2015, Li et al., 1999).</a:t>
            </a:r>
          </a:p>
          <a:p>
            <a:pPr marL="171450" indent="-171450">
              <a:buFont typeface="Arial" panose="020B0604020202020204" pitchFamily="34" charset="0"/>
              <a:buChar char="•"/>
            </a:pPr>
            <a:r>
              <a:rPr lang="en-GB" sz="900" b="1" dirty="0"/>
              <a:t>Knowledge of services</a:t>
            </a:r>
          </a:p>
          <a:p>
            <a:r>
              <a:rPr lang="en-GB" sz="900" dirty="0"/>
              <a:t>Studies indicate that the use of the GP is prevalent within the culture, and western medicine is regarded as valid. Eastern medicine is used but eclectically and is usually used in conjunction with western medicine. Lack of interpreters and knowledge of services seems to be a barrier (Li et al., 1999).</a:t>
            </a:r>
          </a:p>
          <a:p>
            <a:pPr marL="171450" indent="-171450">
              <a:buFont typeface="Arial" panose="020B0604020202020204" pitchFamily="34" charset="0"/>
              <a:buChar char="•"/>
            </a:pPr>
            <a:r>
              <a:rPr lang="en-GB" sz="900" b="1" dirty="0"/>
              <a:t>Socioeconomic status (Family support</a:t>
            </a:r>
            <a:r>
              <a:rPr lang="en-GB" sz="900" dirty="0"/>
              <a:t>)</a:t>
            </a:r>
          </a:p>
          <a:p>
            <a:r>
              <a:rPr lang="en-GB" sz="900" dirty="0"/>
              <a:t>Traditionally the family would support relatives in old age and illness. Socioeconomic issues can affect the ability to care for and tolerance to accept mental health disorders to diminish as other pressures take their toll. (A Race Equality Foundation Briefing Paper, 2008, Li et al., 1999).</a:t>
            </a:r>
          </a:p>
          <a:p>
            <a:pPr marL="171450" indent="-171450">
              <a:buFont typeface="Arial" panose="020B0604020202020204" pitchFamily="34" charset="0"/>
              <a:buChar char="•"/>
            </a:pPr>
            <a:r>
              <a:rPr lang="en-GB" sz="900" b="1" dirty="0"/>
              <a:t>Scattered settlement</a:t>
            </a:r>
          </a:p>
          <a:p>
            <a:r>
              <a:rPr lang="en-GB" sz="900" dirty="0"/>
              <a:t>A dispersed population group with low social inclusion within the host nation’s culture will lead to families being isolated and more vulnerable (Li et al., 1999, Chinese Mental Health Advocacy Service, 2009)</a:t>
            </a:r>
          </a:p>
        </p:txBody>
      </p:sp>
      <p:sp>
        <p:nvSpPr>
          <p:cNvPr id="7" name="TextBox 6">
            <a:extLst>
              <a:ext uri="{FF2B5EF4-FFF2-40B4-BE49-F238E27FC236}">
                <a16:creationId xmlns:a16="http://schemas.microsoft.com/office/drawing/2014/main" id="{D474877F-02D0-40C5-ACA3-5C284538AFD9}"/>
              </a:ext>
            </a:extLst>
          </p:cNvPr>
          <p:cNvSpPr txBox="1"/>
          <p:nvPr/>
        </p:nvSpPr>
        <p:spPr>
          <a:xfrm>
            <a:off x="8419476" y="2343225"/>
            <a:ext cx="3772519" cy="3139321"/>
          </a:xfrm>
          <a:prstGeom prst="rect">
            <a:avLst/>
          </a:prstGeom>
          <a:solidFill>
            <a:schemeClr val="bg2">
              <a:alpha val="70000"/>
            </a:schemeClr>
          </a:solidFill>
          <a:ln>
            <a:noFill/>
          </a:ln>
        </p:spPr>
        <p:txBody>
          <a:bodyPr wrap="square" rtlCol="0">
            <a:spAutoFit/>
          </a:bodyPr>
          <a:lstStyle/>
          <a:p>
            <a:r>
              <a:rPr lang="en-GB" sz="900" b="1" dirty="0"/>
              <a:t>Community and its importance in mental health</a:t>
            </a:r>
            <a:r>
              <a:rPr lang="en-GB" sz="900" dirty="0"/>
              <a:t>. </a:t>
            </a:r>
          </a:p>
          <a:p>
            <a:r>
              <a:rPr lang="en-GB" sz="900" dirty="0"/>
              <a:t>Community is an integral part of any society. It shapes how we think and perceive the world around us. Community support is vital to prevent isolation and to develop a social support network. Although spread out over the UK, the Chinese community still has China towns in large metropolitan areas. Indicating their need like everyone for a connection with their traditional culture. Community psychiatric services, community centres, Chinese doctors, etc., are available but are limited in areas. Due to localisation by the NHS services, they are kept local, preventing access to those who need it (Li et al., 1999). Assumptions can be made about the Chinese community that they choose not to associate with the host society and that they are aware of their needs and should be left to look after themselves (A Race Equality Foundation Briefing Paper, 2008). These statements do have some truth to them. Still, efforts need to be made to integrate better with a large and growing part of the UK society. Although empowerment within the society is good, resources and training need to be provided to ensure that individuals are not suffering unnecessarily. Culture can still be valued, but mental health can develop to where it is understood and is cared for by the host society and the Chinese community. </a:t>
            </a:r>
          </a:p>
        </p:txBody>
      </p:sp>
      <p:sp>
        <p:nvSpPr>
          <p:cNvPr id="10" name="TextBox 9">
            <a:extLst>
              <a:ext uri="{FF2B5EF4-FFF2-40B4-BE49-F238E27FC236}">
                <a16:creationId xmlns:a16="http://schemas.microsoft.com/office/drawing/2014/main" id="{2D43B06C-77C0-4512-A428-5FD6927F6C59}"/>
              </a:ext>
            </a:extLst>
          </p:cNvPr>
          <p:cNvSpPr txBox="1"/>
          <p:nvPr/>
        </p:nvSpPr>
        <p:spPr>
          <a:xfrm>
            <a:off x="6310327" y="2343225"/>
            <a:ext cx="2047315" cy="3247043"/>
          </a:xfrm>
          <a:prstGeom prst="rect">
            <a:avLst/>
          </a:prstGeom>
          <a:solidFill>
            <a:schemeClr val="bg2">
              <a:alpha val="70000"/>
            </a:schemeClr>
          </a:solidFill>
        </p:spPr>
        <p:txBody>
          <a:bodyPr wrap="square" rtlCol="0">
            <a:spAutoFit/>
          </a:bodyPr>
          <a:lstStyle/>
          <a:p>
            <a:r>
              <a:rPr lang="en-GB" sz="900" b="1" dirty="0"/>
              <a:t>Cultural competence of UK services suffer from:</a:t>
            </a:r>
          </a:p>
          <a:p>
            <a:pPr marL="171450" indent="-171450">
              <a:buFont typeface="Arial" panose="020B0604020202020204" pitchFamily="34" charset="0"/>
              <a:buChar char="•"/>
            </a:pPr>
            <a:r>
              <a:rPr lang="en-GB" sz="900" dirty="0"/>
              <a:t>Lack of understanding of the culture and background (Bhugra, 2005)</a:t>
            </a:r>
          </a:p>
          <a:p>
            <a:pPr marL="171450" indent="-171450">
              <a:buFont typeface="Arial" panose="020B0604020202020204" pitchFamily="34" charset="0"/>
              <a:buChar char="•"/>
            </a:pPr>
            <a:r>
              <a:rPr lang="en-GB" sz="900" dirty="0"/>
              <a:t>Importance of family values such as deference to elders and family honour and shame (Cowan, 2001)</a:t>
            </a:r>
          </a:p>
          <a:p>
            <a:pPr marL="171450" indent="-171450">
              <a:buFont typeface="Arial" panose="020B0604020202020204" pitchFamily="34" charset="0"/>
              <a:buChar char="•"/>
            </a:pPr>
            <a:r>
              <a:rPr lang="en-GB" sz="900" dirty="0"/>
              <a:t>Lack of interpreters </a:t>
            </a:r>
          </a:p>
          <a:p>
            <a:pPr marL="171450" indent="-171450">
              <a:buFont typeface="Arial" panose="020B0604020202020204" pitchFamily="34" charset="0"/>
              <a:buChar char="•"/>
            </a:pPr>
            <a:r>
              <a:rPr lang="en-GB" sz="900" dirty="0"/>
              <a:t>Lack of knowledge within the group.</a:t>
            </a:r>
          </a:p>
          <a:p>
            <a:pPr marL="171450" indent="-171450">
              <a:buFont typeface="Arial" panose="020B0604020202020204" pitchFamily="34" charset="0"/>
              <a:buChar char="•"/>
            </a:pPr>
            <a:r>
              <a:rPr lang="en-GB" sz="900" dirty="0"/>
              <a:t>Lack of social inclusion in the host society. Contradicted by Chan et al. (2015). </a:t>
            </a:r>
          </a:p>
          <a:p>
            <a:pPr marL="171450" indent="-171450">
              <a:buFont typeface="Arial" panose="020B0604020202020204" pitchFamily="34" charset="0"/>
              <a:buChar char="•"/>
            </a:pPr>
            <a:r>
              <a:rPr lang="en-GB" sz="900" dirty="0"/>
              <a:t>Misunderstanding behaviours as mental illness.</a:t>
            </a:r>
          </a:p>
          <a:p>
            <a:pPr marL="171450" indent="-171450">
              <a:buFont typeface="Arial" panose="020B0604020202020204" pitchFamily="34" charset="0"/>
              <a:buChar char="•"/>
            </a:pPr>
            <a:r>
              <a:rPr lang="en-GB" sz="900" dirty="0"/>
              <a:t>Long delays (Li et al., 1999)</a:t>
            </a:r>
          </a:p>
          <a:p>
            <a:pPr marL="171450" indent="-171450">
              <a:buFont typeface="Arial" panose="020B0604020202020204" pitchFamily="34" charset="0"/>
              <a:buChar char="•"/>
            </a:pPr>
            <a:r>
              <a:rPr lang="en-GB" sz="900" dirty="0"/>
              <a:t>Bad experiences with the GP (Li et al., 1999)</a:t>
            </a:r>
          </a:p>
          <a:p>
            <a:endParaRPr lang="en-GB" sz="900" dirty="0"/>
          </a:p>
          <a:p>
            <a:r>
              <a:rPr lang="en-GB" sz="800" dirty="0"/>
              <a:t>(Chinese Mental Health Advocacy Service, 2009)</a:t>
            </a:r>
          </a:p>
        </p:txBody>
      </p:sp>
      <p:sp>
        <p:nvSpPr>
          <p:cNvPr id="11" name="TextBox 10">
            <a:extLst>
              <a:ext uri="{FF2B5EF4-FFF2-40B4-BE49-F238E27FC236}">
                <a16:creationId xmlns:a16="http://schemas.microsoft.com/office/drawing/2014/main" id="{F16EE349-C5DD-43E2-94B4-A88E8059D6D3}"/>
              </a:ext>
            </a:extLst>
          </p:cNvPr>
          <p:cNvSpPr txBox="1"/>
          <p:nvPr/>
        </p:nvSpPr>
        <p:spPr>
          <a:xfrm>
            <a:off x="9414167" y="5627278"/>
            <a:ext cx="2777833" cy="1200329"/>
          </a:xfrm>
          <a:prstGeom prst="rect">
            <a:avLst/>
          </a:prstGeom>
          <a:solidFill>
            <a:schemeClr val="bg2">
              <a:alpha val="70000"/>
            </a:schemeClr>
          </a:solidFill>
        </p:spPr>
        <p:txBody>
          <a:bodyPr wrap="square" rtlCol="0">
            <a:spAutoFit/>
          </a:bodyPr>
          <a:lstStyle/>
          <a:p>
            <a:r>
              <a:rPr lang="en-GB" sz="900" b="1" dirty="0"/>
              <a:t>Generations</a:t>
            </a:r>
          </a:p>
          <a:p>
            <a:r>
              <a:rPr lang="en-GB" sz="900" dirty="0"/>
              <a:t>There are many generations of chinses people within the UK over a dispersed area. This changes how culture is perceived, with older generations having a stronger attachment to Chinese values and younger generations having a more blended approach. (Chinese Mental Health Advocacy Service, 2009)</a:t>
            </a:r>
          </a:p>
        </p:txBody>
      </p:sp>
      <p:sp>
        <p:nvSpPr>
          <p:cNvPr id="12" name="TextBox 11">
            <a:extLst>
              <a:ext uri="{FF2B5EF4-FFF2-40B4-BE49-F238E27FC236}">
                <a16:creationId xmlns:a16="http://schemas.microsoft.com/office/drawing/2014/main" id="{8DD580FA-5708-4075-A7E1-248B8A003AE8}"/>
              </a:ext>
            </a:extLst>
          </p:cNvPr>
          <p:cNvSpPr txBox="1"/>
          <p:nvPr/>
        </p:nvSpPr>
        <p:spPr>
          <a:xfrm>
            <a:off x="6310327" y="5636434"/>
            <a:ext cx="3022208" cy="1200329"/>
          </a:xfrm>
          <a:prstGeom prst="rect">
            <a:avLst/>
          </a:prstGeom>
          <a:solidFill>
            <a:schemeClr val="bg2">
              <a:alpha val="70000"/>
            </a:schemeClr>
          </a:solidFill>
        </p:spPr>
        <p:txBody>
          <a:bodyPr wrap="square" rtlCol="0">
            <a:spAutoFit/>
          </a:bodyPr>
          <a:lstStyle/>
          <a:p>
            <a:r>
              <a:rPr lang="en-GB" sz="900" b="1" dirty="0"/>
              <a:t>Treatment</a:t>
            </a:r>
          </a:p>
          <a:p>
            <a:r>
              <a:rPr lang="en-GB" sz="900" dirty="0"/>
              <a:t>There are many different options for treating a mental health disorder, including counselling, psychotherapy, family therapy, etc. Research showed that the Chinese ethnic group had a predisposition towards drug therapy with very little chance of other interventions. Highlighting a lack of options within the community (Li et al., 1999).</a:t>
            </a:r>
          </a:p>
        </p:txBody>
      </p:sp>
      <p:sp>
        <p:nvSpPr>
          <p:cNvPr id="14" name="TextBox 13">
            <a:extLst>
              <a:ext uri="{FF2B5EF4-FFF2-40B4-BE49-F238E27FC236}">
                <a16:creationId xmlns:a16="http://schemas.microsoft.com/office/drawing/2014/main" id="{101D1B48-C494-4152-94DB-113817D4857A}"/>
              </a:ext>
            </a:extLst>
          </p:cNvPr>
          <p:cNvSpPr txBox="1"/>
          <p:nvPr/>
        </p:nvSpPr>
        <p:spPr>
          <a:xfrm>
            <a:off x="43851" y="5884380"/>
            <a:ext cx="1113373" cy="861774"/>
          </a:xfrm>
          <a:prstGeom prst="rect">
            <a:avLst/>
          </a:prstGeom>
          <a:solidFill>
            <a:schemeClr val="bg2">
              <a:alpha val="70000"/>
            </a:schemeClr>
          </a:solidFill>
        </p:spPr>
        <p:txBody>
          <a:bodyPr wrap="square" rtlCol="0">
            <a:spAutoFit/>
          </a:bodyPr>
          <a:lstStyle/>
          <a:p>
            <a:r>
              <a:rPr lang="en-GB" sz="1000" b="1" dirty="0"/>
              <a:t>Social support can provide a buffer against mental illness </a:t>
            </a:r>
            <a:r>
              <a:rPr lang="en-GB" sz="1000" dirty="0"/>
              <a:t>(Bhugra, 2005).</a:t>
            </a:r>
          </a:p>
        </p:txBody>
      </p:sp>
    </p:spTree>
    <p:extLst>
      <p:ext uri="{BB962C8B-B14F-4D97-AF65-F5344CB8AC3E}">
        <p14:creationId xmlns:p14="http://schemas.microsoft.com/office/powerpoint/2010/main" val="3574434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FF5B5-8A2F-4438-A040-1769FAECF23E}"/>
              </a:ext>
            </a:extLst>
          </p:cNvPr>
          <p:cNvSpPr>
            <a:spLocks noGrp="1"/>
          </p:cNvSpPr>
          <p:nvPr>
            <p:ph type="title"/>
          </p:nvPr>
        </p:nvSpPr>
        <p:spPr/>
        <p:txBody>
          <a:bodyPr/>
          <a:lstStyle/>
          <a:p>
            <a:r>
              <a:rPr lang="en-GB" sz="1200" dirty="0">
                <a:solidFill>
                  <a:schemeClr val="tx1"/>
                </a:solidFill>
              </a:rPr>
              <a:t>References </a:t>
            </a:r>
          </a:p>
        </p:txBody>
      </p:sp>
      <p:sp>
        <p:nvSpPr>
          <p:cNvPr id="3" name="Content Placeholder 2">
            <a:extLst>
              <a:ext uri="{FF2B5EF4-FFF2-40B4-BE49-F238E27FC236}">
                <a16:creationId xmlns:a16="http://schemas.microsoft.com/office/drawing/2014/main" id="{33389E08-E3ED-49E7-BD8D-41000086FD67}"/>
              </a:ext>
            </a:extLst>
          </p:cNvPr>
          <p:cNvSpPr>
            <a:spLocks noGrp="1"/>
          </p:cNvSpPr>
          <p:nvPr>
            <p:ph idx="1"/>
          </p:nvPr>
        </p:nvSpPr>
        <p:spPr>
          <a:xfrm>
            <a:off x="501885" y="726016"/>
            <a:ext cx="10515600" cy="4351338"/>
          </a:xfrm>
        </p:spPr>
        <p:txBody>
          <a:bodyPr>
            <a:noAutofit/>
          </a:bodyPr>
          <a:lstStyle/>
          <a:p>
            <a:pPr marL="457200" indent="-457200">
              <a:lnSpc>
                <a:spcPct val="200000"/>
              </a:lnSpc>
            </a:pPr>
            <a:r>
              <a:rPr lang="en-GB" sz="900" dirty="0">
                <a:effectLst/>
                <a:latin typeface="Times New Roman" panose="02020603050405020304" pitchFamily="18" charset="0"/>
              </a:rPr>
              <a:t>A Race Equality Foundation Briefing Paper. (2008, July). </a:t>
            </a:r>
            <a:r>
              <a:rPr lang="en-GB" sz="900" i="1" dirty="0">
                <a:effectLst/>
                <a:latin typeface="Times New Roman" panose="02020603050405020304" pitchFamily="18" charset="0"/>
              </a:rPr>
              <a:t>Health experiences of Chinese people in the UK</a:t>
            </a:r>
            <a:r>
              <a:rPr lang="en-GB" sz="900" dirty="0">
                <a:effectLst/>
                <a:latin typeface="Times New Roman" panose="02020603050405020304" pitchFamily="18" charset="0"/>
              </a:rPr>
              <a:t> (Better Health Briefing 10). Communities and Local Government. https://raceequalityfoundation.org.uk/wp-content/uploads/2018/03/health-brief10.pdf</a:t>
            </a:r>
          </a:p>
          <a:p>
            <a:pPr marL="457200" indent="-457200">
              <a:lnSpc>
                <a:spcPct val="200000"/>
              </a:lnSpc>
            </a:pPr>
            <a:r>
              <a:rPr lang="en-GB" sz="900" i="1" dirty="0">
                <a:effectLst/>
                <a:latin typeface="Times New Roman" panose="02020603050405020304" pitchFamily="18" charset="0"/>
              </a:rPr>
              <a:t>APA Dictionary of Psychology</a:t>
            </a:r>
            <a:r>
              <a:rPr lang="en-GB" sz="900" dirty="0">
                <a:effectLst/>
                <a:latin typeface="Times New Roman" panose="02020603050405020304" pitchFamily="18" charset="0"/>
              </a:rPr>
              <a:t>. (2020, November 15). American Psychological Association. Retrieved 15 November 2021, from https://dictionary.apa.org/culture</a:t>
            </a:r>
          </a:p>
          <a:p>
            <a:pPr marL="457200" indent="-457200">
              <a:lnSpc>
                <a:spcPct val="200000"/>
              </a:lnSpc>
            </a:pPr>
            <a:r>
              <a:rPr lang="en-GB" sz="900" dirty="0">
                <a:effectLst/>
                <a:latin typeface="Times New Roman" panose="02020603050405020304" pitchFamily="18" charset="0"/>
              </a:rPr>
              <a:t>Bhugra, D. (2005). Cultural identities and cultural congruency: a new model for evaluating mental distress in immigrants. </a:t>
            </a:r>
            <a:r>
              <a:rPr lang="en-GB" sz="900" i="1" dirty="0">
                <a:effectLst/>
                <a:latin typeface="Times New Roman" panose="02020603050405020304" pitchFamily="18" charset="0"/>
              </a:rPr>
              <a:t>Acta </a:t>
            </a:r>
            <a:r>
              <a:rPr lang="en-GB" sz="900" i="1" dirty="0" err="1">
                <a:effectLst/>
                <a:latin typeface="Times New Roman" panose="02020603050405020304" pitchFamily="18" charset="0"/>
              </a:rPr>
              <a:t>Psychiatrica</a:t>
            </a:r>
            <a:r>
              <a:rPr lang="en-GB" sz="900" i="1" dirty="0">
                <a:effectLst/>
                <a:latin typeface="Times New Roman" panose="02020603050405020304" pitchFamily="18" charset="0"/>
              </a:rPr>
              <a:t> Scandinavica</a:t>
            </a:r>
            <a:r>
              <a:rPr lang="en-GB" sz="900" dirty="0">
                <a:effectLst/>
                <a:latin typeface="Times New Roman" panose="02020603050405020304" pitchFamily="18" charset="0"/>
              </a:rPr>
              <a:t>, </a:t>
            </a:r>
            <a:r>
              <a:rPr lang="en-GB" sz="900" i="1" dirty="0">
                <a:effectLst/>
                <a:latin typeface="Times New Roman" panose="02020603050405020304" pitchFamily="18" charset="0"/>
              </a:rPr>
              <a:t>111</a:t>
            </a:r>
            <a:r>
              <a:rPr lang="en-GB" sz="900" dirty="0">
                <a:effectLst/>
                <a:latin typeface="Times New Roman" panose="02020603050405020304" pitchFamily="18" charset="0"/>
              </a:rPr>
              <a:t>(2), 84–93. https://doi.org/10.1111/j.1600-0447.2004.00454.x</a:t>
            </a:r>
          </a:p>
          <a:p>
            <a:pPr marL="457200" indent="-457200">
              <a:lnSpc>
                <a:spcPct val="200000"/>
              </a:lnSpc>
            </a:pPr>
            <a:r>
              <a:rPr lang="en-GB" sz="900" dirty="0">
                <a:effectLst/>
                <a:latin typeface="Times New Roman" panose="02020603050405020304" pitchFamily="18" charset="0"/>
              </a:rPr>
              <a:t>Care Quality Commission. (2011, April). </a:t>
            </a:r>
            <a:r>
              <a:rPr lang="en-GB" sz="900" i="1" dirty="0">
                <a:effectLst/>
                <a:latin typeface="Times New Roman" panose="02020603050405020304" pitchFamily="18" charset="0"/>
              </a:rPr>
              <a:t>Count me in 2010</a:t>
            </a:r>
            <a:r>
              <a:rPr lang="en-GB" sz="900" dirty="0">
                <a:effectLst/>
                <a:latin typeface="Times New Roman" panose="02020603050405020304" pitchFamily="18" charset="0"/>
              </a:rPr>
              <a:t>. National Mental Health Development Unit. https://www.cqc.org.uk/sites/default/files/documents/count_me_in_2010_final_tagged.pdf</a:t>
            </a:r>
          </a:p>
          <a:p>
            <a:pPr marL="457200" indent="-457200">
              <a:lnSpc>
                <a:spcPct val="200000"/>
              </a:lnSpc>
            </a:pPr>
            <a:r>
              <a:rPr lang="en-GB" sz="900" dirty="0">
                <a:effectLst/>
                <a:latin typeface="Times New Roman" panose="02020603050405020304" pitchFamily="18" charset="0"/>
              </a:rPr>
              <a:t>Chan, K., Huxley, P. J., Chiu, M. Y. L., Evans, S., &amp; Ma, Y. (2015). Social Inclusion and Health Conditions Among Chinese Immigrants in Hong Kong and the United Kingdom: An Exploratory Study. </a:t>
            </a:r>
            <a:r>
              <a:rPr lang="en-GB" sz="900" i="1" dirty="0">
                <a:effectLst/>
                <a:latin typeface="Times New Roman" panose="02020603050405020304" pitchFamily="18" charset="0"/>
              </a:rPr>
              <a:t>Social Indicators Research</a:t>
            </a:r>
            <a:r>
              <a:rPr lang="en-GB" sz="900" dirty="0">
                <a:effectLst/>
                <a:latin typeface="Times New Roman" panose="02020603050405020304" pitchFamily="18" charset="0"/>
              </a:rPr>
              <a:t>, </a:t>
            </a:r>
            <a:r>
              <a:rPr lang="en-GB" sz="900" i="1" dirty="0">
                <a:effectLst/>
                <a:latin typeface="Times New Roman" panose="02020603050405020304" pitchFamily="18" charset="0"/>
              </a:rPr>
              <a:t>126</a:t>
            </a:r>
            <a:r>
              <a:rPr lang="en-GB" sz="900" dirty="0">
                <a:effectLst/>
                <a:latin typeface="Times New Roman" panose="02020603050405020304" pitchFamily="18" charset="0"/>
              </a:rPr>
              <a:t>(2), 657–672. https://doi.org/10.1007/s11205-015-0910-0</a:t>
            </a:r>
          </a:p>
          <a:p>
            <a:pPr marL="457200" indent="-457200">
              <a:lnSpc>
                <a:spcPct val="200000"/>
              </a:lnSpc>
            </a:pPr>
            <a:r>
              <a:rPr lang="en-GB" sz="900" i="1" dirty="0">
                <a:effectLst/>
                <a:latin typeface="Times New Roman" panose="02020603050405020304" pitchFamily="18" charset="0"/>
              </a:rPr>
              <a:t>Chinese ethnic group: facts and figures</a:t>
            </a:r>
            <a:r>
              <a:rPr lang="en-GB" sz="900" dirty="0">
                <a:effectLst/>
                <a:latin typeface="Times New Roman" panose="02020603050405020304" pitchFamily="18" charset="0"/>
              </a:rPr>
              <a:t>. (2020, January 27). Www.GOV.UK. Retrieved 14 November 2021, from https://www.ethnicity-facts-figures.service.gov.uk/summaries/chinese-ethnic-group</a:t>
            </a:r>
          </a:p>
          <a:p>
            <a:pPr marL="457200" indent="-457200">
              <a:lnSpc>
                <a:spcPct val="200000"/>
              </a:lnSpc>
            </a:pPr>
            <a:r>
              <a:rPr lang="en-GB" sz="900" dirty="0">
                <a:effectLst/>
                <a:latin typeface="Times New Roman" panose="02020603050405020304" pitchFamily="18" charset="0"/>
              </a:rPr>
              <a:t>Chinese Mental Health Advocacy Service. (2009, November). </a:t>
            </a:r>
            <a:r>
              <a:rPr lang="en-GB" sz="900" i="1" dirty="0">
                <a:effectLst/>
                <a:latin typeface="Times New Roman" panose="02020603050405020304" pitchFamily="18" charset="0"/>
              </a:rPr>
              <a:t>Evaluation of a Chinese Mental Health Advocacy and Support Project</a:t>
            </a:r>
            <a:r>
              <a:rPr lang="en-GB" sz="900" dirty="0">
                <a:effectLst/>
                <a:latin typeface="Times New Roman" panose="02020603050405020304" pitchFamily="18" charset="0"/>
              </a:rPr>
              <a:t>. King’s Fund. https://www.kingsfund.org.uk/sites/default/files/field/field_document/evaluation-chinese-mental-health-project-partner-health-nov09.pdf</a:t>
            </a:r>
          </a:p>
          <a:p>
            <a:pPr marL="457200" indent="-457200">
              <a:lnSpc>
                <a:spcPct val="200000"/>
              </a:lnSpc>
            </a:pPr>
            <a:r>
              <a:rPr lang="en-GB" sz="900" dirty="0">
                <a:effectLst/>
                <a:latin typeface="Times New Roman" panose="02020603050405020304" pitchFamily="18" charset="0"/>
              </a:rPr>
              <a:t>Cowan, C. (2001). The mental health of Chinese people in Britain: An update on current literature. </a:t>
            </a:r>
            <a:r>
              <a:rPr lang="en-GB" sz="900" i="1" dirty="0">
                <a:effectLst/>
                <a:latin typeface="Times New Roman" panose="02020603050405020304" pitchFamily="18" charset="0"/>
              </a:rPr>
              <a:t>Journal of Mental Health</a:t>
            </a:r>
            <a:r>
              <a:rPr lang="en-GB" sz="900" dirty="0">
                <a:effectLst/>
                <a:latin typeface="Times New Roman" panose="02020603050405020304" pitchFamily="18" charset="0"/>
              </a:rPr>
              <a:t>, </a:t>
            </a:r>
            <a:r>
              <a:rPr lang="en-GB" sz="900" i="1" dirty="0">
                <a:effectLst/>
                <a:latin typeface="Times New Roman" panose="02020603050405020304" pitchFamily="18" charset="0"/>
              </a:rPr>
              <a:t>10</a:t>
            </a:r>
            <a:r>
              <a:rPr lang="en-GB" sz="900" dirty="0">
                <a:effectLst/>
                <a:latin typeface="Times New Roman" panose="02020603050405020304" pitchFamily="18" charset="0"/>
              </a:rPr>
              <a:t>(5), 501–511. https://doi.org/10.1080/09638230120041263</a:t>
            </a:r>
          </a:p>
          <a:p>
            <a:pPr marL="457200" indent="-457200">
              <a:lnSpc>
                <a:spcPct val="200000"/>
              </a:lnSpc>
            </a:pPr>
            <a:r>
              <a:rPr lang="en-GB" sz="900" dirty="0">
                <a:effectLst/>
                <a:latin typeface="Times New Roman" panose="02020603050405020304" pitchFamily="18" charset="0"/>
              </a:rPr>
              <a:t>Huang, S. L., &amp; Spurgeon, A. (2006). The Mental Health of Chinese Immigrants in Birmingham, UK. </a:t>
            </a:r>
            <a:r>
              <a:rPr lang="en-GB" sz="900" i="1" dirty="0">
                <a:effectLst/>
                <a:latin typeface="Times New Roman" panose="02020603050405020304" pitchFamily="18" charset="0"/>
              </a:rPr>
              <a:t>Ethnicity &amp; Health</a:t>
            </a:r>
            <a:r>
              <a:rPr lang="en-GB" sz="900" dirty="0">
                <a:effectLst/>
                <a:latin typeface="Times New Roman" panose="02020603050405020304" pitchFamily="18" charset="0"/>
              </a:rPr>
              <a:t>, </a:t>
            </a:r>
            <a:r>
              <a:rPr lang="en-GB" sz="900" i="1" dirty="0">
                <a:effectLst/>
                <a:latin typeface="Times New Roman" panose="02020603050405020304" pitchFamily="18" charset="0"/>
              </a:rPr>
              <a:t>11</a:t>
            </a:r>
            <a:r>
              <a:rPr lang="en-GB" sz="900" dirty="0">
                <a:effectLst/>
                <a:latin typeface="Times New Roman" panose="02020603050405020304" pitchFamily="18" charset="0"/>
              </a:rPr>
              <a:t>(4), 365–387. https://doi.org/10.1080/13557850600824161</a:t>
            </a:r>
          </a:p>
          <a:p>
            <a:pPr marL="457200" indent="-457200">
              <a:lnSpc>
                <a:spcPct val="200000"/>
              </a:lnSpc>
            </a:pPr>
            <a:r>
              <a:rPr lang="en-GB" sz="900" dirty="0">
                <a:effectLst/>
                <a:latin typeface="Times New Roman" panose="02020603050405020304" pitchFamily="18" charset="0"/>
              </a:rPr>
              <a:t>Just Eat. (2017, January 17). </a:t>
            </a:r>
            <a:r>
              <a:rPr lang="en-GB" sz="900" i="1" dirty="0">
                <a:effectLst/>
                <a:latin typeface="Times New Roman" panose="02020603050405020304" pitchFamily="18" charset="0"/>
              </a:rPr>
              <a:t>The UK’s best Chinatowns</a:t>
            </a:r>
            <a:r>
              <a:rPr lang="en-GB" sz="900" dirty="0">
                <a:effectLst/>
                <a:latin typeface="Times New Roman" panose="02020603050405020304" pitchFamily="18" charset="0"/>
              </a:rPr>
              <a:t>. Retrieved 15 November 2021, from https://www.just-eat.co.uk/blog/inspiration/the-uks-best-chinatowns-where-to-explore-and-what-to-eat</a:t>
            </a:r>
          </a:p>
          <a:p>
            <a:pPr marL="457200" indent="-457200">
              <a:lnSpc>
                <a:spcPct val="200000"/>
              </a:lnSpc>
            </a:pPr>
            <a:r>
              <a:rPr lang="en-GB" sz="900" dirty="0">
                <a:effectLst/>
                <a:latin typeface="Times New Roman" panose="02020603050405020304" pitchFamily="18" charset="0"/>
              </a:rPr>
              <a:t>Li, P. L., Logan, S., Yee, L., &amp; Ng, S. (1999). Barriers to meeting the mental health needs of the Chinese community. </a:t>
            </a:r>
            <a:r>
              <a:rPr lang="en-GB" sz="900" i="1" dirty="0">
                <a:effectLst/>
                <a:latin typeface="Times New Roman" panose="02020603050405020304" pitchFamily="18" charset="0"/>
              </a:rPr>
              <a:t>Journal of Public Health</a:t>
            </a:r>
            <a:r>
              <a:rPr lang="en-GB" sz="900" dirty="0">
                <a:effectLst/>
                <a:latin typeface="Times New Roman" panose="02020603050405020304" pitchFamily="18" charset="0"/>
              </a:rPr>
              <a:t>, </a:t>
            </a:r>
            <a:r>
              <a:rPr lang="en-GB" sz="900" i="1" dirty="0">
                <a:effectLst/>
                <a:latin typeface="Times New Roman" panose="02020603050405020304" pitchFamily="18" charset="0"/>
              </a:rPr>
              <a:t>21</a:t>
            </a:r>
            <a:r>
              <a:rPr lang="en-GB" sz="900" dirty="0">
                <a:effectLst/>
                <a:latin typeface="Times New Roman" panose="02020603050405020304" pitchFamily="18" charset="0"/>
              </a:rPr>
              <a:t>(1), 74–80. https://doi.org/10.1093/pubmed/21.1.74</a:t>
            </a:r>
          </a:p>
          <a:p>
            <a:pPr marL="457200" indent="-457200">
              <a:lnSpc>
                <a:spcPct val="200000"/>
              </a:lnSpc>
            </a:pPr>
            <a:r>
              <a:rPr lang="en-GB" sz="900" i="1" dirty="0">
                <a:effectLst/>
                <a:latin typeface="Times New Roman" panose="02020603050405020304" pitchFamily="18" charset="0"/>
              </a:rPr>
              <a:t>Mental health: strengthening our response</a:t>
            </a:r>
            <a:r>
              <a:rPr lang="en-GB" sz="900" dirty="0">
                <a:effectLst/>
                <a:latin typeface="Times New Roman" panose="02020603050405020304" pitchFamily="18" charset="0"/>
              </a:rPr>
              <a:t>. (2018, March 30). World Health Organisation. Retrieved 22 November 2021, from https://www.who.int/news-room/fact-sheets/detail/mental-health-strengthening-our-response</a:t>
            </a:r>
          </a:p>
        </p:txBody>
      </p:sp>
    </p:spTree>
    <p:extLst>
      <p:ext uri="{BB962C8B-B14F-4D97-AF65-F5344CB8AC3E}">
        <p14:creationId xmlns:p14="http://schemas.microsoft.com/office/powerpoint/2010/main" val="3572183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1959</TotalTime>
  <Words>1853</Words>
  <Application>Microsoft Office PowerPoint</Application>
  <PresentationFormat>Widescreen</PresentationFormat>
  <Paragraphs>57</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Century Gothic</vt:lpstr>
      <vt:lpstr>Times New Roman</vt:lpstr>
      <vt:lpstr>Wingdings</vt:lpstr>
      <vt:lpstr>Wingdings 3</vt:lpstr>
      <vt:lpstr>Ion</vt:lpstr>
      <vt:lpstr>The mental health needs of Chinese immigrants in the UK</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review on Chinese culture and it’s effects on mental health in the UK </dc:title>
  <dc:creator>Daryl Stanley Jones (2302973)</dc:creator>
  <cp:lastModifiedBy>Daryl Stanley Jones (2302973)</cp:lastModifiedBy>
  <cp:revision>1</cp:revision>
  <dcterms:created xsi:type="dcterms:W3CDTF">2021-11-15T13:36:18Z</dcterms:created>
  <dcterms:modified xsi:type="dcterms:W3CDTF">2021-11-22T15:15:20Z</dcterms:modified>
</cp:coreProperties>
</file>