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sldIdLst>
    <p:sldId id="257" r:id="rId2"/>
    <p:sldId id="258" r:id="rId3"/>
    <p:sldId id="275" r:id="rId4"/>
    <p:sldId id="273" r:id="rId5"/>
    <p:sldId id="263" r:id="rId6"/>
    <p:sldId id="276" r:id="rId7"/>
    <p:sldId id="264" r:id="rId8"/>
    <p:sldId id="277" r:id="rId9"/>
    <p:sldId id="268" r:id="rId10"/>
    <p:sldId id="269"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6326229-6BF5-406F-98FE-B9612CF01C4E}">
          <p14:sldIdLst>
            <p14:sldId id="257"/>
            <p14:sldId id="258"/>
            <p14:sldId id="275"/>
          </p14:sldIdLst>
        </p14:section>
        <p14:section name="Untitled Section" id="{BFD4FA74-95B8-468D-A001-8C9D42246BAC}">
          <p14:sldIdLst>
            <p14:sldId id="273"/>
            <p14:sldId id="263"/>
            <p14:sldId id="276"/>
            <p14:sldId id="264"/>
            <p14:sldId id="277"/>
            <p14:sldId id="268"/>
            <p14:sldId id="269"/>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0" d="100"/>
          <a:sy n="70" d="100"/>
        </p:scale>
        <p:origin x="7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3/27/2020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3/27/2020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3/27/2020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3/27/2020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3/27/2020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3/27/2020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3/27/2020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3/27/2020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3/27/2020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3/27/2020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3/27/2020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BA8B7"/>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3/27/2020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hyperlink" Target="http://www.commsec.com/" TargetMode="External"/><Relationship Id="rId2" Type="http://schemas.openxmlformats.org/officeDocument/2006/relationships/hyperlink" Target="http://www.accountingtools.com/" TargetMode="Externa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hyperlink" Target="http://www.investiopedia/"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eregrinacultural.wordpress.com/2010/06/10/1-000-000-um-milhao-de-visitantes-muito-obrigada/" TargetMode="External"/><Relationship Id="rId2" Type="http://schemas.openxmlformats.org/officeDocument/2006/relationships/image" Target="../media/image11.jpg"/><Relationship Id="rId1" Type="http://schemas.openxmlformats.org/officeDocument/2006/relationships/slideLayout" Target="../slideLayouts/slideLayout4.xml"/><Relationship Id="rId5" Type="http://schemas.openxmlformats.org/officeDocument/2006/relationships/hyperlink" Target="https://profslusos.blogspot.com/2013/03/e-o-9-ano.html" TargetMode="External"/><Relationship Id="rId4"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182273"/>
          </a:xfrm>
        </p:spPr>
        <p:txBody>
          <a:bodyPr>
            <a:normAutofit fontScale="90000"/>
          </a:bodyPr>
          <a:lstStyle/>
          <a:p>
            <a:pPr algn="ctr"/>
            <a:br>
              <a:rPr lang="fr-FR" sz="2000" dirty="0"/>
            </a:br>
            <a:br>
              <a:rPr lang="fr-FR" sz="2000" dirty="0"/>
            </a:br>
            <a:br>
              <a:rPr lang="fr-FR" sz="2000" dirty="0"/>
            </a:br>
            <a:br>
              <a:rPr lang="fr-FR" sz="2000" dirty="0"/>
            </a:br>
            <a:br>
              <a:rPr lang="fr-FR" sz="2000" dirty="0"/>
            </a:br>
            <a:br>
              <a:rPr lang="fr-FR" sz="2000" dirty="0"/>
            </a:br>
            <a:br>
              <a:rPr lang="fr-FR" sz="2000" dirty="0"/>
            </a:br>
            <a:br>
              <a:rPr lang="fr-FR" sz="2000" dirty="0"/>
            </a:br>
            <a:br>
              <a:rPr lang="fr-FR" sz="2200" dirty="0"/>
            </a:br>
            <a:r>
              <a:rPr lang="fr-FR" sz="3100" b="1" dirty="0">
                <a:solidFill>
                  <a:srgbClr val="002060"/>
                </a:solidFill>
              </a:rPr>
              <a:t>Programme: BA International Hotel Management </a:t>
            </a:r>
            <a:br>
              <a:rPr lang="fr-FR" sz="3100" b="1" dirty="0">
                <a:solidFill>
                  <a:srgbClr val="002060"/>
                </a:solidFill>
              </a:rPr>
            </a:br>
            <a:br>
              <a:rPr lang="fr-FR" sz="3100" b="1" dirty="0">
                <a:solidFill>
                  <a:srgbClr val="002060"/>
                </a:solidFill>
              </a:rPr>
            </a:br>
            <a:r>
              <a:rPr lang="fr-FR" sz="3100" b="1" dirty="0">
                <a:solidFill>
                  <a:srgbClr val="002060"/>
                </a:solidFill>
              </a:rPr>
              <a:t>Module code:M5X01922</a:t>
            </a:r>
            <a:r>
              <a:rPr lang="fr-FR" sz="3100" b="1" dirty="0">
                <a:solidFill>
                  <a:srgbClr val="0070C0"/>
                </a:solidFill>
              </a:rPr>
              <a:t>	</a:t>
            </a:r>
            <a:br>
              <a:rPr lang="fr-FR" sz="3100" b="1" dirty="0">
                <a:solidFill>
                  <a:srgbClr val="0070C0"/>
                </a:solidFill>
              </a:rPr>
            </a:br>
            <a:endParaRPr lang="en-US" sz="3100" b="1" dirty="0">
              <a:solidFill>
                <a:srgbClr val="0070C0"/>
              </a:solidFill>
            </a:endParaRP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8"/>
            <a:ext cx="6269347" cy="1141201"/>
          </a:xfrm>
        </p:spPr>
        <p:txBody>
          <a:bodyPr>
            <a:normAutofit fontScale="25000" lnSpcReduction="20000"/>
          </a:bodyPr>
          <a:lstStyle/>
          <a:p>
            <a:pPr algn="ctr"/>
            <a:r>
              <a:rPr lang="fr-FR" dirty="0">
                <a:solidFill>
                  <a:schemeClr val="tx1">
                    <a:lumMod val="85000"/>
                    <a:lumOff val="15000"/>
                  </a:schemeClr>
                </a:solidFill>
              </a:rPr>
              <a:t> </a:t>
            </a:r>
            <a:br>
              <a:rPr lang="fr-FR" dirty="0">
                <a:solidFill>
                  <a:schemeClr val="tx1">
                    <a:lumMod val="85000"/>
                    <a:lumOff val="15000"/>
                  </a:schemeClr>
                </a:solidFill>
              </a:rPr>
            </a:br>
            <a:r>
              <a:rPr lang="fr-FR" dirty="0">
                <a:solidFill>
                  <a:schemeClr val="tx1">
                    <a:lumMod val="85000"/>
                    <a:lumOff val="15000"/>
                  </a:schemeClr>
                </a:solidFill>
              </a:rPr>
              <a:t>	</a:t>
            </a:r>
            <a:br>
              <a:rPr lang="fr-FR" dirty="0">
                <a:solidFill>
                  <a:schemeClr val="tx1">
                    <a:lumMod val="85000"/>
                    <a:lumOff val="15000"/>
                  </a:schemeClr>
                </a:solidFill>
              </a:rPr>
            </a:br>
            <a:br>
              <a:rPr lang="fr-FR" sz="9600" dirty="0">
                <a:solidFill>
                  <a:schemeClr val="tx1">
                    <a:lumMod val="85000"/>
                    <a:lumOff val="15000"/>
                  </a:schemeClr>
                </a:solidFill>
              </a:rPr>
            </a:br>
            <a:r>
              <a:rPr lang="fr-FR" sz="9600" b="1" dirty="0">
                <a:solidFill>
                  <a:srgbClr val="002060"/>
                </a:solidFill>
                <a:latin typeface="+mj-lt"/>
              </a:rPr>
              <a:t>Lecturer:Dr. David Jenkins</a:t>
            </a:r>
            <a:br>
              <a:rPr lang="fr-FR" b="1" dirty="0">
                <a:solidFill>
                  <a:schemeClr val="tx1">
                    <a:lumMod val="85000"/>
                    <a:lumOff val="15000"/>
                  </a:schemeClr>
                </a:solidFill>
                <a:latin typeface="+mj-lt"/>
              </a:rPr>
            </a:br>
            <a:endParaRPr lang="en-US" sz="2400" b="1" dirty="0">
              <a:solidFill>
                <a:schemeClr val="tx1">
                  <a:lumMod val="85000"/>
                  <a:lumOff val="15000"/>
                </a:schemeClr>
              </a:solidFill>
              <a:latin typeface="+mj-lt"/>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229802" y="774868"/>
            <a:ext cx="10058400" cy="3892168"/>
          </a:xfrm>
        </p:spPr>
        <p:txBody>
          <a:bodyPr anchor="ctr">
            <a:normAutofit fontScale="90000"/>
          </a:bodyPr>
          <a:lstStyle/>
          <a:p>
            <a:pPr lvl="0" algn="ctr"/>
            <a:r>
              <a:rPr lang="en-US" sz="4800" b="1" i="1" dirty="0">
                <a:solidFill>
                  <a:srgbClr val="002060"/>
                </a:solidFill>
              </a:rPr>
              <a:t>Welcome </a:t>
            </a:r>
            <a:br>
              <a:rPr lang="en-US" sz="3100" b="1" i="1" dirty="0">
                <a:solidFill>
                  <a:srgbClr val="002060"/>
                </a:solidFill>
              </a:rPr>
            </a:br>
            <a:r>
              <a:rPr lang="en-US" sz="3100" b="1" i="1" dirty="0">
                <a:solidFill>
                  <a:srgbClr val="002060"/>
                </a:solidFill>
              </a:rPr>
              <a:t>My Name is Elza</a:t>
            </a:r>
            <a:br>
              <a:rPr lang="en-US" sz="3100" i="1" dirty="0">
                <a:solidFill>
                  <a:srgbClr val="FFFFFF"/>
                </a:solidFill>
              </a:rPr>
            </a:br>
            <a:br>
              <a:rPr lang="en-US" sz="3100" i="1" dirty="0">
                <a:solidFill>
                  <a:srgbClr val="FFFFFF"/>
                </a:solidFill>
              </a:rPr>
            </a:br>
            <a:br>
              <a:rPr lang="en-US" sz="3100" i="1" dirty="0">
                <a:solidFill>
                  <a:srgbClr val="FFFFFF"/>
                </a:solidFill>
              </a:rPr>
            </a:br>
            <a:r>
              <a:rPr lang="en-US" sz="3100" b="1" i="1" dirty="0">
                <a:solidFill>
                  <a:srgbClr val="FFFFFF"/>
                </a:solidFill>
              </a:rPr>
              <a:t>Today  </a:t>
            </a:r>
            <a:r>
              <a:rPr lang="en-GB" sz="3100" b="1" i="1" dirty="0">
                <a:solidFill>
                  <a:srgbClr val="FFFFFF"/>
                </a:solidFill>
              </a:rPr>
              <a:t>I will demonstrate the company's action plan, decision making, payments, relevant credit dates and analyse the specific objectives of the company</a:t>
            </a:r>
            <a:r>
              <a:rPr lang="en-GB" sz="4800" b="1" i="1" dirty="0">
                <a:solidFill>
                  <a:srgbClr val="FFFFFF"/>
                </a:solidFill>
              </a:rPr>
              <a:t>.</a:t>
            </a:r>
            <a:endParaRPr lang="en-US" sz="4800" b="1"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r>
              <a:rPr lang="en-US" b="1" dirty="0">
                <a:solidFill>
                  <a:srgbClr val="FFFFFF"/>
                </a:solidFill>
                <a:latin typeface="+mj-lt"/>
              </a:rPr>
              <a:t>Student name: Elza Soares</a:t>
            </a:r>
          </a:p>
          <a:p>
            <a:r>
              <a:rPr lang="en-US" b="1" dirty="0">
                <a:solidFill>
                  <a:srgbClr val="FFFFFF"/>
                </a:solidFill>
                <a:latin typeface="+mj-lt"/>
              </a:rPr>
              <a:t>Student Number: 1518430</a:t>
            </a:r>
          </a:p>
        </p:txBody>
      </p:sp>
    </p:spTree>
    <p:extLst>
      <p:ext uri="{BB962C8B-B14F-4D97-AF65-F5344CB8AC3E}">
        <p14:creationId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Контейнер за съдържание 41" descr="Картина, която съдържа закрито, седящ, малък, машина&#10;&#10;Описанието е генерирано автоматично">
            <a:extLst>
              <a:ext uri="{FF2B5EF4-FFF2-40B4-BE49-F238E27FC236}">
                <a16:creationId xmlns:a16="http://schemas.microsoft.com/office/drawing/2014/main" id="{5887449E-9E17-4EC9-AD06-DBA9E729D5A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6312" b="16312"/>
          <a:stretch>
            <a:fillRect/>
          </a:stretch>
        </p:blipFill>
        <p:spPr>
          <a:xfrm>
            <a:off x="15" y="0"/>
            <a:ext cx="6374659" cy="4578349"/>
          </a:xfrm>
        </p:spPr>
      </p:pic>
      <p:sp>
        <p:nvSpPr>
          <p:cNvPr id="48" name="Текстов контейнер 47">
            <a:extLst>
              <a:ext uri="{FF2B5EF4-FFF2-40B4-BE49-F238E27FC236}">
                <a16:creationId xmlns:a16="http://schemas.microsoft.com/office/drawing/2014/main" id="{829C9E15-19CF-4271-97ED-FE3EFC59131E}"/>
              </a:ext>
            </a:extLst>
          </p:cNvPr>
          <p:cNvSpPr>
            <a:spLocks noGrp="1"/>
          </p:cNvSpPr>
          <p:nvPr>
            <p:ph type="body" sz="half" idx="2"/>
          </p:nvPr>
        </p:nvSpPr>
        <p:spPr>
          <a:xfrm>
            <a:off x="182880" y="4578349"/>
            <a:ext cx="11782697" cy="2279651"/>
          </a:xfrm>
        </p:spPr>
        <p:txBody>
          <a:bodyPr>
            <a:normAutofit/>
          </a:bodyPr>
          <a:lstStyle/>
          <a:p>
            <a:r>
              <a:rPr lang="en-GB" b="1" i="1" dirty="0">
                <a:latin typeface="+mj-lt"/>
              </a:rPr>
              <a:t>I will talk about a great company Rangemaster plc</a:t>
            </a:r>
          </a:p>
          <a:p>
            <a:r>
              <a:rPr lang="en-GB" b="1" i="1" dirty="0">
                <a:latin typeface="+mj-lt"/>
              </a:rPr>
              <a:t>It is a manufacturing company that produces and supplies catering machines for hotels, restaurants and public houses in the United Kingdom (United Kingdom). </a:t>
            </a:r>
          </a:p>
          <a:p>
            <a:r>
              <a:rPr lang="en-GB" b="1" i="1" dirty="0">
                <a:latin typeface="+mj-lt"/>
              </a:rPr>
              <a:t>All of your sales and commercial purchases are made on a credit basis.</a:t>
            </a:r>
          </a:p>
          <a:p>
            <a:r>
              <a:rPr lang="en-GB" b="1" i="1" dirty="0">
                <a:latin typeface="+mj-lt"/>
              </a:rPr>
              <a:t>All jobs requested to Rangemaster plc have the guarantee of satisfaction as proof of our attitude since the beginning of the activity. as an example photos of works already done.</a:t>
            </a:r>
          </a:p>
          <a:p>
            <a:endParaRPr lang="en-GB" dirty="0"/>
          </a:p>
        </p:txBody>
      </p:sp>
      <p:pic>
        <p:nvPicPr>
          <p:cNvPr id="50" name="Картина 49" descr="Картина, която съдържа закрито, шкаф, обект, кухня&#10;&#10;Описанието е генерирано автоматично">
            <a:extLst>
              <a:ext uri="{FF2B5EF4-FFF2-40B4-BE49-F238E27FC236}">
                <a16:creationId xmlns:a16="http://schemas.microsoft.com/office/drawing/2014/main" id="{2AB7CF4E-BE22-4390-9CBE-916F18B238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4674" y="0"/>
            <a:ext cx="5817310" cy="4578349"/>
          </a:xfrm>
          <a:prstGeom prst="rect">
            <a:avLst/>
          </a:prstGeom>
        </p:spPr>
      </p:pic>
    </p:spTree>
    <p:extLst>
      <p:ext uri="{BB962C8B-B14F-4D97-AF65-F5344CB8AC3E}">
        <p14:creationId xmlns:p14="http://schemas.microsoft.com/office/powerpoint/2010/main" val="3345588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Заглавие 4">
            <a:extLst>
              <a:ext uri="{FF2B5EF4-FFF2-40B4-BE49-F238E27FC236}">
                <a16:creationId xmlns:a16="http://schemas.microsoft.com/office/drawing/2014/main" id="{83743E64-8D0A-4F1B-9056-78AFFE28C6A3}"/>
              </a:ext>
            </a:extLst>
          </p:cNvPr>
          <p:cNvSpPr>
            <a:spLocks noGrp="1"/>
          </p:cNvSpPr>
          <p:nvPr>
            <p:ph type="title"/>
          </p:nvPr>
        </p:nvSpPr>
        <p:spPr>
          <a:xfrm>
            <a:off x="643466" y="404950"/>
            <a:ext cx="3517567" cy="1071154"/>
          </a:xfrm>
        </p:spPr>
        <p:txBody>
          <a:bodyPr anchor="b">
            <a:normAutofit fontScale="90000"/>
          </a:bodyPr>
          <a:lstStyle/>
          <a:p>
            <a:pPr algn="ctr"/>
            <a:r>
              <a:rPr lang="en-GB" b="1" dirty="0"/>
              <a:t>Ratio </a:t>
            </a:r>
            <a:br>
              <a:rPr lang="en-GB" b="1" dirty="0"/>
            </a:br>
            <a:r>
              <a:rPr lang="en-GB" b="1" dirty="0"/>
              <a:t>analyse</a:t>
            </a:r>
          </a:p>
        </p:txBody>
      </p:sp>
      <p:pic>
        <p:nvPicPr>
          <p:cNvPr id="15" name="Картина 14">
            <a:extLst>
              <a:ext uri="{FF2B5EF4-FFF2-40B4-BE49-F238E27FC236}">
                <a16:creationId xmlns:a16="http://schemas.microsoft.com/office/drawing/2014/main" id="{87C40DA6-687B-4B63-B5A8-2B5E4E5C2D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8483" y="1978091"/>
            <a:ext cx="6353503" cy="3287592"/>
          </a:xfrm>
          <a:prstGeom prst="rect">
            <a:avLst/>
          </a:prstGeom>
          <a:noFill/>
        </p:spPr>
      </p:pic>
      <p:sp>
        <p:nvSpPr>
          <p:cNvPr id="13" name="Контейнер за съдържание 12">
            <a:extLst>
              <a:ext uri="{FF2B5EF4-FFF2-40B4-BE49-F238E27FC236}">
                <a16:creationId xmlns:a16="http://schemas.microsoft.com/office/drawing/2014/main" id="{9E89BE74-22D8-4D0C-9AB0-8F19B7C7A641}"/>
              </a:ext>
            </a:extLst>
          </p:cNvPr>
          <p:cNvSpPr>
            <a:spLocks noGrp="1"/>
          </p:cNvSpPr>
          <p:nvPr>
            <p:ph type="body" sz="half" idx="2"/>
          </p:nvPr>
        </p:nvSpPr>
        <p:spPr>
          <a:xfrm>
            <a:off x="130629" y="1476105"/>
            <a:ext cx="4389120" cy="5094512"/>
          </a:xfrm>
        </p:spPr>
        <p:txBody>
          <a:bodyPr>
            <a:normAutofit fontScale="92500" lnSpcReduction="20000"/>
          </a:bodyPr>
          <a:lstStyle/>
          <a:p>
            <a:pPr>
              <a:lnSpc>
                <a:spcPct val="100000"/>
              </a:lnSpc>
            </a:pPr>
            <a:br>
              <a:rPr lang="en-GB" sz="1100" dirty="0"/>
            </a:br>
            <a:r>
              <a:rPr lang="en-GB" sz="1900" b="1" dirty="0">
                <a:latin typeface="+mj-lt"/>
              </a:rPr>
              <a:t>Ratio family is explain each one, they are all of equal importance to the business.</a:t>
            </a:r>
            <a:br>
              <a:rPr lang="en-GB" sz="1900" b="1" dirty="0">
                <a:latin typeface="+mj-lt"/>
              </a:rPr>
            </a:br>
            <a:r>
              <a:rPr lang="en-GB" sz="1900" b="1" dirty="0">
                <a:latin typeface="+mj-lt"/>
              </a:rPr>
              <a:t>Ratio are merely a means of presenting the relationships between accounting figures. These relationship can be expressed in a variety of forms.</a:t>
            </a:r>
          </a:p>
          <a:p>
            <a:pPr marL="342900" algn="ctr">
              <a:lnSpc>
                <a:spcPct val="120000"/>
              </a:lnSpc>
              <a:spcBef>
                <a:spcPts val="0"/>
              </a:spcBef>
              <a:spcAft>
                <a:spcPts val="0"/>
              </a:spcAft>
              <a:buFont typeface="Wingdings" panose="05000000000000000000" pitchFamily="2" charset="2"/>
              <a:buChar char="v"/>
            </a:pPr>
            <a:br>
              <a:rPr lang="en-GB" sz="1900" b="1" dirty="0">
                <a:latin typeface="+mj-lt"/>
              </a:rPr>
            </a:br>
            <a:r>
              <a:rPr lang="en-GB" sz="1900" b="1" dirty="0">
                <a:latin typeface="+mj-lt"/>
              </a:rPr>
              <a:t>Liquidity</a:t>
            </a:r>
          </a:p>
          <a:p>
            <a:pPr marL="342900" algn="ctr">
              <a:lnSpc>
                <a:spcPct val="120000"/>
              </a:lnSpc>
              <a:spcBef>
                <a:spcPts val="0"/>
              </a:spcBef>
              <a:spcAft>
                <a:spcPts val="0"/>
              </a:spcAft>
              <a:buFont typeface="Wingdings" panose="05000000000000000000" pitchFamily="2" charset="2"/>
              <a:buChar char="v"/>
            </a:pPr>
            <a:br>
              <a:rPr lang="en-GB" sz="1900" b="1" dirty="0">
                <a:latin typeface="+mj-lt"/>
              </a:rPr>
            </a:br>
            <a:r>
              <a:rPr lang="en-GB" sz="1900" b="1" dirty="0">
                <a:latin typeface="+mj-lt"/>
              </a:rPr>
              <a:t>Efficiency</a:t>
            </a:r>
          </a:p>
          <a:p>
            <a:pPr marL="144000" algn="ctr">
              <a:lnSpc>
                <a:spcPct val="120000"/>
              </a:lnSpc>
              <a:spcBef>
                <a:spcPts val="0"/>
              </a:spcBef>
              <a:spcAft>
                <a:spcPts val="0"/>
              </a:spcAft>
              <a:buFont typeface="Wingdings" panose="05000000000000000000" pitchFamily="2" charset="2"/>
              <a:buChar char="v"/>
            </a:pPr>
            <a:br>
              <a:rPr lang="en-GB" sz="1900" b="1" dirty="0">
                <a:latin typeface="+mj-lt"/>
              </a:rPr>
            </a:br>
            <a:r>
              <a:rPr lang="en-GB" sz="1900" b="1" dirty="0">
                <a:latin typeface="+mj-lt"/>
              </a:rPr>
              <a:t>Profitability</a:t>
            </a:r>
          </a:p>
          <a:p>
            <a:pPr marL="342900" algn="ctr">
              <a:lnSpc>
                <a:spcPct val="120000"/>
              </a:lnSpc>
              <a:spcBef>
                <a:spcPts val="0"/>
              </a:spcBef>
              <a:spcAft>
                <a:spcPts val="0"/>
              </a:spcAft>
              <a:buFont typeface="Wingdings" panose="05000000000000000000" pitchFamily="2" charset="2"/>
              <a:buChar char="v"/>
            </a:pPr>
            <a:br>
              <a:rPr lang="en-GB" sz="1900" b="1" dirty="0">
                <a:latin typeface="+mj-lt"/>
              </a:rPr>
            </a:br>
            <a:r>
              <a:rPr lang="en-GB" sz="1900" b="1" dirty="0">
                <a:latin typeface="+mj-lt"/>
              </a:rPr>
              <a:t>Investment</a:t>
            </a:r>
          </a:p>
          <a:p>
            <a:pPr marL="342900" algn="ctr">
              <a:lnSpc>
                <a:spcPct val="120000"/>
              </a:lnSpc>
              <a:spcBef>
                <a:spcPts val="0"/>
              </a:spcBef>
              <a:spcAft>
                <a:spcPts val="0"/>
              </a:spcAft>
              <a:buFont typeface="Wingdings" panose="05000000000000000000" pitchFamily="2" charset="2"/>
              <a:buChar char="v"/>
            </a:pPr>
            <a:br>
              <a:rPr lang="en-GB" sz="1900" b="1" dirty="0">
                <a:latin typeface="+mj-lt"/>
              </a:rPr>
            </a:br>
            <a:r>
              <a:rPr lang="en-GB" sz="1900" b="1" dirty="0">
                <a:latin typeface="+mj-lt"/>
              </a:rPr>
              <a:t>Capital structure</a:t>
            </a:r>
          </a:p>
        </p:txBody>
      </p:sp>
    </p:spTree>
    <p:extLst>
      <p:ext uri="{BB962C8B-B14F-4D97-AF65-F5344CB8AC3E}">
        <p14:creationId xmlns:p14="http://schemas.microsoft.com/office/powerpoint/2010/main" val="3337072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FD25CDB-D3C0-4CCD-81D5-CFE33110E926}"/>
              </a:ext>
            </a:extLst>
          </p:cNvPr>
          <p:cNvSpPr/>
          <p:nvPr/>
        </p:nvSpPr>
        <p:spPr>
          <a:xfrm>
            <a:off x="457200" y="2015605"/>
            <a:ext cx="11322237" cy="3724096"/>
          </a:xfrm>
          <a:prstGeom prst="rect">
            <a:avLst/>
          </a:prstGeom>
        </p:spPr>
        <p:txBody>
          <a:bodyPr wrap="square">
            <a:spAutoFit/>
          </a:bodyPr>
          <a:lstStyle/>
          <a:p>
            <a:r>
              <a:rPr lang="en-GB" b="1" dirty="0">
                <a:solidFill>
                  <a:srgbClr val="002060"/>
                </a:solidFill>
                <a:latin typeface="+mj-lt"/>
              </a:rPr>
              <a:t>Financial liquidity refers to the ease with which assets can be converted into cash. Assets such as stocks and bonds are very liquid, as they can be converted into cash in a few days. However, large assets, such as fixed assets, are not so easily converted into cash.</a:t>
            </a:r>
          </a:p>
          <a:p>
            <a:endParaRPr lang="en-GB" sz="2800" b="1" dirty="0">
              <a:solidFill>
                <a:srgbClr val="002060"/>
              </a:solidFill>
              <a:latin typeface="+mj-lt"/>
            </a:endParaRPr>
          </a:p>
          <a:p>
            <a:endParaRPr lang="en-GB" sz="1200" b="1" dirty="0">
              <a:solidFill>
                <a:srgbClr val="002060"/>
              </a:solidFill>
              <a:latin typeface="+mj-lt"/>
            </a:endParaRPr>
          </a:p>
          <a:p>
            <a:endParaRPr lang="en-GB" sz="2800" b="1" dirty="0">
              <a:solidFill>
                <a:srgbClr val="002060"/>
              </a:solidFill>
              <a:latin typeface="+mj-lt"/>
            </a:endParaRPr>
          </a:p>
          <a:p>
            <a:endParaRPr lang="en-GB" sz="2800" b="1" dirty="0">
              <a:solidFill>
                <a:srgbClr val="002060"/>
              </a:solidFill>
              <a:latin typeface="+mj-lt"/>
            </a:endParaRPr>
          </a:p>
          <a:p>
            <a:endParaRPr lang="en-GB" sz="2800" b="1" dirty="0">
              <a:solidFill>
                <a:srgbClr val="002060"/>
              </a:solidFill>
              <a:latin typeface="+mj-lt"/>
            </a:endParaRPr>
          </a:p>
          <a:p>
            <a:r>
              <a:rPr lang="en-GB" sz="2000" b="1" dirty="0">
                <a:solidFill>
                  <a:srgbClr val="002060"/>
                </a:solidFill>
                <a:latin typeface="+mj-lt"/>
              </a:rPr>
              <a:t>Following the definition, we can say that a Rangemaster plc company can quickly convert its assets into cash when needed</a:t>
            </a:r>
            <a:r>
              <a:rPr lang="en-GB" sz="2000" dirty="0">
                <a:solidFill>
                  <a:srgbClr val="002060"/>
                </a:solidFill>
                <a:latin typeface="+mj-lt"/>
              </a:rPr>
              <a:t>.</a:t>
            </a:r>
          </a:p>
          <a:p>
            <a:endParaRPr lang="en-GB" b="1" dirty="0"/>
          </a:p>
        </p:txBody>
      </p:sp>
      <p:sp>
        <p:nvSpPr>
          <p:cNvPr id="3" name="Заглавие 2">
            <a:extLst>
              <a:ext uri="{FF2B5EF4-FFF2-40B4-BE49-F238E27FC236}">
                <a16:creationId xmlns:a16="http://schemas.microsoft.com/office/drawing/2014/main" id="{CB601930-1CC6-4E51-A7B3-65AEBC0FB8AC}"/>
              </a:ext>
            </a:extLst>
          </p:cNvPr>
          <p:cNvSpPr>
            <a:spLocks noGrp="1"/>
          </p:cNvSpPr>
          <p:nvPr>
            <p:ph type="title"/>
          </p:nvPr>
        </p:nvSpPr>
        <p:spPr>
          <a:xfrm>
            <a:off x="1097280" y="286603"/>
            <a:ext cx="10058400" cy="1516071"/>
          </a:xfrm>
        </p:spPr>
        <p:txBody>
          <a:bodyPr/>
          <a:lstStyle/>
          <a:p>
            <a:pPr algn="ctr"/>
            <a:r>
              <a:rPr lang="en-GB" b="1" dirty="0">
                <a:solidFill>
                  <a:srgbClr val="002060"/>
                </a:solidFill>
              </a:rPr>
              <a:t>Liquidity</a:t>
            </a:r>
            <a:br>
              <a:rPr lang="en-GB" dirty="0"/>
            </a:br>
            <a:endParaRPr lang="en-GB" dirty="0"/>
          </a:p>
        </p:txBody>
      </p:sp>
      <p:graphicFrame>
        <p:nvGraphicFramePr>
          <p:cNvPr id="4" name="Таблица 3">
            <a:extLst>
              <a:ext uri="{FF2B5EF4-FFF2-40B4-BE49-F238E27FC236}">
                <a16:creationId xmlns:a16="http://schemas.microsoft.com/office/drawing/2014/main" id="{E43DBF0C-110A-4105-B512-5777E73C1A6C}"/>
              </a:ext>
            </a:extLst>
          </p:cNvPr>
          <p:cNvGraphicFramePr>
            <a:graphicFrameLocks noGrp="1"/>
          </p:cNvGraphicFramePr>
          <p:nvPr>
            <p:extLst>
              <p:ext uri="{D42A27DB-BD31-4B8C-83A1-F6EECF244321}">
                <p14:modId xmlns:p14="http://schemas.microsoft.com/office/powerpoint/2010/main" val="2042526886"/>
              </p:ext>
            </p:extLst>
          </p:nvPr>
        </p:nvGraphicFramePr>
        <p:xfrm>
          <a:off x="601207" y="3148149"/>
          <a:ext cx="10554473" cy="1410787"/>
        </p:xfrm>
        <a:graphic>
          <a:graphicData uri="http://schemas.openxmlformats.org/drawingml/2006/table">
            <a:tbl>
              <a:tblPr/>
              <a:tblGrid>
                <a:gridCol w="3605484">
                  <a:extLst>
                    <a:ext uri="{9D8B030D-6E8A-4147-A177-3AD203B41FA5}">
                      <a16:colId xmlns:a16="http://schemas.microsoft.com/office/drawing/2014/main" val="1363743665"/>
                    </a:ext>
                  </a:extLst>
                </a:gridCol>
                <a:gridCol w="903827">
                  <a:extLst>
                    <a:ext uri="{9D8B030D-6E8A-4147-A177-3AD203B41FA5}">
                      <a16:colId xmlns:a16="http://schemas.microsoft.com/office/drawing/2014/main" val="2499172376"/>
                    </a:ext>
                  </a:extLst>
                </a:gridCol>
                <a:gridCol w="972596">
                  <a:extLst>
                    <a:ext uri="{9D8B030D-6E8A-4147-A177-3AD203B41FA5}">
                      <a16:colId xmlns:a16="http://schemas.microsoft.com/office/drawing/2014/main" val="2937500867"/>
                    </a:ext>
                  </a:extLst>
                </a:gridCol>
                <a:gridCol w="1165806">
                  <a:extLst>
                    <a:ext uri="{9D8B030D-6E8A-4147-A177-3AD203B41FA5}">
                      <a16:colId xmlns:a16="http://schemas.microsoft.com/office/drawing/2014/main" val="214537528"/>
                    </a:ext>
                  </a:extLst>
                </a:gridCol>
                <a:gridCol w="2108930">
                  <a:extLst>
                    <a:ext uri="{9D8B030D-6E8A-4147-A177-3AD203B41FA5}">
                      <a16:colId xmlns:a16="http://schemas.microsoft.com/office/drawing/2014/main" val="1169339890"/>
                    </a:ext>
                  </a:extLst>
                </a:gridCol>
                <a:gridCol w="854706">
                  <a:extLst>
                    <a:ext uri="{9D8B030D-6E8A-4147-A177-3AD203B41FA5}">
                      <a16:colId xmlns:a16="http://schemas.microsoft.com/office/drawing/2014/main" val="3165077708"/>
                    </a:ext>
                  </a:extLst>
                </a:gridCol>
                <a:gridCol w="943124">
                  <a:extLst>
                    <a:ext uri="{9D8B030D-6E8A-4147-A177-3AD203B41FA5}">
                      <a16:colId xmlns:a16="http://schemas.microsoft.com/office/drawing/2014/main" val="154229894"/>
                    </a:ext>
                  </a:extLst>
                </a:gridCol>
              </a:tblGrid>
              <a:tr h="349288">
                <a:tc>
                  <a:txBody>
                    <a:bodyPr/>
                    <a:lstStyle/>
                    <a:p>
                      <a:pPr algn="l" fontAlgn="b"/>
                      <a:r>
                        <a:rPr lang="en-GB" sz="1800" b="1" i="0" u="none" strike="noStrike" dirty="0">
                          <a:solidFill>
                            <a:srgbClr val="002060"/>
                          </a:solidFill>
                          <a:effectLst/>
                          <a:latin typeface="+mj-lt"/>
                        </a:rPr>
                        <a:t>Current ratio</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2019</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2018</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800" b="1" i="0" u="none" strike="noStrike" dirty="0">
                        <a:solidFill>
                          <a:srgbClr val="002060"/>
                        </a:solidFill>
                        <a:effectLst/>
                        <a:latin typeface="+mj-lt"/>
                      </a:endParaRP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800" b="1" i="0" u="none" strike="noStrike" dirty="0">
                          <a:solidFill>
                            <a:srgbClr val="002060"/>
                          </a:solidFill>
                          <a:effectLst/>
                          <a:latin typeface="+mj-lt"/>
                        </a:rPr>
                        <a:t> Quick ratio</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2019</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2018</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71784726"/>
                  </a:ext>
                </a:extLst>
              </a:tr>
              <a:tr h="374462">
                <a:tc>
                  <a:txBody>
                    <a:bodyPr/>
                    <a:lstStyle/>
                    <a:p>
                      <a:pPr algn="l" fontAlgn="b"/>
                      <a:r>
                        <a:rPr lang="en-GB" sz="1800" b="1" i="0" u="none" strike="noStrike" dirty="0">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1.89</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1.83</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800" b="1" i="0" u="none" strike="noStrike">
                        <a:solidFill>
                          <a:srgbClr val="002060"/>
                        </a:solidFill>
                        <a:effectLst/>
                        <a:latin typeface="+mj-lt"/>
                      </a:endParaRP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800" b="1" i="0" u="none" strike="noStrike">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1.23</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1.12</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1959572"/>
                  </a:ext>
                </a:extLst>
              </a:tr>
              <a:tr h="687037">
                <a:tc>
                  <a:txBody>
                    <a:bodyPr/>
                    <a:lstStyle/>
                    <a:p>
                      <a:pPr algn="l" fontAlgn="b"/>
                      <a:r>
                        <a:rPr lang="en-GB" sz="1800" b="1" i="0" u="none" strike="noStrike" dirty="0">
                          <a:solidFill>
                            <a:srgbClr val="002060"/>
                          </a:solidFill>
                          <a:effectLst/>
                          <a:latin typeface="+mj-lt"/>
                        </a:rPr>
                        <a:t>Relative difference</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3.63</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800" b="1" i="0" u="none" strike="noStrike">
                        <a:solidFill>
                          <a:srgbClr val="002060"/>
                        </a:solidFill>
                        <a:effectLst/>
                        <a:latin typeface="+mj-lt"/>
                      </a:endParaRP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800" b="1" i="0" u="none" strike="noStrike" dirty="0">
                          <a:solidFill>
                            <a:srgbClr val="002060"/>
                          </a:solidFill>
                          <a:effectLst/>
                          <a:latin typeface="+mj-lt"/>
                        </a:rPr>
                        <a:t>Relative difference</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9.77</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dirty="0">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20188406"/>
                  </a:ext>
                </a:extLst>
              </a:tr>
            </a:tbl>
          </a:graphicData>
        </a:graphic>
      </p:graphicFrame>
      <p:pic>
        <p:nvPicPr>
          <p:cNvPr id="6" name="Картина 5">
            <a:extLst>
              <a:ext uri="{FF2B5EF4-FFF2-40B4-BE49-F238E27FC236}">
                <a16:creationId xmlns:a16="http://schemas.microsoft.com/office/drawing/2014/main" id="{DB7559A1-5244-4DE5-9608-4FB5FAF797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679" y="78482"/>
            <a:ext cx="3392670" cy="1724192"/>
          </a:xfrm>
          <a:prstGeom prst="rect">
            <a:avLst/>
          </a:prstGeom>
        </p:spPr>
      </p:pic>
    </p:spTree>
    <p:extLst>
      <p:ext uri="{BB962C8B-B14F-4D97-AF65-F5344CB8AC3E}">
        <p14:creationId xmlns:p14="http://schemas.microsoft.com/office/powerpoint/2010/main" val="1015507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Заглавие 2">
            <a:extLst>
              <a:ext uri="{FF2B5EF4-FFF2-40B4-BE49-F238E27FC236}">
                <a16:creationId xmlns:a16="http://schemas.microsoft.com/office/drawing/2014/main" id="{1426964D-4709-4060-9ADD-A11705AD2354}"/>
              </a:ext>
            </a:extLst>
          </p:cNvPr>
          <p:cNvSpPr>
            <a:spLocks noGrp="1"/>
          </p:cNvSpPr>
          <p:nvPr>
            <p:ph type="title"/>
          </p:nvPr>
        </p:nvSpPr>
        <p:spPr/>
        <p:txBody>
          <a:bodyPr/>
          <a:lstStyle/>
          <a:p>
            <a:pPr algn="ctr"/>
            <a:r>
              <a:rPr lang="en-GB" b="1" dirty="0">
                <a:solidFill>
                  <a:srgbClr val="002060"/>
                </a:solidFill>
              </a:rPr>
              <a:t>Profitability</a:t>
            </a:r>
            <a:br>
              <a:rPr lang="en-GB" dirty="0"/>
            </a:br>
            <a:endParaRPr lang="en-GB" dirty="0"/>
          </a:p>
        </p:txBody>
      </p:sp>
      <p:graphicFrame>
        <p:nvGraphicFramePr>
          <p:cNvPr id="6" name="Таблица 5">
            <a:extLst>
              <a:ext uri="{FF2B5EF4-FFF2-40B4-BE49-F238E27FC236}">
                <a16:creationId xmlns:a16="http://schemas.microsoft.com/office/drawing/2014/main" id="{EED82C2D-236F-48E9-84DB-7FFAC83FC6D3}"/>
              </a:ext>
            </a:extLst>
          </p:cNvPr>
          <p:cNvGraphicFramePr>
            <a:graphicFrameLocks noGrp="1"/>
          </p:cNvGraphicFramePr>
          <p:nvPr>
            <p:extLst>
              <p:ext uri="{D42A27DB-BD31-4B8C-83A1-F6EECF244321}">
                <p14:modId xmlns:p14="http://schemas.microsoft.com/office/powerpoint/2010/main" val="2635824812"/>
              </p:ext>
            </p:extLst>
          </p:nvPr>
        </p:nvGraphicFramePr>
        <p:xfrm>
          <a:off x="927463" y="3268401"/>
          <a:ext cx="10358844" cy="1003348"/>
        </p:xfrm>
        <a:graphic>
          <a:graphicData uri="http://schemas.openxmlformats.org/drawingml/2006/table">
            <a:tbl>
              <a:tblPr/>
              <a:tblGrid>
                <a:gridCol w="2795451">
                  <a:extLst>
                    <a:ext uri="{9D8B030D-6E8A-4147-A177-3AD203B41FA5}">
                      <a16:colId xmlns:a16="http://schemas.microsoft.com/office/drawing/2014/main" val="3507760559"/>
                    </a:ext>
                  </a:extLst>
                </a:gridCol>
                <a:gridCol w="1027928">
                  <a:extLst>
                    <a:ext uri="{9D8B030D-6E8A-4147-A177-3AD203B41FA5}">
                      <a16:colId xmlns:a16="http://schemas.microsoft.com/office/drawing/2014/main" val="3247364305"/>
                    </a:ext>
                  </a:extLst>
                </a:gridCol>
                <a:gridCol w="957626">
                  <a:extLst>
                    <a:ext uri="{9D8B030D-6E8A-4147-A177-3AD203B41FA5}">
                      <a16:colId xmlns:a16="http://schemas.microsoft.com/office/drawing/2014/main" val="3642783691"/>
                    </a:ext>
                  </a:extLst>
                </a:gridCol>
                <a:gridCol w="679268">
                  <a:extLst>
                    <a:ext uri="{9D8B030D-6E8A-4147-A177-3AD203B41FA5}">
                      <a16:colId xmlns:a16="http://schemas.microsoft.com/office/drawing/2014/main" val="3564194803"/>
                    </a:ext>
                  </a:extLst>
                </a:gridCol>
                <a:gridCol w="3422469">
                  <a:extLst>
                    <a:ext uri="{9D8B030D-6E8A-4147-A177-3AD203B41FA5}">
                      <a16:colId xmlns:a16="http://schemas.microsoft.com/office/drawing/2014/main" val="2152165987"/>
                    </a:ext>
                  </a:extLst>
                </a:gridCol>
                <a:gridCol w="801388">
                  <a:extLst>
                    <a:ext uri="{9D8B030D-6E8A-4147-A177-3AD203B41FA5}">
                      <a16:colId xmlns:a16="http://schemas.microsoft.com/office/drawing/2014/main" val="3611360069"/>
                    </a:ext>
                  </a:extLst>
                </a:gridCol>
                <a:gridCol w="674714">
                  <a:extLst>
                    <a:ext uri="{9D8B030D-6E8A-4147-A177-3AD203B41FA5}">
                      <a16:colId xmlns:a16="http://schemas.microsoft.com/office/drawing/2014/main" val="2131502146"/>
                    </a:ext>
                  </a:extLst>
                </a:gridCol>
              </a:tblGrid>
              <a:tr h="388571">
                <a:tc>
                  <a:txBody>
                    <a:bodyPr/>
                    <a:lstStyle/>
                    <a:p>
                      <a:pPr algn="l" fontAlgn="b"/>
                      <a:r>
                        <a:rPr lang="en-GB" sz="1800" b="1" i="0" u="none" strike="noStrike">
                          <a:solidFill>
                            <a:srgbClr val="002060"/>
                          </a:solidFill>
                          <a:effectLst/>
                          <a:latin typeface="+mj-lt"/>
                        </a:rPr>
                        <a:t>Gross Profit Margin</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2019</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2018</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800" b="1" i="0" u="none" strike="noStrike">
                        <a:solidFill>
                          <a:srgbClr val="002060"/>
                        </a:solidFill>
                        <a:effectLst/>
                        <a:latin typeface="+mj-lt"/>
                      </a:endParaRP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800" b="1" i="0" u="none" strike="noStrike" dirty="0">
                          <a:solidFill>
                            <a:srgbClr val="002060"/>
                          </a:solidFill>
                          <a:effectLst/>
                          <a:latin typeface="+mj-lt"/>
                        </a:rPr>
                        <a:t>Net Operation Profit Margin</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2019</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2018</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15485227"/>
                  </a:ext>
                </a:extLst>
              </a:tr>
              <a:tr h="283691">
                <a:tc>
                  <a:txBody>
                    <a:bodyPr/>
                    <a:lstStyle/>
                    <a:p>
                      <a:pPr algn="l" fontAlgn="b"/>
                      <a:r>
                        <a:rPr lang="en-GB" sz="1800" b="1" i="0" u="none" strike="noStrike" dirty="0">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26.80</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26.81</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800" b="1" i="0" u="none" strike="noStrike">
                        <a:solidFill>
                          <a:srgbClr val="002060"/>
                        </a:solidFill>
                        <a:effectLst/>
                        <a:latin typeface="+mj-lt"/>
                      </a:endParaRP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800" b="1" i="0" u="none" strike="noStrike" dirty="0">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7.60</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8.79</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6510107"/>
                  </a:ext>
                </a:extLst>
              </a:tr>
              <a:tr h="331086">
                <a:tc>
                  <a:txBody>
                    <a:bodyPr/>
                    <a:lstStyle/>
                    <a:p>
                      <a:pPr algn="l" fontAlgn="b"/>
                      <a:r>
                        <a:rPr lang="en-GB" sz="1800" b="1" i="0" u="none" strike="noStrike" dirty="0">
                          <a:solidFill>
                            <a:srgbClr val="002060"/>
                          </a:solidFill>
                          <a:effectLst/>
                          <a:latin typeface="+mj-lt"/>
                        </a:rPr>
                        <a:t>Relative difference</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-0.05</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800" b="1" i="0" u="none" strike="noStrike">
                        <a:solidFill>
                          <a:srgbClr val="002060"/>
                        </a:solidFill>
                        <a:effectLst/>
                        <a:latin typeface="+mj-lt"/>
                      </a:endParaRP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800" b="1" i="0" u="none" strike="noStrike" dirty="0">
                          <a:solidFill>
                            <a:srgbClr val="002060"/>
                          </a:solidFill>
                          <a:effectLst/>
                          <a:latin typeface="+mj-lt"/>
                        </a:rPr>
                        <a:t>Relative difference</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-13.55</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dirty="0">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24595154"/>
                  </a:ext>
                </a:extLst>
              </a:tr>
            </a:tbl>
          </a:graphicData>
        </a:graphic>
      </p:graphicFrame>
      <p:pic>
        <p:nvPicPr>
          <p:cNvPr id="8" name="Картина 7" descr="Картина, която съдържа самолет&#10;&#10;Описанието е генерирано автоматично">
            <a:extLst>
              <a:ext uri="{FF2B5EF4-FFF2-40B4-BE49-F238E27FC236}">
                <a16:creationId xmlns:a16="http://schemas.microsoft.com/office/drawing/2014/main" id="{274B5134-F0BB-4151-A4AB-9294768902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1068" y="13063"/>
            <a:ext cx="3857437" cy="1815737"/>
          </a:xfrm>
          <a:prstGeom prst="rect">
            <a:avLst/>
          </a:prstGeom>
        </p:spPr>
      </p:pic>
      <p:sp>
        <p:nvSpPr>
          <p:cNvPr id="9" name="Текстово поле 8">
            <a:extLst>
              <a:ext uri="{FF2B5EF4-FFF2-40B4-BE49-F238E27FC236}">
                <a16:creationId xmlns:a16="http://schemas.microsoft.com/office/drawing/2014/main" id="{D2BCB434-351E-47EC-BF6B-73B9F0CC6BB4}"/>
              </a:ext>
            </a:extLst>
          </p:cNvPr>
          <p:cNvSpPr txBox="1"/>
          <p:nvPr/>
        </p:nvSpPr>
        <p:spPr>
          <a:xfrm>
            <a:off x="770709" y="2220686"/>
            <a:ext cx="10515599" cy="1015663"/>
          </a:xfrm>
          <a:prstGeom prst="rect">
            <a:avLst/>
          </a:prstGeom>
          <a:noFill/>
        </p:spPr>
        <p:txBody>
          <a:bodyPr wrap="square" rtlCol="0">
            <a:spAutoFit/>
          </a:bodyPr>
          <a:lstStyle/>
          <a:p>
            <a:r>
              <a:rPr lang="en-GB" sz="2000" b="1" dirty="0">
                <a:solidFill>
                  <a:srgbClr val="002060"/>
                </a:solidFill>
                <a:latin typeface="+mj-lt"/>
              </a:rPr>
              <a:t>A company ability to use its resources to generate revenues in excess of its expenses. In other words, this is a company's capability of generating profits from its operations.</a:t>
            </a:r>
          </a:p>
        </p:txBody>
      </p:sp>
      <p:sp>
        <p:nvSpPr>
          <p:cNvPr id="12" name="Текстово поле 11">
            <a:extLst>
              <a:ext uri="{FF2B5EF4-FFF2-40B4-BE49-F238E27FC236}">
                <a16:creationId xmlns:a16="http://schemas.microsoft.com/office/drawing/2014/main" id="{6A6C65F0-5DBA-4FD5-A707-4A201468BA13}"/>
              </a:ext>
            </a:extLst>
          </p:cNvPr>
          <p:cNvSpPr txBox="1"/>
          <p:nvPr/>
        </p:nvSpPr>
        <p:spPr>
          <a:xfrm>
            <a:off x="927149" y="5447211"/>
            <a:ext cx="10359159" cy="400110"/>
          </a:xfrm>
          <a:prstGeom prst="rect">
            <a:avLst/>
          </a:prstGeom>
          <a:noFill/>
        </p:spPr>
        <p:txBody>
          <a:bodyPr wrap="square" rtlCol="0">
            <a:spAutoFit/>
          </a:bodyPr>
          <a:lstStyle/>
          <a:p>
            <a:r>
              <a:rPr lang="en-GB" sz="2000" b="1" dirty="0">
                <a:solidFill>
                  <a:srgbClr val="002060"/>
                </a:solidFill>
              </a:rPr>
              <a:t>In 2019 Rangemaster able to cover its costs of sales. compared with 2018 a slight decline.</a:t>
            </a:r>
          </a:p>
        </p:txBody>
      </p:sp>
      <p:graphicFrame>
        <p:nvGraphicFramePr>
          <p:cNvPr id="17" name="Таблица 16">
            <a:extLst>
              <a:ext uri="{FF2B5EF4-FFF2-40B4-BE49-F238E27FC236}">
                <a16:creationId xmlns:a16="http://schemas.microsoft.com/office/drawing/2014/main" id="{E113E1EB-9BA8-4402-B815-8C5482442F59}"/>
              </a:ext>
            </a:extLst>
          </p:cNvPr>
          <p:cNvGraphicFramePr>
            <a:graphicFrameLocks noGrp="1"/>
          </p:cNvGraphicFramePr>
          <p:nvPr>
            <p:extLst>
              <p:ext uri="{D42A27DB-BD31-4B8C-83A1-F6EECF244321}">
                <p14:modId xmlns:p14="http://schemas.microsoft.com/office/powerpoint/2010/main" val="2353909213"/>
              </p:ext>
            </p:extLst>
          </p:nvPr>
        </p:nvGraphicFramePr>
        <p:xfrm>
          <a:off x="927149" y="4443864"/>
          <a:ext cx="10358844" cy="892413"/>
        </p:xfrm>
        <a:graphic>
          <a:graphicData uri="http://schemas.openxmlformats.org/drawingml/2006/table">
            <a:tbl>
              <a:tblPr/>
              <a:tblGrid>
                <a:gridCol w="3538656">
                  <a:extLst>
                    <a:ext uri="{9D8B030D-6E8A-4147-A177-3AD203B41FA5}">
                      <a16:colId xmlns:a16="http://schemas.microsoft.com/office/drawing/2014/main" val="3678059981"/>
                    </a:ext>
                  </a:extLst>
                </a:gridCol>
                <a:gridCol w="887074">
                  <a:extLst>
                    <a:ext uri="{9D8B030D-6E8A-4147-A177-3AD203B41FA5}">
                      <a16:colId xmlns:a16="http://schemas.microsoft.com/office/drawing/2014/main" val="482716615"/>
                    </a:ext>
                  </a:extLst>
                </a:gridCol>
                <a:gridCol w="954568">
                  <a:extLst>
                    <a:ext uri="{9D8B030D-6E8A-4147-A177-3AD203B41FA5}">
                      <a16:colId xmlns:a16="http://schemas.microsoft.com/office/drawing/2014/main" val="2922869692"/>
                    </a:ext>
                  </a:extLst>
                </a:gridCol>
                <a:gridCol w="573380">
                  <a:extLst>
                    <a:ext uri="{9D8B030D-6E8A-4147-A177-3AD203B41FA5}">
                      <a16:colId xmlns:a16="http://schemas.microsoft.com/office/drawing/2014/main" val="401556117"/>
                    </a:ext>
                  </a:extLst>
                </a:gridCol>
                <a:gridCol w="2640659">
                  <a:extLst>
                    <a:ext uri="{9D8B030D-6E8A-4147-A177-3AD203B41FA5}">
                      <a16:colId xmlns:a16="http://schemas.microsoft.com/office/drawing/2014/main" val="745804143"/>
                    </a:ext>
                  </a:extLst>
                </a:gridCol>
                <a:gridCol w="838864">
                  <a:extLst>
                    <a:ext uri="{9D8B030D-6E8A-4147-A177-3AD203B41FA5}">
                      <a16:colId xmlns:a16="http://schemas.microsoft.com/office/drawing/2014/main" val="3774526761"/>
                    </a:ext>
                  </a:extLst>
                </a:gridCol>
                <a:gridCol w="925643">
                  <a:extLst>
                    <a:ext uri="{9D8B030D-6E8A-4147-A177-3AD203B41FA5}">
                      <a16:colId xmlns:a16="http://schemas.microsoft.com/office/drawing/2014/main" val="534366132"/>
                    </a:ext>
                  </a:extLst>
                </a:gridCol>
              </a:tblGrid>
              <a:tr h="297471">
                <a:tc>
                  <a:txBody>
                    <a:bodyPr/>
                    <a:lstStyle/>
                    <a:p>
                      <a:pPr algn="l" fontAlgn="b"/>
                      <a:r>
                        <a:rPr lang="en-GB" sz="1800" b="1" i="0" u="none" strike="noStrike" dirty="0">
                          <a:solidFill>
                            <a:srgbClr val="002060"/>
                          </a:solidFill>
                          <a:effectLst/>
                          <a:latin typeface="+mj-lt"/>
                        </a:rPr>
                        <a:t>ROCE</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2019</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2018</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800" b="1" i="0" u="none" strike="noStrike">
                        <a:solidFill>
                          <a:srgbClr val="002060"/>
                        </a:solidFill>
                        <a:effectLst/>
                        <a:latin typeface="+mj-lt"/>
                      </a:endParaRP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800" b="1" i="0" u="none" strike="noStrike">
                          <a:solidFill>
                            <a:srgbClr val="002060"/>
                          </a:solidFill>
                          <a:effectLst/>
                          <a:latin typeface="+mj-lt"/>
                        </a:rPr>
                        <a:t>Asset Turnover</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2019</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2018</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12131027"/>
                  </a:ext>
                </a:extLst>
              </a:tr>
              <a:tr h="297471">
                <a:tc>
                  <a:txBody>
                    <a:bodyPr/>
                    <a:lstStyle/>
                    <a:p>
                      <a:pPr algn="l" fontAlgn="b"/>
                      <a:r>
                        <a:rPr lang="en-GB" sz="1800" b="1" i="0" u="none" strike="noStrike" dirty="0">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13.92</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15.21</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800" b="1" i="0" u="none" strike="noStrike">
                        <a:solidFill>
                          <a:srgbClr val="002060"/>
                        </a:solidFill>
                        <a:effectLst/>
                        <a:latin typeface="+mj-lt"/>
                      </a:endParaRP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800" b="1" i="0" u="none" strike="noStrike" dirty="0">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1.83</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dirty="0">
                          <a:solidFill>
                            <a:srgbClr val="002060"/>
                          </a:solidFill>
                          <a:effectLst/>
                          <a:latin typeface="+mj-lt"/>
                        </a:rPr>
                        <a:t>1.73</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90926497"/>
                  </a:ext>
                </a:extLst>
              </a:tr>
              <a:tr h="297471">
                <a:tc>
                  <a:txBody>
                    <a:bodyPr/>
                    <a:lstStyle/>
                    <a:p>
                      <a:pPr algn="l" fontAlgn="b"/>
                      <a:r>
                        <a:rPr lang="en-GB" sz="1800" b="1" i="0" u="none" strike="noStrike" dirty="0">
                          <a:solidFill>
                            <a:srgbClr val="002060"/>
                          </a:solidFill>
                          <a:effectLst/>
                          <a:latin typeface="+mj-lt"/>
                        </a:rPr>
                        <a:t>Relative difference</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-8.48</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dirty="0">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800" b="1" i="0" u="none" strike="noStrike">
                        <a:solidFill>
                          <a:srgbClr val="002060"/>
                        </a:solidFill>
                        <a:effectLst/>
                        <a:latin typeface="+mj-lt"/>
                      </a:endParaRP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800" b="1" i="0" u="none" strike="noStrike" dirty="0">
                          <a:solidFill>
                            <a:srgbClr val="002060"/>
                          </a:solidFill>
                          <a:effectLst/>
                          <a:latin typeface="+mj-lt"/>
                        </a:rPr>
                        <a:t>Relative difference</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5.86</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dirty="0">
                          <a:solidFill>
                            <a:srgbClr val="002060"/>
                          </a:solidFill>
                          <a:effectLst/>
                          <a:latin typeface="+mj-lt"/>
                        </a:rPr>
                        <a:t> </a:t>
                      </a:r>
                    </a:p>
                  </a:txBody>
                  <a:tcPr marL="9371" marR="9371" marT="9371"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48065426"/>
                  </a:ext>
                </a:extLst>
              </a:tr>
            </a:tbl>
          </a:graphicData>
        </a:graphic>
      </p:graphicFrame>
    </p:spTree>
    <p:extLst>
      <p:ext uri="{BB962C8B-B14F-4D97-AF65-F5344CB8AC3E}">
        <p14:creationId xmlns:p14="http://schemas.microsoft.com/office/powerpoint/2010/main" val="29903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Заглавие 2">
            <a:extLst>
              <a:ext uri="{FF2B5EF4-FFF2-40B4-BE49-F238E27FC236}">
                <a16:creationId xmlns:a16="http://schemas.microsoft.com/office/drawing/2014/main" id="{04C6F866-B00B-48EF-9D82-DAA8EEF226F8}"/>
              </a:ext>
            </a:extLst>
          </p:cNvPr>
          <p:cNvSpPr>
            <a:spLocks noGrp="1"/>
          </p:cNvSpPr>
          <p:nvPr>
            <p:ph type="title"/>
          </p:nvPr>
        </p:nvSpPr>
        <p:spPr>
          <a:xfrm>
            <a:off x="1332411" y="482546"/>
            <a:ext cx="10058400" cy="1450757"/>
          </a:xfrm>
        </p:spPr>
        <p:txBody>
          <a:bodyPr/>
          <a:lstStyle/>
          <a:p>
            <a:pPr algn="ctr"/>
            <a:r>
              <a:rPr lang="en-GB" b="1" dirty="0">
                <a:solidFill>
                  <a:srgbClr val="002060"/>
                </a:solidFill>
              </a:rPr>
              <a:t>Structure</a:t>
            </a:r>
            <a:br>
              <a:rPr lang="en-GB" dirty="0"/>
            </a:br>
            <a:endParaRPr lang="en-GB" dirty="0"/>
          </a:p>
        </p:txBody>
      </p:sp>
      <p:sp>
        <p:nvSpPr>
          <p:cNvPr id="5" name="Текстово поле 4">
            <a:extLst>
              <a:ext uri="{FF2B5EF4-FFF2-40B4-BE49-F238E27FC236}">
                <a16:creationId xmlns:a16="http://schemas.microsoft.com/office/drawing/2014/main" id="{2B48C3D2-448A-4B28-8CF3-191DECACF776}"/>
              </a:ext>
            </a:extLst>
          </p:cNvPr>
          <p:cNvSpPr txBox="1"/>
          <p:nvPr/>
        </p:nvSpPr>
        <p:spPr>
          <a:xfrm>
            <a:off x="809898" y="2050869"/>
            <a:ext cx="10189030" cy="1323439"/>
          </a:xfrm>
          <a:prstGeom prst="rect">
            <a:avLst/>
          </a:prstGeom>
          <a:noFill/>
        </p:spPr>
        <p:txBody>
          <a:bodyPr wrap="square" rtlCol="0">
            <a:spAutoFit/>
          </a:bodyPr>
          <a:lstStyle/>
          <a:p>
            <a:r>
              <a:rPr lang="en-GB" sz="2000" b="1" dirty="0">
                <a:solidFill>
                  <a:srgbClr val="002060"/>
                </a:solidFill>
                <a:latin typeface="+mj-lt"/>
              </a:rPr>
              <a:t>In general, a company's financial structure can also be called a capital structure. In some cases, the assessment of the financial structure may also include the decision between managing a public or private business and the capital opportunities that accompany each one.</a:t>
            </a:r>
            <a:endParaRPr lang="en-GB" sz="2000" b="1" dirty="0">
              <a:latin typeface="+mj-lt"/>
            </a:endParaRPr>
          </a:p>
        </p:txBody>
      </p:sp>
      <p:pic>
        <p:nvPicPr>
          <p:cNvPr id="7" name="Картина 6" descr="Картина, която съдържа текст&#10;&#10;Описанието е генерирано автоматично">
            <a:extLst>
              <a:ext uri="{FF2B5EF4-FFF2-40B4-BE49-F238E27FC236}">
                <a16:creationId xmlns:a16="http://schemas.microsoft.com/office/drawing/2014/main" id="{C922F2BD-D170-467A-9C2D-B42A3C9579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421" y="0"/>
            <a:ext cx="3532430" cy="1927223"/>
          </a:xfrm>
          <a:prstGeom prst="rect">
            <a:avLst/>
          </a:prstGeom>
        </p:spPr>
      </p:pic>
      <p:graphicFrame>
        <p:nvGraphicFramePr>
          <p:cNvPr id="9" name="Таблица 8">
            <a:extLst>
              <a:ext uri="{FF2B5EF4-FFF2-40B4-BE49-F238E27FC236}">
                <a16:creationId xmlns:a16="http://schemas.microsoft.com/office/drawing/2014/main" id="{257519A1-7D9D-48B8-95D6-6731EBBE144D}"/>
              </a:ext>
            </a:extLst>
          </p:cNvPr>
          <p:cNvGraphicFramePr>
            <a:graphicFrameLocks noGrp="1"/>
          </p:cNvGraphicFramePr>
          <p:nvPr>
            <p:extLst>
              <p:ext uri="{D42A27DB-BD31-4B8C-83A1-F6EECF244321}">
                <p14:modId xmlns:p14="http://schemas.microsoft.com/office/powerpoint/2010/main" val="1174319912"/>
              </p:ext>
            </p:extLst>
          </p:nvPr>
        </p:nvGraphicFramePr>
        <p:xfrm>
          <a:off x="953589" y="3429002"/>
          <a:ext cx="9614262" cy="1986915"/>
        </p:xfrm>
        <a:graphic>
          <a:graphicData uri="http://schemas.openxmlformats.org/drawingml/2006/table">
            <a:tbl>
              <a:tblPr/>
              <a:tblGrid>
                <a:gridCol w="6323359">
                  <a:extLst>
                    <a:ext uri="{9D8B030D-6E8A-4147-A177-3AD203B41FA5}">
                      <a16:colId xmlns:a16="http://schemas.microsoft.com/office/drawing/2014/main" val="2500811331"/>
                    </a:ext>
                  </a:extLst>
                </a:gridCol>
                <a:gridCol w="1585148">
                  <a:extLst>
                    <a:ext uri="{9D8B030D-6E8A-4147-A177-3AD203B41FA5}">
                      <a16:colId xmlns:a16="http://schemas.microsoft.com/office/drawing/2014/main" val="3825013432"/>
                    </a:ext>
                  </a:extLst>
                </a:gridCol>
                <a:gridCol w="1705755">
                  <a:extLst>
                    <a:ext uri="{9D8B030D-6E8A-4147-A177-3AD203B41FA5}">
                      <a16:colId xmlns:a16="http://schemas.microsoft.com/office/drawing/2014/main" val="963322205"/>
                    </a:ext>
                  </a:extLst>
                </a:gridCol>
              </a:tblGrid>
              <a:tr h="256592">
                <a:tc>
                  <a:txBody>
                    <a:bodyPr/>
                    <a:lstStyle/>
                    <a:p>
                      <a:pPr algn="l" fontAlgn="b"/>
                      <a:r>
                        <a:rPr lang="en-GB" sz="1800" b="1" i="0" u="none" strike="noStrike">
                          <a:solidFill>
                            <a:srgbClr val="002060"/>
                          </a:solidFill>
                          <a:effectLst/>
                          <a:latin typeface="+mj-lt"/>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30352520"/>
                  </a:ext>
                </a:extLst>
              </a:tr>
              <a:tr h="256592">
                <a:tc>
                  <a:txBody>
                    <a:bodyPr/>
                    <a:lstStyle/>
                    <a:p>
                      <a:pPr algn="l" fontAlgn="b"/>
                      <a:r>
                        <a:rPr lang="en-GB" sz="1800" b="1" i="0" u="none" strike="noStrike" dirty="0">
                          <a:solidFill>
                            <a:srgbClr val="002060"/>
                          </a:solidFill>
                          <a:effectLst/>
                          <a:latin typeface="+mj-lt"/>
                        </a:rPr>
                        <a:t>Debt capital*100/total equity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2060"/>
                          </a:solidFill>
                          <a:effectLst/>
                          <a:latin typeface="+mj-lt"/>
                        </a:rPr>
                        <a:t>199.48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2060"/>
                          </a:solidFill>
                          <a:effectLst/>
                          <a:latin typeface="+mj-lt"/>
                        </a:rPr>
                        <a:t>221.47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64130270"/>
                  </a:ext>
                </a:extLst>
              </a:tr>
              <a:tr h="256592">
                <a:tc>
                  <a:txBody>
                    <a:bodyPr/>
                    <a:lstStyle/>
                    <a:p>
                      <a:pPr algn="l" fontAlgn="b"/>
                      <a:r>
                        <a:rPr lang="en-GB" sz="1800" b="1" i="0" u="none" strike="noStrike" dirty="0">
                          <a:solidFill>
                            <a:srgbClr val="002060"/>
                          </a:solidFill>
                          <a:effectLst/>
                          <a:latin typeface="+mj-lt"/>
                        </a:rPr>
                        <a:t>Relative difference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2060"/>
                          </a:solidFill>
                          <a:effectLst/>
                          <a:latin typeface="+mj-lt"/>
                        </a:rPr>
                        <a:t>-9.93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2060"/>
                          </a:solidFill>
                          <a:effectLst/>
                          <a:latin typeface="+mj-lt"/>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7517592"/>
                  </a:ext>
                </a:extLst>
              </a:tr>
              <a:tr h="0">
                <a:tc>
                  <a:txBody>
                    <a:bodyPr/>
                    <a:lstStyle/>
                    <a:p>
                      <a:pPr algn="l" fontAlgn="b"/>
                      <a:endParaRPr lang="en-GB" sz="1800" b="1" i="0" u="none" strike="noStrike" dirty="0">
                        <a:solidFill>
                          <a:srgbClr val="002060"/>
                        </a:solidFill>
                        <a:effectLst/>
                        <a:latin typeface="+mj-lt"/>
                      </a:endParaRPr>
                    </a:p>
                  </a:txBody>
                  <a:tcPr marL="9525" marR="9525" marT="9525"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1800" b="1" i="0" u="none" strike="noStrike">
                        <a:solidFill>
                          <a:srgbClr val="002060"/>
                        </a:solidFill>
                        <a:effectLst/>
                        <a:latin typeface="+mj-lt"/>
                      </a:endParaRPr>
                    </a:p>
                  </a:txBody>
                  <a:tcPr marL="9525" marR="9525" marT="952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1800" b="1" i="0" u="none" strike="noStrike">
                        <a:solidFill>
                          <a:srgbClr val="002060"/>
                        </a:solidFill>
                        <a:effectLst/>
                        <a:latin typeface="+mj-lt"/>
                      </a:endParaRPr>
                    </a:p>
                  </a:txBody>
                  <a:tcPr marL="9525" marR="9525" marT="9525"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95950898"/>
                  </a:ext>
                </a:extLst>
              </a:tr>
              <a:tr h="256592">
                <a:tc>
                  <a:txBody>
                    <a:bodyPr/>
                    <a:lstStyle/>
                    <a:p>
                      <a:pPr algn="l" fontAlgn="b"/>
                      <a:r>
                        <a:rPr lang="en-GB" sz="1800" b="1" i="0" u="none" strike="noStrike">
                          <a:solidFill>
                            <a:srgbClr val="002060"/>
                          </a:solidFill>
                          <a:effectLst/>
                          <a:latin typeface="+mj-lt"/>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2060"/>
                          </a:solidFill>
                          <a:effectLst/>
                          <a:latin typeface="+mj-lt"/>
                        </a:rPr>
                        <a:t>2019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2060"/>
                          </a:solidFill>
                          <a:effectLst/>
                          <a:latin typeface="+mj-lt"/>
                        </a:rPr>
                        <a:t>2018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2176780"/>
                  </a:ext>
                </a:extLst>
              </a:tr>
              <a:tr h="256592">
                <a:tc>
                  <a:txBody>
                    <a:bodyPr/>
                    <a:lstStyle/>
                    <a:p>
                      <a:pPr algn="l" fontAlgn="b"/>
                      <a:r>
                        <a:rPr lang="en-GB" sz="1800" b="1" i="0" u="none" strike="noStrike" dirty="0">
                          <a:solidFill>
                            <a:srgbClr val="002060"/>
                          </a:solidFill>
                          <a:effectLst/>
                          <a:latin typeface="+mj-lt"/>
                        </a:rPr>
                        <a:t>Debt capital*100/debt capital total equity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2060"/>
                          </a:solidFill>
                          <a:effectLst/>
                          <a:latin typeface="+mj-lt"/>
                        </a:rPr>
                        <a:t>66.61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2060"/>
                          </a:solidFill>
                          <a:effectLst/>
                          <a:latin typeface="+mj-lt"/>
                        </a:rPr>
                        <a:t>68.89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33069248"/>
                  </a:ext>
                </a:extLst>
              </a:tr>
              <a:tr h="256592">
                <a:tc>
                  <a:txBody>
                    <a:bodyPr/>
                    <a:lstStyle/>
                    <a:p>
                      <a:pPr algn="l" fontAlgn="b"/>
                      <a:r>
                        <a:rPr lang="en-GB" sz="1800" b="1" i="0" u="none" strike="noStrike" dirty="0">
                          <a:solidFill>
                            <a:srgbClr val="002060"/>
                          </a:solidFill>
                          <a:effectLst/>
                          <a:latin typeface="+mj-lt"/>
                        </a:rPr>
                        <a:t>Relative difference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2060"/>
                          </a:solidFill>
                          <a:effectLst/>
                          <a:latin typeface="+mj-lt"/>
                        </a:rPr>
                        <a:t>-3.32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dirty="0">
                          <a:solidFill>
                            <a:srgbClr val="002060"/>
                          </a:solidFill>
                          <a:effectLst/>
                          <a:latin typeface="+mj-lt"/>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9135457"/>
                  </a:ext>
                </a:extLst>
              </a:tr>
            </a:tbl>
          </a:graphicData>
        </a:graphic>
      </p:graphicFrame>
      <p:sp>
        <p:nvSpPr>
          <p:cNvPr id="10" name="Текстово поле 9">
            <a:extLst>
              <a:ext uri="{FF2B5EF4-FFF2-40B4-BE49-F238E27FC236}">
                <a16:creationId xmlns:a16="http://schemas.microsoft.com/office/drawing/2014/main" id="{B7E407B2-E73F-4F88-8DCA-BA49A2CAA7FB}"/>
              </a:ext>
            </a:extLst>
          </p:cNvPr>
          <p:cNvSpPr txBox="1"/>
          <p:nvPr/>
        </p:nvSpPr>
        <p:spPr>
          <a:xfrm>
            <a:off x="953589" y="5708469"/>
            <a:ext cx="10189030" cy="707886"/>
          </a:xfrm>
          <a:prstGeom prst="rect">
            <a:avLst/>
          </a:prstGeom>
          <a:noFill/>
        </p:spPr>
        <p:txBody>
          <a:bodyPr wrap="square" rtlCol="0">
            <a:spAutoFit/>
          </a:bodyPr>
          <a:lstStyle/>
          <a:p>
            <a:r>
              <a:rPr lang="en-GB" sz="2000" b="1" dirty="0">
                <a:solidFill>
                  <a:srgbClr val="002060"/>
                </a:solidFill>
                <a:latin typeface="+mj-lt"/>
              </a:rPr>
              <a:t>According to the analysis of 2019 company rely more on equity than debt capital</a:t>
            </a:r>
            <a:r>
              <a:rPr lang="en-GB" b="1" dirty="0">
                <a:latin typeface="+mj-lt"/>
              </a:rPr>
              <a:t>.</a:t>
            </a:r>
          </a:p>
        </p:txBody>
      </p:sp>
    </p:spTree>
    <p:extLst>
      <p:ext uri="{BB962C8B-B14F-4D97-AF65-F5344CB8AC3E}">
        <p14:creationId xmlns:p14="http://schemas.microsoft.com/office/powerpoint/2010/main" val="3952925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A308AB2-0910-4810-BB07-6F42FE71A974}"/>
              </a:ext>
            </a:extLst>
          </p:cNvPr>
          <p:cNvSpPr>
            <a:spLocks noGrp="1"/>
          </p:cNvSpPr>
          <p:nvPr>
            <p:ph type="title"/>
          </p:nvPr>
        </p:nvSpPr>
        <p:spPr/>
        <p:txBody>
          <a:bodyPr/>
          <a:lstStyle/>
          <a:p>
            <a:pPr algn="ctr"/>
            <a:r>
              <a:rPr lang="en-GB" b="1" dirty="0">
                <a:solidFill>
                  <a:srgbClr val="002060"/>
                </a:solidFill>
              </a:rPr>
              <a:t>Capital investment</a:t>
            </a:r>
            <a:br>
              <a:rPr lang="en-GB" dirty="0"/>
            </a:br>
            <a:endParaRPr lang="en-GB" dirty="0"/>
          </a:p>
        </p:txBody>
      </p:sp>
      <p:sp>
        <p:nvSpPr>
          <p:cNvPr id="3" name="Контейнер за съдържание 2">
            <a:extLst>
              <a:ext uri="{FF2B5EF4-FFF2-40B4-BE49-F238E27FC236}">
                <a16:creationId xmlns:a16="http://schemas.microsoft.com/office/drawing/2014/main" id="{E80F742C-75BC-4EDE-ABDC-4072E745F60B}"/>
              </a:ext>
            </a:extLst>
          </p:cNvPr>
          <p:cNvSpPr>
            <a:spLocks noGrp="1"/>
          </p:cNvSpPr>
          <p:nvPr>
            <p:ph idx="1"/>
          </p:nvPr>
        </p:nvSpPr>
        <p:spPr>
          <a:xfrm>
            <a:off x="477672" y="2108201"/>
            <a:ext cx="10931856" cy="3760891"/>
          </a:xfrm>
        </p:spPr>
        <p:txBody>
          <a:bodyPr/>
          <a:lstStyle/>
          <a:p>
            <a:pPr marL="0" lvl="0" indent="0">
              <a:lnSpc>
                <a:spcPct val="100000"/>
              </a:lnSpc>
              <a:spcBef>
                <a:spcPts val="0"/>
              </a:spcBef>
              <a:spcAft>
                <a:spcPts val="0"/>
              </a:spcAft>
              <a:buClrTx/>
              <a:buSzTx/>
              <a:buNone/>
            </a:pPr>
            <a:r>
              <a:rPr lang="en-GB" sz="2000" b="1" dirty="0">
                <a:solidFill>
                  <a:srgbClr val="002060"/>
                </a:solidFill>
                <a:latin typeface="+mj-lt"/>
              </a:rPr>
              <a:t>Capital investment is a sum of money provided to a company to further its business objectives. The term also can refer to a company's acquisition of long-term assets such as real estate, manufacturing plants, and machinery.</a:t>
            </a:r>
            <a:endParaRPr lang="en-GB" dirty="0">
              <a:latin typeface="+mj-lt"/>
            </a:endParaRPr>
          </a:p>
        </p:txBody>
      </p:sp>
      <p:pic>
        <p:nvPicPr>
          <p:cNvPr id="7" name="Картина 6" descr="Картина, която съдържа играчка, рисунка&#10;&#10;Описанието е генерирано автоматично">
            <a:extLst>
              <a:ext uri="{FF2B5EF4-FFF2-40B4-BE49-F238E27FC236}">
                <a16:creationId xmlns:a16="http://schemas.microsoft.com/office/drawing/2014/main" id="{DD08EA8F-96B4-469D-9D0A-F03D3F6260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6477" y="1"/>
            <a:ext cx="3002507" cy="1883390"/>
          </a:xfrm>
          <a:prstGeom prst="rect">
            <a:avLst/>
          </a:prstGeom>
        </p:spPr>
      </p:pic>
      <p:graphicFrame>
        <p:nvGraphicFramePr>
          <p:cNvPr id="9" name="Таблица 8">
            <a:extLst>
              <a:ext uri="{FF2B5EF4-FFF2-40B4-BE49-F238E27FC236}">
                <a16:creationId xmlns:a16="http://schemas.microsoft.com/office/drawing/2014/main" id="{7484AB03-AB4A-4BC4-987D-0D6E44DAF651}"/>
              </a:ext>
            </a:extLst>
          </p:cNvPr>
          <p:cNvGraphicFramePr>
            <a:graphicFrameLocks noGrp="1"/>
          </p:cNvGraphicFramePr>
          <p:nvPr>
            <p:extLst>
              <p:ext uri="{D42A27DB-BD31-4B8C-83A1-F6EECF244321}">
                <p14:modId xmlns:p14="http://schemas.microsoft.com/office/powerpoint/2010/main" val="3796391980"/>
              </p:ext>
            </p:extLst>
          </p:nvPr>
        </p:nvGraphicFramePr>
        <p:xfrm>
          <a:off x="555464" y="3175318"/>
          <a:ext cx="10522424" cy="2481050"/>
        </p:xfrm>
        <a:graphic>
          <a:graphicData uri="http://schemas.openxmlformats.org/drawingml/2006/table">
            <a:tbl>
              <a:tblPr/>
              <a:tblGrid>
                <a:gridCol w="6920663">
                  <a:extLst>
                    <a:ext uri="{9D8B030D-6E8A-4147-A177-3AD203B41FA5}">
                      <a16:colId xmlns:a16="http://schemas.microsoft.com/office/drawing/2014/main" val="1973519124"/>
                    </a:ext>
                  </a:extLst>
                </a:gridCol>
                <a:gridCol w="1734880">
                  <a:extLst>
                    <a:ext uri="{9D8B030D-6E8A-4147-A177-3AD203B41FA5}">
                      <a16:colId xmlns:a16="http://schemas.microsoft.com/office/drawing/2014/main" val="2829609611"/>
                    </a:ext>
                  </a:extLst>
                </a:gridCol>
                <a:gridCol w="1866881">
                  <a:extLst>
                    <a:ext uri="{9D8B030D-6E8A-4147-A177-3AD203B41FA5}">
                      <a16:colId xmlns:a16="http://schemas.microsoft.com/office/drawing/2014/main" val="3166573940"/>
                    </a:ext>
                  </a:extLst>
                </a:gridCol>
              </a:tblGrid>
              <a:tr h="210290">
                <a:tc>
                  <a:txBody>
                    <a:bodyPr/>
                    <a:lstStyle/>
                    <a:p>
                      <a:pPr algn="l" fontAlgn="b"/>
                      <a:r>
                        <a:rPr lang="en-GB" sz="1800" b="1" i="0" u="none" strike="noStrike">
                          <a:solidFill>
                            <a:srgbClr val="002060"/>
                          </a:solidFill>
                          <a:effectLst/>
                          <a:latin typeface="+mj-lt"/>
                        </a:rPr>
                        <a:t>Earnings Per Share(EPS)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01996184"/>
                  </a:ext>
                </a:extLst>
              </a:tr>
              <a:tr h="210290">
                <a:tc>
                  <a:txBody>
                    <a:bodyPr/>
                    <a:lstStyle/>
                    <a:p>
                      <a:pPr algn="l" fontAlgn="b"/>
                      <a:r>
                        <a:rPr lang="en-GB" sz="1800" b="1" i="0" u="none" strike="noStrike">
                          <a:solidFill>
                            <a:srgbClr val="002060"/>
                          </a:solidFill>
                          <a:effectLst/>
                          <a:latin typeface="+mj-lt"/>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63.00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51.00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95589048"/>
                  </a:ext>
                </a:extLst>
              </a:tr>
              <a:tr h="210290">
                <a:tc>
                  <a:txBody>
                    <a:bodyPr/>
                    <a:lstStyle/>
                    <a:p>
                      <a:pPr algn="l" fontAlgn="b"/>
                      <a:r>
                        <a:rPr lang="en-GB" sz="1800" b="1" i="0" u="none" strike="noStrike" dirty="0">
                          <a:solidFill>
                            <a:srgbClr val="002060"/>
                          </a:solidFill>
                          <a:effectLst/>
                          <a:latin typeface="+mj-lt"/>
                        </a:rPr>
                        <a:t>Relative difference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23.53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dirty="0">
                          <a:solidFill>
                            <a:srgbClr val="002060"/>
                          </a:solidFill>
                          <a:effectLst/>
                          <a:latin typeface="+mj-lt"/>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5761609"/>
                  </a:ext>
                </a:extLst>
              </a:tr>
              <a:tr h="210290">
                <a:tc>
                  <a:txBody>
                    <a:bodyPr/>
                    <a:lstStyle/>
                    <a:p>
                      <a:pPr algn="l" fontAlgn="b"/>
                      <a:endParaRPr lang="en-GB" sz="1200" b="1" i="0" u="none" strike="noStrike">
                        <a:solidFill>
                          <a:srgbClr val="000000"/>
                        </a:solidFill>
                        <a:effectLst/>
                        <a:latin typeface="Arial" panose="020B0604020202020204" pitchFamily="34" charset="0"/>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1200" b="1" i="0" u="none" strike="noStrike">
                        <a:solidFill>
                          <a:srgbClr val="000000"/>
                        </a:solidFill>
                        <a:effectLst/>
                        <a:latin typeface="Arial" panose="020B0604020202020204" pitchFamily="34" charset="0"/>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ctr" fontAlgn="b"/>
                      <a:endParaRPr lang="en-GB" sz="1200" b="1" i="0" u="none" strike="noStrike" dirty="0">
                        <a:solidFill>
                          <a:srgbClr val="000000"/>
                        </a:solidFill>
                        <a:effectLst/>
                        <a:latin typeface="Arial" panose="020B0604020202020204" pitchFamily="34" charset="0"/>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007398410"/>
                  </a:ext>
                </a:extLst>
              </a:tr>
              <a:tr h="210290">
                <a:tc gridSpan="2">
                  <a:txBody>
                    <a:bodyPr/>
                    <a:lstStyle/>
                    <a:p>
                      <a:pPr algn="l" fontAlgn="b"/>
                      <a:r>
                        <a:rPr lang="en-GB" sz="1800" b="1" i="0" u="none" strike="noStrike" dirty="0">
                          <a:solidFill>
                            <a:srgbClr val="002060"/>
                          </a:solidFill>
                          <a:effectLst/>
                          <a:latin typeface="+mj-lt"/>
                        </a:rPr>
                        <a:t>Investment ratios -dividends percentage pay-out</a:t>
                      </a:r>
                    </a:p>
                  </a:txBody>
                  <a:tcPr marL="9525" marR="9525" marT="9525" marB="0" anchor="b">
                    <a:lnL>
                      <a:noFill/>
                    </a:lnL>
                    <a:lnR>
                      <a:noFill/>
                    </a:lnR>
                    <a:lnT>
                      <a:noFill/>
                    </a:lnT>
                    <a:lnB>
                      <a:noFill/>
                    </a:lnB>
                  </a:tcPr>
                </a:tc>
                <a:tc hMerge="1">
                  <a:txBody>
                    <a:bodyPr/>
                    <a:lstStyle/>
                    <a:p>
                      <a:endParaRPr lang="en-GB"/>
                    </a:p>
                  </a:txBody>
                  <a:tcPr/>
                </a:tc>
                <a:tc>
                  <a:txBody>
                    <a:bodyPr/>
                    <a:lstStyle/>
                    <a:p>
                      <a:pPr algn="ctr" fontAlgn="b"/>
                      <a:endParaRPr lang="en-GB" sz="1800" b="1" i="0" u="none" strike="noStrike">
                        <a:solidFill>
                          <a:srgbClr val="002060"/>
                        </a:solidFill>
                        <a:effectLst/>
                        <a:latin typeface="+mj-lt"/>
                      </a:endParaRPr>
                    </a:p>
                  </a:txBody>
                  <a:tcPr marL="9525" marR="9525" marT="9525" marB="0" anchor="b">
                    <a:lnL>
                      <a:noFill/>
                    </a:lnL>
                    <a:lnR>
                      <a:noFill/>
                    </a:lnR>
                    <a:lnT>
                      <a:noFill/>
                    </a:lnT>
                    <a:lnB>
                      <a:noFill/>
                    </a:lnB>
                  </a:tcPr>
                </a:tc>
                <a:extLst>
                  <a:ext uri="{0D108BD9-81ED-4DB2-BD59-A6C34878D82A}">
                    <a16:rowId xmlns:a16="http://schemas.microsoft.com/office/drawing/2014/main" val="2549184535"/>
                  </a:ext>
                </a:extLst>
              </a:tr>
              <a:tr h="210290">
                <a:tc>
                  <a:txBody>
                    <a:bodyPr/>
                    <a:lstStyle/>
                    <a:p>
                      <a:pPr algn="l" fontAlgn="b"/>
                      <a:endParaRPr lang="en-GB" sz="1800" b="1" i="0" u="none" strike="noStrike" dirty="0">
                        <a:solidFill>
                          <a:srgbClr val="002060"/>
                        </a:solidFill>
                        <a:effectLst/>
                        <a:latin typeface="+mj-lt"/>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1800" b="1" i="0" u="none" strike="noStrike">
                        <a:solidFill>
                          <a:srgbClr val="002060"/>
                        </a:solidFill>
                        <a:effectLst/>
                        <a:latin typeface="+mj-lt"/>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b"/>
                      <a:endParaRPr lang="en-GB" sz="1800" b="1" i="0" u="none" strike="noStrike">
                        <a:solidFill>
                          <a:srgbClr val="002060"/>
                        </a:solidFill>
                        <a:effectLst/>
                        <a:latin typeface="+mj-lt"/>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14491545"/>
                  </a:ext>
                </a:extLst>
              </a:tr>
              <a:tr h="210290">
                <a:tc>
                  <a:txBody>
                    <a:bodyPr/>
                    <a:lstStyle/>
                    <a:p>
                      <a:pPr algn="l" fontAlgn="b"/>
                      <a:r>
                        <a:rPr lang="en-GB" sz="1800" b="1" i="0" u="none" strike="noStrike" dirty="0">
                          <a:solidFill>
                            <a:srgbClr val="002060"/>
                          </a:solidFill>
                          <a:effectLst/>
                          <a:latin typeface="+mj-lt"/>
                        </a:rPr>
                        <a:t>Dividends percentage –pay-out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2018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19475466"/>
                  </a:ext>
                </a:extLst>
              </a:tr>
              <a:tr h="210290">
                <a:tc>
                  <a:txBody>
                    <a:bodyPr/>
                    <a:lstStyle/>
                    <a:p>
                      <a:pPr algn="l" fontAlgn="b"/>
                      <a:r>
                        <a:rPr lang="en-GB" sz="1800" b="1" i="0" u="none" strike="noStrike" dirty="0">
                          <a:solidFill>
                            <a:srgbClr val="002060"/>
                          </a:solidFill>
                          <a:effectLst/>
                          <a:latin typeface="+mj-lt"/>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52,381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a:solidFill>
                            <a:srgbClr val="002060"/>
                          </a:solidFill>
                          <a:effectLst/>
                          <a:latin typeface="+mj-lt"/>
                        </a:rPr>
                        <a:t>58,824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01959098"/>
                  </a:ext>
                </a:extLst>
              </a:tr>
              <a:tr h="210290">
                <a:tc>
                  <a:txBody>
                    <a:bodyPr/>
                    <a:lstStyle/>
                    <a:p>
                      <a:pPr algn="l" fontAlgn="b"/>
                      <a:r>
                        <a:rPr lang="en-GB" sz="1800" b="1" i="0" u="none" strike="noStrike" dirty="0">
                          <a:solidFill>
                            <a:srgbClr val="002060"/>
                          </a:solidFill>
                          <a:effectLst/>
                          <a:latin typeface="+mj-lt"/>
                        </a:rPr>
                        <a:t>relative difference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dirty="0">
                          <a:solidFill>
                            <a:srgbClr val="002060"/>
                          </a:solidFill>
                          <a:effectLst/>
                          <a:latin typeface="+mj-lt"/>
                        </a:rPr>
                        <a:t>-10.95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800" b="1" i="0" u="none" strike="noStrike" dirty="0">
                          <a:solidFill>
                            <a:srgbClr val="002060"/>
                          </a:solidFill>
                          <a:effectLst/>
                          <a:latin typeface="+mj-lt"/>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37236975"/>
                  </a:ext>
                </a:extLst>
              </a:tr>
            </a:tbl>
          </a:graphicData>
        </a:graphic>
      </p:graphicFrame>
    </p:spTree>
    <p:extLst>
      <p:ext uri="{BB962C8B-B14F-4D97-AF65-F5344CB8AC3E}">
        <p14:creationId xmlns:p14="http://schemas.microsoft.com/office/powerpoint/2010/main" val="550723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Заглавие 2">
            <a:extLst>
              <a:ext uri="{FF2B5EF4-FFF2-40B4-BE49-F238E27FC236}">
                <a16:creationId xmlns:a16="http://schemas.microsoft.com/office/drawing/2014/main" id="{0A6DBB5D-A3A9-412B-BBC7-DEA7AF75DEC0}"/>
              </a:ext>
            </a:extLst>
          </p:cNvPr>
          <p:cNvSpPr>
            <a:spLocks noGrp="1"/>
          </p:cNvSpPr>
          <p:nvPr>
            <p:ph type="title"/>
          </p:nvPr>
        </p:nvSpPr>
        <p:spPr>
          <a:xfrm>
            <a:off x="643466" y="525439"/>
            <a:ext cx="3517567" cy="757451"/>
          </a:xfrm>
        </p:spPr>
        <p:txBody>
          <a:bodyPr anchor="b">
            <a:normAutofit/>
          </a:bodyPr>
          <a:lstStyle/>
          <a:p>
            <a:pPr algn="ctr"/>
            <a:r>
              <a:rPr lang="en-GB" sz="3200" b="1" dirty="0"/>
              <a:t>Conclusion</a:t>
            </a:r>
          </a:p>
        </p:txBody>
      </p:sp>
      <p:pic>
        <p:nvPicPr>
          <p:cNvPr id="6" name="Картина 5">
            <a:extLst>
              <a:ext uri="{FF2B5EF4-FFF2-40B4-BE49-F238E27FC236}">
                <a16:creationId xmlns:a16="http://schemas.microsoft.com/office/drawing/2014/main" id="{545F9418-12F6-42C0-929C-044DD041D9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8728" y="2047164"/>
            <a:ext cx="6032311" cy="3391598"/>
          </a:xfrm>
          <a:prstGeom prst="rect">
            <a:avLst/>
          </a:prstGeom>
          <a:noFill/>
        </p:spPr>
      </p:pic>
      <p:sp>
        <p:nvSpPr>
          <p:cNvPr id="4" name="Контейнер за съдържание 3">
            <a:extLst>
              <a:ext uri="{FF2B5EF4-FFF2-40B4-BE49-F238E27FC236}">
                <a16:creationId xmlns:a16="http://schemas.microsoft.com/office/drawing/2014/main" id="{6060BDE0-45FE-475F-B328-C4F0CCD250E1}"/>
              </a:ext>
            </a:extLst>
          </p:cNvPr>
          <p:cNvSpPr>
            <a:spLocks noGrp="1"/>
          </p:cNvSpPr>
          <p:nvPr>
            <p:ph type="body" sz="half" idx="2"/>
          </p:nvPr>
        </p:nvSpPr>
        <p:spPr>
          <a:xfrm>
            <a:off x="150125" y="1555846"/>
            <a:ext cx="4258102" cy="4776716"/>
          </a:xfrm>
        </p:spPr>
        <p:txBody>
          <a:bodyPr>
            <a:normAutofit lnSpcReduction="10000"/>
          </a:bodyPr>
          <a:lstStyle/>
          <a:p>
            <a:pPr>
              <a:lnSpc>
                <a:spcPct val="100000"/>
              </a:lnSpc>
            </a:pPr>
            <a:r>
              <a:rPr lang="en-GB" b="1" dirty="0"/>
              <a:t>From the ratio tables we can see that the company maintains without having to spend more and manages to pay its expenses without prejudice, is a solid company</a:t>
            </a:r>
          </a:p>
          <a:p>
            <a:pPr>
              <a:lnSpc>
                <a:spcPct val="100000"/>
              </a:lnSpc>
            </a:pPr>
            <a:r>
              <a:rPr lang="en-GB" b="1" dirty="0"/>
              <a:t>This conclusion is based on the interpretation of the analysis of each of the indicators of the analysis techniques used in this study, as well as the set of information we provided in the classroom.</a:t>
            </a:r>
          </a:p>
          <a:p>
            <a:pPr>
              <a:lnSpc>
                <a:spcPct val="100000"/>
              </a:lnSpc>
            </a:pPr>
            <a:r>
              <a:rPr lang="en-GB" b="1" dirty="0"/>
              <a:t>All investment analysis techniques covered have some degree of uncertainty as the analyses are bold or in combination have a degree of certainty of success, thus destroying the degree of certainty and uncertainty.</a:t>
            </a:r>
          </a:p>
        </p:txBody>
      </p:sp>
    </p:spTree>
    <p:extLst>
      <p:ext uri="{BB962C8B-B14F-4D97-AF65-F5344CB8AC3E}">
        <p14:creationId xmlns:p14="http://schemas.microsoft.com/office/powerpoint/2010/main" val="1118902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Заглавие 2">
            <a:extLst>
              <a:ext uri="{FF2B5EF4-FFF2-40B4-BE49-F238E27FC236}">
                <a16:creationId xmlns:a16="http://schemas.microsoft.com/office/drawing/2014/main" id="{282AAD1F-99C0-446F-88F1-14F60F410993}"/>
              </a:ext>
            </a:extLst>
          </p:cNvPr>
          <p:cNvSpPr>
            <a:spLocks noGrp="1"/>
          </p:cNvSpPr>
          <p:nvPr>
            <p:ph type="title"/>
          </p:nvPr>
        </p:nvSpPr>
        <p:spPr>
          <a:xfrm>
            <a:off x="1097280" y="286604"/>
            <a:ext cx="10058400" cy="941696"/>
          </a:xfrm>
        </p:spPr>
        <p:txBody>
          <a:bodyPr/>
          <a:lstStyle/>
          <a:p>
            <a:pPr algn="ctr"/>
            <a:r>
              <a:rPr lang="en-GB" b="1" dirty="0">
                <a:solidFill>
                  <a:srgbClr val="002060"/>
                </a:solidFill>
              </a:rPr>
              <a:t>References:</a:t>
            </a:r>
          </a:p>
        </p:txBody>
      </p:sp>
      <p:sp>
        <p:nvSpPr>
          <p:cNvPr id="4" name="Контейнер за съдържание 3">
            <a:extLst>
              <a:ext uri="{FF2B5EF4-FFF2-40B4-BE49-F238E27FC236}">
                <a16:creationId xmlns:a16="http://schemas.microsoft.com/office/drawing/2014/main" id="{E337B9F5-96E5-45B1-A343-149B659F47CA}"/>
              </a:ext>
            </a:extLst>
          </p:cNvPr>
          <p:cNvSpPr>
            <a:spLocks noGrp="1"/>
          </p:cNvSpPr>
          <p:nvPr>
            <p:ph idx="1"/>
          </p:nvPr>
        </p:nvSpPr>
        <p:spPr>
          <a:xfrm>
            <a:off x="423081" y="2006221"/>
            <a:ext cx="11122925" cy="4162566"/>
          </a:xfrm>
        </p:spPr>
        <p:txBody>
          <a:bodyPr numCol="2">
            <a:normAutofit fontScale="77500" lnSpcReduction="20000"/>
          </a:bodyPr>
          <a:lstStyle/>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(António Domingues Azevedo)</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a:t>
            </a:r>
            <a:r>
              <a:rPr lang="en-GB" sz="2200" b="1" dirty="0">
                <a:solidFill>
                  <a:srgbClr val="002060"/>
                </a:solidFill>
                <a:latin typeface="Bookman Old Style" panose="020F0302020204030204"/>
                <a:hlinkClick r:id="rId2">
                  <a:extLst>
                    <a:ext uri="{A12FA001-AC4F-418D-AE19-62706E023703}">
                      <ahyp:hlinkClr xmlns:ahyp="http://schemas.microsoft.com/office/drawing/2018/hyperlinkcolor" val="tx"/>
                    </a:ext>
                  </a:extLst>
                </a:hlinkClick>
              </a:rPr>
              <a:t>www.accountingtools.com</a:t>
            </a:r>
            <a:r>
              <a:rPr lang="en-GB" sz="2200" b="1" dirty="0">
                <a:solidFill>
                  <a:srgbClr val="002060"/>
                </a:solidFill>
                <a:latin typeface="Bookman Old Style" panose="020F0302020204030204"/>
              </a:rPr>
              <a:t>)</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(Carlos Pistana Barros)</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(Cambridge University)</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a:t>
            </a:r>
            <a:r>
              <a:rPr lang="en-GB" sz="2200" b="1" dirty="0">
                <a:solidFill>
                  <a:srgbClr val="002060"/>
                </a:solidFill>
                <a:latin typeface="Bookman Old Style" panose="020F0302020204030204"/>
                <a:hlinkClick r:id="rId3">
                  <a:extLst>
                    <a:ext uri="{A12FA001-AC4F-418D-AE19-62706E023703}">
                      <ahyp:hlinkClr xmlns:ahyp="http://schemas.microsoft.com/office/drawing/2018/hyperlinkcolor" val="tx"/>
                    </a:ext>
                  </a:extLst>
                </a:hlinkClick>
              </a:rPr>
              <a:t>www.commsec.com</a:t>
            </a:r>
            <a:r>
              <a:rPr lang="en-GB" sz="2200" b="1" dirty="0">
                <a:solidFill>
                  <a:srgbClr val="002060"/>
                </a:solidFill>
                <a:latin typeface="Bookman Old Style" panose="020F0302020204030204"/>
              </a:rPr>
              <a:t>)</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(Cambridge University)</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 Definition © 2018)</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(Erik Banks, 2014)</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(Financial Analysis Report) (2019) </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(Gary Huggins)</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(Guo, Z.Wang)</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a:t>
            </a:r>
            <a:r>
              <a:rPr lang="en-GB" sz="2200" b="1" dirty="0">
                <a:solidFill>
                  <a:srgbClr val="002060"/>
                </a:solidFill>
                <a:latin typeface="Bookman Old Style" panose="020F0302020204030204"/>
                <a:hlinkClick r:id="rId4">
                  <a:extLst>
                    <a:ext uri="{A12FA001-AC4F-418D-AE19-62706E023703}">
                      <ahyp:hlinkClr xmlns:ahyp="http://schemas.microsoft.com/office/drawing/2018/hyperlinkcolor" val="tx"/>
                    </a:ext>
                  </a:extLst>
                </a:hlinkClick>
              </a:rPr>
              <a:t>www.investiopedia</a:t>
            </a:r>
            <a:r>
              <a:rPr lang="en-GB" sz="2200" b="1" dirty="0">
                <a:solidFill>
                  <a:srgbClr val="002060"/>
                </a:solidFill>
                <a:latin typeface="Bookman Old Style" panose="020F0302020204030204"/>
              </a:rPr>
              <a:t>)</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(By JULIE YOUNG)</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(SlideShare).</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(Steven Bragg)</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 (Stud.com)</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(wikipedia.org › Analysis)</a:t>
            </a:r>
          </a:p>
          <a:p>
            <a:pPr marL="0" lvl="0" indent="0">
              <a:lnSpc>
                <a:spcPct val="100000"/>
              </a:lnSpc>
              <a:spcBef>
                <a:spcPts val="0"/>
              </a:spcBef>
              <a:spcAft>
                <a:spcPts val="0"/>
              </a:spcAft>
              <a:buClrTx/>
              <a:buSzTx/>
              <a:buNone/>
            </a:pPr>
            <a:endParaRPr lang="en-GB" sz="2200" b="1" dirty="0">
              <a:solidFill>
                <a:srgbClr val="002060"/>
              </a:solidFill>
              <a:latin typeface="Bookman Old Style" panose="020F0302020204030204"/>
            </a:endParaRPr>
          </a:p>
          <a:p>
            <a:pPr marL="0" lvl="0" indent="0">
              <a:lnSpc>
                <a:spcPct val="100000"/>
              </a:lnSpc>
              <a:spcBef>
                <a:spcPts val="0"/>
              </a:spcBef>
              <a:spcAft>
                <a:spcPts val="0"/>
              </a:spcAft>
              <a:buClrTx/>
              <a:buSzTx/>
              <a:buNone/>
            </a:pPr>
            <a:r>
              <a:rPr lang="en-GB" sz="2200" b="1" dirty="0">
                <a:solidFill>
                  <a:srgbClr val="002060"/>
                </a:solidFill>
                <a:latin typeface="Bookman Old Style" panose="020F0302020204030204"/>
              </a:rPr>
              <a:t>(www.yourdictionary.com)</a:t>
            </a:r>
          </a:p>
          <a:p>
            <a:endParaRPr lang="en-GB" dirty="0"/>
          </a:p>
        </p:txBody>
      </p:sp>
      <p:pic>
        <p:nvPicPr>
          <p:cNvPr id="8" name="Картина 7">
            <a:extLst>
              <a:ext uri="{FF2B5EF4-FFF2-40B4-BE49-F238E27FC236}">
                <a16:creationId xmlns:a16="http://schemas.microsoft.com/office/drawing/2014/main" id="{D2521A8B-EDDC-43CE-9FAA-55EE4A775E3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6478" y="1"/>
            <a:ext cx="3548418" cy="1842448"/>
          </a:xfrm>
          <a:prstGeom prst="rect">
            <a:avLst/>
          </a:prstGeom>
        </p:spPr>
      </p:pic>
    </p:spTree>
    <p:extLst>
      <p:ext uri="{BB962C8B-B14F-4D97-AF65-F5344CB8AC3E}">
        <p14:creationId xmlns:p14="http://schemas.microsoft.com/office/powerpoint/2010/main" val="1474573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FC825235-3ACC-45F4-A636-9AFE325CB2F9}"/>
              </a:ext>
            </a:extLst>
          </p:cNvPr>
          <p:cNvSpPr>
            <a:spLocks noGrp="1"/>
          </p:cNvSpPr>
          <p:nvPr>
            <p:ph type="title"/>
          </p:nvPr>
        </p:nvSpPr>
        <p:spPr>
          <a:xfrm>
            <a:off x="1097280" y="286603"/>
            <a:ext cx="10058400" cy="1450757"/>
          </a:xfrm>
        </p:spPr>
        <p:txBody>
          <a:bodyPr/>
          <a:lstStyle/>
          <a:p>
            <a:pPr algn="ctr"/>
            <a:r>
              <a:rPr lang="en-US" b="1" dirty="0">
                <a:solidFill>
                  <a:srgbClr val="002060"/>
                </a:solidFill>
              </a:rPr>
              <a:t>Thank you!       Any question?</a:t>
            </a:r>
          </a:p>
        </p:txBody>
      </p:sp>
      <p:pic>
        <p:nvPicPr>
          <p:cNvPr id="8" name="Picture 7" descr="A close up of a logo&#10;&#10;Description automatically generated">
            <a:extLst>
              <a:ext uri="{FF2B5EF4-FFF2-40B4-BE49-F238E27FC236}">
                <a16:creationId xmlns:a16="http://schemas.microsoft.com/office/drawing/2014/main" id="{1C947EFA-266F-4C53-A986-7865EB919D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4650" y="2149855"/>
            <a:ext cx="4522365" cy="3643039"/>
          </a:xfrm>
          <a:prstGeom prst="rect">
            <a:avLst/>
          </a:prstGeom>
          <a:noFill/>
        </p:spPr>
      </p:pic>
      <p:pic>
        <p:nvPicPr>
          <p:cNvPr id="15" name="Picture 14" descr="A picture containing drawing&#10;&#10;Description automatically generated">
            <a:extLst>
              <a:ext uri="{FF2B5EF4-FFF2-40B4-BE49-F238E27FC236}">
                <a16:creationId xmlns:a16="http://schemas.microsoft.com/office/drawing/2014/main" id="{0818D9E9-BF36-4701-A369-612963F2B41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54987" y="2197098"/>
            <a:ext cx="4700694" cy="3595796"/>
          </a:xfrm>
          <a:prstGeom prst="rect">
            <a:avLst/>
          </a:prstGeom>
        </p:spPr>
      </p:pic>
      <p:sp>
        <p:nvSpPr>
          <p:cNvPr id="19" name="Content Placeholder 18">
            <a:extLst>
              <a:ext uri="{FF2B5EF4-FFF2-40B4-BE49-F238E27FC236}">
                <a16:creationId xmlns:a16="http://schemas.microsoft.com/office/drawing/2014/main" id="{C9E778B2-5C7A-4AA3-A187-8597CFAB7FFF}"/>
              </a:ext>
            </a:extLst>
          </p:cNvPr>
          <p:cNvSpPr>
            <a:spLocks noGrp="1"/>
          </p:cNvSpPr>
          <p:nvPr>
            <p:ph sz="half" idx="2"/>
          </p:nvPr>
        </p:nvSpPr>
        <p:spPr>
          <a:xfrm>
            <a:off x="6454986" y="2120899"/>
            <a:ext cx="4700694" cy="3643039"/>
          </a:xfrm>
        </p:spPr>
        <p:txBody>
          <a:bodyPr/>
          <a:lstStyle/>
          <a:p>
            <a:br>
              <a:rPr lang="en-GB" dirty="0"/>
            </a:br>
            <a:endParaRPr lang="en-GB" sz="2800" b="1" dirty="0"/>
          </a:p>
        </p:txBody>
      </p:sp>
    </p:spTree>
    <p:extLst>
      <p:ext uri="{BB962C8B-B14F-4D97-AF65-F5344CB8AC3E}">
        <p14:creationId xmlns:p14="http://schemas.microsoft.com/office/powerpoint/2010/main" val="690252100"/>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otalTime>0</TotalTime>
  <Words>807</Words>
  <Application>Microsoft Office PowerPoint</Application>
  <PresentationFormat>Широк екран</PresentationFormat>
  <Paragraphs>166</Paragraphs>
  <Slides>11</Slides>
  <Notes>0</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11</vt:i4>
      </vt:variant>
    </vt:vector>
  </HeadingPairs>
  <TitlesOfParts>
    <vt:vector size="17" baseType="lpstr">
      <vt:lpstr>Arial</vt:lpstr>
      <vt:lpstr>Bookman Old Style</vt:lpstr>
      <vt:lpstr>Calibri</vt:lpstr>
      <vt:lpstr>Franklin Gothic Book</vt:lpstr>
      <vt:lpstr>Wingdings</vt:lpstr>
      <vt:lpstr>1_RetrospectVTI</vt:lpstr>
      <vt:lpstr>         Programme: BA International Hotel Management   Module code:M5X01922  </vt:lpstr>
      <vt:lpstr>Welcome  My Name is Elza   Today  I will demonstrate the company's action plan, decision making, payments, relevant credit dates and analyse the specific objectives of the company.</vt:lpstr>
      <vt:lpstr>Презентация на PowerPoint</vt:lpstr>
      <vt:lpstr>Ratio  analyse</vt:lpstr>
      <vt:lpstr>Liquidity </vt:lpstr>
      <vt:lpstr>Profitability </vt:lpstr>
      <vt:lpstr>Structure </vt:lpstr>
      <vt:lpstr>Capital investment </vt:lpstr>
      <vt:lpstr>Conclusion</vt:lpstr>
      <vt:lpstr>References:</vt:lpstr>
      <vt:lpstr>Thank you!       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2020-03-27T13:10:22Z</dcterms:created>
  <dcterms:modified xsi:type="dcterms:W3CDTF">2020-03-27T13:26:30Z</dcterms:modified>
</cp:coreProperties>
</file>