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4"/>
  </p:sldMasterIdLst>
  <p:notesMasterIdLst>
    <p:notesMasterId r:id="rId21"/>
  </p:notesMasterIdLst>
  <p:sldIdLst>
    <p:sldId id="256" r:id="rId5"/>
    <p:sldId id="273"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1" r:id="rId19"/>
    <p:sldId id="272" r:id="rId20"/>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83142" autoAdjust="0"/>
  </p:normalViewPr>
  <p:slideViewPr>
    <p:cSldViewPr snapToGrid="0" snapToObjects="1">
      <p:cViewPr varScale="1">
        <p:scale>
          <a:sx n="75" d="100"/>
          <a:sy n="75" d="100"/>
        </p:scale>
        <p:origin x="72" y="22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C0D348-8A33-448B-8F35-44443B6C1F8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C72D3B2-3401-48DC-BCAF-206385222FE7}">
      <dgm:prSet/>
      <dgm:spPr/>
      <dgm:t>
        <a:bodyPr/>
        <a:lstStyle/>
        <a:p>
          <a:r>
            <a:rPr lang="en-GB" dirty="0"/>
            <a:t>Health, wellbeing &amp; sustainability  (Age UK, 2024).</a:t>
          </a:r>
          <a:endParaRPr lang="en-US" dirty="0"/>
        </a:p>
      </dgm:t>
    </dgm:pt>
    <dgm:pt modelId="{4056186A-5498-4ADF-9FFE-0405F0C99AC4}" type="parTrans" cxnId="{DB0C44E1-D841-4ED1-BC82-48AE6AE50C7C}">
      <dgm:prSet/>
      <dgm:spPr/>
      <dgm:t>
        <a:bodyPr/>
        <a:lstStyle/>
        <a:p>
          <a:endParaRPr lang="en-US"/>
        </a:p>
      </dgm:t>
    </dgm:pt>
    <dgm:pt modelId="{18770FBF-0625-4A8F-BF7D-4E7B7F158A54}" type="sibTrans" cxnId="{DB0C44E1-D841-4ED1-BC82-48AE6AE50C7C}">
      <dgm:prSet/>
      <dgm:spPr/>
      <dgm:t>
        <a:bodyPr/>
        <a:lstStyle/>
        <a:p>
          <a:endParaRPr lang="en-US"/>
        </a:p>
      </dgm:t>
    </dgm:pt>
    <dgm:pt modelId="{61EF979C-ADAC-495C-A29B-1D59066FB381}">
      <dgm:prSet/>
      <dgm:spPr/>
      <dgm:t>
        <a:bodyPr/>
        <a:lstStyle/>
        <a:p>
          <a:r>
            <a:rPr lang="en-GB"/>
            <a:t>SDG 3- Good Health and Wellbeing</a:t>
          </a:r>
          <a:endParaRPr lang="en-US"/>
        </a:p>
      </dgm:t>
    </dgm:pt>
    <dgm:pt modelId="{B36C8150-9605-4B96-987C-9D0F077BD335}" type="parTrans" cxnId="{D6CA9C85-7AD1-43FC-8FA2-C53FE15358CB}">
      <dgm:prSet/>
      <dgm:spPr/>
      <dgm:t>
        <a:bodyPr/>
        <a:lstStyle/>
        <a:p>
          <a:endParaRPr lang="en-US"/>
        </a:p>
      </dgm:t>
    </dgm:pt>
    <dgm:pt modelId="{99C8D319-9A32-4426-8E6F-2D99A8F6EBF0}" type="sibTrans" cxnId="{D6CA9C85-7AD1-43FC-8FA2-C53FE15358CB}">
      <dgm:prSet/>
      <dgm:spPr/>
      <dgm:t>
        <a:bodyPr/>
        <a:lstStyle/>
        <a:p>
          <a:endParaRPr lang="en-US"/>
        </a:p>
      </dgm:t>
    </dgm:pt>
    <dgm:pt modelId="{98827613-EA7F-4240-BC0E-E59CFBEC79C1}">
      <dgm:prSet/>
      <dgm:spPr/>
      <dgm:t>
        <a:bodyPr/>
        <a:lstStyle/>
        <a:p>
          <a:r>
            <a:rPr lang="en-GB"/>
            <a:t>Compare Models and theory.</a:t>
          </a:r>
          <a:endParaRPr lang="en-US"/>
        </a:p>
      </dgm:t>
    </dgm:pt>
    <dgm:pt modelId="{7DD816CD-9094-45E0-8FD4-CE084205C85A}" type="parTrans" cxnId="{4ADD17A3-9A12-469E-9069-BA647A28EEE7}">
      <dgm:prSet/>
      <dgm:spPr/>
      <dgm:t>
        <a:bodyPr/>
        <a:lstStyle/>
        <a:p>
          <a:endParaRPr lang="en-US"/>
        </a:p>
      </dgm:t>
    </dgm:pt>
    <dgm:pt modelId="{07736640-E31D-4F6E-94B4-30A10422854B}" type="sibTrans" cxnId="{4ADD17A3-9A12-469E-9069-BA647A28EEE7}">
      <dgm:prSet/>
      <dgm:spPr/>
      <dgm:t>
        <a:bodyPr/>
        <a:lstStyle/>
        <a:p>
          <a:endParaRPr lang="en-US"/>
        </a:p>
      </dgm:t>
    </dgm:pt>
    <dgm:pt modelId="{A6EBFF28-9C69-4FC5-AA74-E038FBE4C832}">
      <dgm:prSet/>
      <dgm:spPr/>
      <dgm:t>
        <a:bodyPr/>
        <a:lstStyle/>
        <a:p>
          <a:r>
            <a:rPr lang="en-GB"/>
            <a:t>Analyse policy and governance </a:t>
          </a:r>
          <a:endParaRPr lang="en-US"/>
        </a:p>
      </dgm:t>
    </dgm:pt>
    <dgm:pt modelId="{977433B7-2AAE-47F1-AD18-53C22FC5A785}" type="parTrans" cxnId="{3ADA6647-E6A4-48A3-B45D-65FAB41D8040}">
      <dgm:prSet/>
      <dgm:spPr/>
      <dgm:t>
        <a:bodyPr/>
        <a:lstStyle/>
        <a:p>
          <a:endParaRPr lang="en-US"/>
        </a:p>
      </dgm:t>
    </dgm:pt>
    <dgm:pt modelId="{13B2C2BB-5EE6-4017-8170-A5BBEEE771C5}" type="sibTrans" cxnId="{3ADA6647-E6A4-48A3-B45D-65FAB41D8040}">
      <dgm:prSet/>
      <dgm:spPr/>
      <dgm:t>
        <a:bodyPr/>
        <a:lstStyle/>
        <a:p>
          <a:endParaRPr lang="en-US"/>
        </a:p>
      </dgm:t>
    </dgm:pt>
    <dgm:pt modelId="{C99C624E-0D61-4F4E-9904-668B5786E1AB}">
      <dgm:prSet/>
      <dgm:spPr/>
      <dgm:t>
        <a:bodyPr/>
        <a:lstStyle/>
        <a:p>
          <a:r>
            <a:rPr lang="en-GB"/>
            <a:t>Evaluating and recommendation </a:t>
          </a:r>
          <a:endParaRPr lang="en-US"/>
        </a:p>
      </dgm:t>
    </dgm:pt>
    <dgm:pt modelId="{662BE242-1D27-4F1B-A30A-195EAEF0815F}" type="parTrans" cxnId="{7B40DCB1-9BFC-4F95-B9D4-E05C4473A092}">
      <dgm:prSet/>
      <dgm:spPr/>
      <dgm:t>
        <a:bodyPr/>
        <a:lstStyle/>
        <a:p>
          <a:endParaRPr lang="en-US"/>
        </a:p>
      </dgm:t>
    </dgm:pt>
    <dgm:pt modelId="{9A56C9FC-07A4-4898-BC8C-4789DE35B16F}" type="sibTrans" cxnId="{7B40DCB1-9BFC-4F95-B9D4-E05C4473A092}">
      <dgm:prSet/>
      <dgm:spPr/>
      <dgm:t>
        <a:bodyPr/>
        <a:lstStyle/>
        <a:p>
          <a:endParaRPr lang="en-US"/>
        </a:p>
      </dgm:t>
    </dgm:pt>
    <dgm:pt modelId="{C9F91D52-D8B9-4F8C-B10A-D01416271CC5}" type="pres">
      <dgm:prSet presAssocID="{11C0D348-8A33-448B-8F35-44443B6C1F84}" presName="root" presStyleCnt="0">
        <dgm:presLayoutVars>
          <dgm:dir/>
          <dgm:resizeHandles val="exact"/>
        </dgm:presLayoutVars>
      </dgm:prSet>
      <dgm:spPr/>
    </dgm:pt>
    <dgm:pt modelId="{7A005617-2996-4CA1-ACBA-23D5B63B6C1F}" type="pres">
      <dgm:prSet presAssocID="{11C0D348-8A33-448B-8F35-44443B6C1F84}" presName="container" presStyleCnt="0">
        <dgm:presLayoutVars>
          <dgm:dir/>
          <dgm:resizeHandles val="exact"/>
        </dgm:presLayoutVars>
      </dgm:prSet>
      <dgm:spPr/>
    </dgm:pt>
    <dgm:pt modelId="{521641E8-6B27-45B8-BEB5-B140A606F142}" type="pres">
      <dgm:prSet presAssocID="{5C72D3B2-3401-48DC-BCAF-206385222FE7}" presName="compNode" presStyleCnt="0"/>
      <dgm:spPr/>
    </dgm:pt>
    <dgm:pt modelId="{68028208-F694-4659-8415-CB5B92ECD420}" type="pres">
      <dgm:prSet presAssocID="{5C72D3B2-3401-48DC-BCAF-206385222FE7}" presName="iconBgRect" presStyleLbl="bgShp" presStyleIdx="0" presStyleCnt="5"/>
      <dgm:spPr/>
    </dgm:pt>
    <dgm:pt modelId="{ACE3AF6A-9210-45E5-88BA-C1DB10CF7EDC}" type="pres">
      <dgm:prSet presAssocID="{5C72D3B2-3401-48DC-BCAF-206385222FE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Cane"/>
        </a:ext>
      </dgm:extLst>
    </dgm:pt>
    <dgm:pt modelId="{8031A822-692F-41D5-9DA3-0B929AADDB7D}" type="pres">
      <dgm:prSet presAssocID="{5C72D3B2-3401-48DC-BCAF-206385222FE7}" presName="spaceRect" presStyleCnt="0"/>
      <dgm:spPr/>
    </dgm:pt>
    <dgm:pt modelId="{9CBF4E96-1B47-44FA-9F7C-5632ABC4CB65}" type="pres">
      <dgm:prSet presAssocID="{5C72D3B2-3401-48DC-BCAF-206385222FE7}" presName="textRect" presStyleLbl="revTx" presStyleIdx="0" presStyleCnt="5">
        <dgm:presLayoutVars>
          <dgm:chMax val="1"/>
          <dgm:chPref val="1"/>
        </dgm:presLayoutVars>
      </dgm:prSet>
      <dgm:spPr/>
    </dgm:pt>
    <dgm:pt modelId="{309D73DD-A77F-41FD-B51C-C303A8ACDE4F}" type="pres">
      <dgm:prSet presAssocID="{18770FBF-0625-4A8F-BF7D-4E7B7F158A54}" presName="sibTrans" presStyleLbl="sibTrans2D1" presStyleIdx="0" presStyleCnt="0"/>
      <dgm:spPr/>
    </dgm:pt>
    <dgm:pt modelId="{180A9BE0-5E77-45D6-A879-BC8DE0DB268C}" type="pres">
      <dgm:prSet presAssocID="{61EF979C-ADAC-495C-A29B-1D59066FB381}" presName="compNode" presStyleCnt="0"/>
      <dgm:spPr/>
    </dgm:pt>
    <dgm:pt modelId="{40CB5D94-425B-41FD-B4E1-AF8E3D4158A7}" type="pres">
      <dgm:prSet presAssocID="{61EF979C-ADAC-495C-A29B-1D59066FB381}" presName="iconBgRect" presStyleLbl="bgShp" presStyleIdx="1" presStyleCnt="5"/>
      <dgm:spPr/>
    </dgm:pt>
    <dgm:pt modelId="{D2141719-002E-4BBD-9F64-C7234B4B61AA}" type="pres">
      <dgm:prSet presAssocID="{61EF979C-ADAC-495C-A29B-1D59066FB38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0682A69-7AC7-46DC-B83E-279EC5BB66DE}" type="pres">
      <dgm:prSet presAssocID="{61EF979C-ADAC-495C-A29B-1D59066FB381}" presName="spaceRect" presStyleCnt="0"/>
      <dgm:spPr/>
    </dgm:pt>
    <dgm:pt modelId="{B91DACE5-70A8-43ED-89B6-49EF6233BC13}" type="pres">
      <dgm:prSet presAssocID="{61EF979C-ADAC-495C-A29B-1D59066FB381}" presName="textRect" presStyleLbl="revTx" presStyleIdx="1" presStyleCnt="5">
        <dgm:presLayoutVars>
          <dgm:chMax val="1"/>
          <dgm:chPref val="1"/>
        </dgm:presLayoutVars>
      </dgm:prSet>
      <dgm:spPr/>
    </dgm:pt>
    <dgm:pt modelId="{49317077-1DD3-4774-8F46-6F2E67DB5DE9}" type="pres">
      <dgm:prSet presAssocID="{99C8D319-9A32-4426-8E6F-2D99A8F6EBF0}" presName="sibTrans" presStyleLbl="sibTrans2D1" presStyleIdx="0" presStyleCnt="0"/>
      <dgm:spPr/>
    </dgm:pt>
    <dgm:pt modelId="{5264EA55-571E-4BAA-9854-438979782B56}" type="pres">
      <dgm:prSet presAssocID="{98827613-EA7F-4240-BC0E-E59CFBEC79C1}" presName="compNode" presStyleCnt="0"/>
      <dgm:spPr/>
    </dgm:pt>
    <dgm:pt modelId="{25D685C6-9F69-4DC9-A658-7670244B81FA}" type="pres">
      <dgm:prSet presAssocID="{98827613-EA7F-4240-BC0E-E59CFBEC79C1}" presName="iconBgRect" presStyleLbl="bgShp" presStyleIdx="2" presStyleCnt="5"/>
      <dgm:spPr/>
    </dgm:pt>
    <dgm:pt modelId="{B4BA37D6-A4BA-427E-9613-692A3D7373EA}" type="pres">
      <dgm:prSet presAssocID="{98827613-EA7F-4240-BC0E-E59CFBEC79C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1233C4A3-BB98-4215-9059-B8A5F6D9C72E}" type="pres">
      <dgm:prSet presAssocID="{98827613-EA7F-4240-BC0E-E59CFBEC79C1}" presName="spaceRect" presStyleCnt="0"/>
      <dgm:spPr/>
    </dgm:pt>
    <dgm:pt modelId="{53B218EE-0232-4243-BB0C-F742395F5924}" type="pres">
      <dgm:prSet presAssocID="{98827613-EA7F-4240-BC0E-E59CFBEC79C1}" presName="textRect" presStyleLbl="revTx" presStyleIdx="2" presStyleCnt="5">
        <dgm:presLayoutVars>
          <dgm:chMax val="1"/>
          <dgm:chPref val="1"/>
        </dgm:presLayoutVars>
      </dgm:prSet>
      <dgm:spPr/>
    </dgm:pt>
    <dgm:pt modelId="{D02D1E74-6627-407D-805D-6B10841C41F7}" type="pres">
      <dgm:prSet presAssocID="{07736640-E31D-4F6E-94B4-30A10422854B}" presName="sibTrans" presStyleLbl="sibTrans2D1" presStyleIdx="0" presStyleCnt="0"/>
      <dgm:spPr/>
    </dgm:pt>
    <dgm:pt modelId="{6C3D1480-9F2B-44D3-B9DE-0936E6A3FF30}" type="pres">
      <dgm:prSet presAssocID="{A6EBFF28-9C69-4FC5-AA74-E038FBE4C832}" presName="compNode" presStyleCnt="0"/>
      <dgm:spPr/>
    </dgm:pt>
    <dgm:pt modelId="{C86BA95D-062F-4447-B21A-D399AABE49A9}" type="pres">
      <dgm:prSet presAssocID="{A6EBFF28-9C69-4FC5-AA74-E038FBE4C832}" presName="iconBgRect" presStyleLbl="bgShp" presStyleIdx="3" presStyleCnt="5"/>
      <dgm:spPr/>
    </dgm:pt>
    <dgm:pt modelId="{B9F2270D-CCCD-4C4C-941D-E52F2AE7F6EB}" type="pres">
      <dgm:prSet presAssocID="{A6EBFF28-9C69-4FC5-AA74-E038FBE4C83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39E4A766-AD29-4FEC-A5D4-BA89FFE9CF5E}" type="pres">
      <dgm:prSet presAssocID="{A6EBFF28-9C69-4FC5-AA74-E038FBE4C832}" presName="spaceRect" presStyleCnt="0"/>
      <dgm:spPr/>
    </dgm:pt>
    <dgm:pt modelId="{60DC9F44-0BAF-41E4-BE91-70DAA5D7FFFF}" type="pres">
      <dgm:prSet presAssocID="{A6EBFF28-9C69-4FC5-AA74-E038FBE4C832}" presName="textRect" presStyleLbl="revTx" presStyleIdx="3" presStyleCnt="5">
        <dgm:presLayoutVars>
          <dgm:chMax val="1"/>
          <dgm:chPref val="1"/>
        </dgm:presLayoutVars>
      </dgm:prSet>
      <dgm:spPr/>
    </dgm:pt>
    <dgm:pt modelId="{2746A8CC-7503-44B1-84B1-A92FF1EB0BCE}" type="pres">
      <dgm:prSet presAssocID="{13B2C2BB-5EE6-4017-8170-A5BBEEE771C5}" presName="sibTrans" presStyleLbl="sibTrans2D1" presStyleIdx="0" presStyleCnt="0"/>
      <dgm:spPr/>
    </dgm:pt>
    <dgm:pt modelId="{EF47712E-C435-436B-B293-D17E6F564746}" type="pres">
      <dgm:prSet presAssocID="{C99C624E-0D61-4F4E-9904-668B5786E1AB}" presName="compNode" presStyleCnt="0"/>
      <dgm:spPr/>
    </dgm:pt>
    <dgm:pt modelId="{5E02D48B-CD13-4D0D-AA70-F68834C9B3D0}" type="pres">
      <dgm:prSet presAssocID="{C99C624E-0D61-4F4E-9904-668B5786E1AB}" presName="iconBgRect" presStyleLbl="bgShp" presStyleIdx="4" presStyleCnt="5"/>
      <dgm:spPr/>
    </dgm:pt>
    <dgm:pt modelId="{DEA30A61-671A-466C-BBBF-3F282B13C99D}" type="pres">
      <dgm:prSet presAssocID="{C99C624E-0D61-4F4E-9904-668B5786E1A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EC947476-CD7B-45C6-B8F0-0BD98B44502B}" type="pres">
      <dgm:prSet presAssocID="{C99C624E-0D61-4F4E-9904-668B5786E1AB}" presName="spaceRect" presStyleCnt="0"/>
      <dgm:spPr/>
    </dgm:pt>
    <dgm:pt modelId="{F83BB538-5FDF-4C8E-BA89-5FE41F082DD1}" type="pres">
      <dgm:prSet presAssocID="{C99C624E-0D61-4F4E-9904-668B5786E1AB}" presName="textRect" presStyleLbl="revTx" presStyleIdx="4" presStyleCnt="5">
        <dgm:presLayoutVars>
          <dgm:chMax val="1"/>
          <dgm:chPref val="1"/>
        </dgm:presLayoutVars>
      </dgm:prSet>
      <dgm:spPr/>
    </dgm:pt>
  </dgm:ptLst>
  <dgm:cxnLst>
    <dgm:cxn modelId="{95CD5703-F5AB-48F5-A2DC-B6E9E3E60EBD}" type="presOf" srcId="{5C72D3B2-3401-48DC-BCAF-206385222FE7}" destId="{9CBF4E96-1B47-44FA-9F7C-5632ABC4CB65}" srcOrd="0" destOrd="0" presId="urn:microsoft.com/office/officeart/2018/2/layout/IconCircleList"/>
    <dgm:cxn modelId="{A95D572A-106A-4B3F-A5A2-504734F04027}" type="presOf" srcId="{18770FBF-0625-4A8F-BF7D-4E7B7F158A54}" destId="{309D73DD-A77F-41FD-B51C-C303A8ACDE4F}" srcOrd="0" destOrd="0" presId="urn:microsoft.com/office/officeart/2018/2/layout/IconCircleList"/>
    <dgm:cxn modelId="{F29CE941-BB95-4208-858A-9DF63F708B01}" type="presOf" srcId="{A6EBFF28-9C69-4FC5-AA74-E038FBE4C832}" destId="{60DC9F44-0BAF-41E4-BE91-70DAA5D7FFFF}" srcOrd="0" destOrd="0" presId="urn:microsoft.com/office/officeart/2018/2/layout/IconCircleList"/>
    <dgm:cxn modelId="{3ADA6647-E6A4-48A3-B45D-65FAB41D8040}" srcId="{11C0D348-8A33-448B-8F35-44443B6C1F84}" destId="{A6EBFF28-9C69-4FC5-AA74-E038FBE4C832}" srcOrd="3" destOrd="0" parTransId="{977433B7-2AAE-47F1-AD18-53C22FC5A785}" sibTransId="{13B2C2BB-5EE6-4017-8170-A5BBEEE771C5}"/>
    <dgm:cxn modelId="{73BFFA6C-6759-42FA-AE73-209763223ADA}" type="presOf" srcId="{C99C624E-0D61-4F4E-9904-668B5786E1AB}" destId="{F83BB538-5FDF-4C8E-BA89-5FE41F082DD1}" srcOrd="0" destOrd="0" presId="urn:microsoft.com/office/officeart/2018/2/layout/IconCircleList"/>
    <dgm:cxn modelId="{613DC06E-B6E4-4BED-B2A2-8FD39DFD08ED}" type="presOf" srcId="{61EF979C-ADAC-495C-A29B-1D59066FB381}" destId="{B91DACE5-70A8-43ED-89B6-49EF6233BC13}" srcOrd="0" destOrd="0" presId="urn:microsoft.com/office/officeart/2018/2/layout/IconCircleList"/>
    <dgm:cxn modelId="{DA1EAE76-3F8F-4DEF-9F39-D0ED87B49C6F}" type="presOf" srcId="{98827613-EA7F-4240-BC0E-E59CFBEC79C1}" destId="{53B218EE-0232-4243-BB0C-F742395F5924}" srcOrd="0" destOrd="0" presId="urn:microsoft.com/office/officeart/2018/2/layout/IconCircleList"/>
    <dgm:cxn modelId="{D6CA9C85-7AD1-43FC-8FA2-C53FE15358CB}" srcId="{11C0D348-8A33-448B-8F35-44443B6C1F84}" destId="{61EF979C-ADAC-495C-A29B-1D59066FB381}" srcOrd="1" destOrd="0" parTransId="{B36C8150-9605-4B96-987C-9D0F077BD335}" sibTransId="{99C8D319-9A32-4426-8E6F-2D99A8F6EBF0}"/>
    <dgm:cxn modelId="{744C0792-7997-4907-9330-480C87345B4E}" type="presOf" srcId="{13B2C2BB-5EE6-4017-8170-A5BBEEE771C5}" destId="{2746A8CC-7503-44B1-84B1-A92FF1EB0BCE}" srcOrd="0" destOrd="0" presId="urn:microsoft.com/office/officeart/2018/2/layout/IconCircleList"/>
    <dgm:cxn modelId="{99316A9C-77BD-4C05-B4CB-352882216840}" type="presOf" srcId="{99C8D319-9A32-4426-8E6F-2D99A8F6EBF0}" destId="{49317077-1DD3-4774-8F46-6F2E67DB5DE9}" srcOrd="0" destOrd="0" presId="urn:microsoft.com/office/officeart/2018/2/layout/IconCircleList"/>
    <dgm:cxn modelId="{4ADD17A3-9A12-469E-9069-BA647A28EEE7}" srcId="{11C0D348-8A33-448B-8F35-44443B6C1F84}" destId="{98827613-EA7F-4240-BC0E-E59CFBEC79C1}" srcOrd="2" destOrd="0" parTransId="{7DD816CD-9094-45E0-8FD4-CE084205C85A}" sibTransId="{07736640-E31D-4F6E-94B4-30A10422854B}"/>
    <dgm:cxn modelId="{7B40DCB1-9BFC-4F95-B9D4-E05C4473A092}" srcId="{11C0D348-8A33-448B-8F35-44443B6C1F84}" destId="{C99C624E-0D61-4F4E-9904-668B5786E1AB}" srcOrd="4" destOrd="0" parTransId="{662BE242-1D27-4F1B-A30A-195EAEF0815F}" sibTransId="{9A56C9FC-07A4-4898-BC8C-4789DE35B16F}"/>
    <dgm:cxn modelId="{9E0732D1-5C24-45C6-88C0-9CDCF81B148F}" type="presOf" srcId="{11C0D348-8A33-448B-8F35-44443B6C1F84}" destId="{C9F91D52-D8B9-4F8C-B10A-D01416271CC5}" srcOrd="0" destOrd="0" presId="urn:microsoft.com/office/officeart/2018/2/layout/IconCircleList"/>
    <dgm:cxn modelId="{50905EE0-763A-4167-91DA-F2619408874E}" type="presOf" srcId="{07736640-E31D-4F6E-94B4-30A10422854B}" destId="{D02D1E74-6627-407D-805D-6B10841C41F7}" srcOrd="0" destOrd="0" presId="urn:microsoft.com/office/officeart/2018/2/layout/IconCircleList"/>
    <dgm:cxn modelId="{DB0C44E1-D841-4ED1-BC82-48AE6AE50C7C}" srcId="{11C0D348-8A33-448B-8F35-44443B6C1F84}" destId="{5C72D3B2-3401-48DC-BCAF-206385222FE7}" srcOrd="0" destOrd="0" parTransId="{4056186A-5498-4ADF-9FFE-0405F0C99AC4}" sibTransId="{18770FBF-0625-4A8F-BF7D-4E7B7F158A54}"/>
    <dgm:cxn modelId="{73753B83-EC7A-415A-B862-E222B02B5186}" type="presParOf" srcId="{C9F91D52-D8B9-4F8C-B10A-D01416271CC5}" destId="{7A005617-2996-4CA1-ACBA-23D5B63B6C1F}" srcOrd="0" destOrd="0" presId="urn:microsoft.com/office/officeart/2018/2/layout/IconCircleList"/>
    <dgm:cxn modelId="{50BF7936-8218-41B6-ABDA-798930C55F80}" type="presParOf" srcId="{7A005617-2996-4CA1-ACBA-23D5B63B6C1F}" destId="{521641E8-6B27-45B8-BEB5-B140A606F142}" srcOrd="0" destOrd="0" presId="urn:microsoft.com/office/officeart/2018/2/layout/IconCircleList"/>
    <dgm:cxn modelId="{5C2B47C7-407D-4997-9EC4-23D53D757C1B}" type="presParOf" srcId="{521641E8-6B27-45B8-BEB5-B140A606F142}" destId="{68028208-F694-4659-8415-CB5B92ECD420}" srcOrd="0" destOrd="0" presId="urn:microsoft.com/office/officeart/2018/2/layout/IconCircleList"/>
    <dgm:cxn modelId="{D6443AFB-D2FB-41FF-A266-8DD8282AE55C}" type="presParOf" srcId="{521641E8-6B27-45B8-BEB5-B140A606F142}" destId="{ACE3AF6A-9210-45E5-88BA-C1DB10CF7EDC}" srcOrd="1" destOrd="0" presId="urn:microsoft.com/office/officeart/2018/2/layout/IconCircleList"/>
    <dgm:cxn modelId="{B06AE94E-5ECB-41BD-975F-D96CEB2B9E91}" type="presParOf" srcId="{521641E8-6B27-45B8-BEB5-B140A606F142}" destId="{8031A822-692F-41D5-9DA3-0B929AADDB7D}" srcOrd="2" destOrd="0" presId="urn:microsoft.com/office/officeart/2018/2/layout/IconCircleList"/>
    <dgm:cxn modelId="{4E19729F-890B-41DA-BDD8-3137E6D78692}" type="presParOf" srcId="{521641E8-6B27-45B8-BEB5-B140A606F142}" destId="{9CBF4E96-1B47-44FA-9F7C-5632ABC4CB65}" srcOrd="3" destOrd="0" presId="urn:microsoft.com/office/officeart/2018/2/layout/IconCircleList"/>
    <dgm:cxn modelId="{44917A34-D1D0-4B32-8F38-F912B4072338}" type="presParOf" srcId="{7A005617-2996-4CA1-ACBA-23D5B63B6C1F}" destId="{309D73DD-A77F-41FD-B51C-C303A8ACDE4F}" srcOrd="1" destOrd="0" presId="urn:microsoft.com/office/officeart/2018/2/layout/IconCircleList"/>
    <dgm:cxn modelId="{9BE6A8ED-9D28-4AD4-A20B-A03EDAC87A2B}" type="presParOf" srcId="{7A005617-2996-4CA1-ACBA-23D5B63B6C1F}" destId="{180A9BE0-5E77-45D6-A879-BC8DE0DB268C}" srcOrd="2" destOrd="0" presId="urn:microsoft.com/office/officeart/2018/2/layout/IconCircleList"/>
    <dgm:cxn modelId="{E5647EB2-66D1-47D0-8BDD-11A9E42F3DEB}" type="presParOf" srcId="{180A9BE0-5E77-45D6-A879-BC8DE0DB268C}" destId="{40CB5D94-425B-41FD-B4E1-AF8E3D4158A7}" srcOrd="0" destOrd="0" presId="urn:microsoft.com/office/officeart/2018/2/layout/IconCircleList"/>
    <dgm:cxn modelId="{BE117455-A698-4FE6-8E5C-8D63284BBC0F}" type="presParOf" srcId="{180A9BE0-5E77-45D6-A879-BC8DE0DB268C}" destId="{D2141719-002E-4BBD-9F64-C7234B4B61AA}" srcOrd="1" destOrd="0" presId="urn:microsoft.com/office/officeart/2018/2/layout/IconCircleList"/>
    <dgm:cxn modelId="{D78D0294-BF9C-423C-BB25-6F4C2E0BB97E}" type="presParOf" srcId="{180A9BE0-5E77-45D6-A879-BC8DE0DB268C}" destId="{20682A69-7AC7-46DC-B83E-279EC5BB66DE}" srcOrd="2" destOrd="0" presId="urn:microsoft.com/office/officeart/2018/2/layout/IconCircleList"/>
    <dgm:cxn modelId="{CE039510-B0D8-435F-BD2B-B99AE2F8A874}" type="presParOf" srcId="{180A9BE0-5E77-45D6-A879-BC8DE0DB268C}" destId="{B91DACE5-70A8-43ED-89B6-49EF6233BC13}" srcOrd="3" destOrd="0" presId="urn:microsoft.com/office/officeart/2018/2/layout/IconCircleList"/>
    <dgm:cxn modelId="{71C2C6BB-F86D-4C08-8F0B-29139F99B523}" type="presParOf" srcId="{7A005617-2996-4CA1-ACBA-23D5B63B6C1F}" destId="{49317077-1DD3-4774-8F46-6F2E67DB5DE9}" srcOrd="3" destOrd="0" presId="urn:microsoft.com/office/officeart/2018/2/layout/IconCircleList"/>
    <dgm:cxn modelId="{06C818DA-0737-4C19-8FEB-D97DAE988F1B}" type="presParOf" srcId="{7A005617-2996-4CA1-ACBA-23D5B63B6C1F}" destId="{5264EA55-571E-4BAA-9854-438979782B56}" srcOrd="4" destOrd="0" presId="urn:microsoft.com/office/officeart/2018/2/layout/IconCircleList"/>
    <dgm:cxn modelId="{11647FDF-F6F0-4626-B297-C8343652B726}" type="presParOf" srcId="{5264EA55-571E-4BAA-9854-438979782B56}" destId="{25D685C6-9F69-4DC9-A658-7670244B81FA}" srcOrd="0" destOrd="0" presId="urn:microsoft.com/office/officeart/2018/2/layout/IconCircleList"/>
    <dgm:cxn modelId="{87B9AEBE-3FC6-47BA-8614-2481E834F7FA}" type="presParOf" srcId="{5264EA55-571E-4BAA-9854-438979782B56}" destId="{B4BA37D6-A4BA-427E-9613-692A3D7373EA}" srcOrd="1" destOrd="0" presId="urn:microsoft.com/office/officeart/2018/2/layout/IconCircleList"/>
    <dgm:cxn modelId="{BADAAFCE-A1BA-410F-8A09-5D72501AE2BF}" type="presParOf" srcId="{5264EA55-571E-4BAA-9854-438979782B56}" destId="{1233C4A3-BB98-4215-9059-B8A5F6D9C72E}" srcOrd="2" destOrd="0" presId="urn:microsoft.com/office/officeart/2018/2/layout/IconCircleList"/>
    <dgm:cxn modelId="{651510DA-0009-4FE6-991D-332D133158E0}" type="presParOf" srcId="{5264EA55-571E-4BAA-9854-438979782B56}" destId="{53B218EE-0232-4243-BB0C-F742395F5924}" srcOrd="3" destOrd="0" presId="urn:microsoft.com/office/officeart/2018/2/layout/IconCircleList"/>
    <dgm:cxn modelId="{1C02561D-3ABD-4EFA-84EC-391262145B39}" type="presParOf" srcId="{7A005617-2996-4CA1-ACBA-23D5B63B6C1F}" destId="{D02D1E74-6627-407D-805D-6B10841C41F7}" srcOrd="5" destOrd="0" presId="urn:microsoft.com/office/officeart/2018/2/layout/IconCircleList"/>
    <dgm:cxn modelId="{B1B7E253-908C-495F-BB15-780D1CF099F6}" type="presParOf" srcId="{7A005617-2996-4CA1-ACBA-23D5B63B6C1F}" destId="{6C3D1480-9F2B-44D3-B9DE-0936E6A3FF30}" srcOrd="6" destOrd="0" presId="urn:microsoft.com/office/officeart/2018/2/layout/IconCircleList"/>
    <dgm:cxn modelId="{FDA9009D-6191-42A0-B844-1CBB492C9039}" type="presParOf" srcId="{6C3D1480-9F2B-44D3-B9DE-0936E6A3FF30}" destId="{C86BA95D-062F-4447-B21A-D399AABE49A9}" srcOrd="0" destOrd="0" presId="urn:microsoft.com/office/officeart/2018/2/layout/IconCircleList"/>
    <dgm:cxn modelId="{535D64CE-4B77-4A72-9EEB-A6744AC929DB}" type="presParOf" srcId="{6C3D1480-9F2B-44D3-B9DE-0936E6A3FF30}" destId="{B9F2270D-CCCD-4C4C-941D-E52F2AE7F6EB}" srcOrd="1" destOrd="0" presId="urn:microsoft.com/office/officeart/2018/2/layout/IconCircleList"/>
    <dgm:cxn modelId="{6E83436A-C574-4AF4-B8DD-A71401A86E8B}" type="presParOf" srcId="{6C3D1480-9F2B-44D3-B9DE-0936E6A3FF30}" destId="{39E4A766-AD29-4FEC-A5D4-BA89FFE9CF5E}" srcOrd="2" destOrd="0" presId="urn:microsoft.com/office/officeart/2018/2/layout/IconCircleList"/>
    <dgm:cxn modelId="{B75077E0-3148-4A54-9E41-DA57D6ADFE96}" type="presParOf" srcId="{6C3D1480-9F2B-44D3-B9DE-0936E6A3FF30}" destId="{60DC9F44-0BAF-41E4-BE91-70DAA5D7FFFF}" srcOrd="3" destOrd="0" presId="urn:microsoft.com/office/officeart/2018/2/layout/IconCircleList"/>
    <dgm:cxn modelId="{A5179C50-CCC6-4568-A926-C60C242348C7}" type="presParOf" srcId="{7A005617-2996-4CA1-ACBA-23D5B63B6C1F}" destId="{2746A8CC-7503-44B1-84B1-A92FF1EB0BCE}" srcOrd="7" destOrd="0" presId="urn:microsoft.com/office/officeart/2018/2/layout/IconCircleList"/>
    <dgm:cxn modelId="{374E7AC9-73E8-407E-A91E-7246DE87BCE7}" type="presParOf" srcId="{7A005617-2996-4CA1-ACBA-23D5B63B6C1F}" destId="{EF47712E-C435-436B-B293-D17E6F564746}" srcOrd="8" destOrd="0" presId="urn:microsoft.com/office/officeart/2018/2/layout/IconCircleList"/>
    <dgm:cxn modelId="{57530576-4DD9-4C4C-A68C-C1E0A2F335A6}" type="presParOf" srcId="{EF47712E-C435-436B-B293-D17E6F564746}" destId="{5E02D48B-CD13-4D0D-AA70-F68834C9B3D0}" srcOrd="0" destOrd="0" presId="urn:microsoft.com/office/officeart/2018/2/layout/IconCircleList"/>
    <dgm:cxn modelId="{81324397-A42B-4578-B800-EE587F2B84F7}" type="presParOf" srcId="{EF47712E-C435-436B-B293-D17E6F564746}" destId="{DEA30A61-671A-466C-BBBF-3F282B13C99D}" srcOrd="1" destOrd="0" presId="urn:microsoft.com/office/officeart/2018/2/layout/IconCircleList"/>
    <dgm:cxn modelId="{A55A5AB5-07C6-4D9C-8416-0B949DBEF9C7}" type="presParOf" srcId="{EF47712E-C435-436B-B293-D17E6F564746}" destId="{EC947476-CD7B-45C6-B8F0-0BD98B44502B}" srcOrd="2" destOrd="0" presId="urn:microsoft.com/office/officeart/2018/2/layout/IconCircleList"/>
    <dgm:cxn modelId="{EEE6EBC8-EB33-4D7E-B27A-465D5C9608AC}" type="presParOf" srcId="{EF47712E-C435-436B-B293-D17E6F564746}" destId="{F83BB538-5FDF-4C8E-BA89-5FE41F082DD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28208-F694-4659-8415-CB5B92ECD420}">
      <dsp:nvSpPr>
        <dsp:cNvPr id="0" name=""/>
        <dsp:cNvSpPr/>
      </dsp:nvSpPr>
      <dsp:spPr>
        <a:xfrm>
          <a:off x="1163286" y="35530"/>
          <a:ext cx="830083" cy="8300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3AF6A-9210-45E5-88BA-C1DB10CF7EDC}">
      <dsp:nvSpPr>
        <dsp:cNvPr id="0" name=""/>
        <dsp:cNvSpPr/>
      </dsp:nvSpPr>
      <dsp:spPr>
        <a:xfrm>
          <a:off x="1337604" y="209847"/>
          <a:ext cx="481448" cy="4814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BF4E96-1B47-44FA-9F7C-5632ABC4CB65}">
      <dsp:nvSpPr>
        <dsp:cNvPr id="0" name=""/>
        <dsp:cNvSpPr/>
      </dsp:nvSpPr>
      <dsp:spPr>
        <a:xfrm>
          <a:off x="2171245" y="35530"/>
          <a:ext cx="1956625" cy="830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Health, wellbeing &amp; sustainability  (Age UK, 2024).</a:t>
          </a:r>
          <a:endParaRPr lang="en-US" sz="1900" kern="1200" dirty="0"/>
        </a:p>
      </dsp:txBody>
      <dsp:txXfrm>
        <a:off x="2171245" y="35530"/>
        <a:ext cx="1956625" cy="830083"/>
      </dsp:txXfrm>
    </dsp:sp>
    <dsp:sp modelId="{40CB5D94-425B-41FD-B4E1-AF8E3D4158A7}">
      <dsp:nvSpPr>
        <dsp:cNvPr id="0" name=""/>
        <dsp:cNvSpPr/>
      </dsp:nvSpPr>
      <dsp:spPr>
        <a:xfrm>
          <a:off x="4468797" y="35530"/>
          <a:ext cx="830083" cy="8300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41719-002E-4BBD-9F64-C7234B4B61AA}">
      <dsp:nvSpPr>
        <dsp:cNvPr id="0" name=""/>
        <dsp:cNvSpPr/>
      </dsp:nvSpPr>
      <dsp:spPr>
        <a:xfrm>
          <a:off x="4643115" y="209847"/>
          <a:ext cx="481448" cy="4814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1DACE5-70A8-43ED-89B6-49EF6233BC13}">
      <dsp:nvSpPr>
        <dsp:cNvPr id="0" name=""/>
        <dsp:cNvSpPr/>
      </dsp:nvSpPr>
      <dsp:spPr>
        <a:xfrm>
          <a:off x="5476755" y="35530"/>
          <a:ext cx="1956625" cy="830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SDG 3- Good Health and Wellbeing</a:t>
          </a:r>
          <a:endParaRPr lang="en-US" sz="1900" kern="1200"/>
        </a:p>
      </dsp:txBody>
      <dsp:txXfrm>
        <a:off x="5476755" y="35530"/>
        <a:ext cx="1956625" cy="830083"/>
      </dsp:txXfrm>
    </dsp:sp>
    <dsp:sp modelId="{25D685C6-9F69-4DC9-A658-7670244B81FA}">
      <dsp:nvSpPr>
        <dsp:cNvPr id="0" name=""/>
        <dsp:cNvSpPr/>
      </dsp:nvSpPr>
      <dsp:spPr>
        <a:xfrm>
          <a:off x="1163286" y="1525344"/>
          <a:ext cx="830083" cy="8300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A37D6-A4BA-427E-9613-692A3D7373EA}">
      <dsp:nvSpPr>
        <dsp:cNvPr id="0" name=""/>
        <dsp:cNvSpPr/>
      </dsp:nvSpPr>
      <dsp:spPr>
        <a:xfrm>
          <a:off x="1337604" y="1699662"/>
          <a:ext cx="481448" cy="4814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B218EE-0232-4243-BB0C-F742395F5924}">
      <dsp:nvSpPr>
        <dsp:cNvPr id="0" name=""/>
        <dsp:cNvSpPr/>
      </dsp:nvSpPr>
      <dsp:spPr>
        <a:xfrm>
          <a:off x="2171245" y="1525344"/>
          <a:ext cx="1956625" cy="830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Compare Models and theory.</a:t>
          </a:r>
          <a:endParaRPr lang="en-US" sz="1900" kern="1200"/>
        </a:p>
      </dsp:txBody>
      <dsp:txXfrm>
        <a:off x="2171245" y="1525344"/>
        <a:ext cx="1956625" cy="830083"/>
      </dsp:txXfrm>
    </dsp:sp>
    <dsp:sp modelId="{C86BA95D-062F-4447-B21A-D399AABE49A9}">
      <dsp:nvSpPr>
        <dsp:cNvPr id="0" name=""/>
        <dsp:cNvSpPr/>
      </dsp:nvSpPr>
      <dsp:spPr>
        <a:xfrm>
          <a:off x="4468797" y="1525344"/>
          <a:ext cx="830083" cy="8300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2270D-CCCD-4C4C-941D-E52F2AE7F6EB}">
      <dsp:nvSpPr>
        <dsp:cNvPr id="0" name=""/>
        <dsp:cNvSpPr/>
      </dsp:nvSpPr>
      <dsp:spPr>
        <a:xfrm>
          <a:off x="4643115" y="1699662"/>
          <a:ext cx="481448" cy="4814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DC9F44-0BAF-41E4-BE91-70DAA5D7FFFF}">
      <dsp:nvSpPr>
        <dsp:cNvPr id="0" name=""/>
        <dsp:cNvSpPr/>
      </dsp:nvSpPr>
      <dsp:spPr>
        <a:xfrm>
          <a:off x="5476755" y="1525344"/>
          <a:ext cx="1956625" cy="830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Analyse policy and governance </a:t>
          </a:r>
          <a:endParaRPr lang="en-US" sz="1900" kern="1200"/>
        </a:p>
      </dsp:txBody>
      <dsp:txXfrm>
        <a:off x="5476755" y="1525344"/>
        <a:ext cx="1956625" cy="830083"/>
      </dsp:txXfrm>
    </dsp:sp>
    <dsp:sp modelId="{5E02D48B-CD13-4D0D-AA70-F68834C9B3D0}">
      <dsp:nvSpPr>
        <dsp:cNvPr id="0" name=""/>
        <dsp:cNvSpPr/>
      </dsp:nvSpPr>
      <dsp:spPr>
        <a:xfrm>
          <a:off x="1163286" y="3015159"/>
          <a:ext cx="830083" cy="8300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30A61-671A-466C-BBBF-3F282B13C99D}">
      <dsp:nvSpPr>
        <dsp:cNvPr id="0" name=""/>
        <dsp:cNvSpPr/>
      </dsp:nvSpPr>
      <dsp:spPr>
        <a:xfrm>
          <a:off x="1337604" y="3189477"/>
          <a:ext cx="481448" cy="4814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BB538-5FDF-4C8E-BA89-5FE41F082DD1}">
      <dsp:nvSpPr>
        <dsp:cNvPr id="0" name=""/>
        <dsp:cNvSpPr/>
      </dsp:nvSpPr>
      <dsp:spPr>
        <a:xfrm>
          <a:off x="2171245" y="3015159"/>
          <a:ext cx="1956625" cy="830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Evaluating and recommendation </a:t>
          </a:r>
          <a:endParaRPr lang="en-US" sz="1900" kern="1200"/>
        </a:p>
      </dsp:txBody>
      <dsp:txXfrm>
        <a:off x="2171245" y="3015159"/>
        <a:ext cx="1956625" cy="83008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5262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Welcome. This presentation explores the linkage of health, well being and sustainable development as it relates to the provision of health and social care services. I will suggest that health services today can not operate only in terms of acute care – they must provide service delivery focusing on prevention, equity, care of our planet and a sense of resilience for our communities into the future.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and Wellbeing and Sustainability are a collection of connected ideas. Health refers to physical, mental and social aspects; wellbeing is about the subjective experience of health and overall life satisfaction and sustainability highlights our responsibility to future generations. Consequently, care practices need to work to promote treatment and prevention, social inclusion, participation and environmental sustainability as a single, interconnected concept.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SDG 3 is the global policy hook as it draws together health, wellbeing, equity and resilience, emphasizes the principle of universal access, and promotes prevention, maternal and child health, mental health and non-communicable diseases. But hospitals can’t deliver it alone, they must be coupled with social, economic and environmental policies and actions which enable people to live healthy lives.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compares three ways of looking at things. The biomedical model: Is excellent for identification of condition and treatment. May ignore broader causes. The biopsychosocial model: Wider perspectives integrated The ecological perspective / Systems Thinking: Individuals integrated with systems of relationships. So integrated care must integrate them.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Integration entails moving from reactive treatment towards services that identify need early, support mental, social and physical health and link people to community resources to support the journey towards more holistic, sustainable and self-managed care. This is challenged by the impact of staff shortages, disparate data systems, pressures on demand and inequitable access.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in All Policies evidence demonstrate how a range of health issues are determined outside health facilities. Housing, transport, education, jobs and the environment are determinants of health and illness. Prevention is a strength of this strategy, while a weakness is the need for collaborative budgets, accountability and cross-sector political commitment.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Integrated ways of working in health and social care UK policy is now to “require health and social 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work in an integrated way”. Prevention, access and inequalities need to be tackled across integrated care systems (ICSs), along with NHS England, local government and the voluntary sector. Ambition and reality collide – there are staff shortages, insecure funding, escalating demand, and local disparities.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However in practice ‘integrated’ delivery actually includes: prevention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community based care, digital provision, green estates and joined-up care planning. The use of these strategies could help diminish demand and reduce crisis. A key aspect of this work is balance; as services become increasingly modern they should not leave behind individuals who don’t have digital confidence, don’t trust digital systems or who can’t get around and have nobody for support nearby.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Public health campaigns are helpful in that they are seen by large audiences and focus on prevention. In spite of this, however, our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not driven solely by data and advice. Factors such as poverty, stigma, stress, the food available around us and the services we are able to access all impact on our decision making processes. Consequently, any campaigning for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must be combined with accessible on the ground services and communication that is adapted to specific audiences and should always consider actual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wellbeing impacts.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10This slide shows the equity aspect of integration in action: Burden of major illness is higher by fourfold in most deprived working age area vs least deprived. We cannot just aim for universalism; it must be with appropriate universalism – a service available to everyone, with additional resource directed where the risk of ill health is greatest in the local area.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challenges of future health and care are intricate and intertwined. From the rise in non-communicable disease to the threat of pandemics, mounting pressure on mental health, climate hazards and ageing demographics, all are cross-boundary concerns. As such, future health and care professionals will need not only a strong clinical foundation but a skillset that includes systems thinking, digital fluency, cultural competence, the ability to prevent illness and injuries, and an ethos of partnership in day-to-day practice.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programs confirm that the priorities of prevention and inequalities reduction are within the policy making agenda. The NHS Core20PLUS5 guidance, NHS operational guidance and Digital Health Planning are consistent with the overarching sustainable development policy. The strengths of these programs are that they set a clear direction and a focused framework, but the weaknesses include pressure to implement, lack of workforce and the challenges of digital inclusion, digital illiteracy and local accountability.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Local projects translate policy into action by supporting screened out referrals to stop smoking services, food support, green social prescribing, and peer support mental health groups. Evaluation need to count those in, ask who attended, who missed out, what difference was made, whether it was value for money, and is it sustainable.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health, wellbeing and sustainability are evident in policy; however, the delivery gap is a major issue. The gap can be addressed by having clearly measured prevention, proportional targeting, boosted community resilience, inclusive digital access and trans-sector governance. It’s these recommendations that could translate policy into action, to improve care for patients, people and systems for generations to come.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9653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10322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24317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6800875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87183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819533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017066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10588786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30203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40416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926036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247256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807480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453765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89952938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53941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PRO_MASTER">
    <p:bg>
      <p:bgPr>
        <a:solidFill>
          <a:srgbClr val="F8FAFC"/>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9469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6/23/26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525648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long-read/inclusive-digital-healthcare-a-framework-for-nhs-action-on-digital-inclusion/" TargetMode="External"/><Relationship Id="rId13" Type="http://schemas.openxmlformats.org/officeDocument/2006/relationships/hyperlink" Target="https://doi.org/10.1186/s12889-023-15280-z" TargetMode="External"/><Relationship Id="rId3" Type="http://schemas.openxmlformats.org/officeDocument/2006/relationships/hyperlink" Target="https://doi.org/10.1080/20476965.2022.2029584" TargetMode="External"/><Relationship Id="rId7" Type="http://schemas.openxmlformats.org/officeDocument/2006/relationships/hyperlink" Target="https://www.kingsfund.org.uk/insight-and-analysis/long-reads/tackling-health-inequalities-seven-priorities-nhs" TargetMode="External"/><Relationship Id="rId12" Type="http://schemas.openxmlformats.org/officeDocument/2006/relationships/hyperlink" Target="https://www.health.org.uk/reports-and-analysis/reports/health-inequalities-in-2040" TargetMode="External"/><Relationship Id="rId17" Type="http://schemas.openxmlformats.org/officeDocument/2006/relationships/hyperlink" Target="https://eurohealthobservatory.who.int/publications/i/health-in-all-policies-and-health-for-all-policies" TargetMode="External"/><Relationship Id="rId2" Type="http://schemas.openxmlformats.org/officeDocument/2006/relationships/notesSlide" Target="../notesSlides/notesSlide15.xml"/><Relationship Id="rId16" Type="http://schemas.openxmlformats.org/officeDocument/2006/relationships/hyperlink" Target="https://www.who.int/publications/i/item/9789240094703" TargetMode="External"/><Relationship Id="rId1" Type="http://schemas.openxmlformats.org/officeDocument/2006/relationships/slideLayout" Target="../slideLayouts/slideLayout17.xml"/><Relationship Id="rId6" Type="http://schemas.openxmlformats.org/officeDocument/2006/relationships/hyperlink" Target="https://www.goodthingsfoundation.org/policy-and-research/research-and-evidence/research-2024/health-inequalities-digital-exclusion" TargetMode="External"/><Relationship Id="rId11" Type="http://schemas.openxmlformats.org/officeDocument/2006/relationships/hyperlink" Target="https://www.gov.uk/government/publications/health-inequalities-in-health-protection-report" TargetMode="External"/><Relationship Id="rId5" Type="http://schemas.openxmlformats.org/officeDocument/2006/relationships/hyperlink" Target="https://www.gov.uk/government/publications/guidance-on-the-preparation-of-integrated-care-strategies" TargetMode="External"/><Relationship Id="rId15" Type="http://schemas.openxmlformats.org/officeDocument/2006/relationships/hyperlink" Target="https://sdgs.un.org/goals/goal3" TargetMode="External"/><Relationship Id="rId10" Type="http://schemas.openxmlformats.org/officeDocument/2006/relationships/hyperlink" Target="https://www.england.nhs.uk/about/equality/equality-hub/national-healthcare-inequalities-improvement-programme/core20plus5/" TargetMode="External"/><Relationship Id="rId4" Type="http://schemas.openxmlformats.org/officeDocument/2006/relationships/hyperlink" Target="https://www.gov.uk/government/publications/a-plan-for-digital-health-and-social-care" TargetMode="External"/><Relationship Id="rId9" Type="http://schemas.openxmlformats.org/officeDocument/2006/relationships/hyperlink" Target="https://www.england.nhs.uk/long-read/2025-26-priorities-and-operational-planning-guidance/" TargetMode="External"/><Relationship Id="rId14" Type="http://schemas.openxmlformats.org/officeDocument/2006/relationships/hyperlink" Target="https://doi.org/10.1177/13591053209855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A"/>
        </a:solidFill>
        <a:effectLst/>
      </p:bgPr>
    </p:bg>
    <p:spTree>
      <p:nvGrpSpPr>
        <p:cNvPr id="1" name=""/>
        <p:cNvGrpSpPr/>
        <p:nvPr/>
      </p:nvGrpSpPr>
      <p:grpSpPr>
        <a:xfrm>
          <a:off x="0" y="0"/>
          <a:ext cx="0" cy="0"/>
          <a:chOff x="0" y="0"/>
          <a:chExt cx="0" cy="0"/>
        </a:xfrm>
      </p:grpSpPr>
      <p:sp>
        <p:nvSpPr>
          <p:cNvPr id="3" name="Shape 1"/>
          <p:cNvSpPr/>
          <p:nvPr/>
        </p:nvSpPr>
        <p:spPr>
          <a:xfrm>
            <a:off x="0" y="0"/>
            <a:ext cx="12191695" cy="146304"/>
          </a:xfrm>
          <a:prstGeom prst="rect">
            <a:avLst/>
          </a:prstGeom>
          <a:solidFill>
            <a:srgbClr val="13A6A6"/>
          </a:solidFill>
          <a:ln w="12700">
            <a:solidFill>
              <a:srgbClr val="333333">
                <a:alpha val="0"/>
              </a:srgbClr>
            </a:solidFill>
            <a:prstDash val="solid"/>
          </a:ln>
        </p:spPr>
        <p:txBody>
          <a:bodyPr/>
          <a:lstStyle/>
          <a:p>
            <a:endParaRPr lang="en-US"/>
          </a:p>
        </p:txBody>
      </p:sp>
      <p:sp>
        <p:nvSpPr>
          <p:cNvPr id="5" name="Shape 3"/>
          <p:cNvSpPr/>
          <p:nvPr/>
        </p:nvSpPr>
        <p:spPr>
          <a:xfrm>
            <a:off x="7726680" y="1005840"/>
            <a:ext cx="3566160" cy="3566160"/>
          </a:xfrm>
          <a:prstGeom prst="arc">
            <a:avLst/>
          </a:prstGeom>
          <a:solidFill>
            <a:srgbClr val="FFFFFF">
              <a:alpha val="0"/>
            </a:srgbClr>
          </a:solidFill>
          <a:ln w="50800">
            <a:solidFill>
              <a:srgbClr val="13A6A6">
                <a:alpha val="94000"/>
              </a:srgbClr>
            </a:solidFill>
            <a:prstDash val="solid"/>
          </a:ln>
        </p:spPr>
        <p:txBody>
          <a:bodyPr/>
          <a:lstStyle/>
          <a:p>
            <a:endParaRPr lang="en-US"/>
          </a:p>
        </p:txBody>
      </p:sp>
      <p:sp>
        <p:nvSpPr>
          <p:cNvPr id="6" name="Shape 4"/>
          <p:cNvSpPr/>
          <p:nvPr/>
        </p:nvSpPr>
        <p:spPr>
          <a:xfrm>
            <a:off x="8092440" y="2743200"/>
            <a:ext cx="2926080" cy="2926080"/>
          </a:xfrm>
          <a:prstGeom prst="arc">
            <a:avLst/>
          </a:prstGeom>
          <a:solidFill>
            <a:srgbClr val="FFFFFF">
              <a:alpha val="0"/>
            </a:srgbClr>
          </a:solidFill>
          <a:ln w="38100">
            <a:solidFill>
              <a:srgbClr val="F2A900">
                <a:alpha val="96000"/>
              </a:srgbClr>
            </a:solidFill>
            <a:prstDash val="solid"/>
          </a:ln>
        </p:spPr>
        <p:txBody>
          <a:bodyPr/>
          <a:lstStyle/>
          <a:p>
            <a:endParaRPr lang="en-US"/>
          </a:p>
        </p:txBody>
      </p:sp>
      <p:sp>
        <p:nvSpPr>
          <p:cNvPr id="8" name="Text 6"/>
          <p:cNvSpPr/>
          <p:nvPr/>
        </p:nvSpPr>
        <p:spPr>
          <a:xfrm>
            <a:off x="685800" y="1234440"/>
            <a:ext cx="6583680" cy="1143000"/>
          </a:xfrm>
          <a:prstGeom prst="rect">
            <a:avLst/>
          </a:prstGeom>
          <a:noFill/>
          <a:ln/>
        </p:spPr>
        <p:txBody>
          <a:bodyPr wrap="square" lIns="635" tIns="635" rIns="635" bIns="635" rtlCol="0" anchor="t">
            <a:normAutofit/>
          </a:bodyPr>
          <a:lstStyle/>
          <a:p>
            <a:pPr marL="0" indent="0" algn="l">
              <a:lnSpc>
                <a:spcPct val="85000"/>
              </a:lnSpc>
              <a:buNone/>
            </a:pPr>
            <a:r>
              <a:rPr lang="en-US" sz="3600" b="1" dirty="0">
                <a:solidFill>
                  <a:srgbClr val="FFFFFF"/>
                </a:solidFill>
                <a:latin typeface="Aptos Display" pitchFamily="34" charset="0"/>
                <a:ea typeface="Aptos Display" pitchFamily="34" charset="-122"/>
                <a:cs typeface="Aptos Display" pitchFamily="34" charset="-120"/>
              </a:rPr>
              <a:t>Health, Wellbeing and</a:t>
            </a:r>
            <a:endParaRPr lang="en-US" sz="3600" dirty="0"/>
          </a:p>
          <a:p>
            <a:pPr marL="0" indent="0" algn="l">
              <a:lnSpc>
                <a:spcPct val="85000"/>
              </a:lnSpc>
              <a:buNone/>
            </a:pPr>
            <a:r>
              <a:rPr lang="en-US" sz="3600" b="1" dirty="0">
                <a:solidFill>
                  <a:srgbClr val="FFFFFF"/>
                </a:solidFill>
                <a:latin typeface="Aptos Display" pitchFamily="34" charset="0"/>
                <a:ea typeface="Aptos Display" pitchFamily="34" charset="-122"/>
                <a:cs typeface="Aptos Display" pitchFamily="34" charset="-120"/>
              </a:rPr>
              <a:t>Sustainable Development</a:t>
            </a:r>
            <a:endParaRPr lang="en-US" sz="3600" dirty="0"/>
          </a:p>
        </p:txBody>
      </p:sp>
      <p:sp>
        <p:nvSpPr>
          <p:cNvPr id="9" name="Text 7"/>
          <p:cNvSpPr/>
          <p:nvPr/>
        </p:nvSpPr>
        <p:spPr>
          <a:xfrm>
            <a:off x="713232" y="2606040"/>
            <a:ext cx="6675120" cy="731520"/>
          </a:xfrm>
          <a:prstGeom prst="rect">
            <a:avLst/>
          </a:prstGeom>
          <a:noFill/>
          <a:ln/>
        </p:spPr>
        <p:txBody>
          <a:bodyPr wrap="square" lIns="635" tIns="635" rIns="635" bIns="635" rtlCol="0" anchor="t">
            <a:normAutofit/>
          </a:bodyPr>
          <a:lstStyle/>
          <a:p>
            <a:pPr marL="0" indent="0" algn="l">
              <a:lnSpc>
                <a:spcPct val="95000"/>
              </a:lnSpc>
              <a:buNone/>
            </a:pPr>
            <a:r>
              <a:rPr lang="en-US" sz="1800" dirty="0">
                <a:solidFill>
                  <a:srgbClr val="D8EAF0"/>
                </a:solidFill>
                <a:latin typeface="Aptos" pitchFamily="34" charset="0"/>
                <a:ea typeface="Aptos" pitchFamily="34" charset="-122"/>
                <a:cs typeface="Aptos" pitchFamily="34" charset="-120"/>
              </a:rPr>
              <a:t>Integration of health, wellbeing and sustainable development in health and social care service delivery</a:t>
            </a:r>
            <a:endParaRPr lang="en-US" sz="1800" dirty="0"/>
          </a:p>
        </p:txBody>
      </p:sp>
      <p:sp>
        <p:nvSpPr>
          <p:cNvPr id="12" name="Text 10"/>
          <p:cNvSpPr/>
          <p:nvPr/>
        </p:nvSpPr>
        <p:spPr>
          <a:xfrm>
            <a:off x="662940" y="3849624"/>
            <a:ext cx="6606540" cy="170209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DDE9F3"/>
                </a:solidFill>
                <a:latin typeface="Arial" panose="020B0604020202020204" pitchFamily="34" charset="0"/>
                <a:ea typeface="Aptos" pitchFamily="34" charset="-122"/>
                <a:cs typeface="Arial" panose="020B0604020202020204" pitchFamily="34" charset="0"/>
              </a:rPr>
              <a:t>Student name: Melody Maseko</a:t>
            </a:r>
            <a:endParaRPr lang="en-US" sz="1200" dirty="0">
              <a:latin typeface="Arial" panose="020B0604020202020204" pitchFamily="34" charset="0"/>
              <a:cs typeface="Arial" panose="020B0604020202020204" pitchFamily="34" charset="0"/>
            </a:endParaRPr>
          </a:p>
          <a:p>
            <a:pPr marL="0" indent="0" algn="l">
              <a:lnSpc>
                <a:spcPct val="95000"/>
              </a:lnSpc>
              <a:buNone/>
            </a:pPr>
            <a:endParaRPr lang="en-US" sz="1200" dirty="0">
              <a:solidFill>
                <a:srgbClr val="DDE9F3"/>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r>
              <a:rPr lang="en-US" sz="1200" dirty="0">
                <a:solidFill>
                  <a:srgbClr val="DDE9F3"/>
                </a:solidFill>
                <a:latin typeface="Arial" panose="020B0604020202020204" pitchFamily="34" charset="0"/>
                <a:ea typeface="Aptos" pitchFamily="34" charset="-122"/>
                <a:cs typeface="Arial" panose="020B0604020202020204" pitchFamily="34" charset="0"/>
              </a:rPr>
              <a:t>Student number: 2244812</a:t>
            </a:r>
            <a:endParaRPr lang="en-US" sz="1200" dirty="0">
              <a:latin typeface="Arial" panose="020B0604020202020204" pitchFamily="34" charset="0"/>
              <a:cs typeface="Arial" panose="020B0604020202020204" pitchFamily="34" charset="0"/>
            </a:endParaRPr>
          </a:p>
          <a:p>
            <a:pPr marL="0" indent="0" algn="l">
              <a:lnSpc>
                <a:spcPct val="95000"/>
              </a:lnSpc>
              <a:buNone/>
            </a:pPr>
            <a:endParaRPr lang="en-US" sz="1200" dirty="0">
              <a:solidFill>
                <a:srgbClr val="DDE9F3"/>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r>
              <a:rPr lang="en-US" sz="1200" dirty="0">
                <a:solidFill>
                  <a:srgbClr val="DDE9F3"/>
                </a:solidFill>
                <a:latin typeface="Arial" panose="020B0604020202020204" pitchFamily="34" charset="0"/>
                <a:ea typeface="Aptos" pitchFamily="34" charset="-122"/>
                <a:cs typeface="Arial" panose="020B0604020202020204" pitchFamily="34" charset="0"/>
              </a:rPr>
              <a:t>Module code: BMHP6030</a:t>
            </a:r>
          </a:p>
          <a:p>
            <a:pPr marL="0" indent="0" algn="l">
              <a:lnSpc>
                <a:spcPct val="95000"/>
              </a:lnSpc>
              <a:buNone/>
            </a:pPr>
            <a:endParaRPr lang="en-US" sz="1200" dirty="0">
              <a:solidFill>
                <a:srgbClr val="DDE9F3"/>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r>
              <a:rPr lang="en-US" sz="1200" dirty="0">
                <a:solidFill>
                  <a:srgbClr val="DDE9F3"/>
                </a:solidFill>
                <a:latin typeface="Arial" panose="020B0604020202020204" pitchFamily="34" charset="0"/>
                <a:ea typeface="Aptos" pitchFamily="34" charset="-122"/>
                <a:cs typeface="Arial" panose="020B0604020202020204" pitchFamily="34" charset="0"/>
              </a:rPr>
              <a:t>Module: </a:t>
            </a:r>
            <a:r>
              <a:rPr lang="en-GB" sz="1200" dirty="0">
                <a:solidFill>
                  <a:srgbClr val="DDE9F3"/>
                </a:solidFill>
                <a:latin typeface="Arial" panose="020B0604020202020204" pitchFamily="34" charset="0"/>
                <a:ea typeface="Aptos" pitchFamily="34" charset="-122"/>
                <a:cs typeface="Arial" panose="020B0604020202020204" pitchFamily="34" charset="0"/>
              </a:rPr>
              <a:t>Module: Health, Wellbeing and sustainable Development</a:t>
            </a:r>
          </a:p>
          <a:p>
            <a:pPr marL="0" indent="0" algn="l">
              <a:lnSpc>
                <a:spcPct val="95000"/>
              </a:lnSpc>
              <a:buNone/>
            </a:pPr>
            <a:endParaRPr lang="en-GB" sz="1200" dirty="0">
              <a:solidFill>
                <a:srgbClr val="DDE9F3"/>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r>
              <a:rPr lang="en-GB" sz="1200" dirty="0">
                <a:solidFill>
                  <a:srgbClr val="DDE9F3"/>
                </a:solidFill>
                <a:latin typeface="Arial" panose="020B0604020202020204" pitchFamily="34" charset="0"/>
                <a:ea typeface="Aptos" pitchFamily="34" charset="-122"/>
                <a:cs typeface="Arial" panose="020B0604020202020204" pitchFamily="34" charset="0"/>
              </a:rPr>
              <a:t>Lecturer: Samuel </a:t>
            </a:r>
            <a:r>
              <a:rPr lang="en-GB" sz="1200" dirty="0" err="1">
                <a:solidFill>
                  <a:srgbClr val="DDE9F3"/>
                </a:solidFill>
                <a:latin typeface="Arial" panose="020B0604020202020204" pitchFamily="34" charset="0"/>
                <a:ea typeface="Aptos" pitchFamily="34" charset="-122"/>
                <a:cs typeface="Arial" panose="020B0604020202020204" pitchFamily="34" charset="0"/>
              </a:rPr>
              <a:t>Assun</a:t>
            </a:r>
            <a:r>
              <a:rPr lang="en-GB" sz="1200" dirty="0">
                <a:solidFill>
                  <a:srgbClr val="DDE9F3"/>
                </a:solidFill>
                <a:latin typeface="Arial" panose="020B0604020202020204" pitchFamily="34" charset="0"/>
                <a:ea typeface="Aptos" pitchFamily="34" charset="-122"/>
                <a:cs typeface="Arial" panose="020B0604020202020204" pitchFamily="34" charset="0"/>
              </a:rPr>
              <a:t>  </a:t>
            </a:r>
            <a:endParaRPr lang="en-US" sz="1200" dirty="0">
              <a:solidFill>
                <a:srgbClr val="DDE9F3"/>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endParaRPr lang="en-US" sz="1150" dirty="0">
              <a:solidFill>
                <a:srgbClr val="DDE9F3"/>
              </a:solidFill>
              <a:latin typeface="Aptos" pitchFamily="34" charset="0"/>
            </a:endParaRPr>
          </a:p>
          <a:p>
            <a:pPr marL="0" indent="0" algn="l">
              <a:lnSpc>
                <a:spcPct val="95000"/>
              </a:lnSpc>
              <a:buNone/>
            </a:pPr>
            <a:endParaRPr lang="en-US" sz="1150" dirty="0"/>
          </a:p>
        </p:txBody>
      </p:sp>
      <p:sp>
        <p:nvSpPr>
          <p:cNvPr id="13" name="Text 11"/>
          <p:cNvSpPr/>
          <p:nvPr/>
        </p:nvSpPr>
        <p:spPr>
          <a:xfrm>
            <a:off x="713232" y="6263640"/>
            <a:ext cx="3931920" cy="228600"/>
          </a:xfrm>
          <a:prstGeom prst="rect">
            <a:avLst/>
          </a:prstGeom>
          <a:noFill/>
          <a:ln/>
        </p:spPr>
        <p:txBody>
          <a:bodyPr wrap="square" lIns="635" tIns="635" rIns="635" bIns="635" rtlCol="0" anchor="t">
            <a:normAutofit/>
          </a:bodyPr>
          <a:lstStyle/>
          <a:p>
            <a:pPr marL="0" indent="0" algn="l">
              <a:lnSpc>
                <a:spcPct val="95000"/>
              </a:lnSpc>
              <a:buNone/>
            </a:pPr>
            <a:r>
              <a:rPr lang="en-US" sz="900" dirty="0">
                <a:solidFill>
                  <a:srgbClr val="A7C7D9"/>
                </a:solidFill>
                <a:latin typeface="Aptos" pitchFamily="34" charset="0"/>
                <a:ea typeface="Aptos" pitchFamily="34" charset="-122"/>
                <a:cs typeface="Aptos" pitchFamily="34" charset="-120"/>
              </a:rPr>
              <a:t>BSc (Hons) Health and Social Care</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F2D0530-023C-09E0-2407-EC99C5C5FE42}"/>
              </a:ext>
            </a:extLst>
          </p:cNvPr>
          <p:cNvSpPr>
            <a:spLocks noGrp="1"/>
          </p:cNvSpPr>
          <p:nvPr>
            <p:ph type="title"/>
          </p:nvPr>
        </p:nvSpPr>
        <p:spPr/>
        <p:txBody>
          <a:bodyPr vert="horz" lIns="91440" tIns="45720" rIns="91440" bIns="45720" rtlCol="0" anchor="t">
            <a:normAutofit/>
          </a:bodyPr>
          <a:lstStyle/>
          <a:p>
            <a:br>
              <a:rPr lang="en-US" dirty="0"/>
            </a:br>
            <a:r>
              <a:rPr lang="en-US" dirty="0"/>
              <a:t>Introduction</a:t>
            </a:r>
            <a:endParaRPr lang="en-US"/>
          </a:p>
        </p:txBody>
      </p:sp>
      <p:graphicFrame>
        <p:nvGraphicFramePr>
          <p:cNvPr id="45" name="Content Placeholder 8">
            <a:extLst>
              <a:ext uri="{FF2B5EF4-FFF2-40B4-BE49-F238E27FC236}">
                <a16:creationId xmlns:a16="http://schemas.microsoft.com/office/drawing/2014/main" id="{4E20C705-B5AB-D8C0-AE96-1989E70B4A81}"/>
              </a:ext>
            </a:extLst>
          </p:cNvPr>
          <p:cNvGraphicFramePr>
            <a:graphicFrameLocks noGrp="1"/>
          </p:cNvGraphicFramePr>
          <p:nvPr>
            <p:ph sz="half" idx="1"/>
            <p:extLst>
              <p:ext uri="{D42A27DB-BD31-4B8C-83A1-F6EECF244321}">
                <p14:modId xmlns:p14="http://schemas.microsoft.com/office/powerpoint/2010/main" val="2423492352"/>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342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Key concepts: three linked ideas</a:t>
            </a:r>
            <a:endParaRPr lang="en-US" sz="2400" dirty="0"/>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100" dirty="0">
                <a:latin typeface="Arial" panose="020B0604020202020204" pitchFamily="34" charset="0"/>
                <a:ea typeface="Aptos" pitchFamily="34" charset="-122"/>
                <a:cs typeface="Arial" panose="020B0604020202020204" pitchFamily="34" charset="0"/>
              </a:rPr>
              <a:t>Definitions and critical discussion of health, wellbeing and sustainable development</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01400" y="301752"/>
            <a:ext cx="502920" cy="365760"/>
          </a:xfrm>
          <a:prstGeom prst="rect">
            <a:avLst/>
          </a:prstGeom>
          <a:noFill/>
          <a:ln/>
        </p:spPr>
        <p:txBody>
          <a:bodyPr wrap="square" lIns="635" tIns="635" rIns="635" bIns="635" rtlCol="0" anchor="t">
            <a:normAutofit/>
          </a:bodyPr>
          <a:lstStyle/>
          <a:p>
            <a:pPr marL="0" indent="0" algn="r">
              <a:lnSpc>
                <a:spcPct val="95000"/>
              </a:lnSpc>
              <a:buNone/>
            </a:pPr>
            <a:endParaRPr lang="en-US" sz="1200" dirty="0"/>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268212"/>
            <a:ext cx="6446520" cy="452628"/>
          </a:xfrm>
          <a:prstGeom prst="rect">
            <a:avLst/>
          </a:prstGeom>
          <a:noFill/>
          <a:ln/>
        </p:spPr>
        <p:txBody>
          <a:bodyPr wrap="square" lIns="635" tIns="635" rIns="635" bIns="635" rtlCol="0" anchor="t">
            <a:normAutofit/>
          </a:bodyPr>
          <a:lstStyle/>
          <a:p>
            <a:pPr marL="0" indent="0" algn="r">
              <a:lnSpc>
                <a:spcPct val="95000"/>
              </a:lnSpc>
              <a:buNone/>
            </a:pPr>
            <a:r>
              <a:rPr lang="en-US" sz="1200" dirty="0">
                <a:latin typeface="Arial" panose="020B0604020202020204" pitchFamily="34" charset="0"/>
                <a:ea typeface="Aptos" pitchFamily="34" charset="-122"/>
                <a:cs typeface="Arial" panose="020B0604020202020204" pitchFamily="34" charset="0"/>
              </a:rPr>
              <a:t>WHO, 2024; United Nations, 2025</a:t>
            </a:r>
            <a:endParaRPr lang="en-US" sz="1200" dirty="0">
              <a:latin typeface="Arial" panose="020B0604020202020204" pitchFamily="34" charset="0"/>
              <a:cs typeface="Arial" panose="020B0604020202020204" pitchFamily="34" charset="0"/>
            </a:endParaRPr>
          </a:p>
        </p:txBody>
      </p:sp>
      <p:sp>
        <p:nvSpPr>
          <p:cNvPr id="10" name="Shape 8"/>
          <p:cNvSpPr/>
          <p:nvPr/>
        </p:nvSpPr>
        <p:spPr>
          <a:xfrm>
            <a:off x="685800" y="1325880"/>
            <a:ext cx="3291840" cy="1828800"/>
          </a:xfrm>
          <a:prstGeom prst="roundRect">
            <a:avLst>
              <a:gd name="adj" fmla="val 4000"/>
            </a:avLst>
          </a:prstGeom>
          <a:solidFill>
            <a:schemeClr val="accent1">
              <a:lumMod val="40000"/>
              <a:lumOff val="60000"/>
            </a:schemeClr>
          </a:solidFill>
          <a:ln w="12700">
            <a:solidFill>
              <a:srgbClr val="D8E0EA"/>
            </a:solidFill>
            <a:prstDash val="solid"/>
          </a:ln>
        </p:spPr>
        <p:txBody>
          <a:bodyPr/>
          <a:lstStyle/>
          <a:p>
            <a:endParaRPr lang="en-US"/>
          </a:p>
        </p:txBody>
      </p:sp>
      <p:sp>
        <p:nvSpPr>
          <p:cNvPr id="11" name="Shape 9"/>
          <p:cNvSpPr/>
          <p:nvPr/>
        </p:nvSpPr>
        <p:spPr>
          <a:xfrm>
            <a:off x="685800" y="1325880"/>
            <a:ext cx="73152" cy="1828800"/>
          </a:xfrm>
          <a:prstGeom prst="rect">
            <a:avLst/>
          </a:prstGeom>
          <a:solidFill>
            <a:srgbClr val="175E8C"/>
          </a:solidFill>
          <a:ln w="12700">
            <a:solidFill>
              <a:srgbClr val="333333">
                <a:alpha val="0"/>
              </a:srgbClr>
            </a:solidFill>
            <a:prstDash val="solid"/>
          </a:ln>
        </p:spPr>
        <p:txBody>
          <a:bodyPr/>
          <a:lstStyle/>
          <a:p>
            <a:endParaRPr lang="en-US"/>
          </a:p>
        </p:txBody>
      </p:sp>
      <p:sp>
        <p:nvSpPr>
          <p:cNvPr id="12" name="Text 10"/>
          <p:cNvSpPr/>
          <p:nvPr/>
        </p:nvSpPr>
        <p:spPr>
          <a:xfrm>
            <a:off x="914400" y="1490472"/>
            <a:ext cx="292608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Health</a:t>
            </a:r>
            <a:endParaRPr lang="en-US" sz="1300" dirty="0"/>
          </a:p>
        </p:txBody>
      </p:sp>
      <p:sp>
        <p:nvSpPr>
          <p:cNvPr id="13" name="Text 11"/>
          <p:cNvSpPr/>
          <p:nvPr/>
        </p:nvSpPr>
        <p:spPr>
          <a:xfrm>
            <a:off x="914400" y="1837944"/>
            <a:ext cx="2926080" cy="1188720"/>
          </a:xfrm>
          <a:prstGeom prst="rect">
            <a:avLst/>
          </a:prstGeom>
          <a:noFill/>
          <a:ln/>
        </p:spPr>
        <p:txBody>
          <a:bodyPr wrap="square" lIns="635" tIns="635" rIns="635" bIns="635" rtlCol="0" anchor="t">
            <a:normAutofit fontScale="92500" lnSpcReduction="10000"/>
          </a:bodyPr>
          <a:lstStyle/>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Physical, mental and social wellbeing beyond absence of disease.</a:t>
            </a:r>
            <a:endParaRPr lang="en-US" sz="1400" dirty="0"/>
          </a:p>
          <a:p>
            <a:pPr marL="0" indent="0" algn="l">
              <a:lnSpc>
                <a:spcPct val="95000"/>
              </a:lnSpc>
              <a:buNone/>
            </a:pPr>
            <a:endParaRPr lang="en-US" sz="1400" dirty="0"/>
          </a:p>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Critical point: clinical services alone cannot secure health where poverty, housing, environment and access remain unequal.</a:t>
            </a:r>
            <a:endParaRPr lang="en-US" sz="1400" dirty="0"/>
          </a:p>
        </p:txBody>
      </p:sp>
      <p:sp>
        <p:nvSpPr>
          <p:cNvPr id="14" name="Shape 12"/>
          <p:cNvSpPr/>
          <p:nvPr/>
        </p:nvSpPr>
        <p:spPr>
          <a:xfrm>
            <a:off x="4434840" y="1325880"/>
            <a:ext cx="3291840" cy="1828800"/>
          </a:xfrm>
          <a:prstGeom prst="roundRect">
            <a:avLst>
              <a:gd name="adj" fmla="val 4000"/>
            </a:avLst>
          </a:prstGeom>
          <a:solidFill>
            <a:schemeClr val="accent1">
              <a:lumMod val="40000"/>
              <a:lumOff val="60000"/>
            </a:schemeClr>
          </a:solidFill>
          <a:ln w="12700">
            <a:solidFill>
              <a:srgbClr val="D8E0EA"/>
            </a:solidFill>
            <a:prstDash val="solid"/>
          </a:ln>
        </p:spPr>
        <p:txBody>
          <a:bodyPr/>
          <a:lstStyle/>
          <a:p>
            <a:endParaRPr lang="en-US"/>
          </a:p>
        </p:txBody>
      </p:sp>
      <p:sp>
        <p:nvSpPr>
          <p:cNvPr id="15" name="Shape 13"/>
          <p:cNvSpPr/>
          <p:nvPr/>
        </p:nvSpPr>
        <p:spPr>
          <a:xfrm>
            <a:off x="4434840" y="1325880"/>
            <a:ext cx="73152" cy="1828800"/>
          </a:xfrm>
          <a:prstGeom prst="rect">
            <a:avLst/>
          </a:prstGeom>
          <a:solidFill>
            <a:srgbClr val="13A6A6"/>
          </a:solidFill>
          <a:ln w="12700">
            <a:solidFill>
              <a:srgbClr val="333333">
                <a:alpha val="0"/>
              </a:srgbClr>
            </a:solidFill>
            <a:prstDash val="solid"/>
          </a:ln>
        </p:spPr>
        <p:txBody>
          <a:bodyPr/>
          <a:lstStyle/>
          <a:p>
            <a:endParaRPr lang="en-US"/>
          </a:p>
        </p:txBody>
      </p:sp>
      <p:sp>
        <p:nvSpPr>
          <p:cNvPr id="16" name="Text 14"/>
          <p:cNvSpPr/>
          <p:nvPr/>
        </p:nvSpPr>
        <p:spPr>
          <a:xfrm>
            <a:off x="4663440" y="1490472"/>
            <a:ext cx="292608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Wellbeing</a:t>
            </a:r>
            <a:endParaRPr lang="en-US" sz="1300" dirty="0"/>
          </a:p>
        </p:txBody>
      </p:sp>
      <p:sp>
        <p:nvSpPr>
          <p:cNvPr id="17" name="Text 15"/>
          <p:cNvSpPr/>
          <p:nvPr/>
        </p:nvSpPr>
        <p:spPr>
          <a:xfrm>
            <a:off x="4663440" y="1837944"/>
            <a:ext cx="2926080" cy="1188720"/>
          </a:xfrm>
          <a:prstGeom prst="rect">
            <a:avLst/>
          </a:prstGeom>
          <a:noFill/>
          <a:ln/>
        </p:spPr>
        <p:txBody>
          <a:bodyPr wrap="square" lIns="635" tIns="635" rIns="635" bIns="635" rtlCol="0" anchor="t">
            <a:normAutofit fontScale="92500" lnSpcReduction="10000"/>
          </a:bodyPr>
          <a:lstStyle/>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Holistic quality of life: emotional, social, physical and psychological capacity to function.</a:t>
            </a:r>
            <a:endParaRPr lang="en-US" sz="1400" dirty="0"/>
          </a:p>
          <a:p>
            <a:pPr marL="0" indent="0" algn="l">
              <a:lnSpc>
                <a:spcPct val="95000"/>
              </a:lnSpc>
              <a:buNone/>
            </a:pPr>
            <a:endParaRPr lang="en-US" sz="1400" dirty="0"/>
          </a:p>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Critical point: wellbeing requires prevention, connection, agency and support, not only treatment.</a:t>
            </a:r>
            <a:endParaRPr lang="en-US" sz="1400" dirty="0"/>
          </a:p>
        </p:txBody>
      </p:sp>
      <p:sp>
        <p:nvSpPr>
          <p:cNvPr id="18" name="Shape 16"/>
          <p:cNvSpPr/>
          <p:nvPr/>
        </p:nvSpPr>
        <p:spPr>
          <a:xfrm>
            <a:off x="8183880" y="1325880"/>
            <a:ext cx="3291840" cy="1828800"/>
          </a:xfrm>
          <a:prstGeom prst="roundRect">
            <a:avLst>
              <a:gd name="adj" fmla="val 4000"/>
            </a:avLst>
          </a:prstGeom>
          <a:solidFill>
            <a:schemeClr val="accent1">
              <a:lumMod val="40000"/>
              <a:lumOff val="60000"/>
            </a:schemeClr>
          </a:solidFill>
          <a:ln w="12700">
            <a:solidFill>
              <a:srgbClr val="D8E0EA"/>
            </a:solidFill>
            <a:prstDash val="solid"/>
          </a:ln>
        </p:spPr>
        <p:txBody>
          <a:bodyPr/>
          <a:lstStyle/>
          <a:p>
            <a:endParaRPr lang="en-US"/>
          </a:p>
        </p:txBody>
      </p:sp>
      <p:sp>
        <p:nvSpPr>
          <p:cNvPr id="19" name="Shape 17"/>
          <p:cNvSpPr/>
          <p:nvPr/>
        </p:nvSpPr>
        <p:spPr>
          <a:xfrm>
            <a:off x="8183880" y="1325880"/>
            <a:ext cx="73152" cy="1828800"/>
          </a:xfrm>
          <a:prstGeom prst="rect">
            <a:avLst/>
          </a:prstGeom>
          <a:solidFill>
            <a:srgbClr val="4E9F3D"/>
          </a:solidFill>
          <a:ln w="12700">
            <a:solidFill>
              <a:srgbClr val="333333">
                <a:alpha val="0"/>
              </a:srgbClr>
            </a:solidFill>
            <a:prstDash val="solid"/>
          </a:ln>
        </p:spPr>
        <p:txBody>
          <a:bodyPr/>
          <a:lstStyle/>
          <a:p>
            <a:endParaRPr lang="en-US"/>
          </a:p>
        </p:txBody>
      </p:sp>
      <p:sp>
        <p:nvSpPr>
          <p:cNvPr id="20" name="Text 18"/>
          <p:cNvSpPr/>
          <p:nvPr/>
        </p:nvSpPr>
        <p:spPr>
          <a:xfrm>
            <a:off x="8412480" y="1490472"/>
            <a:ext cx="292608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Sustainable development</a:t>
            </a:r>
            <a:endParaRPr lang="en-US" sz="1300" dirty="0"/>
          </a:p>
        </p:txBody>
      </p:sp>
      <p:sp>
        <p:nvSpPr>
          <p:cNvPr id="21" name="Text 19"/>
          <p:cNvSpPr/>
          <p:nvPr/>
        </p:nvSpPr>
        <p:spPr>
          <a:xfrm>
            <a:off x="8412480" y="1837944"/>
            <a:ext cx="2926080" cy="1188720"/>
          </a:xfrm>
          <a:prstGeom prst="rect">
            <a:avLst/>
          </a:prstGeom>
          <a:noFill/>
          <a:ln/>
        </p:spPr>
        <p:txBody>
          <a:bodyPr wrap="square" lIns="635" tIns="635" rIns="635" bIns="635" rtlCol="0" anchor="t">
            <a:normAutofit fontScale="92500"/>
          </a:bodyPr>
          <a:lstStyle/>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Meeting current needs while protecting future health, resources and equity.</a:t>
            </a:r>
            <a:endParaRPr lang="en-US" sz="1400" dirty="0"/>
          </a:p>
          <a:p>
            <a:pPr marL="0" indent="0" algn="l">
              <a:lnSpc>
                <a:spcPct val="95000"/>
              </a:lnSpc>
              <a:buNone/>
            </a:pPr>
            <a:endParaRPr lang="en-US" sz="1400" dirty="0"/>
          </a:p>
          <a:p>
            <a:pPr marL="0" indent="0" algn="l">
              <a:lnSpc>
                <a:spcPct val="95000"/>
              </a:lnSpc>
              <a:buNone/>
            </a:pPr>
            <a:r>
              <a:rPr lang="en-US" sz="1400" dirty="0">
                <a:solidFill>
                  <a:srgbClr val="172033"/>
                </a:solidFill>
                <a:latin typeface="Aptos" pitchFamily="34" charset="0"/>
                <a:ea typeface="Aptos" pitchFamily="34" charset="-122"/>
                <a:cs typeface="Aptos" pitchFamily="34" charset="-120"/>
              </a:rPr>
              <a:t>Critical point: health systems must protect both population health and environmental/social sustainability.</a:t>
            </a:r>
            <a:endParaRPr lang="en-US" sz="1400" dirty="0"/>
          </a:p>
        </p:txBody>
      </p:sp>
      <p:sp>
        <p:nvSpPr>
          <p:cNvPr id="23" name="Text 21"/>
          <p:cNvSpPr/>
          <p:nvPr/>
        </p:nvSpPr>
        <p:spPr>
          <a:xfrm>
            <a:off x="3794760" y="3616917"/>
            <a:ext cx="2926080" cy="320040"/>
          </a:xfrm>
          <a:prstGeom prst="rect">
            <a:avLst/>
          </a:prstGeom>
          <a:noFill/>
          <a:ln/>
        </p:spPr>
        <p:txBody>
          <a:bodyPr wrap="square" lIns="635" tIns="635" rIns="635" bIns="635" rtlCol="0" anchor="t">
            <a:normAutofit/>
          </a:bodyPr>
          <a:lstStyle/>
          <a:p>
            <a:pPr marL="0" indent="0" algn="ctr">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Integrated HSC practice</a:t>
            </a:r>
            <a:endParaRPr lang="en-US" sz="1400" dirty="0">
              <a:latin typeface="Arial" panose="020B0604020202020204" pitchFamily="34" charset="0"/>
              <a:cs typeface="Arial" panose="020B0604020202020204" pitchFamily="34" charset="0"/>
            </a:endParaRPr>
          </a:p>
        </p:txBody>
      </p:sp>
      <p:sp>
        <p:nvSpPr>
          <p:cNvPr id="24" name="Text 22"/>
          <p:cNvSpPr/>
          <p:nvPr/>
        </p:nvSpPr>
        <p:spPr>
          <a:xfrm>
            <a:off x="2109063" y="4078224"/>
            <a:ext cx="8138160" cy="320040"/>
          </a:xfrm>
          <a:prstGeom prst="rect">
            <a:avLst/>
          </a:prstGeom>
          <a:noFill/>
          <a:ln/>
        </p:spPr>
        <p:txBody>
          <a:bodyPr wrap="square" lIns="635" tIns="635" rIns="635" bIns="635" rtlCol="0" anchor="t">
            <a:normAutofit/>
          </a:bodyPr>
          <a:lstStyle/>
          <a:p>
            <a:pPr marL="0" indent="0" algn="ctr">
              <a:lnSpc>
                <a:spcPct val="95000"/>
              </a:lnSpc>
              <a:buNone/>
            </a:pPr>
            <a:r>
              <a:rPr lang="en-US" sz="1400" dirty="0">
                <a:latin typeface="Arial" panose="020B0604020202020204" pitchFamily="34" charset="0"/>
                <a:ea typeface="Aptos" pitchFamily="34" charset="-122"/>
                <a:cs typeface="Arial" panose="020B0604020202020204" pitchFamily="34" charset="0"/>
              </a:rPr>
              <a:t>prevention • equity • person-centred care • environmental responsibility • future resilience</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endParaRPr lang="en-US" sz="2400" dirty="0"/>
          </a:p>
        </p:txBody>
      </p:sp>
      <p:sp>
        <p:nvSpPr>
          <p:cNvPr id="5" name="Text 3"/>
          <p:cNvSpPr/>
          <p:nvPr/>
        </p:nvSpPr>
        <p:spPr>
          <a:xfrm>
            <a:off x="487680" y="365760"/>
            <a:ext cx="9197496" cy="740664"/>
          </a:xfrm>
          <a:prstGeom prst="rect">
            <a:avLst/>
          </a:prstGeom>
          <a:noFill/>
          <a:ln/>
        </p:spPr>
        <p:txBody>
          <a:bodyPr wrap="square" lIns="635" tIns="635" rIns="635" bIns="635" rtlCol="0" anchor="t">
            <a:normAutofit/>
          </a:bodyPr>
          <a:lstStyle/>
          <a:p>
            <a:pPr marL="0" indent="0" algn="l">
              <a:lnSpc>
                <a:spcPct val="95000"/>
              </a:lnSpc>
              <a:buNone/>
            </a:pPr>
            <a:r>
              <a:rPr lang="en-US" sz="2000" b="1" dirty="0">
                <a:latin typeface="Arial" panose="020B0604020202020204" pitchFamily="34" charset="0"/>
                <a:ea typeface="Aptos" pitchFamily="34" charset="-122"/>
                <a:cs typeface="Arial" panose="020B0604020202020204" pitchFamily="34" charset="0"/>
              </a:rPr>
              <a:t>Good Health and Wellbeing as the policy bridge between global goals and HSC delivery</a:t>
            </a:r>
            <a:endParaRPr lang="en-US" sz="2000" b="1" dirty="0">
              <a:latin typeface="Arial" panose="020B0604020202020204" pitchFamily="34" charset="0"/>
              <a:cs typeface="Arial" panose="020B0604020202020204" pitchFamily="34" charset="0"/>
            </a:endParaRPr>
          </a:p>
        </p:txBody>
      </p:sp>
      <p:sp>
        <p:nvSpPr>
          <p:cNvPr id="6" name="Text 4"/>
          <p:cNvSpPr/>
          <p:nvPr/>
        </p:nvSpPr>
        <p:spPr>
          <a:xfrm>
            <a:off x="11201400" y="301752"/>
            <a:ext cx="502920" cy="365760"/>
          </a:xfrm>
          <a:prstGeom prst="rect">
            <a:avLst/>
          </a:prstGeom>
          <a:noFill/>
          <a:ln/>
        </p:spPr>
        <p:txBody>
          <a:bodyPr wrap="square" lIns="635" tIns="635" rIns="635" bIns="635" rtlCol="0" anchor="t">
            <a:normAutofit/>
          </a:bodyPr>
          <a:lstStyle/>
          <a:p>
            <a:pPr marL="0" indent="0" algn="r">
              <a:lnSpc>
                <a:spcPct val="95000"/>
              </a:lnSpc>
              <a:buNone/>
            </a:pPr>
            <a:endParaRPr lang="en-US" sz="1200" dirty="0"/>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10" name="Shape 8"/>
          <p:cNvSpPr/>
          <p:nvPr/>
        </p:nvSpPr>
        <p:spPr>
          <a:xfrm>
            <a:off x="731520" y="1298448"/>
            <a:ext cx="2743200" cy="4434840"/>
          </a:xfrm>
          <a:prstGeom prst="roundRect">
            <a:avLst>
              <a:gd name="adj" fmla="val 2000"/>
            </a:avLst>
          </a:prstGeom>
          <a:solidFill>
            <a:schemeClr val="tx1">
              <a:lumMod val="50000"/>
              <a:lumOff val="50000"/>
            </a:schemeClr>
          </a:solidFill>
          <a:ln w="12700">
            <a:solidFill>
              <a:srgbClr val="333333">
                <a:alpha val="0"/>
              </a:srgbClr>
            </a:solidFill>
            <a:prstDash val="solid"/>
          </a:ln>
        </p:spPr>
        <p:txBody>
          <a:bodyPr/>
          <a:lstStyle/>
          <a:p>
            <a:endParaRPr lang="en-US"/>
          </a:p>
        </p:txBody>
      </p:sp>
      <p:sp>
        <p:nvSpPr>
          <p:cNvPr id="11" name="Text 9"/>
          <p:cNvSpPr/>
          <p:nvPr/>
        </p:nvSpPr>
        <p:spPr>
          <a:xfrm>
            <a:off x="1005840" y="1600200"/>
            <a:ext cx="2194560" cy="384048"/>
          </a:xfrm>
          <a:prstGeom prst="rect">
            <a:avLst/>
          </a:prstGeom>
          <a:noFill/>
          <a:ln/>
        </p:spPr>
        <p:txBody>
          <a:bodyPr wrap="square" lIns="635" tIns="635" rIns="635" bIns="635" rtlCol="0" anchor="t">
            <a:normAutofit lnSpcReduction="10000"/>
          </a:bodyPr>
          <a:lstStyle/>
          <a:p>
            <a:pPr marL="0" indent="0" algn="ctr">
              <a:lnSpc>
                <a:spcPct val="95000"/>
              </a:lnSpc>
              <a:buNone/>
            </a:pPr>
            <a:r>
              <a:rPr lang="en-US" sz="2800" b="1" dirty="0">
                <a:latin typeface="Arial" panose="020B0604020202020204" pitchFamily="34" charset="0"/>
                <a:ea typeface="Aptos" pitchFamily="34" charset="-122"/>
                <a:cs typeface="Arial" panose="020B0604020202020204" pitchFamily="34" charset="0"/>
              </a:rPr>
              <a:t>SDG 3</a:t>
            </a:r>
            <a:endParaRPr lang="en-US" sz="2800" dirty="0">
              <a:latin typeface="Arial" panose="020B0604020202020204" pitchFamily="34" charset="0"/>
              <a:cs typeface="Arial" panose="020B0604020202020204" pitchFamily="34" charset="0"/>
            </a:endParaRPr>
          </a:p>
        </p:txBody>
      </p:sp>
      <p:sp>
        <p:nvSpPr>
          <p:cNvPr id="12" name="Text 10"/>
          <p:cNvSpPr/>
          <p:nvPr/>
        </p:nvSpPr>
        <p:spPr>
          <a:xfrm>
            <a:off x="960120" y="2240280"/>
            <a:ext cx="2286000" cy="640080"/>
          </a:xfrm>
          <a:prstGeom prst="rect">
            <a:avLst/>
          </a:prstGeom>
          <a:noFill/>
          <a:ln/>
        </p:spPr>
        <p:txBody>
          <a:bodyPr wrap="square" lIns="635" tIns="635" rIns="635" bIns="635" rtlCol="0" anchor="t">
            <a:normAutofit/>
          </a:bodyPr>
          <a:lstStyle/>
          <a:p>
            <a:pPr marL="0" indent="0" algn="ctr">
              <a:lnSpc>
                <a:spcPct val="95000"/>
              </a:lnSpc>
              <a:buNone/>
            </a:pPr>
            <a:r>
              <a:rPr lang="en-US" sz="1800" b="1" dirty="0">
                <a:latin typeface="Arial" panose="020B0604020202020204" pitchFamily="34" charset="0"/>
                <a:ea typeface="Aptos" pitchFamily="34" charset="-122"/>
                <a:cs typeface="Arial" panose="020B0604020202020204" pitchFamily="34" charset="0"/>
              </a:rPr>
              <a:t>Good Health</a:t>
            </a:r>
            <a:endParaRPr lang="en-US" sz="1800" dirty="0">
              <a:latin typeface="Arial" panose="020B0604020202020204" pitchFamily="34" charset="0"/>
              <a:cs typeface="Arial" panose="020B0604020202020204" pitchFamily="34" charset="0"/>
            </a:endParaRPr>
          </a:p>
          <a:p>
            <a:pPr marL="0" indent="0" algn="ctr">
              <a:lnSpc>
                <a:spcPct val="95000"/>
              </a:lnSpc>
              <a:buNone/>
            </a:pPr>
            <a:r>
              <a:rPr lang="en-US" sz="1800" b="1" dirty="0">
                <a:latin typeface="Arial" panose="020B0604020202020204" pitchFamily="34" charset="0"/>
                <a:ea typeface="Aptos" pitchFamily="34" charset="-122"/>
                <a:cs typeface="Arial" panose="020B0604020202020204" pitchFamily="34" charset="0"/>
              </a:rPr>
              <a:t>and Wellbeing</a:t>
            </a:r>
            <a:endParaRPr lang="en-US" sz="1800" dirty="0">
              <a:latin typeface="Arial" panose="020B0604020202020204" pitchFamily="34" charset="0"/>
              <a:cs typeface="Arial" panose="020B0604020202020204" pitchFamily="34" charset="0"/>
            </a:endParaRPr>
          </a:p>
        </p:txBody>
      </p:sp>
      <p:sp>
        <p:nvSpPr>
          <p:cNvPr id="13" name="Text 11"/>
          <p:cNvSpPr/>
          <p:nvPr/>
        </p:nvSpPr>
        <p:spPr>
          <a:xfrm>
            <a:off x="960120" y="3154680"/>
            <a:ext cx="2286000" cy="640080"/>
          </a:xfrm>
          <a:prstGeom prst="rect">
            <a:avLst/>
          </a:prstGeom>
          <a:noFill/>
          <a:ln/>
        </p:spPr>
        <p:txBody>
          <a:bodyPr wrap="square" lIns="635" tIns="635" rIns="635" bIns="635" rtlCol="0" anchor="t">
            <a:normAutofit/>
          </a:bodyPr>
          <a:lstStyle/>
          <a:p>
            <a:pPr marL="0" indent="0" algn="ctr">
              <a:lnSpc>
                <a:spcPct val="95000"/>
              </a:lnSpc>
              <a:buNone/>
            </a:pPr>
            <a:r>
              <a:rPr lang="en-US" sz="1200" dirty="0">
                <a:latin typeface="Arial" panose="020B0604020202020204" pitchFamily="34" charset="0"/>
                <a:ea typeface="Aptos" pitchFamily="34" charset="-122"/>
                <a:cs typeface="Arial" panose="020B0604020202020204" pitchFamily="34" charset="0"/>
              </a:rPr>
              <a:t>Ensure healthy lives and promote wellbeing for all at all ages.</a:t>
            </a:r>
            <a:endParaRPr lang="en-US" sz="1200" dirty="0">
              <a:latin typeface="Arial" panose="020B0604020202020204" pitchFamily="34" charset="0"/>
              <a:cs typeface="Arial" panose="020B0604020202020204" pitchFamily="34" charset="0"/>
            </a:endParaRPr>
          </a:p>
        </p:txBody>
      </p:sp>
      <p:sp>
        <p:nvSpPr>
          <p:cNvPr id="16" name="Text 14"/>
          <p:cNvSpPr/>
          <p:nvPr/>
        </p:nvSpPr>
        <p:spPr>
          <a:xfrm>
            <a:off x="4050792" y="1623060"/>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1</a:t>
            </a:r>
            <a:endParaRPr lang="en-US" sz="900" dirty="0"/>
          </a:p>
        </p:txBody>
      </p:sp>
      <p:sp>
        <p:nvSpPr>
          <p:cNvPr id="17" name="Text 15"/>
          <p:cNvSpPr/>
          <p:nvPr/>
        </p:nvSpPr>
        <p:spPr>
          <a:xfrm>
            <a:off x="3730753" y="1360310"/>
            <a:ext cx="2560320" cy="256032"/>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Black" panose="020B0A04020102020204" pitchFamily="34" charset="0"/>
                <a:ea typeface="Aptos" pitchFamily="34" charset="-122"/>
                <a:cs typeface="Aptos" pitchFamily="34" charset="-120"/>
              </a:rPr>
              <a:t>Universal health coverage</a:t>
            </a:r>
            <a:endParaRPr lang="en-US" sz="1400" dirty="0">
              <a:latin typeface="Arial Black" panose="020B0A04020102020204" pitchFamily="34" charset="0"/>
            </a:endParaRPr>
          </a:p>
        </p:txBody>
      </p:sp>
      <p:sp>
        <p:nvSpPr>
          <p:cNvPr id="18" name="Text 16"/>
          <p:cNvSpPr/>
          <p:nvPr/>
        </p:nvSpPr>
        <p:spPr>
          <a:xfrm>
            <a:off x="3749040" y="1791011"/>
            <a:ext cx="2560320" cy="758952"/>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solidFill>
                  <a:srgbClr val="172033"/>
                </a:solidFill>
                <a:latin typeface="Arial" panose="020B0604020202020204" pitchFamily="34" charset="0"/>
                <a:ea typeface="Aptos" pitchFamily="34" charset="-122"/>
                <a:cs typeface="Arial" panose="020B0604020202020204" pitchFamily="34" charset="0"/>
              </a:rPr>
              <a:t>Quality services without financial hardship</a:t>
            </a:r>
            <a:endParaRPr lang="en-US" sz="1200" dirty="0">
              <a:latin typeface="Arial" panose="020B0604020202020204" pitchFamily="34" charset="0"/>
              <a:cs typeface="Arial" panose="020B0604020202020204" pitchFamily="34" charset="0"/>
            </a:endParaRPr>
          </a:p>
        </p:txBody>
      </p:sp>
      <p:sp>
        <p:nvSpPr>
          <p:cNvPr id="21" name="Text 19"/>
          <p:cNvSpPr/>
          <p:nvPr/>
        </p:nvSpPr>
        <p:spPr>
          <a:xfrm>
            <a:off x="7891272" y="1623060"/>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endParaRPr lang="en-US" sz="900" dirty="0"/>
          </a:p>
        </p:txBody>
      </p:sp>
      <p:sp>
        <p:nvSpPr>
          <p:cNvPr id="22" name="Text 20"/>
          <p:cNvSpPr/>
          <p:nvPr/>
        </p:nvSpPr>
        <p:spPr>
          <a:xfrm>
            <a:off x="7635239" y="1339596"/>
            <a:ext cx="3440198" cy="363147"/>
          </a:xfrm>
          <a:prstGeom prst="rect">
            <a:avLst/>
          </a:prstGeom>
          <a:noFill/>
          <a:ln/>
        </p:spPr>
        <p:txBody>
          <a:bodyPr wrap="square" lIns="635" tIns="635" rIns="635" bIns="635" rtlCol="0" anchor="t">
            <a:noAutofit/>
          </a:bodyPr>
          <a:lstStyle/>
          <a:p>
            <a:pPr marL="0" indent="0" algn="l">
              <a:lnSpc>
                <a:spcPct val="95000"/>
              </a:lnSpc>
              <a:buNone/>
            </a:pPr>
            <a:r>
              <a:rPr lang="en-US" sz="1400" b="1" dirty="0">
                <a:solidFill>
                  <a:srgbClr val="0B1F3A"/>
                </a:solidFill>
                <a:latin typeface="Arial Black" panose="020B0A04020102020204" pitchFamily="34" charset="0"/>
                <a:ea typeface="Aptos" pitchFamily="34" charset="-122"/>
                <a:cs typeface="Aptos" pitchFamily="34" charset="-120"/>
              </a:rPr>
              <a:t>Prevention and early intervention</a:t>
            </a:r>
            <a:endParaRPr lang="en-US" sz="1400" dirty="0">
              <a:latin typeface="Arial Black" panose="020B0A04020102020204" pitchFamily="34" charset="0"/>
            </a:endParaRPr>
          </a:p>
        </p:txBody>
      </p:sp>
      <p:sp>
        <p:nvSpPr>
          <p:cNvPr id="23" name="Text 21"/>
          <p:cNvSpPr/>
          <p:nvPr/>
        </p:nvSpPr>
        <p:spPr>
          <a:xfrm>
            <a:off x="7635240" y="1771883"/>
            <a:ext cx="2560320" cy="758952"/>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solidFill>
                  <a:srgbClr val="172033"/>
                </a:solidFill>
                <a:latin typeface="Arial" panose="020B0604020202020204" pitchFamily="34" charset="0"/>
                <a:ea typeface="Aptos" pitchFamily="34" charset="-122"/>
                <a:cs typeface="Arial" panose="020B0604020202020204" pitchFamily="34" charset="0"/>
              </a:rPr>
              <a:t>Maternal, child, mental health and NCD prevention</a:t>
            </a:r>
            <a:endParaRPr lang="en-US" sz="1200" dirty="0">
              <a:latin typeface="Arial" panose="020B0604020202020204" pitchFamily="34" charset="0"/>
              <a:cs typeface="Arial" panose="020B0604020202020204" pitchFamily="34" charset="0"/>
            </a:endParaRPr>
          </a:p>
        </p:txBody>
      </p:sp>
      <p:sp>
        <p:nvSpPr>
          <p:cNvPr id="26" name="Text 24"/>
          <p:cNvSpPr/>
          <p:nvPr/>
        </p:nvSpPr>
        <p:spPr>
          <a:xfrm>
            <a:off x="4050792" y="3543300"/>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3</a:t>
            </a:r>
            <a:endParaRPr lang="en-US" sz="900" dirty="0"/>
          </a:p>
        </p:txBody>
      </p:sp>
      <p:sp>
        <p:nvSpPr>
          <p:cNvPr id="27" name="Text 25"/>
          <p:cNvSpPr/>
          <p:nvPr/>
        </p:nvSpPr>
        <p:spPr>
          <a:xfrm>
            <a:off x="3806267" y="2486888"/>
            <a:ext cx="3154369" cy="238304"/>
          </a:xfrm>
          <a:prstGeom prst="rect">
            <a:avLst/>
          </a:prstGeom>
          <a:noFill/>
          <a:ln/>
        </p:spPr>
        <p:txBody>
          <a:bodyPr wrap="square" lIns="635" tIns="635" rIns="635" bIns="635" rtlCol="0" anchor="t">
            <a:noAutofit/>
          </a:bodyPr>
          <a:lstStyle/>
          <a:p>
            <a:pPr marL="0" indent="0" algn="l">
              <a:lnSpc>
                <a:spcPct val="95000"/>
              </a:lnSpc>
              <a:buNone/>
            </a:pPr>
            <a:r>
              <a:rPr lang="en-US" sz="1400" b="1" dirty="0">
                <a:solidFill>
                  <a:srgbClr val="0B1F3A"/>
                </a:solidFill>
                <a:latin typeface="Arial Black" panose="020B0A04020102020204" pitchFamily="34" charset="0"/>
                <a:ea typeface="Aptos" pitchFamily="34" charset="-122"/>
                <a:cs typeface="Aptos" pitchFamily="34" charset="-120"/>
              </a:rPr>
              <a:t>Interdependence with other SDGs</a:t>
            </a:r>
            <a:endParaRPr lang="en-US" sz="1400" dirty="0">
              <a:latin typeface="Arial Black" panose="020B0A04020102020204" pitchFamily="34" charset="0"/>
            </a:endParaRPr>
          </a:p>
        </p:txBody>
      </p:sp>
      <p:sp>
        <p:nvSpPr>
          <p:cNvPr id="28" name="Text 26"/>
          <p:cNvSpPr/>
          <p:nvPr/>
        </p:nvSpPr>
        <p:spPr>
          <a:xfrm>
            <a:off x="3779831" y="2999372"/>
            <a:ext cx="2560320" cy="758952"/>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solidFill>
                  <a:srgbClr val="172033"/>
                </a:solidFill>
                <a:latin typeface="Arial" panose="020B0604020202020204" pitchFamily="34" charset="0"/>
                <a:ea typeface="Aptos" pitchFamily="34" charset="-122"/>
                <a:cs typeface="Arial" panose="020B0604020202020204" pitchFamily="34" charset="0"/>
              </a:rPr>
              <a:t>Poverty, inequality, climate, education and decent work</a:t>
            </a:r>
            <a:endParaRPr lang="en-US" sz="1200" dirty="0">
              <a:latin typeface="Arial" panose="020B0604020202020204" pitchFamily="34" charset="0"/>
              <a:cs typeface="Arial" panose="020B0604020202020204" pitchFamily="34" charset="0"/>
            </a:endParaRPr>
          </a:p>
        </p:txBody>
      </p:sp>
      <p:sp>
        <p:nvSpPr>
          <p:cNvPr id="31" name="Text 29"/>
          <p:cNvSpPr/>
          <p:nvPr/>
        </p:nvSpPr>
        <p:spPr>
          <a:xfrm>
            <a:off x="7891272" y="3543300"/>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4</a:t>
            </a:r>
            <a:endParaRPr lang="en-US" sz="900" dirty="0"/>
          </a:p>
        </p:txBody>
      </p:sp>
      <p:sp>
        <p:nvSpPr>
          <p:cNvPr id="32" name="Text 30"/>
          <p:cNvSpPr/>
          <p:nvPr/>
        </p:nvSpPr>
        <p:spPr>
          <a:xfrm>
            <a:off x="7689264" y="2480730"/>
            <a:ext cx="2560320" cy="256032"/>
          </a:xfrm>
          <a:prstGeom prst="rect">
            <a:avLst/>
          </a:prstGeom>
          <a:noFill/>
          <a:ln/>
        </p:spPr>
        <p:txBody>
          <a:bodyPr wrap="square" lIns="635" tIns="635" rIns="635" bIns="635" rtlCol="0" anchor="t">
            <a:normAutofit/>
          </a:bodyPr>
          <a:lstStyle/>
          <a:p>
            <a:pPr marL="0" indent="0" algn="l">
              <a:lnSpc>
                <a:spcPct val="95000"/>
              </a:lnSpc>
              <a:buNone/>
            </a:pPr>
            <a:r>
              <a:rPr lang="en-US" sz="1250" b="1" dirty="0">
                <a:solidFill>
                  <a:srgbClr val="0B1F3A"/>
                </a:solidFill>
                <a:latin typeface="Arial Black" panose="020B0A04020102020204" pitchFamily="34" charset="0"/>
                <a:ea typeface="Aptos" pitchFamily="34" charset="-122"/>
                <a:cs typeface="Aptos" pitchFamily="34" charset="-120"/>
              </a:rPr>
              <a:t>Health system resilience</a:t>
            </a:r>
            <a:endParaRPr lang="en-US" sz="1250" dirty="0">
              <a:latin typeface="Arial Black" panose="020B0A04020102020204" pitchFamily="34" charset="0"/>
            </a:endParaRPr>
          </a:p>
        </p:txBody>
      </p:sp>
      <p:sp>
        <p:nvSpPr>
          <p:cNvPr id="33" name="Text 31"/>
          <p:cNvSpPr/>
          <p:nvPr/>
        </p:nvSpPr>
        <p:spPr>
          <a:xfrm>
            <a:off x="7689264" y="2948660"/>
            <a:ext cx="3542616" cy="758952"/>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solidFill>
                  <a:srgbClr val="172033"/>
                </a:solidFill>
                <a:latin typeface="Arial" panose="020B0604020202020204" pitchFamily="34" charset="0"/>
                <a:ea typeface="Aptos" pitchFamily="34" charset="-122"/>
                <a:cs typeface="Arial" panose="020B0604020202020204" pitchFamily="34" charset="0"/>
              </a:rPr>
              <a:t>Pandemic preparedness, workforce and data systems</a:t>
            </a:r>
            <a:endParaRPr lang="en-US" sz="1200" dirty="0">
              <a:latin typeface="Arial" panose="020B0604020202020204" pitchFamily="34" charset="0"/>
              <a:cs typeface="Arial" panose="020B0604020202020204" pitchFamily="34" charset="0"/>
            </a:endParaRPr>
          </a:p>
        </p:txBody>
      </p:sp>
      <p:sp>
        <p:nvSpPr>
          <p:cNvPr id="34" name="Text 32"/>
          <p:cNvSpPr/>
          <p:nvPr/>
        </p:nvSpPr>
        <p:spPr>
          <a:xfrm>
            <a:off x="3779831" y="4298147"/>
            <a:ext cx="7315200" cy="438912"/>
          </a:xfrm>
          <a:prstGeom prst="rect">
            <a:avLst/>
          </a:prstGeom>
          <a:noFill/>
          <a:ln/>
        </p:spPr>
        <p:txBody>
          <a:bodyPr wrap="square" lIns="635" tIns="635" rIns="635" bIns="635" rtlCol="0" anchor="t">
            <a:normAutofit/>
          </a:bodyPr>
          <a:lstStyle/>
          <a:p>
            <a:pPr marL="0" indent="0" algn="l">
              <a:lnSpc>
                <a:spcPct val="95000"/>
              </a:lnSpc>
              <a:buNone/>
            </a:pPr>
            <a:r>
              <a:rPr lang="en-US" sz="1450" b="1" dirty="0">
                <a:solidFill>
                  <a:srgbClr val="0B1F3A"/>
                </a:solidFill>
                <a:latin typeface="Aptos" pitchFamily="34" charset="0"/>
                <a:ea typeface="Aptos" pitchFamily="34" charset="-122"/>
                <a:cs typeface="Aptos" pitchFamily="34" charset="-120"/>
              </a:rPr>
              <a:t>Critical implication: SDG 3 cannot be achieved only by hospitals; it depends on wider social, environmental and economic policies.</a:t>
            </a:r>
            <a:endParaRPr lang="en-US" sz="1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5" name="Text 3"/>
          <p:cNvSpPr/>
          <p:nvPr/>
        </p:nvSpPr>
        <p:spPr>
          <a:xfrm>
            <a:off x="627826" y="541781"/>
            <a:ext cx="9052560" cy="640079"/>
          </a:xfrm>
          <a:prstGeom prst="rect">
            <a:avLst/>
          </a:prstGeom>
          <a:noFill/>
          <a:ln/>
        </p:spPr>
        <p:txBody>
          <a:bodyPr wrap="square" lIns="635" tIns="635" rIns="635" bIns="635" rtlCol="0" anchor="t">
            <a:normAutofit/>
          </a:bodyPr>
          <a:lstStyle/>
          <a:p>
            <a:pPr marL="0" indent="0" algn="l">
              <a:lnSpc>
                <a:spcPct val="95000"/>
              </a:lnSpc>
              <a:buNone/>
            </a:pPr>
            <a:r>
              <a:rPr lang="en-US" sz="1600" dirty="0">
                <a:latin typeface="Arial" panose="020B0604020202020204" pitchFamily="34" charset="0"/>
                <a:ea typeface="Aptos" pitchFamily="34" charset="-122"/>
                <a:cs typeface="Arial" panose="020B0604020202020204" pitchFamily="34" charset="0"/>
              </a:rPr>
              <a:t>Critical comparison of models used to understand health and wellbeing</a:t>
            </a:r>
            <a:endParaRPr lang="en-US" sz="1600" dirty="0">
              <a:latin typeface="Arial" panose="020B0604020202020204" pitchFamily="34" charset="0"/>
              <a:cs typeface="Arial" panose="020B0604020202020204" pitchFamily="34" charset="0"/>
            </a:endParaRPr>
          </a:p>
        </p:txBody>
      </p:sp>
      <p:sp>
        <p:nvSpPr>
          <p:cNvPr id="6" name="Text 4"/>
          <p:cNvSpPr/>
          <p:nvPr/>
        </p:nvSpPr>
        <p:spPr>
          <a:xfrm>
            <a:off x="11201400" y="301752"/>
            <a:ext cx="502920" cy="365760"/>
          </a:xfrm>
          <a:prstGeom prst="rect">
            <a:avLst/>
          </a:prstGeom>
          <a:noFill/>
          <a:ln/>
        </p:spPr>
        <p:txBody>
          <a:bodyPr wrap="square" lIns="635" tIns="635" rIns="635" bIns="635" rtlCol="0" anchor="t">
            <a:normAutofit/>
          </a:bodyPr>
          <a:lstStyle/>
          <a:p>
            <a:pPr marL="0" indent="0" algn="r">
              <a:lnSpc>
                <a:spcPct val="95000"/>
              </a:lnSpc>
              <a:buNone/>
            </a:pPr>
            <a:endParaRPr lang="en-US" sz="1200" dirty="0"/>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Card, 2023; WHO, 2024</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960120" y="1755648"/>
            <a:ext cx="2743200" cy="320040"/>
          </a:xfrm>
          <a:prstGeom prst="rect">
            <a:avLst/>
          </a:prstGeom>
          <a:noFill/>
          <a:ln/>
        </p:spPr>
        <p:txBody>
          <a:bodyPr wrap="square" lIns="635" tIns="635" rIns="635" bIns="635" rtlCol="0" anchor="t">
            <a:normAutofit/>
          </a:bodyPr>
          <a:lstStyle/>
          <a:p>
            <a:pPr marL="0" indent="0" algn="l">
              <a:lnSpc>
                <a:spcPct val="95000"/>
              </a:lnSpc>
              <a:buNone/>
            </a:pPr>
            <a:r>
              <a:rPr lang="en-US" sz="1800" b="1" dirty="0">
                <a:solidFill>
                  <a:srgbClr val="0B1F3A"/>
                </a:solidFill>
                <a:latin typeface="Aptos" pitchFamily="34" charset="0"/>
                <a:ea typeface="Aptos" pitchFamily="34" charset="-122"/>
                <a:cs typeface="Aptos" pitchFamily="34" charset="-120"/>
              </a:rPr>
              <a:t>Biomedical</a:t>
            </a:r>
            <a:endParaRPr lang="en-US" sz="1800" dirty="0"/>
          </a:p>
        </p:txBody>
      </p:sp>
      <p:sp>
        <p:nvSpPr>
          <p:cNvPr id="13" name="Text 11"/>
          <p:cNvSpPr/>
          <p:nvPr/>
        </p:nvSpPr>
        <p:spPr>
          <a:xfrm>
            <a:off x="731520" y="2331720"/>
            <a:ext cx="2971800" cy="640080"/>
          </a:xfrm>
          <a:prstGeom prst="rect">
            <a:avLst/>
          </a:prstGeom>
          <a:noFill/>
          <a:ln/>
        </p:spPr>
        <p:txBody>
          <a:bodyPr wrap="square" lIns="635" tIns="635" rIns="635" bIns="635" rtlCol="0" anchor="t">
            <a:normAutofit/>
          </a:bodyPr>
          <a:lstStyle/>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Disease-centred: diagnosis, treatment and cure</a:t>
            </a:r>
          </a:p>
          <a:p>
            <a:pPr marL="285750" indent="-285750" algn="l">
              <a:lnSpc>
                <a:spcPct val="95000"/>
              </a:lnSpc>
              <a:buFont typeface="Arial" panose="020B0604020202020204" pitchFamily="34" charset="0"/>
              <a:buChar char="•"/>
            </a:pPr>
            <a:endParaRPr lang="en-US" dirty="0">
              <a:solidFill>
                <a:schemeClr val="bg1"/>
              </a:solidFill>
            </a:endParaRPr>
          </a:p>
        </p:txBody>
      </p:sp>
      <p:sp>
        <p:nvSpPr>
          <p:cNvPr id="14" name="Text 12"/>
          <p:cNvSpPr/>
          <p:nvPr/>
        </p:nvSpPr>
        <p:spPr>
          <a:xfrm>
            <a:off x="688849" y="2880360"/>
            <a:ext cx="3337560" cy="754380"/>
          </a:xfrm>
          <a:prstGeom prst="rect">
            <a:avLst/>
          </a:prstGeom>
          <a:noFill/>
          <a:ln/>
        </p:spPr>
        <p:txBody>
          <a:bodyPr wrap="square" lIns="635" tIns="635" rIns="635" bIns="635" rtlCol="0" anchor="t">
            <a:normAutofit lnSpcReduction="10000"/>
          </a:bodyPr>
          <a:lstStyle/>
          <a:p>
            <a:pPr marL="285750" indent="-285750" algn="l">
              <a:lnSpc>
                <a:spcPct val="95000"/>
              </a:lnSpc>
              <a:buFont typeface="Arial" panose="020B0604020202020204" pitchFamily="34" charset="0"/>
              <a:buChar char="•"/>
            </a:pPr>
            <a:r>
              <a:rPr lang="en-US" sz="1400" dirty="0">
                <a:latin typeface="Aptos" pitchFamily="34" charset="0"/>
                <a:ea typeface="Aptos" pitchFamily="34" charset="-122"/>
                <a:cs typeface="Aptos" pitchFamily="34" charset="-120"/>
              </a:rPr>
              <a:t>Strength: clinical precision</a:t>
            </a:r>
            <a:endParaRPr lang="en-US" sz="1400" dirty="0"/>
          </a:p>
          <a:p>
            <a:pPr marL="285750" indent="-285750" algn="l">
              <a:lnSpc>
                <a:spcPct val="95000"/>
              </a:lnSpc>
              <a:buFont typeface="Arial" panose="020B0604020202020204" pitchFamily="34" charset="0"/>
              <a:buChar char="•"/>
            </a:pPr>
            <a:endParaRPr lang="en-US" sz="1400" dirty="0">
              <a:latin typeface="Aptos" pitchFamily="34" charset="0"/>
              <a:ea typeface="Aptos" pitchFamily="34" charset="-122"/>
              <a:cs typeface="Aptos" pitchFamily="34" charset="-120"/>
            </a:endParaRPr>
          </a:p>
          <a:p>
            <a:pPr marL="285750" indent="-285750" algn="l">
              <a:lnSpc>
                <a:spcPct val="95000"/>
              </a:lnSpc>
              <a:buFont typeface="Arial" panose="020B0604020202020204" pitchFamily="34" charset="0"/>
              <a:buChar char="•"/>
            </a:pPr>
            <a:r>
              <a:rPr lang="en-US" sz="1400" dirty="0">
                <a:latin typeface="Aptos" pitchFamily="34" charset="0"/>
                <a:ea typeface="Aptos" pitchFamily="34" charset="-122"/>
                <a:cs typeface="Aptos" pitchFamily="34" charset="-120"/>
              </a:rPr>
              <a:t>Limit: underplays social      and psychological causes</a:t>
            </a:r>
            <a:endParaRPr lang="en-US" sz="1400" dirty="0"/>
          </a:p>
        </p:txBody>
      </p:sp>
      <p:sp>
        <p:nvSpPr>
          <p:cNvPr id="17" name="Text 15"/>
          <p:cNvSpPr/>
          <p:nvPr/>
        </p:nvSpPr>
        <p:spPr>
          <a:xfrm>
            <a:off x="4754880" y="1755648"/>
            <a:ext cx="2743200" cy="320040"/>
          </a:xfrm>
          <a:prstGeom prst="rect">
            <a:avLst/>
          </a:prstGeom>
          <a:noFill/>
          <a:ln/>
        </p:spPr>
        <p:txBody>
          <a:bodyPr wrap="square" lIns="635" tIns="635" rIns="635" bIns="635" rtlCol="0" anchor="t">
            <a:normAutofit/>
          </a:bodyPr>
          <a:lstStyle/>
          <a:p>
            <a:pPr marL="0" indent="0" algn="l">
              <a:lnSpc>
                <a:spcPct val="95000"/>
              </a:lnSpc>
              <a:buNone/>
            </a:pPr>
            <a:r>
              <a:rPr lang="en-US" sz="1800" b="1" dirty="0">
                <a:solidFill>
                  <a:srgbClr val="0B1F3A"/>
                </a:solidFill>
                <a:latin typeface="Aptos" pitchFamily="34" charset="0"/>
                <a:ea typeface="Aptos" pitchFamily="34" charset="-122"/>
                <a:cs typeface="Aptos" pitchFamily="34" charset="-120"/>
              </a:rPr>
              <a:t>Biopsychosocial</a:t>
            </a:r>
            <a:endParaRPr lang="en-US" sz="1800" dirty="0"/>
          </a:p>
        </p:txBody>
      </p:sp>
      <p:sp>
        <p:nvSpPr>
          <p:cNvPr id="18" name="Text 16"/>
          <p:cNvSpPr/>
          <p:nvPr/>
        </p:nvSpPr>
        <p:spPr>
          <a:xfrm>
            <a:off x="4526280" y="2331720"/>
            <a:ext cx="2971800" cy="640080"/>
          </a:xfrm>
          <a:prstGeom prst="rect">
            <a:avLst/>
          </a:prstGeom>
          <a:noFill/>
          <a:ln/>
        </p:spPr>
        <p:txBody>
          <a:bodyPr wrap="square" lIns="635" tIns="635" rIns="635" bIns="635" rtlCol="0" anchor="t">
            <a:noAutofit/>
          </a:bodyPr>
          <a:lstStyle/>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Health shaped by biological, psychological and social influences</a:t>
            </a:r>
            <a:endParaRPr lang="en-US" sz="1400" dirty="0">
              <a:latin typeface="Arial" panose="020B0604020202020204" pitchFamily="34" charset="0"/>
              <a:cs typeface="Arial" panose="020B0604020202020204" pitchFamily="34" charset="0"/>
            </a:endParaRPr>
          </a:p>
        </p:txBody>
      </p:sp>
      <p:sp>
        <p:nvSpPr>
          <p:cNvPr id="19" name="Text 17"/>
          <p:cNvSpPr/>
          <p:nvPr/>
        </p:nvSpPr>
        <p:spPr>
          <a:xfrm>
            <a:off x="4585622" y="3008376"/>
            <a:ext cx="2788920" cy="777240"/>
          </a:xfrm>
          <a:prstGeom prst="rect">
            <a:avLst/>
          </a:prstGeom>
          <a:noFill/>
          <a:ln/>
        </p:spPr>
        <p:txBody>
          <a:bodyPr wrap="square" lIns="635" tIns="635" rIns="635" bIns="635" rtlCol="0" anchor="t">
            <a:noAutofit/>
          </a:bodyPr>
          <a:lstStyle/>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Strength: holistic and person-centred</a:t>
            </a:r>
            <a:endParaRPr lang="en-US" sz="1400" dirty="0">
              <a:latin typeface="Arial" panose="020B0604020202020204" pitchFamily="34" charset="0"/>
              <a:cs typeface="Arial" panose="020B0604020202020204" pitchFamily="34" charset="0"/>
            </a:endParaRPr>
          </a:p>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Limit: can be hard to operationalise in pressured services</a:t>
            </a:r>
            <a:endParaRPr lang="en-US" sz="1400" dirty="0">
              <a:latin typeface="Arial" panose="020B0604020202020204" pitchFamily="34" charset="0"/>
              <a:cs typeface="Arial" panose="020B0604020202020204" pitchFamily="34" charset="0"/>
            </a:endParaRPr>
          </a:p>
        </p:txBody>
      </p:sp>
      <p:sp>
        <p:nvSpPr>
          <p:cNvPr id="22" name="Text 20"/>
          <p:cNvSpPr/>
          <p:nvPr/>
        </p:nvSpPr>
        <p:spPr>
          <a:xfrm>
            <a:off x="8138160" y="1755648"/>
            <a:ext cx="2743200" cy="320040"/>
          </a:xfrm>
          <a:prstGeom prst="rect">
            <a:avLst/>
          </a:prstGeom>
          <a:noFill/>
          <a:ln/>
        </p:spPr>
        <p:txBody>
          <a:bodyPr wrap="square" lIns="635" tIns="635" rIns="635" bIns="635" rtlCol="0" anchor="t">
            <a:normAutofit/>
          </a:bodyPr>
          <a:lstStyle/>
          <a:p>
            <a:pPr marL="0" indent="0" algn="l">
              <a:lnSpc>
                <a:spcPct val="95000"/>
              </a:lnSpc>
              <a:buNone/>
            </a:pPr>
            <a:r>
              <a:rPr lang="en-US" sz="1800" b="1" dirty="0">
                <a:solidFill>
                  <a:srgbClr val="0B1F3A"/>
                </a:solidFill>
                <a:latin typeface="Aptos" pitchFamily="34" charset="0"/>
                <a:ea typeface="Aptos" pitchFamily="34" charset="-122"/>
                <a:cs typeface="Aptos" pitchFamily="34" charset="-120"/>
              </a:rPr>
              <a:t>Ecological / systems</a:t>
            </a:r>
            <a:endParaRPr lang="en-US" sz="1800" dirty="0"/>
          </a:p>
        </p:txBody>
      </p:sp>
      <p:sp>
        <p:nvSpPr>
          <p:cNvPr id="23" name="Text 21"/>
          <p:cNvSpPr/>
          <p:nvPr/>
        </p:nvSpPr>
        <p:spPr>
          <a:xfrm>
            <a:off x="8211312" y="2240280"/>
            <a:ext cx="2743200" cy="640080"/>
          </a:xfrm>
          <a:prstGeom prst="rect">
            <a:avLst/>
          </a:prstGeom>
          <a:noFill/>
          <a:ln/>
        </p:spPr>
        <p:txBody>
          <a:bodyPr wrap="square" lIns="635" tIns="635" rIns="635" bIns="635" rtlCol="0" anchor="t">
            <a:normAutofit/>
          </a:bodyPr>
          <a:lstStyle/>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Health emerges from person–environment and policy interactions</a:t>
            </a:r>
            <a:endParaRPr lang="en-US" sz="1400" dirty="0">
              <a:latin typeface="Arial" panose="020B0604020202020204" pitchFamily="34" charset="0"/>
              <a:cs typeface="Arial" panose="020B0604020202020204" pitchFamily="34" charset="0"/>
            </a:endParaRPr>
          </a:p>
        </p:txBody>
      </p:sp>
      <p:sp>
        <p:nvSpPr>
          <p:cNvPr id="24" name="Text 22"/>
          <p:cNvSpPr/>
          <p:nvPr/>
        </p:nvSpPr>
        <p:spPr>
          <a:xfrm>
            <a:off x="8165592" y="2971800"/>
            <a:ext cx="2788920" cy="777240"/>
          </a:xfrm>
          <a:prstGeom prst="rect">
            <a:avLst/>
          </a:prstGeom>
          <a:noFill/>
          <a:ln/>
        </p:spPr>
        <p:txBody>
          <a:bodyPr wrap="square" lIns="635" tIns="635" rIns="635" bIns="635" rtlCol="0" anchor="t">
            <a:noAutofit/>
          </a:bodyPr>
          <a:lstStyle/>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Strength: fits prevention and SDGs</a:t>
            </a:r>
            <a:endParaRPr lang="en-US" sz="1400" dirty="0">
              <a:latin typeface="Arial" panose="020B0604020202020204" pitchFamily="34" charset="0"/>
              <a:cs typeface="Arial" panose="020B0604020202020204" pitchFamily="34" charset="0"/>
            </a:endParaRPr>
          </a:p>
          <a:p>
            <a:pPr marL="285750" indent="-285750" algn="l">
              <a:lnSpc>
                <a:spcPct val="95000"/>
              </a:lnSpc>
              <a:buFont typeface="Arial" panose="020B0604020202020204" pitchFamily="34" charset="0"/>
              <a:buChar char="•"/>
            </a:pPr>
            <a:r>
              <a:rPr lang="en-US" sz="1400" dirty="0">
                <a:latin typeface="Arial" panose="020B0604020202020204" pitchFamily="34" charset="0"/>
                <a:ea typeface="Aptos" pitchFamily="34" charset="-122"/>
                <a:cs typeface="Arial" panose="020B0604020202020204" pitchFamily="34" charset="0"/>
              </a:rPr>
              <a:t>Limit: requires cross-sector coordination and long timeframes</a:t>
            </a:r>
            <a:endParaRPr lang="en-US" sz="1400" dirty="0">
              <a:latin typeface="Arial" panose="020B0604020202020204" pitchFamily="34" charset="0"/>
              <a:cs typeface="Arial" panose="020B0604020202020204" pitchFamily="34" charset="0"/>
            </a:endParaRPr>
          </a:p>
        </p:txBody>
      </p:sp>
      <p:sp>
        <p:nvSpPr>
          <p:cNvPr id="26" name="Text 24"/>
          <p:cNvSpPr/>
          <p:nvPr/>
        </p:nvSpPr>
        <p:spPr>
          <a:xfrm>
            <a:off x="627826" y="5033773"/>
            <a:ext cx="9646920" cy="182880"/>
          </a:xfrm>
          <a:prstGeom prst="rect">
            <a:avLst/>
          </a:prstGeom>
          <a:noFill/>
          <a:ln/>
        </p:spPr>
        <p:txBody>
          <a:bodyPr wrap="square" lIns="635" tIns="635" rIns="635" bIns="635" rtlCol="0" anchor="t">
            <a:normAutofit fontScale="92500" lnSpcReduction="10000"/>
          </a:bodyPr>
          <a:lstStyle/>
          <a:p>
            <a:pPr marL="0" indent="0" algn="ctr">
              <a:lnSpc>
                <a:spcPct val="95000"/>
              </a:lnSpc>
              <a:buNone/>
            </a:pPr>
            <a:r>
              <a:rPr lang="en-US" sz="1380" b="1" dirty="0">
                <a:solidFill>
                  <a:srgbClr val="0B1F3A"/>
                </a:solidFill>
                <a:latin typeface="Aptos" pitchFamily="34" charset="0"/>
                <a:ea typeface="Aptos" pitchFamily="34" charset="-122"/>
                <a:cs typeface="Aptos" pitchFamily="34" charset="-120"/>
              </a:rPr>
              <a:t>Best fit for modern HSC: combine biomedical safety with biopsychosocial assessment and ecological/systems action.</a:t>
            </a:r>
            <a:endParaRPr lang="en-US" sz="138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4" name="Text 2"/>
          <p:cNvSpPr/>
          <p:nvPr/>
        </p:nvSpPr>
        <p:spPr>
          <a:xfrm>
            <a:off x="502920" y="320040"/>
            <a:ext cx="9509760" cy="502920"/>
          </a:xfrm>
          <a:prstGeom prst="rect">
            <a:avLst/>
          </a:prstGeom>
          <a:noFill/>
          <a:ln/>
        </p:spPr>
        <p:txBody>
          <a:bodyPr wrap="square" lIns="635" tIns="635" rIns="635" bIns="635" rtlCol="0" anchor="t">
            <a:normAutofit fontScale="92500"/>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Integration in practice means shifting from “treat illness” to “support lives”</a:t>
            </a:r>
            <a:endParaRPr lang="en-US" sz="2400" dirty="0"/>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100" dirty="0">
                <a:latin typeface="Arial" panose="020B0604020202020204" pitchFamily="34" charset="0"/>
                <a:ea typeface="Aptos" pitchFamily="34" charset="-122"/>
                <a:cs typeface="Arial" panose="020B0604020202020204" pitchFamily="34" charset="0"/>
              </a:rPr>
              <a:t>A practical pathway for holistic, sustainable HSC delivery</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DHSC, 2024; NHS England, 2025a</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365760" y="1828800"/>
            <a:ext cx="2286000" cy="1005840"/>
          </a:xfrm>
          <a:prstGeom prst="chevron">
            <a:avLst/>
          </a:prstGeom>
          <a:solidFill>
            <a:srgbClr val="175E8C"/>
          </a:solidFill>
          <a:ln w="12700">
            <a:solidFill>
              <a:srgbClr val="FFFFFF"/>
            </a:solidFill>
            <a:prstDash val="solid"/>
          </a:ln>
        </p:spPr>
        <p:txBody>
          <a:bodyPr/>
          <a:lstStyle/>
          <a:p>
            <a:endParaRPr lang="en-US"/>
          </a:p>
        </p:txBody>
      </p:sp>
      <p:sp>
        <p:nvSpPr>
          <p:cNvPr id="11" name="Text 9"/>
          <p:cNvSpPr/>
          <p:nvPr/>
        </p:nvSpPr>
        <p:spPr>
          <a:xfrm>
            <a:off x="822960" y="2020824"/>
            <a:ext cx="1508760" cy="228600"/>
          </a:xfrm>
          <a:prstGeom prst="rect">
            <a:avLst/>
          </a:prstGeom>
          <a:noFill/>
          <a:ln/>
        </p:spPr>
        <p:txBody>
          <a:bodyPr wrap="square" lIns="635" tIns="635" rIns="635" bIns="635" rtlCol="0" anchor="t">
            <a:normAutofit/>
          </a:bodyPr>
          <a:lstStyle/>
          <a:p>
            <a:pPr marL="0" indent="0" algn="ctr">
              <a:lnSpc>
                <a:spcPct val="95000"/>
              </a:lnSpc>
              <a:buNone/>
            </a:pPr>
            <a:r>
              <a:rPr lang="en-US" sz="1250" b="1" dirty="0">
                <a:solidFill>
                  <a:srgbClr val="FFFFFF"/>
                </a:solidFill>
                <a:latin typeface="Aptos" pitchFamily="34" charset="0"/>
                <a:ea typeface="Aptos" pitchFamily="34" charset="-122"/>
                <a:cs typeface="Aptos" pitchFamily="34" charset="-120"/>
              </a:rPr>
              <a:t>Reactive care</a:t>
            </a:r>
            <a:endParaRPr lang="en-US" sz="1250" dirty="0"/>
          </a:p>
        </p:txBody>
      </p:sp>
      <p:sp>
        <p:nvSpPr>
          <p:cNvPr id="12" name="Text 10"/>
          <p:cNvSpPr/>
          <p:nvPr/>
        </p:nvSpPr>
        <p:spPr>
          <a:xfrm>
            <a:off x="822960" y="2340864"/>
            <a:ext cx="1508760" cy="182880"/>
          </a:xfrm>
          <a:prstGeom prst="rect">
            <a:avLst/>
          </a:prstGeom>
          <a:noFill/>
          <a:ln/>
        </p:spPr>
        <p:txBody>
          <a:bodyPr wrap="square" lIns="635" tIns="635" rIns="635" bIns="635" rtlCol="0" anchor="t">
            <a:normAutofit/>
          </a:bodyPr>
          <a:lstStyle/>
          <a:p>
            <a:pPr marL="0" indent="0" algn="ctr">
              <a:lnSpc>
                <a:spcPct val="95000"/>
              </a:lnSpc>
              <a:buNone/>
            </a:pPr>
            <a:r>
              <a:rPr lang="en-US" sz="1200" dirty="0">
                <a:solidFill>
                  <a:srgbClr val="EAF8FA"/>
                </a:solidFill>
                <a:latin typeface="Aptos" pitchFamily="34" charset="0"/>
                <a:ea typeface="Aptos" pitchFamily="34" charset="-122"/>
                <a:cs typeface="Aptos" pitchFamily="34" charset="-120"/>
              </a:rPr>
              <a:t>illness episode</a:t>
            </a:r>
            <a:endParaRPr lang="en-US" sz="1200" dirty="0"/>
          </a:p>
        </p:txBody>
      </p:sp>
      <p:sp>
        <p:nvSpPr>
          <p:cNvPr id="13" name="Shape 11"/>
          <p:cNvSpPr/>
          <p:nvPr/>
        </p:nvSpPr>
        <p:spPr>
          <a:xfrm>
            <a:off x="2651760" y="1828800"/>
            <a:ext cx="2286000" cy="1005840"/>
          </a:xfrm>
          <a:prstGeom prst="chevron">
            <a:avLst/>
          </a:prstGeom>
          <a:solidFill>
            <a:srgbClr val="13A6A6">
              <a:alpha val="97000"/>
            </a:srgbClr>
          </a:solidFill>
          <a:ln w="12700">
            <a:solidFill>
              <a:srgbClr val="FFFFFF"/>
            </a:solidFill>
            <a:prstDash val="solid"/>
          </a:ln>
        </p:spPr>
        <p:txBody>
          <a:bodyPr/>
          <a:lstStyle/>
          <a:p>
            <a:endParaRPr lang="en-US"/>
          </a:p>
        </p:txBody>
      </p:sp>
      <p:sp>
        <p:nvSpPr>
          <p:cNvPr id="14" name="Text 12"/>
          <p:cNvSpPr/>
          <p:nvPr/>
        </p:nvSpPr>
        <p:spPr>
          <a:xfrm>
            <a:off x="3108960" y="2020824"/>
            <a:ext cx="1508760" cy="228600"/>
          </a:xfrm>
          <a:prstGeom prst="rect">
            <a:avLst/>
          </a:prstGeom>
          <a:noFill/>
          <a:ln/>
        </p:spPr>
        <p:txBody>
          <a:bodyPr wrap="square" lIns="635" tIns="635" rIns="635" bIns="635" rtlCol="0" anchor="t">
            <a:normAutofit/>
          </a:bodyPr>
          <a:lstStyle/>
          <a:p>
            <a:pPr marL="0" indent="0" algn="ctr">
              <a:lnSpc>
                <a:spcPct val="95000"/>
              </a:lnSpc>
              <a:buNone/>
            </a:pPr>
            <a:r>
              <a:rPr lang="en-US" sz="1250" b="1" dirty="0">
                <a:solidFill>
                  <a:srgbClr val="FFFFFF"/>
                </a:solidFill>
                <a:latin typeface="Aptos" pitchFamily="34" charset="0"/>
                <a:ea typeface="Aptos" pitchFamily="34" charset="-122"/>
                <a:cs typeface="Aptos" pitchFamily="34" charset="-120"/>
              </a:rPr>
              <a:t>Preventive care</a:t>
            </a:r>
            <a:endParaRPr lang="en-US" sz="1250" dirty="0"/>
          </a:p>
        </p:txBody>
      </p:sp>
      <p:sp>
        <p:nvSpPr>
          <p:cNvPr id="15" name="Text 13"/>
          <p:cNvSpPr/>
          <p:nvPr/>
        </p:nvSpPr>
        <p:spPr>
          <a:xfrm>
            <a:off x="3108960" y="2340864"/>
            <a:ext cx="1508760" cy="182880"/>
          </a:xfrm>
          <a:prstGeom prst="rect">
            <a:avLst/>
          </a:prstGeom>
          <a:noFill/>
          <a:ln/>
        </p:spPr>
        <p:txBody>
          <a:bodyPr wrap="square" lIns="635" tIns="635" rIns="635" bIns="635" rtlCol="0" anchor="t">
            <a:normAutofit/>
          </a:bodyPr>
          <a:lstStyle/>
          <a:p>
            <a:pPr marL="0" indent="0" algn="ctr">
              <a:lnSpc>
                <a:spcPct val="95000"/>
              </a:lnSpc>
              <a:buNone/>
            </a:pPr>
            <a:r>
              <a:rPr lang="en-US" sz="1200" dirty="0">
                <a:solidFill>
                  <a:srgbClr val="EAF8FA"/>
                </a:solidFill>
                <a:latin typeface="Aptos" pitchFamily="34" charset="0"/>
                <a:ea typeface="Aptos" pitchFamily="34" charset="-122"/>
                <a:cs typeface="Aptos" pitchFamily="34" charset="-120"/>
              </a:rPr>
              <a:t>risk reduction</a:t>
            </a:r>
            <a:endParaRPr lang="en-US" sz="1200" dirty="0"/>
          </a:p>
        </p:txBody>
      </p:sp>
      <p:sp>
        <p:nvSpPr>
          <p:cNvPr id="16" name="Shape 14"/>
          <p:cNvSpPr/>
          <p:nvPr/>
        </p:nvSpPr>
        <p:spPr>
          <a:xfrm>
            <a:off x="5074920" y="1828800"/>
            <a:ext cx="2179322" cy="1005840"/>
          </a:xfrm>
          <a:prstGeom prst="chevron">
            <a:avLst/>
          </a:prstGeom>
          <a:solidFill>
            <a:srgbClr val="175E8C">
              <a:alpha val="94000"/>
            </a:srgbClr>
          </a:solidFill>
          <a:ln w="12700">
            <a:solidFill>
              <a:srgbClr val="FFFFFF"/>
            </a:solidFill>
            <a:prstDash val="solid"/>
          </a:ln>
        </p:spPr>
        <p:txBody>
          <a:bodyPr/>
          <a:lstStyle/>
          <a:p>
            <a:endParaRPr lang="en-US"/>
          </a:p>
        </p:txBody>
      </p:sp>
      <p:sp>
        <p:nvSpPr>
          <p:cNvPr id="17" name="Text 15"/>
          <p:cNvSpPr/>
          <p:nvPr/>
        </p:nvSpPr>
        <p:spPr>
          <a:xfrm>
            <a:off x="5394960" y="2020824"/>
            <a:ext cx="1508760" cy="228600"/>
          </a:xfrm>
          <a:prstGeom prst="rect">
            <a:avLst/>
          </a:prstGeom>
          <a:noFill/>
          <a:ln/>
        </p:spPr>
        <p:txBody>
          <a:bodyPr wrap="square" lIns="635" tIns="635" rIns="635" bIns="635" rtlCol="0" anchor="t">
            <a:normAutofit/>
          </a:bodyPr>
          <a:lstStyle/>
          <a:p>
            <a:pPr marL="0" indent="0" algn="ctr">
              <a:lnSpc>
                <a:spcPct val="95000"/>
              </a:lnSpc>
              <a:buNone/>
            </a:pPr>
            <a:r>
              <a:rPr lang="en-US" sz="1250" b="1" dirty="0">
                <a:solidFill>
                  <a:srgbClr val="FFFFFF"/>
                </a:solidFill>
                <a:latin typeface="Aptos" pitchFamily="34" charset="0"/>
                <a:ea typeface="Aptos" pitchFamily="34" charset="-122"/>
                <a:cs typeface="Aptos" pitchFamily="34" charset="-120"/>
              </a:rPr>
              <a:t>Holistic support</a:t>
            </a:r>
            <a:endParaRPr lang="en-US" sz="1250" dirty="0"/>
          </a:p>
        </p:txBody>
      </p:sp>
      <p:sp>
        <p:nvSpPr>
          <p:cNvPr id="18" name="Text 16"/>
          <p:cNvSpPr/>
          <p:nvPr/>
        </p:nvSpPr>
        <p:spPr>
          <a:xfrm>
            <a:off x="5711482" y="2340864"/>
            <a:ext cx="1192237" cy="301752"/>
          </a:xfrm>
          <a:prstGeom prst="rect">
            <a:avLst/>
          </a:prstGeom>
          <a:noFill/>
          <a:ln/>
        </p:spPr>
        <p:txBody>
          <a:bodyPr wrap="square" lIns="635" tIns="635" rIns="635" bIns="635" rtlCol="0" anchor="t">
            <a:normAutofit/>
          </a:bodyPr>
          <a:lstStyle/>
          <a:p>
            <a:pPr marL="0" indent="0" algn="ctr">
              <a:lnSpc>
                <a:spcPct val="95000"/>
              </a:lnSpc>
              <a:buNone/>
            </a:pPr>
            <a:r>
              <a:rPr lang="en-US" sz="1000" dirty="0">
                <a:solidFill>
                  <a:srgbClr val="EAF8FA"/>
                </a:solidFill>
                <a:latin typeface="Aptos" pitchFamily="34" charset="0"/>
                <a:ea typeface="Aptos" pitchFamily="34" charset="-122"/>
                <a:cs typeface="Aptos" pitchFamily="34" charset="-120"/>
              </a:rPr>
              <a:t>mental, social and physical needs</a:t>
            </a:r>
            <a:endParaRPr lang="en-US" sz="1000" dirty="0"/>
          </a:p>
        </p:txBody>
      </p:sp>
      <p:sp>
        <p:nvSpPr>
          <p:cNvPr id="19" name="Shape 17"/>
          <p:cNvSpPr/>
          <p:nvPr/>
        </p:nvSpPr>
        <p:spPr>
          <a:xfrm>
            <a:off x="7543800" y="1828800"/>
            <a:ext cx="2179322" cy="1005840"/>
          </a:xfrm>
          <a:prstGeom prst="chevron">
            <a:avLst/>
          </a:prstGeom>
          <a:solidFill>
            <a:srgbClr val="13A6A6">
              <a:alpha val="91000"/>
            </a:srgbClr>
          </a:solidFill>
          <a:ln w="12700">
            <a:solidFill>
              <a:srgbClr val="FFFFFF"/>
            </a:solidFill>
            <a:prstDash val="solid"/>
          </a:ln>
        </p:spPr>
        <p:txBody>
          <a:bodyPr/>
          <a:lstStyle/>
          <a:p>
            <a:endParaRPr lang="en-US"/>
          </a:p>
        </p:txBody>
      </p:sp>
      <p:sp>
        <p:nvSpPr>
          <p:cNvPr id="20" name="Text 18"/>
          <p:cNvSpPr/>
          <p:nvPr/>
        </p:nvSpPr>
        <p:spPr>
          <a:xfrm>
            <a:off x="7680960" y="2020824"/>
            <a:ext cx="1508760" cy="228600"/>
          </a:xfrm>
          <a:prstGeom prst="rect">
            <a:avLst/>
          </a:prstGeom>
          <a:noFill/>
          <a:ln/>
        </p:spPr>
        <p:txBody>
          <a:bodyPr wrap="square" lIns="635" tIns="635" rIns="635" bIns="635" rtlCol="0" anchor="t">
            <a:normAutofit/>
          </a:bodyPr>
          <a:lstStyle/>
          <a:p>
            <a:pPr marL="0" indent="0" algn="ctr">
              <a:lnSpc>
                <a:spcPct val="95000"/>
              </a:lnSpc>
              <a:buNone/>
            </a:pPr>
            <a:r>
              <a:rPr lang="en-US" sz="1250" b="1" dirty="0">
                <a:solidFill>
                  <a:srgbClr val="FFFFFF"/>
                </a:solidFill>
                <a:latin typeface="Aptos" pitchFamily="34" charset="0"/>
                <a:ea typeface="Aptos" pitchFamily="34" charset="-122"/>
                <a:cs typeface="Aptos" pitchFamily="34" charset="-120"/>
              </a:rPr>
              <a:t>Sustainable care</a:t>
            </a:r>
            <a:endParaRPr lang="en-US" sz="1250" dirty="0"/>
          </a:p>
        </p:txBody>
      </p:sp>
      <p:sp>
        <p:nvSpPr>
          <p:cNvPr id="21" name="Text 19"/>
          <p:cNvSpPr/>
          <p:nvPr/>
        </p:nvSpPr>
        <p:spPr>
          <a:xfrm>
            <a:off x="8046720" y="2340864"/>
            <a:ext cx="1508760" cy="301752"/>
          </a:xfrm>
          <a:prstGeom prst="rect">
            <a:avLst/>
          </a:prstGeom>
          <a:noFill/>
          <a:ln/>
        </p:spPr>
        <p:txBody>
          <a:bodyPr wrap="square" lIns="635" tIns="635" rIns="635" bIns="635" rtlCol="0" anchor="t">
            <a:normAutofit/>
          </a:bodyPr>
          <a:lstStyle/>
          <a:p>
            <a:pPr marL="0" indent="0" algn="ctr">
              <a:lnSpc>
                <a:spcPct val="95000"/>
              </a:lnSpc>
              <a:buNone/>
            </a:pPr>
            <a:r>
              <a:rPr lang="en-US" sz="900" dirty="0">
                <a:solidFill>
                  <a:srgbClr val="EAF8FA"/>
                </a:solidFill>
                <a:latin typeface="Aptos" pitchFamily="34" charset="0"/>
                <a:ea typeface="Aptos" pitchFamily="34" charset="-122"/>
                <a:cs typeface="Aptos" pitchFamily="34" charset="-120"/>
              </a:rPr>
              <a:t>long-term health, environment and equity</a:t>
            </a:r>
            <a:endParaRPr lang="en-US" sz="900" dirty="0"/>
          </a:p>
        </p:txBody>
      </p:sp>
      <p:sp>
        <p:nvSpPr>
          <p:cNvPr id="22" name="Shape 20"/>
          <p:cNvSpPr/>
          <p:nvPr/>
        </p:nvSpPr>
        <p:spPr>
          <a:xfrm>
            <a:off x="9829800" y="1828800"/>
            <a:ext cx="2179322" cy="1005840"/>
          </a:xfrm>
          <a:prstGeom prst="chevron">
            <a:avLst/>
          </a:prstGeom>
          <a:solidFill>
            <a:srgbClr val="175E8C">
              <a:alpha val="88000"/>
            </a:srgbClr>
          </a:solidFill>
          <a:ln w="12700">
            <a:solidFill>
              <a:srgbClr val="FFFFFF"/>
            </a:solidFill>
            <a:prstDash val="solid"/>
          </a:ln>
        </p:spPr>
        <p:txBody>
          <a:bodyPr/>
          <a:lstStyle/>
          <a:p>
            <a:endParaRPr lang="en-US"/>
          </a:p>
        </p:txBody>
      </p:sp>
      <p:sp>
        <p:nvSpPr>
          <p:cNvPr id="23" name="Text 21"/>
          <p:cNvSpPr/>
          <p:nvPr/>
        </p:nvSpPr>
        <p:spPr>
          <a:xfrm>
            <a:off x="10090052" y="2007460"/>
            <a:ext cx="1508760" cy="228600"/>
          </a:xfrm>
          <a:prstGeom prst="rect">
            <a:avLst/>
          </a:prstGeom>
          <a:noFill/>
          <a:ln/>
        </p:spPr>
        <p:txBody>
          <a:bodyPr wrap="square" lIns="635" tIns="635" rIns="635" bIns="635" rtlCol="0" anchor="t">
            <a:normAutofit fontScale="92500"/>
          </a:bodyPr>
          <a:lstStyle/>
          <a:p>
            <a:pPr marL="0" indent="0" algn="ctr">
              <a:lnSpc>
                <a:spcPct val="95000"/>
              </a:lnSpc>
              <a:buNone/>
            </a:pPr>
            <a:r>
              <a:rPr lang="en-US" sz="1250" b="1" dirty="0">
                <a:solidFill>
                  <a:srgbClr val="FFFFFF"/>
                </a:solidFill>
                <a:latin typeface="Aptos" pitchFamily="34" charset="0"/>
                <a:ea typeface="Aptos" pitchFamily="34" charset="-122"/>
                <a:cs typeface="Aptos" pitchFamily="34" charset="-120"/>
              </a:rPr>
              <a:t>Population wellbeing</a:t>
            </a:r>
            <a:endParaRPr lang="en-US" sz="1250" dirty="0"/>
          </a:p>
        </p:txBody>
      </p:sp>
      <p:sp>
        <p:nvSpPr>
          <p:cNvPr id="24" name="Text 22"/>
          <p:cNvSpPr/>
          <p:nvPr/>
        </p:nvSpPr>
        <p:spPr>
          <a:xfrm>
            <a:off x="10226042" y="2340864"/>
            <a:ext cx="1508760" cy="182880"/>
          </a:xfrm>
          <a:prstGeom prst="rect">
            <a:avLst/>
          </a:prstGeom>
          <a:noFill/>
          <a:ln/>
        </p:spPr>
        <p:txBody>
          <a:bodyPr wrap="square" lIns="635" tIns="635" rIns="635" bIns="635" rtlCol="0" anchor="t">
            <a:normAutofit/>
          </a:bodyPr>
          <a:lstStyle/>
          <a:p>
            <a:pPr marL="0" indent="0" algn="ctr">
              <a:lnSpc>
                <a:spcPct val="95000"/>
              </a:lnSpc>
              <a:buNone/>
            </a:pPr>
            <a:r>
              <a:rPr lang="en-US" sz="1100" dirty="0">
                <a:solidFill>
                  <a:srgbClr val="EAF8FA"/>
                </a:solidFill>
                <a:latin typeface="Aptos" pitchFamily="34" charset="0"/>
                <a:ea typeface="Aptos" pitchFamily="34" charset="-122"/>
                <a:cs typeface="Aptos" pitchFamily="34" charset="-120"/>
              </a:rPr>
              <a:t>healthier communities</a:t>
            </a:r>
            <a:endParaRPr lang="en-US" sz="1100" dirty="0"/>
          </a:p>
        </p:txBody>
      </p:sp>
      <p:sp>
        <p:nvSpPr>
          <p:cNvPr id="25" name="Shape 23"/>
          <p:cNvSpPr/>
          <p:nvPr/>
        </p:nvSpPr>
        <p:spPr>
          <a:xfrm>
            <a:off x="914400" y="3657600"/>
            <a:ext cx="3200400" cy="1417320"/>
          </a:xfrm>
          <a:prstGeom prst="roundRect">
            <a:avLst>
              <a:gd name="adj" fmla="val 5161"/>
            </a:avLst>
          </a:prstGeom>
          <a:solidFill>
            <a:schemeClr val="accent2"/>
          </a:solidFill>
          <a:ln w="12700">
            <a:solidFill>
              <a:srgbClr val="D8E0EA"/>
            </a:solidFill>
            <a:prstDash val="solid"/>
          </a:ln>
        </p:spPr>
        <p:txBody>
          <a:bodyPr/>
          <a:lstStyle/>
          <a:p>
            <a:endParaRPr lang="en-US"/>
          </a:p>
        </p:txBody>
      </p:sp>
      <p:sp>
        <p:nvSpPr>
          <p:cNvPr id="26" name="Shape 24"/>
          <p:cNvSpPr/>
          <p:nvPr/>
        </p:nvSpPr>
        <p:spPr>
          <a:xfrm>
            <a:off x="914400" y="3657600"/>
            <a:ext cx="73152" cy="1417320"/>
          </a:xfrm>
          <a:prstGeom prst="rect">
            <a:avLst/>
          </a:prstGeom>
          <a:solidFill>
            <a:srgbClr val="13A6A6"/>
          </a:solidFill>
          <a:ln w="12700">
            <a:solidFill>
              <a:srgbClr val="333333">
                <a:alpha val="0"/>
              </a:srgbClr>
            </a:solidFill>
            <a:prstDash val="solid"/>
          </a:ln>
        </p:spPr>
        <p:txBody>
          <a:bodyPr/>
          <a:lstStyle/>
          <a:p>
            <a:endParaRPr lang="en-US"/>
          </a:p>
        </p:txBody>
      </p:sp>
      <p:sp>
        <p:nvSpPr>
          <p:cNvPr id="27" name="Text 25"/>
          <p:cNvSpPr/>
          <p:nvPr/>
        </p:nvSpPr>
        <p:spPr>
          <a:xfrm>
            <a:off x="1143000" y="3822192"/>
            <a:ext cx="283464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What changes?</a:t>
            </a:r>
            <a:endParaRPr lang="en-US" sz="1300" dirty="0"/>
          </a:p>
        </p:txBody>
      </p:sp>
      <p:sp>
        <p:nvSpPr>
          <p:cNvPr id="28" name="Text 26"/>
          <p:cNvSpPr/>
          <p:nvPr/>
        </p:nvSpPr>
        <p:spPr>
          <a:xfrm>
            <a:off x="1143000" y="4169664"/>
            <a:ext cx="2834640" cy="777240"/>
          </a:xfrm>
          <a:prstGeom prst="rect">
            <a:avLst/>
          </a:prstGeom>
          <a:noFill/>
          <a:ln/>
        </p:spPr>
        <p:txBody>
          <a:bodyPr wrap="square" lIns="635" tIns="635" rIns="635" bIns="635" rtlCol="0" anchor="t">
            <a:normAutofit fontScale="92500" lnSpcReduction="20000"/>
          </a:bodyPr>
          <a:lstStyle/>
          <a:p>
            <a:pPr marL="0" indent="0" algn="l">
              <a:lnSpc>
                <a:spcPct val="95000"/>
              </a:lnSpc>
              <a:buNone/>
            </a:pPr>
            <a:r>
              <a:rPr lang="en-US" sz="1600" dirty="0">
                <a:solidFill>
                  <a:srgbClr val="172033"/>
                </a:solidFill>
                <a:latin typeface="Aptos" pitchFamily="34" charset="0"/>
                <a:ea typeface="Aptos" pitchFamily="34" charset="-122"/>
                <a:cs typeface="Aptos" pitchFamily="34" charset="-120"/>
              </a:rPr>
              <a:t>Assessment includes social needs, prevention, mental health and community resources  not just symptoms.</a:t>
            </a:r>
            <a:endParaRPr lang="en-US" sz="1600" dirty="0"/>
          </a:p>
        </p:txBody>
      </p:sp>
      <p:sp>
        <p:nvSpPr>
          <p:cNvPr id="29" name="Shape 27"/>
          <p:cNvSpPr/>
          <p:nvPr/>
        </p:nvSpPr>
        <p:spPr>
          <a:xfrm>
            <a:off x="4480560" y="3657600"/>
            <a:ext cx="3200400" cy="1417320"/>
          </a:xfrm>
          <a:prstGeom prst="roundRect">
            <a:avLst>
              <a:gd name="adj" fmla="val 5161"/>
            </a:avLst>
          </a:prstGeom>
          <a:solidFill>
            <a:schemeClr val="accent2"/>
          </a:solidFill>
          <a:ln w="12700">
            <a:solidFill>
              <a:srgbClr val="D8E0EA"/>
            </a:solidFill>
            <a:prstDash val="solid"/>
          </a:ln>
        </p:spPr>
        <p:txBody>
          <a:bodyPr/>
          <a:lstStyle/>
          <a:p>
            <a:endParaRPr lang="en-US"/>
          </a:p>
        </p:txBody>
      </p:sp>
      <p:sp>
        <p:nvSpPr>
          <p:cNvPr id="30" name="Shape 28"/>
          <p:cNvSpPr/>
          <p:nvPr/>
        </p:nvSpPr>
        <p:spPr>
          <a:xfrm>
            <a:off x="4480560" y="3657600"/>
            <a:ext cx="73152" cy="1417320"/>
          </a:xfrm>
          <a:prstGeom prst="rect">
            <a:avLst/>
          </a:prstGeom>
          <a:solidFill>
            <a:srgbClr val="4E9F3D"/>
          </a:solidFill>
          <a:ln w="12700">
            <a:solidFill>
              <a:srgbClr val="333333">
                <a:alpha val="0"/>
              </a:srgbClr>
            </a:solidFill>
            <a:prstDash val="solid"/>
          </a:ln>
        </p:spPr>
        <p:txBody>
          <a:bodyPr/>
          <a:lstStyle/>
          <a:p>
            <a:endParaRPr lang="en-US"/>
          </a:p>
        </p:txBody>
      </p:sp>
      <p:sp>
        <p:nvSpPr>
          <p:cNvPr id="31" name="Text 29"/>
          <p:cNvSpPr/>
          <p:nvPr/>
        </p:nvSpPr>
        <p:spPr>
          <a:xfrm>
            <a:off x="4709160" y="3822192"/>
            <a:ext cx="283464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What improves?</a:t>
            </a:r>
            <a:endParaRPr lang="en-US" sz="1300" dirty="0"/>
          </a:p>
        </p:txBody>
      </p:sp>
      <p:sp>
        <p:nvSpPr>
          <p:cNvPr id="32" name="Text 30"/>
          <p:cNvSpPr/>
          <p:nvPr/>
        </p:nvSpPr>
        <p:spPr>
          <a:xfrm>
            <a:off x="4709160" y="4169664"/>
            <a:ext cx="2834640" cy="777240"/>
          </a:xfrm>
          <a:prstGeom prst="rect">
            <a:avLst/>
          </a:prstGeom>
          <a:noFill/>
          <a:ln/>
        </p:spPr>
        <p:txBody>
          <a:bodyPr wrap="square" lIns="635" tIns="635" rIns="635" bIns="635" rtlCol="0" anchor="t">
            <a:normAutofit fontScale="92500" lnSpcReduction="20000"/>
          </a:bodyPr>
          <a:lstStyle/>
          <a:p>
            <a:pPr marL="0" indent="0" algn="l">
              <a:lnSpc>
                <a:spcPct val="95000"/>
              </a:lnSpc>
              <a:buNone/>
            </a:pPr>
            <a:r>
              <a:rPr lang="en-US" sz="1600" dirty="0">
                <a:solidFill>
                  <a:srgbClr val="172033"/>
                </a:solidFill>
                <a:latin typeface="Aptos" pitchFamily="34" charset="0"/>
                <a:ea typeface="Aptos" pitchFamily="34" charset="-122"/>
                <a:cs typeface="Aptos" pitchFamily="34" charset="-120"/>
              </a:rPr>
              <a:t>Continuity, self-management, early support, reduced crisis demand and more person-centred care.</a:t>
            </a:r>
            <a:endParaRPr lang="en-US" sz="1600" dirty="0"/>
          </a:p>
        </p:txBody>
      </p:sp>
      <p:sp>
        <p:nvSpPr>
          <p:cNvPr id="33" name="Shape 31"/>
          <p:cNvSpPr/>
          <p:nvPr/>
        </p:nvSpPr>
        <p:spPr>
          <a:xfrm>
            <a:off x="8046720" y="3657600"/>
            <a:ext cx="3200400" cy="1417320"/>
          </a:xfrm>
          <a:prstGeom prst="roundRect">
            <a:avLst>
              <a:gd name="adj" fmla="val 5161"/>
            </a:avLst>
          </a:prstGeom>
          <a:solidFill>
            <a:schemeClr val="accent2"/>
          </a:solidFill>
          <a:ln w="12700">
            <a:solidFill>
              <a:srgbClr val="D8E0EA"/>
            </a:solidFill>
            <a:prstDash val="solid"/>
          </a:ln>
        </p:spPr>
        <p:txBody>
          <a:bodyPr/>
          <a:lstStyle/>
          <a:p>
            <a:endParaRPr lang="en-US"/>
          </a:p>
        </p:txBody>
      </p:sp>
      <p:sp>
        <p:nvSpPr>
          <p:cNvPr id="34" name="Shape 32"/>
          <p:cNvSpPr/>
          <p:nvPr/>
        </p:nvSpPr>
        <p:spPr>
          <a:xfrm>
            <a:off x="8046720" y="3657600"/>
            <a:ext cx="73152" cy="1417320"/>
          </a:xfrm>
          <a:prstGeom prst="rect">
            <a:avLst/>
          </a:prstGeom>
          <a:solidFill>
            <a:srgbClr val="F2A900"/>
          </a:solidFill>
          <a:ln w="12700">
            <a:solidFill>
              <a:srgbClr val="333333">
                <a:alpha val="0"/>
              </a:srgbClr>
            </a:solidFill>
            <a:prstDash val="solid"/>
          </a:ln>
        </p:spPr>
        <p:txBody>
          <a:bodyPr/>
          <a:lstStyle/>
          <a:p>
            <a:endParaRPr lang="en-US"/>
          </a:p>
        </p:txBody>
      </p:sp>
      <p:sp>
        <p:nvSpPr>
          <p:cNvPr id="35" name="Text 33"/>
          <p:cNvSpPr/>
          <p:nvPr/>
        </p:nvSpPr>
        <p:spPr>
          <a:xfrm>
            <a:off x="8275320" y="3822192"/>
            <a:ext cx="283464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What remains difficult?</a:t>
            </a:r>
            <a:endParaRPr lang="en-US" sz="1300" dirty="0"/>
          </a:p>
        </p:txBody>
      </p:sp>
      <p:sp>
        <p:nvSpPr>
          <p:cNvPr id="36" name="Text 34"/>
          <p:cNvSpPr/>
          <p:nvPr/>
        </p:nvSpPr>
        <p:spPr>
          <a:xfrm>
            <a:off x="8275320" y="4169664"/>
            <a:ext cx="2834640" cy="777240"/>
          </a:xfrm>
          <a:prstGeom prst="rect">
            <a:avLst/>
          </a:prstGeom>
          <a:noFill/>
          <a:ln/>
        </p:spPr>
        <p:txBody>
          <a:bodyPr wrap="square" lIns="635" tIns="635" rIns="635" bIns="635" rtlCol="0" anchor="t">
            <a:normAutofit fontScale="92500"/>
          </a:bodyPr>
          <a:lstStyle/>
          <a:p>
            <a:pPr marL="0" indent="0" algn="l">
              <a:lnSpc>
                <a:spcPct val="95000"/>
              </a:lnSpc>
              <a:buNone/>
            </a:pPr>
            <a:r>
              <a:rPr lang="en-US" sz="1600" dirty="0">
                <a:solidFill>
                  <a:srgbClr val="172033"/>
                </a:solidFill>
                <a:latin typeface="Aptos" pitchFamily="34" charset="0"/>
                <a:ea typeface="Aptos" pitchFamily="34" charset="-122"/>
                <a:cs typeface="Aptos" pitchFamily="34" charset="-120"/>
              </a:rPr>
              <a:t>Workforce pressure, fragmented data, funding cycles and unequal access can weaken integration.</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Health in All Policies: sustainable health needs cross-sector governance</a:t>
            </a:r>
            <a:endParaRPr lang="en-US" sz="2400" dirty="0"/>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Policy choices outside healthcare often decide health outcomes</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11" name="Text 9"/>
          <p:cNvSpPr/>
          <p:nvPr/>
        </p:nvSpPr>
        <p:spPr>
          <a:xfrm>
            <a:off x="1005840" y="1965960"/>
            <a:ext cx="2468880" cy="868680"/>
          </a:xfrm>
          <a:prstGeom prst="rect">
            <a:avLst/>
          </a:prstGeom>
          <a:noFill/>
          <a:ln/>
        </p:spPr>
        <p:txBody>
          <a:bodyPr wrap="square" lIns="635" tIns="635" rIns="635" bIns="635" rtlCol="0" anchor="t">
            <a:normAutofit/>
          </a:bodyPr>
          <a:lstStyle/>
          <a:p>
            <a:pPr marL="0" indent="0" algn="ctr">
              <a:lnSpc>
                <a:spcPct val="95000"/>
              </a:lnSpc>
              <a:buNone/>
            </a:pPr>
            <a:r>
              <a:rPr lang="en-US" sz="2400" b="1" dirty="0">
                <a:latin typeface="Arial" panose="020B0604020202020204" pitchFamily="34" charset="0"/>
                <a:ea typeface="Aptos" pitchFamily="34" charset="-122"/>
                <a:cs typeface="Arial" panose="020B0604020202020204" pitchFamily="34" charset="0"/>
              </a:rPr>
              <a:t>Health in</a:t>
            </a:r>
            <a:endParaRPr lang="en-US" sz="2400" b="1" dirty="0">
              <a:latin typeface="Arial" panose="020B0604020202020204" pitchFamily="34" charset="0"/>
              <a:cs typeface="Arial" panose="020B0604020202020204" pitchFamily="34" charset="0"/>
            </a:endParaRPr>
          </a:p>
          <a:p>
            <a:pPr marL="0" indent="0" algn="ctr">
              <a:lnSpc>
                <a:spcPct val="95000"/>
              </a:lnSpc>
              <a:buNone/>
            </a:pPr>
            <a:r>
              <a:rPr lang="en-US" sz="2400" b="1" dirty="0">
                <a:latin typeface="Arial" panose="020B0604020202020204" pitchFamily="34" charset="0"/>
                <a:ea typeface="Aptos" pitchFamily="34" charset="-122"/>
                <a:cs typeface="Arial" panose="020B0604020202020204" pitchFamily="34" charset="0"/>
              </a:rPr>
              <a:t>All Policies</a:t>
            </a:r>
            <a:endParaRPr lang="en-US" sz="2400" b="1" dirty="0">
              <a:latin typeface="Arial" panose="020B0604020202020204" pitchFamily="34" charset="0"/>
              <a:cs typeface="Arial" panose="020B0604020202020204" pitchFamily="34" charset="0"/>
            </a:endParaRPr>
          </a:p>
        </p:txBody>
      </p:sp>
      <p:sp>
        <p:nvSpPr>
          <p:cNvPr id="12" name="Text 10"/>
          <p:cNvSpPr/>
          <p:nvPr/>
        </p:nvSpPr>
        <p:spPr>
          <a:xfrm>
            <a:off x="1065276" y="2926080"/>
            <a:ext cx="2286000" cy="457200"/>
          </a:xfrm>
          <a:prstGeom prst="rect">
            <a:avLst/>
          </a:prstGeom>
          <a:noFill/>
          <a:ln/>
        </p:spPr>
        <p:txBody>
          <a:bodyPr wrap="square" lIns="635" tIns="635" rIns="635" bIns="635" rtlCol="0" anchor="t">
            <a:normAutofit/>
          </a:bodyPr>
          <a:lstStyle/>
          <a:p>
            <a:pPr marL="171450" indent="-171450" algn="ctr">
              <a:lnSpc>
                <a:spcPct val="95000"/>
              </a:lnSpc>
              <a:buFont typeface="Arial" panose="020B0604020202020204" pitchFamily="34" charset="0"/>
              <a:buChar char="•"/>
            </a:pPr>
            <a:r>
              <a:rPr lang="en-US" sz="1200" dirty="0">
                <a:latin typeface="Arial" panose="020B0604020202020204" pitchFamily="34" charset="0"/>
                <a:ea typeface="Aptos" pitchFamily="34" charset="-122"/>
                <a:cs typeface="Arial" panose="020B0604020202020204" pitchFamily="34" charset="0"/>
              </a:rPr>
              <a:t>Put health and equity into decisions across sectors</a:t>
            </a:r>
            <a:endParaRPr lang="en-US" sz="1200" dirty="0">
              <a:latin typeface="Arial" panose="020B0604020202020204" pitchFamily="34" charset="0"/>
              <a:cs typeface="Arial" panose="020B0604020202020204" pitchFamily="34" charset="0"/>
            </a:endParaRPr>
          </a:p>
        </p:txBody>
      </p:sp>
      <p:sp>
        <p:nvSpPr>
          <p:cNvPr id="13" name="Shape 11"/>
          <p:cNvSpPr/>
          <p:nvPr/>
        </p:nvSpPr>
        <p:spPr>
          <a:xfrm>
            <a:off x="4160520" y="1179576"/>
            <a:ext cx="2971800" cy="960120"/>
          </a:xfrm>
          <a:prstGeom prst="roundRect">
            <a:avLst>
              <a:gd name="adj" fmla="val 5714"/>
            </a:avLst>
          </a:prstGeom>
          <a:solidFill>
            <a:schemeClr val="accent6">
              <a:lumMod val="60000"/>
              <a:lumOff val="40000"/>
            </a:schemeClr>
          </a:solidFill>
          <a:ln w="12700">
            <a:solidFill>
              <a:srgbClr val="D8E0EA"/>
            </a:solidFill>
            <a:prstDash val="solid"/>
          </a:ln>
        </p:spPr>
        <p:txBody>
          <a:bodyPr/>
          <a:lstStyle/>
          <a:p>
            <a:endParaRPr lang="en-US"/>
          </a:p>
        </p:txBody>
      </p:sp>
      <p:sp>
        <p:nvSpPr>
          <p:cNvPr id="14" name="Text 12"/>
          <p:cNvSpPr/>
          <p:nvPr/>
        </p:nvSpPr>
        <p:spPr>
          <a:xfrm>
            <a:off x="4434840" y="1316736"/>
            <a:ext cx="2560320" cy="219456"/>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Housing</a:t>
            </a:r>
            <a:endParaRPr lang="en-US" sz="1400" dirty="0">
              <a:latin typeface="Arial" panose="020B0604020202020204" pitchFamily="34" charset="0"/>
              <a:cs typeface="Arial" panose="020B0604020202020204" pitchFamily="34" charset="0"/>
            </a:endParaRPr>
          </a:p>
        </p:txBody>
      </p:sp>
      <p:sp>
        <p:nvSpPr>
          <p:cNvPr id="15" name="Text 13"/>
          <p:cNvSpPr/>
          <p:nvPr/>
        </p:nvSpPr>
        <p:spPr>
          <a:xfrm>
            <a:off x="4434840" y="1645920"/>
            <a:ext cx="2560320" cy="274320"/>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err="1">
                <a:latin typeface="Arial" panose="020B0604020202020204" pitchFamily="34" charset="0"/>
                <a:ea typeface="Aptos" pitchFamily="34" charset="-122"/>
                <a:cs typeface="Arial" panose="020B0604020202020204" pitchFamily="34" charset="0"/>
              </a:rPr>
              <a:t>Mould</a:t>
            </a:r>
            <a:r>
              <a:rPr lang="en-US" sz="1200" dirty="0">
                <a:latin typeface="Arial" panose="020B0604020202020204" pitchFamily="34" charset="0"/>
                <a:ea typeface="Aptos" pitchFamily="34" charset="-122"/>
                <a:cs typeface="Arial" panose="020B0604020202020204" pitchFamily="34" charset="0"/>
              </a:rPr>
              <a:t>, overcrowding, fuel poverty</a:t>
            </a:r>
            <a:endParaRPr lang="en-US" sz="1200" dirty="0">
              <a:latin typeface="Arial" panose="020B0604020202020204" pitchFamily="34" charset="0"/>
              <a:cs typeface="Arial" panose="020B0604020202020204" pitchFamily="34" charset="0"/>
            </a:endParaRPr>
          </a:p>
        </p:txBody>
      </p:sp>
      <p:sp>
        <p:nvSpPr>
          <p:cNvPr id="16" name="Shape 14"/>
          <p:cNvSpPr/>
          <p:nvPr/>
        </p:nvSpPr>
        <p:spPr>
          <a:xfrm>
            <a:off x="7680960" y="1188720"/>
            <a:ext cx="2971800" cy="960120"/>
          </a:xfrm>
          <a:prstGeom prst="roundRect">
            <a:avLst>
              <a:gd name="adj" fmla="val 5714"/>
            </a:avLst>
          </a:prstGeom>
          <a:solidFill>
            <a:schemeClr val="accent6">
              <a:lumMod val="60000"/>
              <a:lumOff val="40000"/>
            </a:schemeClr>
          </a:solidFill>
          <a:ln w="12700">
            <a:solidFill>
              <a:srgbClr val="D8E0EA"/>
            </a:solidFill>
            <a:prstDash val="solid"/>
          </a:ln>
        </p:spPr>
        <p:txBody>
          <a:bodyPr/>
          <a:lstStyle/>
          <a:p>
            <a:endParaRPr lang="en-US"/>
          </a:p>
        </p:txBody>
      </p:sp>
      <p:sp>
        <p:nvSpPr>
          <p:cNvPr id="17" name="Text 15"/>
          <p:cNvSpPr/>
          <p:nvPr/>
        </p:nvSpPr>
        <p:spPr>
          <a:xfrm>
            <a:off x="7863840" y="1316736"/>
            <a:ext cx="2560320" cy="219456"/>
          </a:xfrm>
          <a:prstGeom prst="rect">
            <a:avLst/>
          </a:prstGeom>
          <a:noFill/>
          <a:ln/>
        </p:spPr>
        <p:txBody>
          <a:bodyPr wrap="square" lIns="635" tIns="635" rIns="635" bIns="635" rtlCol="0" anchor="t">
            <a:no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Education</a:t>
            </a:r>
            <a:endParaRPr lang="en-US" sz="1400" dirty="0">
              <a:latin typeface="Arial" panose="020B0604020202020204" pitchFamily="34" charset="0"/>
              <a:cs typeface="Arial" panose="020B0604020202020204" pitchFamily="34" charset="0"/>
            </a:endParaRPr>
          </a:p>
        </p:txBody>
      </p:sp>
      <p:sp>
        <p:nvSpPr>
          <p:cNvPr id="18" name="Text 16"/>
          <p:cNvSpPr/>
          <p:nvPr/>
        </p:nvSpPr>
        <p:spPr>
          <a:xfrm>
            <a:off x="7863840" y="1645920"/>
            <a:ext cx="2560320" cy="274320"/>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latin typeface="Arial" panose="020B0604020202020204" pitchFamily="34" charset="0"/>
                <a:ea typeface="Aptos" pitchFamily="34" charset="-122"/>
                <a:cs typeface="Arial" panose="020B0604020202020204" pitchFamily="34" charset="0"/>
              </a:rPr>
              <a:t>Health literacy and opportunity</a:t>
            </a:r>
            <a:endParaRPr lang="en-US" sz="1200" dirty="0">
              <a:latin typeface="Arial" panose="020B0604020202020204" pitchFamily="34" charset="0"/>
              <a:cs typeface="Arial" panose="020B0604020202020204" pitchFamily="34" charset="0"/>
            </a:endParaRPr>
          </a:p>
        </p:txBody>
      </p:sp>
      <p:sp>
        <p:nvSpPr>
          <p:cNvPr id="19" name="Shape 17"/>
          <p:cNvSpPr/>
          <p:nvPr/>
        </p:nvSpPr>
        <p:spPr>
          <a:xfrm>
            <a:off x="4160520" y="2382012"/>
            <a:ext cx="2971800" cy="960120"/>
          </a:xfrm>
          <a:prstGeom prst="roundRect">
            <a:avLst>
              <a:gd name="adj" fmla="val 5714"/>
            </a:avLst>
          </a:prstGeom>
          <a:solidFill>
            <a:schemeClr val="accent6">
              <a:lumMod val="60000"/>
              <a:lumOff val="40000"/>
            </a:schemeClr>
          </a:solidFill>
          <a:ln w="12700">
            <a:solidFill>
              <a:srgbClr val="D8E0EA"/>
            </a:solidFill>
            <a:prstDash val="solid"/>
          </a:ln>
        </p:spPr>
        <p:txBody>
          <a:bodyPr/>
          <a:lstStyle/>
          <a:p>
            <a:endParaRPr lang="en-US"/>
          </a:p>
        </p:txBody>
      </p:sp>
      <p:sp>
        <p:nvSpPr>
          <p:cNvPr id="20" name="Text 18"/>
          <p:cNvSpPr/>
          <p:nvPr/>
        </p:nvSpPr>
        <p:spPr>
          <a:xfrm>
            <a:off x="4434840" y="2734056"/>
            <a:ext cx="2560320" cy="219456"/>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Transport</a:t>
            </a:r>
            <a:endParaRPr lang="en-US" sz="1400" dirty="0">
              <a:latin typeface="Arial" panose="020B0604020202020204" pitchFamily="34" charset="0"/>
              <a:cs typeface="Arial" panose="020B0604020202020204" pitchFamily="34" charset="0"/>
            </a:endParaRPr>
          </a:p>
        </p:txBody>
      </p:sp>
      <p:sp>
        <p:nvSpPr>
          <p:cNvPr id="21" name="Text 19"/>
          <p:cNvSpPr/>
          <p:nvPr/>
        </p:nvSpPr>
        <p:spPr>
          <a:xfrm>
            <a:off x="4434840" y="3063240"/>
            <a:ext cx="2560320" cy="274320"/>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latin typeface="Arial" panose="020B0604020202020204" pitchFamily="34" charset="0"/>
                <a:ea typeface="Aptos" pitchFamily="34" charset="-122"/>
                <a:cs typeface="Arial" panose="020B0604020202020204" pitchFamily="34" charset="0"/>
              </a:rPr>
              <a:t>Air quality, active travel, access</a:t>
            </a:r>
            <a:endParaRPr lang="en-US" sz="1200" dirty="0">
              <a:latin typeface="Arial" panose="020B0604020202020204" pitchFamily="34" charset="0"/>
              <a:cs typeface="Arial" panose="020B0604020202020204" pitchFamily="34" charset="0"/>
            </a:endParaRPr>
          </a:p>
        </p:txBody>
      </p:sp>
      <p:sp>
        <p:nvSpPr>
          <p:cNvPr id="22" name="Shape 20"/>
          <p:cNvSpPr/>
          <p:nvPr/>
        </p:nvSpPr>
        <p:spPr>
          <a:xfrm>
            <a:off x="7680960" y="2606040"/>
            <a:ext cx="2971800" cy="960120"/>
          </a:xfrm>
          <a:prstGeom prst="roundRect">
            <a:avLst>
              <a:gd name="adj" fmla="val 5714"/>
            </a:avLst>
          </a:prstGeom>
          <a:solidFill>
            <a:schemeClr val="accent6">
              <a:lumMod val="60000"/>
              <a:lumOff val="40000"/>
            </a:schemeClr>
          </a:solidFill>
          <a:ln w="12700">
            <a:solidFill>
              <a:srgbClr val="D8E0EA"/>
            </a:solidFill>
            <a:prstDash val="solid"/>
          </a:ln>
        </p:spPr>
        <p:txBody>
          <a:bodyPr/>
          <a:lstStyle/>
          <a:p>
            <a:endParaRPr lang="en-US"/>
          </a:p>
        </p:txBody>
      </p:sp>
      <p:sp>
        <p:nvSpPr>
          <p:cNvPr id="23" name="Text 21"/>
          <p:cNvSpPr/>
          <p:nvPr/>
        </p:nvSpPr>
        <p:spPr>
          <a:xfrm>
            <a:off x="7863840" y="2734056"/>
            <a:ext cx="2560320" cy="219456"/>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Employment</a:t>
            </a:r>
            <a:endParaRPr lang="en-US" sz="1400" dirty="0">
              <a:latin typeface="Arial" panose="020B0604020202020204" pitchFamily="34" charset="0"/>
              <a:cs typeface="Arial" panose="020B0604020202020204" pitchFamily="34" charset="0"/>
            </a:endParaRPr>
          </a:p>
        </p:txBody>
      </p:sp>
      <p:sp>
        <p:nvSpPr>
          <p:cNvPr id="24" name="Text 22"/>
          <p:cNvSpPr/>
          <p:nvPr/>
        </p:nvSpPr>
        <p:spPr>
          <a:xfrm>
            <a:off x="7863840" y="3063240"/>
            <a:ext cx="2560320" cy="274320"/>
          </a:xfrm>
          <a:prstGeom prst="rect">
            <a:avLst/>
          </a:prstGeom>
          <a:noFill/>
          <a:ln/>
        </p:spPr>
        <p:txBody>
          <a:bodyPr wrap="square" lIns="635" tIns="635" rIns="635" bIns="635" rtlCol="0" anchor="t">
            <a:noAutofit/>
          </a:bodyPr>
          <a:lstStyle/>
          <a:p>
            <a:pPr marL="171450" indent="-171450" algn="l">
              <a:lnSpc>
                <a:spcPct val="95000"/>
              </a:lnSpc>
              <a:buFont typeface="Arial" panose="020B0604020202020204" pitchFamily="34" charset="0"/>
              <a:buChar char="•"/>
            </a:pPr>
            <a:r>
              <a:rPr lang="en-US" sz="1200" dirty="0">
                <a:latin typeface="Arial" panose="020B0604020202020204" pitchFamily="34" charset="0"/>
                <a:ea typeface="Aptos" pitchFamily="34" charset="-122"/>
                <a:cs typeface="Arial" panose="020B0604020202020204" pitchFamily="34" charset="0"/>
              </a:rPr>
              <a:t>Income security and working conditions</a:t>
            </a:r>
            <a:endParaRPr lang="en-US" sz="1200" dirty="0">
              <a:latin typeface="Arial" panose="020B0604020202020204" pitchFamily="34" charset="0"/>
              <a:cs typeface="Arial" panose="020B0604020202020204" pitchFamily="34" charset="0"/>
            </a:endParaRPr>
          </a:p>
        </p:txBody>
      </p:sp>
      <p:sp>
        <p:nvSpPr>
          <p:cNvPr id="25" name="Shape 23"/>
          <p:cNvSpPr/>
          <p:nvPr/>
        </p:nvSpPr>
        <p:spPr>
          <a:xfrm>
            <a:off x="4158654" y="3621024"/>
            <a:ext cx="2971800" cy="960120"/>
          </a:xfrm>
          <a:prstGeom prst="roundRect">
            <a:avLst>
              <a:gd name="adj" fmla="val 5714"/>
            </a:avLst>
          </a:prstGeom>
          <a:solidFill>
            <a:schemeClr val="accent6">
              <a:lumMod val="60000"/>
              <a:lumOff val="40000"/>
            </a:schemeClr>
          </a:solidFill>
          <a:ln w="12700">
            <a:solidFill>
              <a:srgbClr val="D8E0EA"/>
            </a:solidFill>
            <a:prstDash val="solid"/>
          </a:ln>
        </p:spPr>
        <p:txBody>
          <a:bodyPr/>
          <a:lstStyle/>
          <a:p>
            <a:endParaRPr lang="en-US"/>
          </a:p>
        </p:txBody>
      </p:sp>
      <p:sp>
        <p:nvSpPr>
          <p:cNvPr id="26" name="Text 24"/>
          <p:cNvSpPr/>
          <p:nvPr/>
        </p:nvSpPr>
        <p:spPr>
          <a:xfrm>
            <a:off x="4434840" y="3858769"/>
            <a:ext cx="2560320" cy="219456"/>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Environment</a:t>
            </a:r>
            <a:endParaRPr lang="en-US" sz="1400" dirty="0">
              <a:latin typeface="Arial" panose="020B0604020202020204" pitchFamily="34" charset="0"/>
              <a:cs typeface="Arial" panose="020B0604020202020204" pitchFamily="34" charset="0"/>
            </a:endParaRPr>
          </a:p>
        </p:txBody>
      </p:sp>
      <p:sp>
        <p:nvSpPr>
          <p:cNvPr id="27" name="Text 25"/>
          <p:cNvSpPr/>
          <p:nvPr/>
        </p:nvSpPr>
        <p:spPr>
          <a:xfrm>
            <a:off x="4434840" y="4203161"/>
            <a:ext cx="2560320" cy="274320"/>
          </a:xfrm>
          <a:prstGeom prst="rect">
            <a:avLst/>
          </a:prstGeom>
          <a:noFill/>
          <a:ln/>
        </p:spPr>
        <p:txBody>
          <a:bodyPr wrap="square" lIns="635" tIns="635" rIns="635" bIns="635" rtlCol="0" anchor="t">
            <a:normAutofit/>
          </a:bodyPr>
          <a:lstStyle/>
          <a:p>
            <a:pPr marL="171450" indent="-171450" algn="l">
              <a:lnSpc>
                <a:spcPct val="95000"/>
              </a:lnSpc>
              <a:buFont typeface="Arial" panose="020B0604020202020204" pitchFamily="34" charset="0"/>
              <a:buChar char="•"/>
            </a:pPr>
            <a:r>
              <a:rPr lang="en-US" sz="1200" dirty="0">
                <a:latin typeface="Arial" panose="020B0604020202020204" pitchFamily="34" charset="0"/>
                <a:ea typeface="Aptos" pitchFamily="34" charset="-122"/>
                <a:cs typeface="Arial" panose="020B0604020202020204" pitchFamily="34" charset="0"/>
              </a:rPr>
              <a:t>Pollution, climate resilience</a:t>
            </a:r>
            <a:endParaRPr lang="en-US" sz="1200" dirty="0">
              <a:latin typeface="Arial" panose="020B0604020202020204" pitchFamily="34" charset="0"/>
              <a:cs typeface="Arial" panose="020B0604020202020204" pitchFamily="34" charset="0"/>
            </a:endParaRPr>
          </a:p>
        </p:txBody>
      </p:sp>
      <p:sp>
        <p:nvSpPr>
          <p:cNvPr id="28" name="Text 26"/>
          <p:cNvSpPr/>
          <p:nvPr/>
        </p:nvSpPr>
        <p:spPr>
          <a:xfrm>
            <a:off x="538563" y="5381712"/>
            <a:ext cx="6768426" cy="1142064"/>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Critical issue: HiAP is conceptually strong but depends on accountability, shared budgets and political commitment across sectors.</a:t>
            </a:r>
          </a:p>
          <a:p>
            <a:pPr marL="0" indent="0" algn="l">
              <a:lnSpc>
                <a:spcPct val="95000"/>
              </a:lnSpc>
              <a:buNone/>
            </a:pPr>
            <a:endParaRPr lang="en-GB" sz="1200" b="1" dirty="0">
              <a:solidFill>
                <a:srgbClr val="0B1F3A"/>
              </a:solidFill>
              <a:latin typeface="Arial" panose="020B0604020202020204" pitchFamily="34" charset="0"/>
              <a:ea typeface="Aptos" pitchFamily="34" charset="-122"/>
              <a:cs typeface="Arial" panose="020B0604020202020204" pitchFamily="34" charset="0"/>
            </a:endParaRPr>
          </a:p>
          <a:p>
            <a:pPr marL="0" indent="0" algn="l">
              <a:lnSpc>
                <a:spcPct val="95000"/>
              </a:lnSpc>
              <a:buNone/>
            </a:pPr>
            <a:r>
              <a:rPr lang="en-GB" sz="1200" b="1" dirty="0">
                <a:solidFill>
                  <a:srgbClr val="0B1F3A"/>
                </a:solidFill>
                <a:latin typeface="Arial" panose="020B0604020202020204" pitchFamily="34" charset="0"/>
                <a:ea typeface="Aptos" pitchFamily="34" charset="-122"/>
                <a:cs typeface="Arial" panose="020B0604020202020204" pitchFamily="34" charset="0"/>
              </a:rPr>
              <a:t>(WHO Regional Office for Europe, 2025)</a:t>
            </a:r>
          </a:p>
          <a:p>
            <a:pPr marL="0" indent="0" algn="l">
              <a:lnSpc>
                <a:spcPct val="95000"/>
              </a:lnSpc>
              <a:buNone/>
            </a:pPr>
            <a:endParaRPr lang="en-US" sz="1350" b="1" dirty="0">
              <a:solidFill>
                <a:srgbClr val="0B1F3A"/>
              </a:solidFill>
              <a:latin typeface="Aptos" pitchFamily="34" charset="0"/>
              <a:ea typeface="Aptos" pitchFamily="34" charset="-122"/>
              <a:cs typeface="Aptos" pitchFamily="34" charset="-120"/>
            </a:endParaRPr>
          </a:p>
          <a:p>
            <a:pPr marL="0" indent="0" algn="l">
              <a:lnSpc>
                <a:spcPct val="95000"/>
              </a:lnSpc>
              <a:buNone/>
            </a:pP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fontScale="92500"/>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UK policy and governance: integration is now a legal and operational expectation</a:t>
            </a:r>
            <a:endParaRPr lang="en-US" sz="2400" dirty="0"/>
          </a:p>
        </p:txBody>
      </p:sp>
      <p:sp>
        <p:nvSpPr>
          <p:cNvPr id="5" name="Text 3"/>
          <p:cNvSpPr/>
          <p:nvPr/>
        </p:nvSpPr>
        <p:spPr>
          <a:xfrm>
            <a:off x="476234" y="795527"/>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400" dirty="0">
                <a:latin typeface="Arial" panose="020B0604020202020204" pitchFamily="34" charset="0"/>
                <a:ea typeface="Aptos" pitchFamily="34" charset="-122"/>
                <a:cs typeface="Arial" panose="020B0604020202020204" pitchFamily="34" charset="0"/>
              </a:rPr>
              <a:t>Policy connects SDG principles to integrated care, prevention and inequality reduction</a:t>
            </a:r>
            <a:endParaRPr lang="en-US" sz="14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79" y="6437375"/>
            <a:ext cx="6385871" cy="283465"/>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DHSC, 2024; NHS England, 2025a; The King’s Fund, 2025</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822960" y="1234440"/>
            <a:ext cx="1920240" cy="658368"/>
          </a:xfrm>
          <a:prstGeom prst="roundRect">
            <a:avLst>
              <a:gd name="adj" fmla="val 6944"/>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11" name="Text 9"/>
          <p:cNvSpPr/>
          <p:nvPr/>
        </p:nvSpPr>
        <p:spPr>
          <a:xfrm>
            <a:off x="1005840" y="1463040"/>
            <a:ext cx="1508760" cy="137160"/>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Global</a:t>
            </a:r>
            <a:endParaRPr lang="en-US" sz="1400" dirty="0">
              <a:latin typeface="Arial" panose="020B0604020202020204" pitchFamily="34" charset="0"/>
              <a:cs typeface="Arial" panose="020B0604020202020204" pitchFamily="34" charset="0"/>
            </a:endParaRPr>
          </a:p>
        </p:txBody>
      </p:sp>
      <p:sp>
        <p:nvSpPr>
          <p:cNvPr id="12" name="Text 10"/>
          <p:cNvSpPr/>
          <p:nvPr/>
        </p:nvSpPr>
        <p:spPr>
          <a:xfrm>
            <a:off x="3017520" y="1307592"/>
            <a:ext cx="3749040" cy="256032"/>
          </a:xfrm>
          <a:prstGeom prst="rect">
            <a:avLst/>
          </a:prstGeom>
          <a:solidFill>
            <a:schemeClr val="accent1">
              <a:lumMod val="60000"/>
              <a:lumOff val="40000"/>
            </a:schemeClr>
          </a:solidFill>
          <a:ln/>
        </p:spPr>
        <p:txBody>
          <a:bodyPr wrap="square" lIns="635" tIns="635" rIns="635" bIns="635" rtlCol="0" anchor="t">
            <a:normAutofit/>
          </a:bodyPr>
          <a:lstStyle/>
          <a:p>
            <a:pPr marL="0" indent="0" algn="l">
              <a:lnSpc>
                <a:spcPct val="95000"/>
              </a:lnSpc>
              <a:buNone/>
            </a:pPr>
            <a:r>
              <a:rPr lang="en-US" sz="1400" b="1" dirty="0">
                <a:solidFill>
                  <a:srgbClr val="172033"/>
                </a:solidFill>
                <a:latin typeface="Arial" panose="020B0604020202020204" pitchFamily="34" charset="0"/>
                <a:ea typeface="Aptos" pitchFamily="34" charset="-122"/>
                <a:cs typeface="Arial" panose="020B0604020202020204" pitchFamily="34" charset="0"/>
              </a:rPr>
              <a:t>UN SDGs and WHO direction</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3017520" y="1627632"/>
            <a:ext cx="7223760" cy="201168"/>
          </a:xfrm>
          <a:prstGeom prst="rect">
            <a:avLst/>
          </a:prstGeom>
          <a:noFill/>
          <a:ln/>
        </p:spPr>
        <p:txBody>
          <a:bodyPr wrap="square" lIns="635" tIns="635" rIns="635" bIns="635" rtlCol="0" anchor="t">
            <a:normAutofit fontScale="92500" lnSpcReduction="10000"/>
          </a:bodyPr>
          <a:lstStyle/>
          <a:p>
            <a:pPr marL="0" indent="0" algn="l">
              <a:lnSpc>
                <a:spcPct val="95000"/>
              </a:lnSpc>
              <a:buNone/>
            </a:pPr>
            <a:r>
              <a:rPr lang="en-US" sz="1300" dirty="0">
                <a:latin typeface="Arial" panose="020B0604020202020204" pitchFamily="34" charset="0"/>
                <a:ea typeface="Aptos" pitchFamily="34" charset="-122"/>
                <a:cs typeface="Arial" panose="020B0604020202020204" pitchFamily="34" charset="0"/>
              </a:rPr>
              <a:t>Shared prevention, equity and resilience agenda</a:t>
            </a:r>
            <a:r>
              <a:rPr lang="en-US" sz="1600" dirty="0">
                <a:latin typeface="Aptos" pitchFamily="34" charset="0"/>
                <a:ea typeface="Aptos" pitchFamily="34" charset="-122"/>
                <a:cs typeface="Aptos" pitchFamily="34" charset="-120"/>
              </a:rPr>
              <a:t>.</a:t>
            </a:r>
            <a:endParaRPr lang="en-US" sz="1600" dirty="0"/>
          </a:p>
        </p:txBody>
      </p:sp>
      <p:sp>
        <p:nvSpPr>
          <p:cNvPr id="14" name="Shape 12"/>
          <p:cNvSpPr/>
          <p:nvPr/>
        </p:nvSpPr>
        <p:spPr>
          <a:xfrm>
            <a:off x="822960" y="2286000"/>
            <a:ext cx="1920240" cy="658368"/>
          </a:xfrm>
          <a:prstGeom prst="roundRect">
            <a:avLst>
              <a:gd name="adj" fmla="val 6944"/>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15" name="Text 13"/>
          <p:cNvSpPr/>
          <p:nvPr/>
        </p:nvSpPr>
        <p:spPr>
          <a:xfrm>
            <a:off x="1005840" y="2514600"/>
            <a:ext cx="1508760" cy="137160"/>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National</a:t>
            </a:r>
            <a:endParaRPr lang="en-US" sz="1400" b="1" dirty="0">
              <a:latin typeface="Arial" panose="020B0604020202020204" pitchFamily="34" charset="0"/>
              <a:cs typeface="Arial" panose="020B0604020202020204" pitchFamily="34" charset="0"/>
            </a:endParaRPr>
          </a:p>
        </p:txBody>
      </p:sp>
      <p:sp>
        <p:nvSpPr>
          <p:cNvPr id="16" name="Text 14"/>
          <p:cNvSpPr/>
          <p:nvPr/>
        </p:nvSpPr>
        <p:spPr>
          <a:xfrm>
            <a:off x="3017520" y="2359152"/>
            <a:ext cx="3749040" cy="256032"/>
          </a:xfrm>
          <a:prstGeom prst="rect">
            <a:avLst/>
          </a:prstGeom>
          <a:solidFill>
            <a:schemeClr val="accent1">
              <a:lumMod val="60000"/>
              <a:lumOff val="40000"/>
            </a:schemeClr>
          </a:solidFill>
          <a:ln/>
        </p:spPr>
        <p:txBody>
          <a:bodyPr wrap="square" lIns="635" tIns="635" rIns="635" bIns="635" rtlCol="0" anchor="t">
            <a:normAutofit/>
          </a:bodyPr>
          <a:lstStyle/>
          <a:p>
            <a:pPr marL="0" indent="0" algn="l">
              <a:lnSpc>
                <a:spcPct val="95000"/>
              </a:lnSpc>
              <a:buNone/>
            </a:pPr>
            <a:r>
              <a:rPr lang="en-US" sz="1400" b="1" dirty="0">
                <a:solidFill>
                  <a:srgbClr val="172033"/>
                </a:solidFill>
                <a:latin typeface="Arial" panose="020B0604020202020204" pitchFamily="34" charset="0"/>
                <a:ea typeface="Aptos" pitchFamily="34" charset="-122"/>
                <a:cs typeface="Arial" panose="020B0604020202020204" pitchFamily="34" charset="0"/>
              </a:rPr>
              <a:t>DHSC, NHS England, public health bodies</a:t>
            </a:r>
            <a:endParaRPr lang="en-US" sz="1400" dirty="0">
              <a:latin typeface="Arial" panose="020B0604020202020204" pitchFamily="34" charset="0"/>
              <a:cs typeface="Arial" panose="020B0604020202020204" pitchFamily="34" charset="0"/>
            </a:endParaRPr>
          </a:p>
        </p:txBody>
      </p:sp>
      <p:sp>
        <p:nvSpPr>
          <p:cNvPr id="17" name="Text 15"/>
          <p:cNvSpPr/>
          <p:nvPr/>
        </p:nvSpPr>
        <p:spPr>
          <a:xfrm>
            <a:off x="3017520" y="2679192"/>
            <a:ext cx="7223760" cy="201168"/>
          </a:xfrm>
          <a:prstGeom prst="rect">
            <a:avLst/>
          </a:prstGeom>
          <a:noFill/>
          <a:ln/>
        </p:spPr>
        <p:txBody>
          <a:bodyPr wrap="square" lIns="635" tIns="635" rIns="635" bIns="635" rtlCol="0" anchor="t">
            <a:normAutofit lnSpcReduction="10000"/>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Planning, funding, regulation and workforce priorities</a:t>
            </a:r>
            <a:r>
              <a:rPr lang="en-US" sz="1400" dirty="0">
                <a:latin typeface="Aptos" pitchFamily="34" charset="0"/>
                <a:ea typeface="Aptos" pitchFamily="34" charset="-122"/>
                <a:cs typeface="Aptos" pitchFamily="34" charset="-120"/>
              </a:rPr>
              <a:t>.</a:t>
            </a:r>
            <a:endParaRPr lang="en-US" sz="1400" dirty="0"/>
          </a:p>
        </p:txBody>
      </p:sp>
      <p:sp>
        <p:nvSpPr>
          <p:cNvPr id="18" name="Shape 16"/>
          <p:cNvSpPr/>
          <p:nvPr/>
        </p:nvSpPr>
        <p:spPr>
          <a:xfrm>
            <a:off x="822960" y="3337560"/>
            <a:ext cx="1920240" cy="658368"/>
          </a:xfrm>
          <a:prstGeom prst="roundRect">
            <a:avLst>
              <a:gd name="adj" fmla="val 6944"/>
            </a:avLst>
          </a:prstGeom>
          <a:solidFill>
            <a:schemeClr val="accent1">
              <a:lumMod val="60000"/>
              <a:lumOff val="40000"/>
            </a:schemeClr>
          </a:solidFill>
          <a:ln w="12700">
            <a:solidFill>
              <a:schemeClr val="accent1">
                <a:alpha val="0"/>
              </a:schemeClr>
            </a:solidFill>
            <a:prstDash val="solid"/>
          </a:ln>
        </p:spPr>
        <p:txBody>
          <a:bodyPr/>
          <a:lstStyle/>
          <a:p>
            <a:endParaRPr lang="en-US"/>
          </a:p>
        </p:txBody>
      </p:sp>
      <p:sp>
        <p:nvSpPr>
          <p:cNvPr id="19" name="Text 17"/>
          <p:cNvSpPr/>
          <p:nvPr/>
        </p:nvSpPr>
        <p:spPr>
          <a:xfrm>
            <a:off x="1005840" y="3566160"/>
            <a:ext cx="1508760" cy="137160"/>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System</a:t>
            </a:r>
            <a:endParaRPr lang="en-US" sz="1400" dirty="0">
              <a:latin typeface="Arial" panose="020B0604020202020204" pitchFamily="34" charset="0"/>
              <a:cs typeface="Arial" panose="020B0604020202020204" pitchFamily="34" charset="0"/>
            </a:endParaRPr>
          </a:p>
        </p:txBody>
      </p:sp>
      <p:sp>
        <p:nvSpPr>
          <p:cNvPr id="20" name="Text 18"/>
          <p:cNvSpPr/>
          <p:nvPr/>
        </p:nvSpPr>
        <p:spPr>
          <a:xfrm>
            <a:off x="3017520" y="3410712"/>
            <a:ext cx="3749040" cy="256032"/>
          </a:xfrm>
          <a:prstGeom prst="rect">
            <a:avLst/>
          </a:prstGeom>
          <a:solidFill>
            <a:schemeClr val="accent1">
              <a:lumMod val="60000"/>
              <a:lumOff val="40000"/>
            </a:schemeClr>
          </a:solidFill>
          <a:ln/>
        </p:spPr>
        <p:txBody>
          <a:bodyPr wrap="square" lIns="635" tIns="635" rIns="635" bIns="635" rtlCol="0" anchor="t">
            <a:normAutofit/>
          </a:bodyPr>
          <a:lstStyle/>
          <a:p>
            <a:pPr marL="0" indent="0" algn="l">
              <a:lnSpc>
                <a:spcPct val="95000"/>
              </a:lnSpc>
              <a:buNone/>
            </a:pPr>
            <a:r>
              <a:rPr lang="en-US" sz="1400" b="1" dirty="0">
                <a:solidFill>
                  <a:srgbClr val="172033"/>
                </a:solidFill>
                <a:latin typeface="Arial" panose="020B0604020202020204" pitchFamily="34" charset="0"/>
                <a:ea typeface="Aptos" pitchFamily="34" charset="-122"/>
                <a:cs typeface="Arial" panose="020B0604020202020204" pitchFamily="34" charset="0"/>
              </a:rPr>
              <a:t>Integrated Care Systems / Boards</a:t>
            </a:r>
            <a:endParaRPr lang="en-US" sz="1400" dirty="0">
              <a:latin typeface="Arial" panose="020B0604020202020204" pitchFamily="34" charset="0"/>
              <a:cs typeface="Arial" panose="020B0604020202020204" pitchFamily="34" charset="0"/>
            </a:endParaRPr>
          </a:p>
        </p:txBody>
      </p:sp>
      <p:sp>
        <p:nvSpPr>
          <p:cNvPr id="21" name="Text 19"/>
          <p:cNvSpPr/>
          <p:nvPr/>
        </p:nvSpPr>
        <p:spPr>
          <a:xfrm>
            <a:off x="3017520" y="3730752"/>
            <a:ext cx="7223760" cy="201168"/>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Coordinate NHS, local authority and community partners.</a:t>
            </a:r>
            <a:endParaRPr lang="en-US" sz="1200" dirty="0">
              <a:latin typeface="Arial" panose="020B0604020202020204" pitchFamily="34" charset="0"/>
              <a:cs typeface="Arial" panose="020B0604020202020204" pitchFamily="34" charset="0"/>
            </a:endParaRPr>
          </a:p>
        </p:txBody>
      </p:sp>
      <p:sp>
        <p:nvSpPr>
          <p:cNvPr id="22" name="Shape 20"/>
          <p:cNvSpPr/>
          <p:nvPr/>
        </p:nvSpPr>
        <p:spPr>
          <a:xfrm>
            <a:off x="822960" y="4389120"/>
            <a:ext cx="1920240" cy="658368"/>
          </a:xfrm>
          <a:prstGeom prst="roundRect">
            <a:avLst>
              <a:gd name="adj" fmla="val 6944"/>
            </a:avLst>
          </a:prstGeom>
          <a:solidFill>
            <a:schemeClr val="accent1">
              <a:lumMod val="60000"/>
              <a:lumOff val="40000"/>
            </a:schemeClr>
          </a:solidFill>
          <a:ln w="12700">
            <a:solidFill>
              <a:srgbClr val="333333">
                <a:alpha val="0"/>
              </a:srgbClr>
            </a:solidFill>
            <a:prstDash val="solid"/>
          </a:ln>
        </p:spPr>
        <p:txBody>
          <a:bodyPr/>
          <a:lstStyle/>
          <a:p>
            <a:endParaRPr lang="en-US" dirty="0"/>
          </a:p>
        </p:txBody>
      </p:sp>
      <p:sp>
        <p:nvSpPr>
          <p:cNvPr id="23" name="Text 21"/>
          <p:cNvSpPr/>
          <p:nvPr/>
        </p:nvSpPr>
        <p:spPr>
          <a:xfrm>
            <a:off x="822960" y="4636008"/>
            <a:ext cx="1508760" cy="137160"/>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Local</a:t>
            </a:r>
            <a:endParaRPr lang="en-US" sz="1400" dirty="0">
              <a:latin typeface="Arial" panose="020B0604020202020204" pitchFamily="34" charset="0"/>
              <a:cs typeface="Arial" panose="020B0604020202020204" pitchFamily="34" charset="0"/>
            </a:endParaRPr>
          </a:p>
        </p:txBody>
      </p:sp>
      <p:sp>
        <p:nvSpPr>
          <p:cNvPr id="24" name="Text 22"/>
          <p:cNvSpPr/>
          <p:nvPr/>
        </p:nvSpPr>
        <p:spPr>
          <a:xfrm>
            <a:off x="3017520" y="4462272"/>
            <a:ext cx="3749040" cy="256032"/>
          </a:xfrm>
          <a:prstGeom prst="rect">
            <a:avLst/>
          </a:prstGeom>
          <a:solidFill>
            <a:schemeClr val="accent1">
              <a:lumMod val="60000"/>
              <a:lumOff val="40000"/>
            </a:schemeClr>
          </a:solidFill>
          <a:ln/>
        </p:spPr>
        <p:txBody>
          <a:bodyPr wrap="square" lIns="635" tIns="635" rIns="635" bIns="635" rtlCol="0" anchor="t">
            <a:normAutofit/>
          </a:bodyPr>
          <a:lstStyle/>
          <a:p>
            <a:pPr marL="0" indent="0" algn="l">
              <a:lnSpc>
                <a:spcPct val="95000"/>
              </a:lnSpc>
              <a:buNone/>
            </a:pPr>
            <a:r>
              <a:rPr lang="en-US" sz="1350" b="1" dirty="0">
                <a:solidFill>
                  <a:srgbClr val="172033"/>
                </a:solidFill>
                <a:latin typeface="Aptos" pitchFamily="34" charset="0"/>
                <a:ea typeface="Aptos" pitchFamily="34" charset="-122"/>
                <a:cs typeface="Aptos" pitchFamily="34" charset="-120"/>
              </a:rPr>
              <a:t>Place-based initiatives and voluntary sector</a:t>
            </a:r>
            <a:endParaRPr lang="en-US" sz="1350" dirty="0"/>
          </a:p>
        </p:txBody>
      </p:sp>
      <p:sp>
        <p:nvSpPr>
          <p:cNvPr id="25" name="Text 23"/>
          <p:cNvSpPr/>
          <p:nvPr/>
        </p:nvSpPr>
        <p:spPr>
          <a:xfrm>
            <a:off x="3017520" y="4782312"/>
            <a:ext cx="7223760" cy="201168"/>
          </a:xfrm>
          <a:prstGeom prst="rect">
            <a:avLst/>
          </a:prstGeom>
          <a:noFill/>
          <a:ln/>
        </p:spPr>
        <p:txBody>
          <a:bodyPr wrap="square" lIns="635" tIns="635" rIns="635" bIns="635" rtlCol="0" anchor="t">
            <a:normAutofit fontScale="92500" lnSpcReduction="10000"/>
          </a:bodyPr>
          <a:lstStyle/>
          <a:p>
            <a:pPr marL="0" indent="0" algn="l">
              <a:lnSpc>
                <a:spcPct val="95000"/>
              </a:lnSpc>
              <a:buNone/>
            </a:pPr>
            <a:r>
              <a:rPr lang="en-US" sz="1300" dirty="0">
                <a:latin typeface="Arial" panose="020B0604020202020204" pitchFamily="34" charset="0"/>
                <a:ea typeface="Aptos" pitchFamily="34" charset="-122"/>
                <a:cs typeface="Arial" panose="020B0604020202020204" pitchFamily="34" charset="0"/>
              </a:rPr>
              <a:t>Translate policy into targeted support for local citizens</a:t>
            </a:r>
            <a:r>
              <a:rPr lang="en-US" sz="1600" dirty="0">
                <a:latin typeface="Aptos" pitchFamily="34" charset="0"/>
                <a:ea typeface="Aptos" pitchFamily="34" charset="-122"/>
                <a:cs typeface="Aptos" pitchFamily="34" charset="-120"/>
              </a:rPr>
              <a:t>.</a:t>
            </a:r>
            <a:endParaRPr lang="en-US" sz="1600" dirty="0"/>
          </a:p>
        </p:txBody>
      </p:sp>
      <p:sp>
        <p:nvSpPr>
          <p:cNvPr id="26" name="Shape 24"/>
          <p:cNvSpPr/>
          <p:nvPr/>
        </p:nvSpPr>
        <p:spPr>
          <a:xfrm>
            <a:off x="1097280" y="5532120"/>
            <a:ext cx="9966960" cy="502920"/>
          </a:xfrm>
          <a:prstGeom prst="roundRect">
            <a:avLst>
              <a:gd name="adj" fmla="val 10909"/>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27" name="Text 25"/>
          <p:cNvSpPr/>
          <p:nvPr/>
        </p:nvSpPr>
        <p:spPr>
          <a:xfrm>
            <a:off x="1325880" y="5550408"/>
            <a:ext cx="9464040" cy="420624"/>
          </a:xfrm>
          <a:prstGeom prst="rect">
            <a:avLst/>
          </a:prstGeom>
          <a:noFill/>
          <a:ln/>
        </p:spPr>
        <p:txBody>
          <a:bodyPr wrap="square" lIns="635" tIns="635" rIns="635" bIns="635" rtlCol="0" anchor="t">
            <a:normAutofit/>
          </a:bodyPr>
          <a:lstStyle/>
          <a:p>
            <a:pPr marL="0" indent="0" algn="ctr">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Critical gap: policy language often supports prevention and equity, but delivery is limited by workforce shortage, demand pressure and short-term funding.</a:t>
            </a:r>
            <a:endParaRPr lang="en-US" sz="1200" b="1"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fontScale="85000" lnSpcReduction="20000"/>
          </a:bodyPr>
          <a:lstStyle/>
          <a:p>
            <a:pPr marL="0" indent="0" algn="l">
              <a:lnSpc>
                <a:spcPct val="95000"/>
              </a:lnSpc>
              <a:buNone/>
            </a:pPr>
            <a:r>
              <a:rPr lang="en-US" sz="2400" b="1" dirty="0">
                <a:solidFill>
                  <a:srgbClr val="0B1F3A"/>
                </a:solidFill>
                <a:latin typeface="Arial" panose="020B0604020202020204" pitchFamily="34" charset="0"/>
                <a:ea typeface="Aptos Display" pitchFamily="34" charset="-122"/>
                <a:cs typeface="Arial" panose="020B0604020202020204" pitchFamily="34" charset="0"/>
              </a:rPr>
              <a:t>Service delivery: what integrated health, wellbeing and sustainability looks like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b="1" dirty="0">
                <a:latin typeface="Arial" panose="020B0604020202020204" pitchFamily="34" charset="0"/>
                <a:ea typeface="Aptos" pitchFamily="34" charset="-122"/>
                <a:cs typeface="Arial" panose="020B0604020202020204" pitchFamily="34" charset="0"/>
              </a:rPr>
              <a:t>Examples of how the approach changes practice in health and social care</a:t>
            </a:r>
            <a:endParaRPr lang="en-US" sz="1200" b="1"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DHSC, 2022; NHS England, 2023; NHS England, 2025</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850392" y="1295089"/>
            <a:ext cx="3337560" cy="1508760"/>
          </a:xfrm>
          <a:prstGeom prst="roundRect">
            <a:avLst>
              <a:gd name="adj" fmla="val 4848"/>
            </a:avLst>
          </a:prstGeom>
          <a:solidFill>
            <a:schemeClr val="accent1">
              <a:lumMod val="60000"/>
              <a:lumOff val="40000"/>
            </a:schemeClr>
          </a:solidFill>
          <a:ln w="12700">
            <a:solidFill>
              <a:srgbClr val="D8E0EA"/>
            </a:solidFill>
            <a:prstDash val="solid"/>
          </a:ln>
        </p:spPr>
        <p:txBody>
          <a:bodyPr/>
          <a:lstStyle/>
          <a:p>
            <a:endParaRPr lang="en-US"/>
          </a:p>
        </p:txBody>
      </p:sp>
      <p:sp>
        <p:nvSpPr>
          <p:cNvPr id="11" name="Shape 9"/>
          <p:cNvSpPr/>
          <p:nvPr/>
        </p:nvSpPr>
        <p:spPr>
          <a:xfrm>
            <a:off x="777240" y="1280160"/>
            <a:ext cx="73152" cy="1508760"/>
          </a:xfrm>
          <a:prstGeom prst="rect">
            <a:avLst/>
          </a:prstGeom>
          <a:solidFill>
            <a:srgbClr val="13A6A6"/>
          </a:solidFill>
          <a:ln w="12700">
            <a:solidFill>
              <a:srgbClr val="333333">
                <a:alpha val="0"/>
              </a:srgbClr>
            </a:solidFill>
            <a:prstDash val="solid"/>
          </a:ln>
        </p:spPr>
        <p:txBody>
          <a:bodyPr/>
          <a:lstStyle/>
          <a:p>
            <a:endParaRPr lang="en-US"/>
          </a:p>
        </p:txBody>
      </p:sp>
      <p:sp>
        <p:nvSpPr>
          <p:cNvPr id="12" name="Text 10"/>
          <p:cNvSpPr/>
          <p:nvPr/>
        </p:nvSpPr>
        <p:spPr>
          <a:xfrm>
            <a:off x="1005840" y="1444752"/>
            <a:ext cx="29718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Prevention first</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1005840" y="1792224"/>
            <a:ext cx="2971800" cy="86868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vaccination, screening, smoking cessation, weight support</a:t>
            </a:r>
            <a:endParaRPr lang="en-US" sz="1200" dirty="0">
              <a:latin typeface="Arial" panose="020B0604020202020204" pitchFamily="34" charset="0"/>
              <a:cs typeface="Arial" panose="020B0604020202020204" pitchFamily="34" charset="0"/>
            </a:endParaRPr>
          </a:p>
        </p:txBody>
      </p:sp>
      <p:sp>
        <p:nvSpPr>
          <p:cNvPr id="14" name="Shape 12"/>
          <p:cNvSpPr/>
          <p:nvPr/>
        </p:nvSpPr>
        <p:spPr>
          <a:xfrm>
            <a:off x="4526280" y="1280160"/>
            <a:ext cx="3337560" cy="1508760"/>
          </a:xfrm>
          <a:prstGeom prst="roundRect">
            <a:avLst>
              <a:gd name="adj" fmla="val 4848"/>
            </a:avLst>
          </a:prstGeom>
          <a:solidFill>
            <a:schemeClr val="accent1">
              <a:lumMod val="60000"/>
              <a:lumOff val="40000"/>
            </a:schemeClr>
          </a:solidFill>
          <a:ln w="12700">
            <a:solidFill>
              <a:srgbClr val="D8E0EA"/>
            </a:solidFill>
            <a:prstDash val="solid"/>
          </a:ln>
        </p:spPr>
        <p:txBody>
          <a:bodyPr/>
          <a:lstStyle/>
          <a:p>
            <a:endParaRPr lang="en-US"/>
          </a:p>
        </p:txBody>
      </p:sp>
      <p:sp>
        <p:nvSpPr>
          <p:cNvPr id="15" name="Shape 13"/>
          <p:cNvSpPr/>
          <p:nvPr/>
        </p:nvSpPr>
        <p:spPr>
          <a:xfrm>
            <a:off x="4526280" y="1280160"/>
            <a:ext cx="73152" cy="1508760"/>
          </a:xfrm>
          <a:prstGeom prst="rect">
            <a:avLst/>
          </a:prstGeom>
          <a:solidFill>
            <a:srgbClr val="175E8C"/>
          </a:solidFill>
          <a:ln w="12700">
            <a:solidFill>
              <a:srgbClr val="333333">
                <a:alpha val="0"/>
              </a:srgbClr>
            </a:solidFill>
            <a:prstDash val="solid"/>
          </a:ln>
        </p:spPr>
        <p:txBody>
          <a:bodyPr/>
          <a:lstStyle/>
          <a:p>
            <a:endParaRPr lang="en-US"/>
          </a:p>
        </p:txBody>
      </p:sp>
      <p:sp>
        <p:nvSpPr>
          <p:cNvPr id="16" name="Text 14"/>
          <p:cNvSpPr/>
          <p:nvPr/>
        </p:nvSpPr>
        <p:spPr>
          <a:xfrm>
            <a:off x="4754880" y="1444752"/>
            <a:ext cx="29718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Community-centred care</a:t>
            </a:r>
            <a:endParaRPr lang="en-US" sz="1400" dirty="0">
              <a:latin typeface="Arial" panose="020B0604020202020204" pitchFamily="34" charset="0"/>
              <a:cs typeface="Arial" panose="020B0604020202020204" pitchFamily="34" charset="0"/>
            </a:endParaRPr>
          </a:p>
        </p:txBody>
      </p:sp>
      <p:sp>
        <p:nvSpPr>
          <p:cNvPr id="17" name="Text 15"/>
          <p:cNvSpPr/>
          <p:nvPr/>
        </p:nvSpPr>
        <p:spPr>
          <a:xfrm>
            <a:off x="4754880" y="1792224"/>
            <a:ext cx="2971800" cy="86868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social prescribing, voluntary sector, local wellbeing hubs</a:t>
            </a:r>
            <a:endParaRPr lang="en-US" sz="1200" dirty="0">
              <a:latin typeface="Arial" panose="020B0604020202020204" pitchFamily="34" charset="0"/>
              <a:cs typeface="Arial" panose="020B0604020202020204" pitchFamily="34" charset="0"/>
            </a:endParaRPr>
          </a:p>
        </p:txBody>
      </p:sp>
      <p:sp>
        <p:nvSpPr>
          <p:cNvPr id="18" name="Shape 16"/>
          <p:cNvSpPr/>
          <p:nvPr/>
        </p:nvSpPr>
        <p:spPr>
          <a:xfrm>
            <a:off x="8275320" y="1280160"/>
            <a:ext cx="3337560" cy="1508760"/>
          </a:xfrm>
          <a:prstGeom prst="roundRect">
            <a:avLst>
              <a:gd name="adj" fmla="val 4848"/>
            </a:avLst>
          </a:prstGeom>
          <a:solidFill>
            <a:schemeClr val="accent1">
              <a:lumMod val="60000"/>
              <a:lumOff val="40000"/>
            </a:schemeClr>
          </a:solidFill>
          <a:ln w="12700">
            <a:solidFill>
              <a:srgbClr val="D8E0EA"/>
            </a:solidFill>
            <a:prstDash val="solid"/>
          </a:ln>
        </p:spPr>
        <p:txBody>
          <a:bodyPr/>
          <a:lstStyle/>
          <a:p>
            <a:endParaRPr lang="en-US"/>
          </a:p>
        </p:txBody>
      </p:sp>
      <p:sp>
        <p:nvSpPr>
          <p:cNvPr id="19" name="Shape 17"/>
          <p:cNvSpPr/>
          <p:nvPr/>
        </p:nvSpPr>
        <p:spPr>
          <a:xfrm>
            <a:off x="8275320" y="1280160"/>
            <a:ext cx="73152" cy="1508760"/>
          </a:xfrm>
          <a:prstGeom prst="rect">
            <a:avLst/>
          </a:prstGeom>
          <a:solidFill>
            <a:srgbClr val="4E9F3D"/>
          </a:solidFill>
          <a:ln w="12700">
            <a:solidFill>
              <a:srgbClr val="333333">
                <a:alpha val="0"/>
              </a:srgbClr>
            </a:solidFill>
            <a:prstDash val="solid"/>
          </a:ln>
        </p:spPr>
        <p:txBody>
          <a:bodyPr/>
          <a:lstStyle/>
          <a:p>
            <a:endParaRPr lang="en-US"/>
          </a:p>
        </p:txBody>
      </p:sp>
      <p:sp>
        <p:nvSpPr>
          <p:cNvPr id="20" name="Text 18"/>
          <p:cNvSpPr/>
          <p:nvPr/>
        </p:nvSpPr>
        <p:spPr>
          <a:xfrm>
            <a:off x="8503920" y="1444752"/>
            <a:ext cx="29718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Digital and remote care</a:t>
            </a:r>
            <a:endParaRPr lang="en-US" sz="1400" dirty="0">
              <a:latin typeface="Arial" panose="020B0604020202020204" pitchFamily="34" charset="0"/>
              <a:cs typeface="Arial" panose="020B0604020202020204" pitchFamily="34" charset="0"/>
            </a:endParaRPr>
          </a:p>
        </p:txBody>
      </p:sp>
      <p:sp>
        <p:nvSpPr>
          <p:cNvPr id="21" name="Text 19"/>
          <p:cNvSpPr/>
          <p:nvPr/>
        </p:nvSpPr>
        <p:spPr>
          <a:xfrm>
            <a:off x="8503920" y="1792224"/>
            <a:ext cx="2971800" cy="86868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Telehealth, NHS App, shared records, remote monitoring</a:t>
            </a:r>
            <a:endParaRPr lang="en-US" sz="1200" dirty="0">
              <a:latin typeface="Arial" panose="020B0604020202020204" pitchFamily="34" charset="0"/>
              <a:cs typeface="Arial" panose="020B0604020202020204" pitchFamily="34" charset="0"/>
            </a:endParaRPr>
          </a:p>
        </p:txBody>
      </p:sp>
      <p:sp>
        <p:nvSpPr>
          <p:cNvPr id="22" name="Shape 20"/>
          <p:cNvSpPr/>
          <p:nvPr/>
        </p:nvSpPr>
        <p:spPr>
          <a:xfrm>
            <a:off x="2651760" y="3657600"/>
            <a:ext cx="3337560" cy="1508760"/>
          </a:xfrm>
          <a:prstGeom prst="roundRect">
            <a:avLst>
              <a:gd name="adj" fmla="val 4848"/>
            </a:avLst>
          </a:prstGeom>
          <a:solidFill>
            <a:schemeClr val="accent1">
              <a:lumMod val="60000"/>
              <a:lumOff val="40000"/>
            </a:schemeClr>
          </a:solidFill>
          <a:ln w="12700">
            <a:solidFill>
              <a:srgbClr val="D8E0EA"/>
            </a:solidFill>
            <a:prstDash val="solid"/>
          </a:ln>
        </p:spPr>
        <p:txBody>
          <a:bodyPr/>
          <a:lstStyle/>
          <a:p>
            <a:endParaRPr lang="en-US"/>
          </a:p>
        </p:txBody>
      </p:sp>
      <p:sp>
        <p:nvSpPr>
          <p:cNvPr id="23" name="Shape 21"/>
          <p:cNvSpPr/>
          <p:nvPr/>
        </p:nvSpPr>
        <p:spPr>
          <a:xfrm>
            <a:off x="2651760" y="3657600"/>
            <a:ext cx="73152" cy="1508760"/>
          </a:xfrm>
          <a:prstGeom prst="rect">
            <a:avLst/>
          </a:prstGeom>
          <a:solidFill>
            <a:srgbClr val="F2A900"/>
          </a:solidFill>
          <a:ln w="12700">
            <a:solidFill>
              <a:srgbClr val="333333">
                <a:alpha val="0"/>
              </a:srgbClr>
            </a:solidFill>
            <a:prstDash val="solid"/>
          </a:ln>
        </p:spPr>
        <p:txBody>
          <a:bodyPr/>
          <a:lstStyle/>
          <a:p>
            <a:endParaRPr lang="en-US"/>
          </a:p>
        </p:txBody>
      </p:sp>
      <p:sp>
        <p:nvSpPr>
          <p:cNvPr id="24" name="Text 22"/>
          <p:cNvSpPr/>
          <p:nvPr/>
        </p:nvSpPr>
        <p:spPr>
          <a:xfrm>
            <a:off x="2880360" y="3822192"/>
            <a:ext cx="29718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Green and sustainable care</a:t>
            </a:r>
            <a:endParaRPr lang="en-US" sz="1400" dirty="0">
              <a:latin typeface="Arial" panose="020B0604020202020204" pitchFamily="34" charset="0"/>
              <a:cs typeface="Arial" panose="020B0604020202020204" pitchFamily="34" charset="0"/>
            </a:endParaRPr>
          </a:p>
        </p:txBody>
      </p:sp>
      <p:sp>
        <p:nvSpPr>
          <p:cNvPr id="25" name="Text 23"/>
          <p:cNvSpPr/>
          <p:nvPr/>
        </p:nvSpPr>
        <p:spPr>
          <a:xfrm>
            <a:off x="2880360" y="4169664"/>
            <a:ext cx="2971800" cy="86868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Lower waste, efficient estates, active travel, responsible procurement</a:t>
            </a:r>
            <a:endParaRPr lang="en-US" sz="1200" dirty="0">
              <a:latin typeface="Arial" panose="020B0604020202020204" pitchFamily="34" charset="0"/>
              <a:cs typeface="Arial" panose="020B0604020202020204" pitchFamily="34" charset="0"/>
            </a:endParaRPr>
          </a:p>
        </p:txBody>
      </p:sp>
      <p:sp>
        <p:nvSpPr>
          <p:cNvPr id="26" name="Shape 24"/>
          <p:cNvSpPr/>
          <p:nvPr/>
        </p:nvSpPr>
        <p:spPr>
          <a:xfrm>
            <a:off x="6400800" y="3657600"/>
            <a:ext cx="3337560" cy="1508760"/>
          </a:xfrm>
          <a:prstGeom prst="roundRect">
            <a:avLst>
              <a:gd name="adj" fmla="val 4848"/>
            </a:avLst>
          </a:prstGeom>
          <a:solidFill>
            <a:schemeClr val="accent1">
              <a:lumMod val="60000"/>
              <a:lumOff val="40000"/>
            </a:schemeClr>
          </a:solidFill>
          <a:ln w="12700">
            <a:solidFill>
              <a:srgbClr val="D8E0EA"/>
            </a:solidFill>
            <a:prstDash val="solid"/>
          </a:ln>
        </p:spPr>
        <p:txBody>
          <a:bodyPr/>
          <a:lstStyle/>
          <a:p>
            <a:endParaRPr lang="en-US"/>
          </a:p>
        </p:txBody>
      </p:sp>
      <p:sp>
        <p:nvSpPr>
          <p:cNvPr id="27" name="Shape 25"/>
          <p:cNvSpPr/>
          <p:nvPr/>
        </p:nvSpPr>
        <p:spPr>
          <a:xfrm>
            <a:off x="6400800" y="3657600"/>
            <a:ext cx="73152" cy="1508760"/>
          </a:xfrm>
          <a:prstGeom prst="rect">
            <a:avLst/>
          </a:prstGeom>
          <a:solidFill>
            <a:srgbClr val="C2413B"/>
          </a:solidFill>
          <a:ln w="12700">
            <a:solidFill>
              <a:srgbClr val="333333">
                <a:alpha val="0"/>
              </a:srgbClr>
            </a:solidFill>
            <a:prstDash val="solid"/>
          </a:ln>
        </p:spPr>
        <p:txBody>
          <a:bodyPr/>
          <a:lstStyle/>
          <a:p>
            <a:endParaRPr lang="en-US"/>
          </a:p>
        </p:txBody>
      </p:sp>
      <p:sp>
        <p:nvSpPr>
          <p:cNvPr id="28" name="Text 26"/>
          <p:cNvSpPr/>
          <p:nvPr/>
        </p:nvSpPr>
        <p:spPr>
          <a:xfrm>
            <a:off x="6629400" y="3822192"/>
            <a:ext cx="29718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Integrated care planning</a:t>
            </a:r>
            <a:endParaRPr lang="en-US" sz="1400" dirty="0">
              <a:latin typeface="Arial" panose="020B0604020202020204" pitchFamily="34" charset="0"/>
              <a:cs typeface="Arial" panose="020B0604020202020204" pitchFamily="34" charset="0"/>
            </a:endParaRPr>
          </a:p>
        </p:txBody>
      </p:sp>
      <p:sp>
        <p:nvSpPr>
          <p:cNvPr id="29" name="Text 27"/>
          <p:cNvSpPr/>
          <p:nvPr/>
        </p:nvSpPr>
        <p:spPr>
          <a:xfrm>
            <a:off x="6629400" y="4169664"/>
            <a:ext cx="2971800" cy="86868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Joined-up physical, mental and social support</a:t>
            </a:r>
            <a:endParaRPr lang="en-US" sz="1200" dirty="0">
              <a:latin typeface="Arial" panose="020B0604020202020204" pitchFamily="34" charset="0"/>
              <a:cs typeface="Arial" panose="020B0604020202020204" pitchFamily="34" charset="0"/>
            </a:endParaRPr>
          </a:p>
        </p:txBody>
      </p:sp>
      <p:sp>
        <p:nvSpPr>
          <p:cNvPr id="30" name="Text 28"/>
          <p:cNvSpPr/>
          <p:nvPr/>
        </p:nvSpPr>
        <p:spPr>
          <a:xfrm>
            <a:off x="914400" y="5715000"/>
            <a:ext cx="10287000" cy="256032"/>
          </a:xfrm>
          <a:prstGeom prst="rect">
            <a:avLst/>
          </a:prstGeom>
          <a:noFill/>
          <a:ln/>
        </p:spPr>
        <p:txBody>
          <a:bodyPr wrap="square" lIns="635" tIns="635" rIns="635" bIns="635" rtlCol="0" anchor="t">
            <a:normAutofit fontScale="85000" lnSpcReduction="10000"/>
          </a:bodyPr>
          <a:lstStyle/>
          <a:p>
            <a:pPr marL="0" indent="0" algn="ctr">
              <a:lnSpc>
                <a:spcPct val="95000"/>
              </a:lnSpc>
              <a:buNone/>
            </a:pPr>
            <a:r>
              <a:rPr lang="en-US" sz="1360" b="1" dirty="0">
                <a:solidFill>
                  <a:srgbClr val="0B1F3A"/>
                </a:solidFill>
                <a:latin typeface="Aptos" pitchFamily="34" charset="0"/>
                <a:ea typeface="Aptos" pitchFamily="34" charset="-122"/>
                <a:cs typeface="Aptos" pitchFamily="34" charset="-120"/>
              </a:rPr>
              <a:t>Critical balance: digital and community models can widen access, but they can also exclude citizens without skills, devices, trust or transport.</a:t>
            </a:r>
            <a:endParaRPr lang="en-US" sz="136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fontScale="85000" lnSpcReduction="10000"/>
          </a:bodyPr>
          <a:lstStyle/>
          <a:p>
            <a:pPr marL="0" indent="0" algn="l">
              <a:lnSpc>
                <a:spcPct val="95000"/>
              </a:lnSpc>
              <a:buNone/>
            </a:pPr>
            <a:r>
              <a:rPr lang="en-US" sz="2400" b="1" dirty="0">
                <a:solidFill>
                  <a:srgbClr val="0B1F3A"/>
                </a:solidFill>
                <a:latin typeface="Arial" panose="020B0604020202020204" pitchFamily="34" charset="0"/>
                <a:ea typeface="Aptos Display" pitchFamily="34" charset="-122"/>
                <a:cs typeface="Arial" panose="020B0604020202020204" pitchFamily="34" charset="0"/>
              </a:rPr>
              <a:t>Public health initiatives: campaigns help, but behaviour is socially shaped</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538190" y="81381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Critical evaluation of health promotion and behaviour-change approaches</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Stuart et al., 2023; Talbot and Branley-Bell, 2022</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914400" y="1463040"/>
            <a:ext cx="2011680" cy="822960"/>
          </a:xfrm>
          <a:prstGeom prst="roundRect">
            <a:avLst>
              <a:gd name="adj" fmla="val 6667"/>
            </a:avLst>
          </a:prstGeom>
          <a:solidFill>
            <a:srgbClr val="175E8C"/>
          </a:solidFill>
          <a:ln w="12700">
            <a:solidFill>
              <a:srgbClr val="333333">
                <a:alpha val="0"/>
              </a:srgbClr>
            </a:solidFill>
            <a:prstDash val="solid"/>
          </a:ln>
        </p:spPr>
        <p:txBody>
          <a:bodyPr/>
          <a:lstStyle/>
          <a:p>
            <a:endParaRPr lang="en-US"/>
          </a:p>
        </p:txBody>
      </p:sp>
      <p:sp>
        <p:nvSpPr>
          <p:cNvPr id="11" name="Text 9"/>
          <p:cNvSpPr/>
          <p:nvPr/>
        </p:nvSpPr>
        <p:spPr>
          <a:xfrm>
            <a:off x="1051560" y="1764792"/>
            <a:ext cx="1737360" cy="164592"/>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FFFFFF"/>
                </a:solidFill>
                <a:latin typeface="Arial" panose="020B0604020202020204" pitchFamily="34" charset="0"/>
                <a:ea typeface="Aptos" pitchFamily="34" charset="-122"/>
                <a:cs typeface="Arial" panose="020B0604020202020204" pitchFamily="34" charset="0"/>
              </a:rPr>
              <a:t>Awareness</a:t>
            </a:r>
            <a:endParaRPr lang="en-US" sz="1400" dirty="0">
              <a:latin typeface="Arial" panose="020B0604020202020204" pitchFamily="34" charset="0"/>
              <a:cs typeface="Arial" panose="020B0604020202020204" pitchFamily="34" charset="0"/>
            </a:endParaRPr>
          </a:p>
        </p:txBody>
      </p:sp>
      <p:sp>
        <p:nvSpPr>
          <p:cNvPr id="12" name="Shape 10"/>
          <p:cNvSpPr/>
          <p:nvPr/>
        </p:nvSpPr>
        <p:spPr>
          <a:xfrm>
            <a:off x="2971800" y="1874520"/>
            <a:ext cx="502920" cy="0"/>
          </a:xfrm>
          <a:prstGeom prst="line">
            <a:avLst/>
          </a:prstGeom>
          <a:noFill/>
          <a:ln w="19050">
            <a:solidFill>
              <a:srgbClr val="64748B"/>
            </a:solidFill>
            <a:prstDash val="solid"/>
            <a:tailEnd type="triangle"/>
          </a:ln>
        </p:spPr>
        <p:txBody>
          <a:bodyPr/>
          <a:lstStyle/>
          <a:p>
            <a:endParaRPr lang="en-US"/>
          </a:p>
        </p:txBody>
      </p:sp>
      <p:sp>
        <p:nvSpPr>
          <p:cNvPr id="13" name="Shape 11"/>
          <p:cNvSpPr/>
          <p:nvPr/>
        </p:nvSpPr>
        <p:spPr>
          <a:xfrm>
            <a:off x="3520440" y="1463040"/>
            <a:ext cx="2011680" cy="822960"/>
          </a:xfrm>
          <a:prstGeom prst="roundRect">
            <a:avLst>
              <a:gd name="adj" fmla="val 6667"/>
            </a:avLst>
          </a:prstGeom>
          <a:solidFill>
            <a:srgbClr val="13A6A6"/>
          </a:solidFill>
          <a:ln w="12700">
            <a:solidFill>
              <a:srgbClr val="333333">
                <a:alpha val="0"/>
              </a:srgbClr>
            </a:solidFill>
            <a:prstDash val="solid"/>
          </a:ln>
        </p:spPr>
        <p:txBody>
          <a:bodyPr/>
          <a:lstStyle/>
          <a:p>
            <a:endParaRPr lang="en-US"/>
          </a:p>
        </p:txBody>
      </p:sp>
      <p:sp>
        <p:nvSpPr>
          <p:cNvPr id="14" name="Text 12"/>
          <p:cNvSpPr/>
          <p:nvPr/>
        </p:nvSpPr>
        <p:spPr>
          <a:xfrm>
            <a:off x="3657600" y="1764792"/>
            <a:ext cx="1737360" cy="164592"/>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FFFFFF"/>
                </a:solidFill>
                <a:latin typeface="Arial" panose="020B0604020202020204" pitchFamily="34" charset="0"/>
                <a:ea typeface="Aptos" pitchFamily="34" charset="-122"/>
                <a:cs typeface="Arial" panose="020B0604020202020204" pitchFamily="34" charset="0"/>
              </a:rPr>
              <a:t>Motivation</a:t>
            </a:r>
            <a:endParaRPr lang="en-US" sz="1400" dirty="0">
              <a:latin typeface="Arial" panose="020B0604020202020204" pitchFamily="34" charset="0"/>
              <a:cs typeface="Arial" panose="020B0604020202020204" pitchFamily="34" charset="0"/>
            </a:endParaRPr>
          </a:p>
        </p:txBody>
      </p:sp>
      <p:sp>
        <p:nvSpPr>
          <p:cNvPr id="15" name="Shape 13"/>
          <p:cNvSpPr/>
          <p:nvPr/>
        </p:nvSpPr>
        <p:spPr>
          <a:xfrm>
            <a:off x="5577840" y="1874520"/>
            <a:ext cx="502920" cy="0"/>
          </a:xfrm>
          <a:prstGeom prst="line">
            <a:avLst/>
          </a:prstGeom>
          <a:noFill/>
          <a:ln w="19050">
            <a:solidFill>
              <a:srgbClr val="64748B"/>
            </a:solidFill>
            <a:prstDash val="solid"/>
            <a:tailEnd type="triangle"/>
          </a:ln>
        </p:spPr>
        <p:txBody>
          <a:bodyPr/>
          <a:lstStyle/>
          <a:p>
            <a:endParaRPr lang="en-US"/>
          </a:p>
        </p:txBody>
      </p:sp>
      <p:sp>
        <p:nvSpPr>
          <p:cNvPr id="16" name="Shape 14"/>
          <p:cNvSpPr/>
          <p:nvPr/>
        </p:nvSpPr>
        <p:spPr>
          <a:xfrm>
            <a:off x="6111242" y="1463040"/>
            <a:ext cx="2011680" cy="822960"/>
          </a:xfrm>
          <a:prstGeom prst="roundRect">
            <a:avLst>
              <a:gd name="adj" fmla="val 6667"/>
            </a:avLst>
          </a:prstGeom>
          <a:solidFill>
            <a:srgbClr val="4E9F3D"/>
          </a:solidFill>
          <a:ln w="12700">
            <a:solidFill>
              <a:srgbClr val="333333">
                <a:alpha val="0"/>
              </a:srgbClr>
            </a:solidFill>
            <a:prstDash val="solid"/>
          </a:ln>
        </p:spPr>
        <p:txBody>
          <a:bodyPr/>
          <a:lstStyle/>
          <a:p>
            <a:endParaRPr lang="en-US"/>
          </a:p>
        </p:txBody>
      </p:sp>
      <p:sp>
        <p:nvSpPr>
          <p:cNvPr id="17" name="Text 15"/>
          <p:cNvSpPr/>
          <p:nvPr/>
        </p:nvSpPr>
        <p:spPr>
          <a:xfrm>
            <a:off x="6263640" y="1764792"/>
            <a:ext cx="1737360" cy="164592"/>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FFFFFF"/>
                </a:solidFill>
                <a:latin typeface="Arial" panose="020B0604020202020204" pitchFamily="34" charset="0"/>
                <a:ea typeface="Aptos" pitchFamily="34" charset="-122"/>
                <a:cs typeface="Arial" panose="020B0604020202020204" pitchFamily="34" charset="0"/>
              </a:rPr>
              <a:t>Action</a:t>
            </a:r>
            <a:endParaRPr lang="en-US" sz="1400" dirty="0">
              <a:latin typeface="Arial" panose="020B0604020202020204" pitchFamily="34" charset="0"/>
              <a:cs typeface="Arial" panose="020B0604020202020204" pitchFamily="34" charset="0"/>
            </a:endParaRPr>
          </a:p>
        </p:txBody>
      </p:sp>
      <p:sp>
        <p:nvSpPr>
          <p:cNvPr id="18" name="Shape 16"/>
          <p:cNvSpPr/>
          <p:nvPr/>
        </p:nvSpPr>
        <p:spPr>
          <a:xfrm>
            <a:off x="8183880" y="1874520"/>
            <a:ext cx="502920" cy="0"/>
          </a:xfrm>
          <a:prstGeom prst="line">
            <a:avLst/>
          </a:prstGeom>
          <a:noFill/>
          <a:ln w="19050">
            <a:solidFill>
              <a:srgbClr val="64748B"/>
            </a:solidFill>
            <a:prstDash val="solid"/>
            <a:tailEnd type="triangle"/>
          </a:ln>
        </p:spPr>
        <p:txBody>
          <a:bodyPr/>
          <a:lstStyle/>
          <a:p>
            <a:endParaRPr lang="en-US"/>
          </a:p>
        </p:txBody>
      </p:sp>
      <p:sp>
        <p:nvSpPr>
          <p:cNvPr id="19" name="Shape 17"/>
          <p:cNvSpPr/>
          <p:nvPr/>
        </p:nvSpPr>
        <p:spPr>
          <a:xfrm>
            <a:off x="8732520" y="1463040"/>
            <a:ext cx="2011680" cy="822960"/>
          </a:xfrm>
          <a:prstGeom prst="roundRect">
            <a:avLst>
              <a:gd name="adj" fmla="val 6667"/>
            </a:avLst>
          </a:prstGeom>
          <a:solidFill>
            <a:srgbClr val="F2A900"/>
          </a:solidFill>
          <a:ln w="12700">
            <a:solidFill>
              <a:srgbClr val="333333">
                <a:alpha val="0"/>
              </a:srgbClr>
            </a:solidFill>
            <a:prstDash val="solid"/>
          </a:ln>
        </p:spPr>
        <p:txBody>
          <a:bodyPr/>
          <a:lstStyle/>
          <a:p>
            <a:endParaRPr lang="en-US"/>
          </a:p>
        </p:txBody>
      </p:sp>
      <p:sp>
        <p:nvSpPr>
          <p:cNvPr id="20" name="Text 18"/>
          <p:cNvSpPr/>
          <p:nvPr/>
        </p:nvSpPr>
        <p:spPr>
          <a:xfrm>
            <a:off x="8869680" y="1764792"/>
            <a:ext cx="1737360" cy="164592"/>
          </a:xfrm>
          <a:prstGeom prst="rect">
            <a:avLst/>
          </a:prstGeom>
          <a:noFill/>
          <a:ln/>
        </p:spPr>
        <p:txBody>
          <a:bodyPr wrap="square" lIns="635" tIns="635" rIns="635" bIns="635" rtlCol="0" anchor="t">
            <a:noAutofit/>
          </a:bodyPr>
          <a:lstStyle/>
          <a:p>
            <a:pPr marL="0" indent="0" algn="ctr">
              <a:lnSpc>
                <a:spcPct val="95000"/>
              </a:lnSpc>
              <a:buNone/>
            </a:pPr>
            <a:r>
              <a:rPr lang="en-US" sz="1400" b="1" dirty="0">
                <a:solidFill>
                  <a:srgbClr val="FFFFFF"/>
                </a:solidFill>
                <a:latin typeface="Arial" panose="020B0604020202020204" pitchFamily="34" charset="0"/>
                <a:ea typeface="Aptos" pitchFamily="34" charset="-122"/>
                <a:cs typeface="Arial" panose="020B0604020202020204" pitchFamily="34" charset="0"/>
              </a:rPr>
              <a:t>Maintenance</a:t>
            </a:r>
            <a:endParaRPr lang="en-US" sz="1400" dirty="0">
              <a:latin typeface="Arial" panose="020B0604020202020204" pitchFamily="34" charset="0"/>
              <a:cs typeface="Arial" panose="020B0604020202020204" pitchFamily="34" charset="0"/>
            </a:endParaRPr>
          </a:p>
        </p:txBody>
      </p:sp>
      <p:sp>
        <p:nvSpPr>
          <p:cNvPr id="21" name="Shape 19"/>
          <p:cNvSpPr/>
          <p:nvPr/>
        </p:nvSpPr>
        <p:spPr>
          <a:xfrm>
            <a:off x="914400" y="3063240"/>
            <a:ext cx="3154680" cy="1417320"/>
          </a:xfrm>
          <a:prstGeom prst="roundRect">
            <a:avLst>
              <a:gd name="adj" fmla="val 5161"/>
            </a:avLst>
          </a:prstGeom>
          <a:solidFill>
            <a:srgbClr val="FFFFFF"/>
          </a:solidFill>
          <a:ln w="12700">
            <a:solidFill>
              <a:srgbClr val="D8E0EA"/>
            </a:solidFill>
            <a:prstDash val="solid"/>
          </a:ln>
        </p:spPr>
        <p:txBody>
          <a:bodyPr/>
          <a:lstStyle/>
          <a:p>
            <a:endParaRPr lang="en-US"/>
          </a:p>
        </p:txBody>
      </p:sp>
      <p:sp>
        <p:nvSpPr>
          <p:cNvPr id="22" name="Shape 20"/>
          <p:cNvSpPr/>
          <p:nvPr/>
        </p:nvSpPr>
        <p:spPr>
          <a:xfrm>
            <a:off x="914400" y="3063240"/>
            <a:ext cx="73152" cy="1417320"/>
          </a:xfrm>
          <a:prstGeom prst="rect">
            <a:avLst/>
          </a:prstGeom>
          <a:solidFill>
            <a:srgbClr val="4E9F3D"/>
          </a:solidFill>
          <a:ln w="12700">
            <a:solidFill>
              <a:srgbClr val="333333">
                <a:alpha val="0"/>
              </a:srgbClr>
            </a:solidFill>
            <a:prstDash val="solid"/>
          </a:ln>
        </p:spPr>
        <p:txBody>
          <a:bodyPr/>
          <a:lstStyle/>
          <a:p>
            <a:endParaRPr lang="en-US"/>
          </a:p>
        </p:txBody>
      </p:sp>
      <p:sp>
        <p:nvSpPr>
          <p:cNvPr id="23" name="Text 21"/>
          <p:cNvSpPr/>
          <p:nvPr/>
        </p:nvSpPr>
        <p:spPr>
          <a:xfrm>
            <a:off x="1143000" y="3227832"/>
            <a:ext cx="278892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Strengths</a:t>
            </a:r>
            <a:endParaRPr lang="en-US" sz="1400" dirty="0">
              <a:latin typeface="Arial" panose="020B0604020202020204" pitchFamily="34" charset="0"/>
              <a:cs typeface="Arial" panose="020B0604020202020204" pitchFamily="34" charset="0"/>
            </a:endParaRPr>
          </a:p>
        </p:txBody>
      </p:sp>
      <p:sp>
        <p:nvSpPr>
          <p:cNvPr id="24" name="Text 22"/>
          <p:cNvSpPr/>
          <p:nvPr/>
        </p:nvSpPr>
        <p:spPr>
          <a:xfrm>
            <a:off x="1143000" y="3575304"/>
            <a:ext cx="2788920" cy="77724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Low-cost population reach; supports prevention; can normalise help-seeking and healthier routines.</a:t>
            </a:r>
            <a:endParaRPr lang="en-US" sz="1200" dirty="0">
              <a:latin typeface="Arial" panose="020B0604020202020204" pitchFamily="34" charset="0"/>
              <a:cs typeface="Arial" panose="020B0604020202020204" pitchFamily="34" charset="0"/>
            </a:endParaRPr>
          </a:p>
        </p:txBody>
      </p:sp>
      <p:sp>
        <p:nvSpPr>
          <p:cNvPr id="25" name="Shape 23"/>
          <p:cNvSpPr/>
          <p:nvPr/>
        </p:nvSpPr>
        <p:spPr>
          <a:xfrm>
            <a:off x="4526280" y="3063240"/>
            <a:ext cx="3154680" cy="1417320"/>
          </a:xfrm>
          <a:prstGeom prst="roundRect">
            <a:avLst>
              <a:gd name="adj" fmla="val 5161"/>
            </a:avLst>
          </a:prstGeom>
          <a:solidFill>
            <a:srgbClr val="FFFFFF"/>
          </a:solidFill>
          <a:ln w="12700">
            <a:solidFill>
              <a:srgbClr val="D8E0EA"/>
            </a:solidFill>
            <a:prstDash val="solid"/>
          </a:ln>
        </p:spPr>
        <p:txBody>
          <a:bodyPr/>
          <a:lstStyle/>
          <a:p>
            <a:endParaRPr lang="en-US"/>
          </a:p>
        </p:txBody>
      </p:sp>
      <p:sp>
        <p:nvSpPr>
          <p:cNvPr id="26" name="Shape 24"/>
          <p:cNvSpPr/>
          <p:nvPr/>
        </p:nvSpPr>
        <p:spPr>
          <a:xfrm>
            <a:off x="4526280" y="3063240"/>
            <a:ext cx="73152" cy="1417320"/>
          </a:xfrm>
          <a:prstGeom prst="rect">
            <a:avLst/>
          </a:prstGeom>
          <a:solidFill>
            <a:srgbClr val="C2413B"/>
          </a:solidFill>
          <a:ln w="12700">
            <a:solidFill>
              <a:srgbClr val="333333">
                <a:alpha val="0"/>
              </a:srgbClr>
            </a:solidFill>
            <a:prstDash val="solid"/>
          </a:ln>
        </p:spPr>
        <p:txBody>
          <a:bodyPr/>
          <a:lstStyle/>
          <a:p>
            <a:endParaRPr lang="en-US"/>
          </a:p>
        </p:txBody>
      </p:sp>
      <p:sp>
        <p:nvSpPr>
          <p:cNvPr id="27" name="Text 25"/>
          <p:cNvSpPr/>
          <p:nvPr/>
        </p:nvSpPr>
        <p:spPr>
          <a:xfrm>
            <a:off x="4754880" y="3227832"/>
            <a:ext cx="278892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Weaknesses</a:t>
            </a:r>
            <a:endParaRPr lang="en-US" sz="1400" dirty="0">
              <a:latin typeface="Arial" panose="020B0604020202020204" pitchFamily="34" charset="0"/>
              <a:cs typeface="Arial" panose="020B0604020202020204" pitchFamily="34" charset="0"/>
            </a:endParaRPr>
          </a:p>
        </p:txBody>
      </p:sp>
      <p:sp>
        <p:nvSpPr>
          <p:cNvPr id="28" name="Text 26"/>
          <p:cNvSpPr/>
          <p:nvPr/>
        </p:nvSpPr>
        <p:spPr>
          <a:xfrm>
            <a:off x="4754880" y="3575304"/>
            <a:ext cx="2788920" cy="77724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Can over-focus on individual choice while underplaying poverty, stigma, food environment and stress.</a:t>
            </a:r>
            <a:endParaRPr lang="en-US" sz="1200" dirty="0">
              <a:latin typeface="Arial" panose="020B0604020202020204" pitchFamily="34" charset="0"/>
              <a:cs typeface="Arial" panose="020B0604020202020204" pitchFamily="34" charset="0"/>
            </a:endParaRPr>
          </a:p>
        </p:txBody>
      </p:sp>
      <p:sp>
        <p:nvSpPr>
          <p:cNvPr id="29" name="Shape 27"/>
          <p:cNvSpPr/>
          <p:nvPr/>
        </p:nvSpPr>
        <p:spPr>
          <a:xfrm>
            <a:off x="8138160" y="3063240"/>
            <a:ext cx="3154680" cy="1417320"/>
          </a:xfrm>
          <a:prstGeom prst="roundRect">
            <a:avLst>
              <a:gd name="adj" fmla="val 5161"/>
            </a:avLst>
          </a:prstGeom>
          <a:solidFill>
            <a:srgbClr val="FFFFFF"/>
          </a:solidFill>
          <a:ln w="12700">
            <a:solidFill>
              <a:srgbClr val="D8E0EA"/>
            </a:solidFill>
            <a:prstDash val="solid"/>
          </a:ln>
        </p:spPr>
        <p:txBody>
          <a:bodyPr/>
          <a:lstStyle/>
          <a:p>
            <a:endParaRPr lang="en-US"/>
          </a:p>
        </p:txBody>
      </p:sp>
      <p:sp>
        <p:nvSpPr>
          <p:cNvPr id="30" name="Shape 28"/>
          <p:cNvSpPr/>
          <p:nvPr/>
        </p:nvSpPr>
        <p:spPr>
          <a:xfrm>
            <a:off x="8138160" y="3063240"/>
            <a:ext cx="73152" cy="1417320"/>
          </a:xfrm>
          <a:prstGeom prst="rect">
            <a:avLst/>
          </a:prstGeom>
          <a:solidFill>
            <a:srgbClr val="13A6A6"/>
          </a:solidFill>
          <a:ln w="12700">
            <a:solidFill>
              <a:srgbClr val="333333">
                <a:alpha val="0"/>
              </a:srgbClr>
            </a:solidFill>
            <a:prstDash val="solid"/>
          </a:ln>
        </p:spPr>
        <p:txBody>
          <a:bodyPr/>
          <a:lstStyle/>
          <a:p>
            <a:endParaRPr lang="en-US"/>
          </a:p>
        </p:txBody>
      </p:sp>
      <p:sp>
        <p:nvSpPr>
          <p:cNvPr id="31" name="Text 29"/>
          <p:cNvSpPr/>
          <p:nvPr/>
        </p:nvSpPr>
        <p:spPr>
          <a:xfrm>
            <a:off x="8366760" y="3227832"/>
            <a:ext cx="278892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Better practice</a:t>
            </a:r>
            <a:endParaRPr lang="en-US" sz="1400" dirty="0">
              <a:latin typeface="Arial" panose="020B0604020202020204" pitchFamily="34" charset="0"/>
              <a:cs typeface="Arial" panose="020B0604020202020204" pitchFamily="34" charset="0"/>
            </a:endParaRPr>
          </a:p>
        </p:txBody>
      </p:sp>
      <p:sp>
        <p:nvSpPr>
          <p:cNvPr id="32" name="Text 30"/>
          <p:cNvSpPr/>
          <p:nvPr/>
        </p:nvSpPr>
        <p:spPr>
          <a:xfrm>
            <a:off x="8366760" y="3575304"/>
            <a:ext cx="2788920" cy="77724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Combine messaging with accessible services, local support, culturally sensitive communication and evaluation.</a:t>
            </a:r>
            <a:endParaRPr lang="en-US" sz="1200" dirty="0">
              <a:latin typeface="Arial" panose="020B0604020202020204" pitchFamily="34" charset="0"/>
              <a:cs typeface="Arial" panose="020B0604020202020204" pitchFamily="34" charset="0"/>
            </a:endParaRPr>
          </a:p>
        </p:txBody>
      </p:sp>
      <p:sp>
        <p:nvSpPr>
          <p:cNvPr id="33" name="Text 31"/>
          <p:cNvSpPr/>
          <p:nvPr/>
        </p:nvSpPr>
        <p:spPr>
          <a:xfrm>
            <a:off x="1097280" y="5257800"/>
            <a:ext cx="9692640" cy="329184"/>
          </a:xfrm>
          <a:prstGeom prst="rect">
            <a:avLst/>
          </a:prstGeom>
          <a:noFill/>
          <a:ln/>
        </p:spPr>
        <p:txBody>
          <a:bodyPr wrap="square" lIns="635" tIns="635" rIns="635" bIns="635" rtlCol="0" anchor="t">
            <a:normAutofit/>
          </a:bodyPr>
          <a:lstStyle/>
          <a:p>
            <a:pPr marL="0" indent="0" algn="ctr">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Examples: Every Mind Matters, Better Health, NHS Health Checks, stop smoking services and local wellbeing campaigns.</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Equity and access</a:t>
            </a:r>
            <a:endParaRPr lang="en-US" sz="2400" dirty="0"/>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Secondary data shows why universal policy still needs targeted action</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Raymond et al., 2024; NHS England, 2025b</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783212" y="1277035"/>
            <a:ext cx="5120640" cy="256032"/>
          </a:xfrm>
          <a:prstGeom prst="rect">
            <a:avLst/>
          </a:prstGeom>
          <a:noFill/>
          <a:ln/>
        </p:spPr>
        <p:txBody>
          <a:bodyPr wrap="square" lIns="635" tIns="635" rIns="635" bIns="635" rtlCol="0" anchor="t">
            <a:normAutofit/>
          </a:bodyPr>
          <a:lstStyle/>
          <a:p>
            <a:pPr marL="0" indent="0" algn="l">
              <a:lnSpc>
                <a:spcPct val="95000"/>
              </a:lnSpc>
              <a:buNone/>
            </a:pPr>
            <a:r>
              <a:rPr lang="en-US" sz="1350" b="1" dirty="0">
                <a:solidFill>
                  <a:srgbClr val="0B1F3A"/>
                </a:solidFill>
                <a:latin typeface="Aptos" pitchFamily="34" charset="0"/>
                <a:ea typeface="Aptos" pitchFamily="34" charset="-122"/>
                <a:cs typeface="Aptos" pitchFamily="34" charset="-120"/>
              </a:rPr>
              <a:t>Major illness in working-age adults (20–69), England, 2019</a:t>
            </a:r>
            <a:endParaRPr lang="en-US" sz="1350" dirty="0"/>
          </a:p>
        </p:txBody>
      </p:sp>
      <p:sp>
        <p:nvSpPr>
          <p:cNvPr id="19" name="Shape 17"/>
          <p:cNvSpPr/>
          <p:nvPr/>
        </p:nvSpPr>
        <p:spPr>
          <a:xfrm>
            <a:off x="891540" y="1828800"/>
            <a:ext cx="5166360" cy="1097280"/>
          </a:xfrm>
          <a:prstGeom prst="roundRect">
            <a:avLst>
              <a:gd name="adj" fmla="val 6667"/>
            </a:avLst>
          </a:prstGeom>
          <a:solidFill>
            <a:srgbClr val="FFFFFF"/>
          </a:solidFill>
          <a:ln w="12700">
            <a:solidFill>
              <a:srgbClr val="D8E0EA"/>
            </a:solidFill>
            <a:prstDash val="solid"/>
          </a:ln>
        </p:spPr>
        <p:txBody>
          <a:bodyPr/>
          <a:lstStyle/>
          <a:p>
            <a:endParaRPr lang="en-US"/>
          </a:p>
        </p:txBody>
      </p:sp>
      <p:sp>
        <p:nvSpPr>
          <p:cNvPr id="20" name="Shape 18"/>
          <p:cNvSpPr/>
          <p:nvPr/>
        </p:nvSpPr>
        <p:spPr>
          <a:xfrm>
            <a:off x="783212" y="1837944"/>
            <a:ext cx="73152" cy="1097280"/>
          </a:xfrm>
          <a:prstGeom prst="rect">
            <a:avLst/>
          </a:prstGeom>
          <a:solidFill>
            <a:srgbClr val="C2413B"/>
          </a:solidFill>
          <a:ln w="12700">
            <a:solidFill>
              <a:srgbClr val="333333">
                <a:alpha val="0"/>
              </a:srgbClr>
            </a:solidFill>
            <a:prstDash val="solid"/>
          </a:ln>
        </p:spPr>
        <p:txBody>
          <a:bodyPr/>
          <a:lstStyle/>
          <a:p>
            <a:endParaRPr lang="en-US"/>
          </a:p>
        </p:txBody>
      </p:sp>
      <p:sp>
        <p:nvSpPr>
          <p:cNvPr id="21" name="Text 19"/>
          <p:cNvSpPr/>
          <p:nvPr/>
        </p:nvSpPr>
        <p:spPr>
          <a:xfrm>
            <a:off x="1074420" y="1976084"/>
            <a:ext cx="48006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Evidence summary</a:t>
            </a:r>
            <a:endParaRPr lang="en-US" sz="1400" dirty="0">
              <a:latin typeface="Arial" panose="020B0604020202020204" pitchFamily="34" charset="0"/>
              <a:cs typeface="Arial" panose="020B0604020202020204" pitchFamily="34" charset="0"/>
            </a:endParaRPr>
          </a:p>
        </p:txBody>
      </p:sp>
      <p:sp>
        <p:nvSpPr>
          <p:cNvPr id="22" name="Text 20"/>
          <p:cNvSpPr/>
          <p:nvPr/>
        </p:nvSpPr>
        <p:spPr>
          <a:xfrm>
            <a:off x="1045402" y="2318611"/>
            <a:ext cx="4800600" cy="457200"/>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Major illness is more than twice as common in the most deprived working-age areas than the least deprived.</a:t>
            </a:r>
            <a:endParaRPr lang="en-US" sz="1200" dirty="0">
              <a:latin typeface="Arial" panose="020B0604020202020204" pitchFamily="34" charset="0"/>
              <a:cs typeface="Arial" panose="020B0604020202020204" pitchFamily="34" charset="0"/>
            </a:endParaRPr>
          </a:p>
        </p:txBody>
      </p:sp>
      <p:sp>
        <p:nvSpPr>
          <p:cNvPr id="23" name="Shape 21"/>
          <p:cNvSpPr/>
          <p:nvPr/>
        </p:nvSpPr>
        <p:spPr>
          <a:xfrm>
            <a:off x="891540" y="3172968"/>
            <a:ext cx="5166360" cy="1097280"/>
          </a:xfrm>
          <a:prstGeom prst="roundRect">
            <a:avLst>
              <a:gd name="adj" fmla="val 6667"/>
            </a:avLst>
          </a:prstGeom>
          <a:solidFill>
            <a:srgbClr val="FFFFFF"/>
          </a:solidFill>
          <a:ln w="12700">
            <a:solidFill>
              <a:srgbClr val="D8E0EA"/>
            </a:solidFill>
            <a:prstDash val="solid"/>
          </a:ln>
        </p:spPr>
        <p:txBody>
          <a:bodyPr/>
          <a:lstStyle/>
          <a:p>
            <a:endParaRPr lang="en-US"/>
          </a:p>
        </p:txBody>
      </p:sp>
      <p:sp>
        <p:nvSpPr>
          <p:cNvPr id="24" name="Shape 22"/>
          <p:cNvSpPr/>
          <p:nvPr/>
        </p:nvSpPr>
        <p:spPr>
          <a:xfrm>
            <a:off x="783212" y="3172968"/>
            <a:ext cx="73152" cy="1097280"/>
          </a:xfrm>
          <a:prstGeom prst="rect">
            <a:avLst/>
          </a:prstGeom>
          <a:solidFill>
            <a:srgbClr val="F2A900"/>
          </a:solidFill>
          <a:ln w="12700">
            <a:solidFill>
              <a:srgbClr val="333333">
                <a:alpha val="0"/>
              </a:srgbClr>
            </a:solidFill>
            <a:prstDash val="solid"/>
          </a:ln>
        </p:spPr>
        <p:txBody>
          <a:bodyPr/>
          <a:lstStyle/>
          <a:p>
            <a:endParaRPr lang="en-US"/>
          </a:p>
        </p:txBody>
      </p:sp>
      <p:sp>
        <p:nvSpPr>
          <p:cNvPr id="25" name="Text 23"/>
          <p:cNvSpPr/>
          <p:nvPr/>
        </p:nvSpPr>
        <p:spPr>
          <a:xfrm>
            <a:off x="1184148" y="3269401"/>
            <a:ext cx="480060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Projected risk</a:t>
            </a:r>
            <a:endParaRPr lang="en-US" sz="1300" dirty="0"/>
          </a:p>
        </p:txBody>
      </p:sp>
      <p:sp>
        <p:nvSpPr>
          <p:cNvPr id="26" name="Text 24"/>
          <p:cNvSpPr/>
          <p:nvPr/>
        </p:nvSpPr>
        <p:spPr>
          <a:xfrm>
            <a:off x="1045402" y="3646404"/>
            <a:ext cx="4800600" cy="457200"/>
          </a:xfrm>
          <a:prstGeom prst="rect">
            <a:avLst/>
          </a:prstGeom>
          <a:noFill/>
          <a:ln/>
        </p:spPr>
        <p:txBody>
          <a:bodyPr wrap="square" lIns="635" tIns="635" rIns="635" bIns="635" rtlCol="0" anchor="t">
            <a:normAutofit/>
          </a:bodyPr>
          <a:lstStyle/>
          <a:p>
            <a:pPr marL="0" indent="0" algn="l">
              <a:lnSpc>
                <a:spcPct val="95000"/>
              </a:lnSpc>
              <a:buNone/>
            </a:pPr>
            <a:r>
              <a:rPr lang="en-US" sz="1150" dirty="0">
                <a:solidFill>
                  <a:srgbClr val="172033"/>
                </a:solidFill>
                <a:latin typeface="Aptos" pitchFamily="34" charset="0"/>
                <a:ea typeface="Aptos" pitchFamily="34" charset="-122"/>
                <a:cs typeface="Aptos" pitchFamily="34" charset="-120"/>
              </a:rPr>
              <a:t>By 2040, 80% of the increase in working-age major illness is projected to occur in the more deprived half of areas.</a:t>
            </a:r>
            <a:endParaRPr lang="en-US" sz="1150" dirty="0"/>
          </a:p>
        </p:txBody>
      </p:sp>
      <p:sp>
        <p:nvSpPr>
          <p:cNvPr id="27" name="Shape 25"/>
          <p:cNvSpPr/>
          <p:nvPr/>
        </p:nvSpPr>
        <p:spPr>
          <a:xfrm>
            <a:off x="891540" y="4517136"/>
            <a:ext cx="5166360" cy="1097280"/>
          </a:xfrm>
          <a:prstGeom prst="roundRect">
            <a:avLst>
              <a:gd name="adj" fmla="val 6667"/>
            </a:avLst>
          </a:prstGeom>
          <a:solidFill>
            <a:srgbClr val="FFFFFF"/>
          </a:solidFill>
          <a:ln w="12700">
            <a:solidFill>
              <a:srgbClr val="D8E0EA"/>
            </a:solidFill>
            <a:prstDash val="solid"/>
          </a:ln>
        </p:spPr>
        <p:txBody>
          <a:bodyPr/>
          <a:lstStyle/>
          <a:p>
            <a:endParaRPr lang="en-US"/>
          </a:p>
        </p:txBody>
      </p:sp>
      <p:sp>
        <p:nvSpPr>
          <p:cNvPr id="28" name="Shape 26"/>
          <p:cNvSpPr/>
          <p:nvPr/>
        </p:nvSpPr>
        <p:spPr>
          <a:xfrm>
            <a:off x="783212" y="4507992"/>
            <a:ext cx="73152" cy="1097280"/>
          </a:xfrm>
          <a:prstGeom prst="rect">
            <a:avLst/>
          </a:prstGeom>
          <a:solidFill>
            <a:srgbClr val="13A6A6"/>
          </a:solidFill>
          <a:ln w="12700">
            <a:solidFill>
              <a:srgbClr val="333333">
                <a:alpha val="0"/>
              </a:srgbClr>
            </a:solidFill>
            <a:prstDash val="solid"/>
          </a:ln>
        </p:spPr>
        <p:txBody>
          <a:bodyPr/>
          <a:lstStyle/>
          <a:p>
            <a:endParaRPr lang="en-US"/>
          </a:p>
        </p:txBody>
      </p:sp>
      <p:sp>
        <p:nvSpPr>
          <p:cNvPr id="29" name="Text 27"/>
          <p:cNvSpPr/>
          <p:nvPr/>
        </p:nvSpPr>
        <p:spPr>
          <a:xfrm>
            <a:off x="1211580" y="4549140"/>
            <a:ext cx="4800600" cy="274320"/>
          </a:xfrm>
          <a:prstGeom prst="rect">
            <a:avLst/>
          </a:prstGeom>
          <a:noFill/>
          <a:ln/>
        </p:spPr>
        <p:txBody>
          <a:bodyPr wrap="square" lIns="635" tIns="635" rIns="635" bIns="635" rtlCol="0" anchor="t">
            <a:normAutofit/>
          </a:bodyPr>
          <a:lstStyle/>
          <a:p>
            <a:pPr marL="0" indent="0" algn="l">
              <a:lnSpc>
                <a:spcPct val="95000"/>
              </a:lnSpc>
              <a:buNone/>
            </a:pPr>
            <a:r>
              <a:rPr lang="en-US" sz="1300" b="1" dirty="0">
                <a:solidFill>
                  <a:srgbClr val="0B1F3A"/>
                </a:solidFill>
                <a:latin typeface="Aptos" pitchFamily="34" charset="0"/>
                <a:ea typeface="Aptos" pitchFamily="34" charset="-122"/>
                <a:cs typeface="Aptos" pitchFamily="34" charset="-120"/>
              </a:rPr>
              <a:t>Service implication</a:t>
            </a:r>
            <a:endParaRPr lang="en-US" sz="1300" dirty="0"/>
          </a:p>
        </p:txBody>
      </p:sp>
      <p:sp>
        <p:nvSpPr>
          <p:cNvPr id="30" name="Text 28"/>
          <p:cNvSpPr/>
          <p:nvPr/>
        </p:nvSpPr>
        <p:spPr>
          <a:xfrm>
            <a:off x="1045402" y="5028827"/>
            <a:ext cx="4800600" cy="457200"/>
          </a:xfrm>
          <a:prstGeom prst="rect">
            <a:avLst/>
          </a:prstGeom>
          <a:noFill/>
          <a:ln/>
        </p:spPr>
        <p:txBody>
          <a:bodyPr wrap="square" lIns="635" tIns="635" rIns="635" bIns="635" rtlCol="0" anchor="t">
            <a:normAutofit/>
          </a:bodyPr>
          <a:lstStyle/>
          <a:p>
            <a:pPr marL="0" indent="0" algn="l">
              <a:lnSpc>
                <a:spcPct val="95000"/>
              </a:lnSpc>
              <a:buNone/>
            </a:pPr>
            <a:r>
              <a:rPr lang="en-US" sz="1150" dirty="0">
                <a:solidFill>
                  <a:srgbClr val="172033"/>
                </a:solidFill>
                <a:latin typeface="Aptos" pitchFamily="34" charset="0"/>
                <a:ea typeface="Aptos" pitchFamily="34" charset="-122"/>
                <a:cs typeface="Aptos" pitchFamily="34" charset="-120"/>
              </a:rPr>
              <a:t>Primary care, community services and prevention must be targeted where need is greatest.</a:t>
            </a:r>
            <a:endParaRPr lang="en-US" sz="1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fontScale="92500"/>
          </a:bodyPr>
          <a:lstStyle/>
          <a:p>
            <a:pPr marL="0" indent="0" algn="l">
              <a:lnSpc>
                <a:spcPct val="95000"/>
              </a:lnSpc>
              <a:buNone/>
            </a:pPr>
            <a:r>
              <a:rPr lang="en-US" sz="2400" b="1" dirty="0">
                <a:solidFill>
                  <a:srgbClr val="0B1F3A"/>
                </a:solidFill>
                <a:latin typeface="Arial" panose="020B0604020202020204" pitchFamily="34" charset="0"/>
                <a:ea typeface="Aptos Display" pitchFamily="34" charset="-122"/>
                <a:cs typeface="Arial" panose="020B0604020202020204" pitchFamily="34" charset="0"/>
              </a:rPr>
              <a:t>Global challenges: future health problems cross borders and sectors</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400" dirty="0">
                <a:latin typeface="Arial" panose="020B0604020202020204" pitchFamily="34" charset="0"/>
                <a:ea typeface="Aptos" pitchFamily="34" charset="-122"/>
                <a:cs typeface="Arial" panose="020B0604020202020204" pitchFamily="34" charset="0"/>
              </a:rPr>
              <a:t>The future of HSC depends on resilience, surveillance, equity and sustainability</a:t>
            </a:r>
            <a:endParaRPr lang="en-US" sz="14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WHO, 2024; United Nations, 2025</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822960" y="1325880"/>
            <a:ext cx="3246120" cy="1417320"/>
          </a:xfrm>
          <a:prstGeom prst="roundRect">
            <a:avLst>
              <a:gd name="adj" fmla="val 3871"/>
            </a:avLst>
          </a:prstGeom>
          <a:solidFill>
            <a:schemeClr val="accent4">
              <a:lumMod val="60000"/>
              <a:lumOff val="40000"/>
            </a:schemeClr>
          </a:solidFill>
          <a:ln w="12700">
            <a:solidFill>
              <a:srgbClr val="D8E0EA"/>
            </a:solidFill>
            <a:prstDash val="solid"/>
          </a:ln>
        </p:spPr>
        <p:txBody>
          <a:bodyPr/>
          <a:lstStyle/>
          <a:p>
            <a:endParaRPr lang="en-US"/>
          </a:p>
        </p:txBody>
      </p:sp>
      <p:sp>
        <p:nvSpPr>
          <p:cNvPr id="11" name="Shape 9"/>
          <p:cNvSpPr/>
          <p:nvPr/>
        </p:nvSpPr>
        <p:spPr>
          <a:xfrm>
            <a:off x="987552" y="1554480"/>
            <a:ext cx="384048" cy="384048"/>
          </a:xfrm>
          <a:prstGeom prst="ellipse">
            <a:avLst/>
          </a:prstGeom>
          <a:solidFill>
            <a:srgbClr val="C2413B"/>
          </a:solidFill>
          <a:ln w="12700">
            <a:solidFill>
              <a:srgbClr val="333333">
                <a:alpha val="0"/>
              </a:srgbClr>
            </a:solidFill>
            <a:prstDash val="solid"/>
          </a:ln>
        </p:spPr>
        <p:txBody>
          <a:bodyPr/>
          <a:lstStyle/>
          <a:p>
            <a:endParaRPr lang="en-US"/>
          </a:p>
        </p:txBody>
      </p:sp>
      <p:sp>
        <p:nvSpPr>
          <p:cNvPr id="12" name="Text 10"/>
          <p:cNvSpPr/>
          <p:nvPr/>
        </p:nvSpPr>
        <p:spPr>
          <a:xfrm>
            <a:off x="1536192" y="1536192"/>
            <a:ext cx="2377440" cy="22860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NCDs</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1536192" y="1947672"/>
            <a:ext cx="2286000" cy="320040"/>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Diabetes, CVD, cancer, respiratory disease</a:t>
            </a:r>
            <a:endParaRPr lang="en-US" sz="1200" dirty="0">
              <a:latin typeface="Arial" panose="020B0604020202020204" pitchFamily="34" charset="0"/>
              <a:cs typeface="Arial" panose="020B0604020202020204" pitchFamily="34" charset="0"/>
            </a:endParaRPr>
          </a:p>
        </p:txBody>
      </p:sp>
      <p:sp>
        <p:nvSpPr>
          <p:cNvPr id="14" name="Shape 12"/>
          <p:cNvSpPr/>
          <p:nvPr/>
        </p:nvSpPr>
        <p:spPr>
          <a:xfrm>
            <a:off x="4572000" y="1325880"/>
            <a:ext cx="3246120" cy="1417320"/>
          </a:xfrm>
          <a:prstGeom prst="roundRect">
            <a:avLst>
              <a:gd name="adj" fmla="val 3871"/>
            </a:avLst>
          </a:prstGeom>
          <a:solidFill>
            <a:schemeClr val="accent4">
              <a:lumMod val="60000"/>
              <a:lumOff val="40000"/>
            </a:schemeClr>
          </a:solidFill>
          <a:ln w="12700">
            <a:solidFill>
              <a:srgbClr val="D8E0EA"/>
            </a:solidFill>
            <a:prstDash val="solid"/>
          </a:ln>
        </p:spPr>
        <p:txBody>
          <a:bodyPr/>
          <a:lstStyle/>
          <a:p>
            <a:endParaRPr lang="en-US"/>
          </a:p>
        </p:txBody>
      </p:sp>
      <p:sp>
        <p:nvSpPr>
          <p:cNvPr id="15" name="Shape 13"/>
          <p:cNvSpPr/>
          <p:nvPr/>
        </p:nvSpPr>
        <p:spPr>
          <a:xfrm>
            <a:off x="4736592" y="1554480"/>
            <a:ext cx="384048" cy="384048"/>
          </a:xfrm>
          <a:prstGeom prst="ellipse">
            <a:avLst/>
          </a:prstGeom>
          <a:solidFill>
            <a:srgbClr val="175E8C"/>
          </a:solidFill>
          <a:ln w="12700">
            <a:solidFill>
              <a:srgbClr val="333333">
                <a:alpha val="0"/>
              </a:srgbClr>
            </a:solidFill>
            <a:prstDash val="solid"/>
          </a:ln>
        </p:spPr>
        <p:txBody>
          <a:bodyPr/>
          <a:lstStyle/>
          <a:p>
            <a:endParaRPr lang="en-US"/>
          </a:p>
        </p:txBody>
      </p:sp>
      <p:sp>
        <p:nvSpPr>
          <p:cNvPr id="16" name="Text 14"/>
          <p:cNvSpPr/>
          <p:nvPr/>
        </p:nvSpPr>
        <p:spPr>
          <a:xfrm>
            <a:off x="5285232" y="1536192"/>
            <a:ext cx="2377440" cy="22860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Pandemics</a:t>
            </a:r>
            <a:endParaRPr lang="en-US" sz="1400" dirty="0">
              <a:latin typeface="Arial" panose="020B0604020202020204" pitchFamily="34" charset="0"/>
              <a:cs typeface="Arial" panose="020B0604020202020204" pitchFamily="34" charset="0"/>
            </a:endParaRPr>
          </a:p>
        </p:txBody>
      </p:sp>
      <p:sp>
        <p:nvSpPr>
          <p:cNvPr id="17" name="Text 15"/>
          <p:cNvSpPr/>
          <p:nvPr/>
        </p:nvSpPr>
        <p:spPr>
          <a:xfrm>
            <a:off x="5285232" y="1947672"/>
            <a:ext cx="2286000" cy="320040"/>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Surveillance, vaccines, emergency response</a:t>
            </a:r>
            <a:endParaRPr lang="en-US" sz="1200" dirty="0">
              <a:latin typeface="Arial" panose="020B0604020202020204" pitchFamily="34" charset="0"/>
              <a:cs typeface="Arial" panose="020B0604020202020204" pitchFamily="34" charset="0"/>
            </a:endParaRPr>
          </a:p>
        </p:txBody>
      </p:sp>
      <p:sp>
        <p:nvSpPr>
          <p:cNvPr id="18" name="Shape 16"/>
          <p:cNvSpPr/>
          <p:nvPr/>
        </p:nvSpPr>
        <p:spPr>
          <a:xfrm>
            <a:off x="8321040" y="1325880"/>
            <a:ext cx="3246120" cy="1417320"/>
          </a:xfrm>
          <a:prstGeom prst="roundRect">
            <a:avLst>
              <a:gd name="adj" fmla="val 3871"/>
            </a:avLst>
          </a:prstGeom>
          <a:solidFill>
            <a:schemeClr val="accent4">
              <a:lumMod val="60000"/>
              <a:lumOff val="40000"/>
            </a:schemeClr>
          </a:solidFill>
          <a:ln w="12700">
            <a:solidFill>
              <a:srgbClr val="D8E0EA"/>
            </a:solidFill>
            <a:prstDash val="solid"/>
          </a:ln>
        </p:spPr>
        <p:txBody>
          <a:bodyPr/>
          <a:lstStyle/>
          <a:p>
            <a:endParaRPr lang="en-US"/>
          </a:p>
        </p:txBody>
      </p:sp>
      <p:sp>
        <p:nvSpPr>
          <p:cNvPr id="19" name="Shape 17"/>
          <p:cNvSpPr/>
          <p:nvPr/>
        </p:nvSpPr>
        <p:spPr>
          <a:xfrm>
            <a:off x="8485632" y="1554480"/>
            <a:ext cx="384048" cy="384048"/>
          </a:xfrm>
          <a:prstGeom prst="ellipse">
            <a:avLst/>
          </a:prstGeom>
          <a:solidFill>
            <a:srgbClr val="13A6A6"/>
          </a:solidFill>
          <a:ln w="12700">
            <a:solidFill>
              <a:srgbClr val="333333">
                <a:alpha val="0"/>
              </a:srgbClr>
            </a:solidFill>
            <a:prstDash val="solid"/>
          </a:ln>
        </p:spPr>
        <p:txBody>
          <a:bodyPr/>
          <a:lstStyle/>
          <a:p>
            <a:endParaRPr lang="en-US"/>
          </a:p>
        </p:txBody>
      </p:sp>
      <p:sp>
        <p:nvSpPr>
          <p:cNvPr id="20" name="Text 18"/>
          <p:cNvSpPr/>
          <p:nvPr/>
        </p:nvSpPr>
        <p:spPr>
          <a:xfrm>
            <a:off x="9034272" y="1536192"/>
            <a:ext cx="2377440" cy="22860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Mental health</a:t>
            </a:r>
            <a:endParaRPr lang="en-US" sz="1400" dirty="0">
              <a:latin typeface="Arial" panose="020B0604020202020204" pitchFamily="34" charset="0"/>
              <a:cs typeface="Arial" panose="020B0604020202020204" pitchFamily="34" charset="0"/>
            </a:endParaRPr>
          </a:p>
        </p:txBody>
      </p:sp>
      <p:sp>
        <p:nvSpPr>
          <p:cNvPr id="21" name="Text 19"/>
          <p:cNvSpPr/>
          <p:nvPr/>
        </p:nvSpPr>
        <p:spPr>
          <a:xfrm>
            <a:off x="9034272" y="1947672"/>
            <a:ext cx="2286000" cy="320040"/>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Stress, isolation, access gaps</a:t>
            </a:r>
            <a:endParaRPr lang="en-US" sz="1200" dirty="0">
              <a:latin typeface="Arial" panose="020B0604020202020204" pitchFamily="34" charset="0"/>
              <a:cs typeface="Arial" panose="020B0604020202020204" pitchFamily="34" charset="0"/>
            </a:endParaRPr>
          </a:p>
        </p:txBody>
      </p:sp>
      <p:sp>
        <p:nvSpPr>
          <p:cNvPr id="22" name="Shape 20"/>
          <p:cNvSpPr/>
          <p:nvPr/>
        </p:nvSpPr>
        <p:spPr>
          <a:xfrm>
            <a:off x="2697480" y="3520440"/>
            <a:ext cx="3246120" cy="1417320"/>
          </a:xfrm>
          <a:prstGeom prst="roundRect">
            <a:avLst>
              <a:gd name="adj" fmla="val 3871"/>
            </a:avLst>
          </a:prstGeom>
          <a:solidFill>
            <a:schemeClr val="accent4">
              <a:lumMod val="60000"/>
              <a:lumOff val="40000"/>
            </a:schemeClr>
          </a:solidFill>
          <a:ln w="12700">
            <a:solidFill>
              <a:srgbClr val="D8E0EA"/>
            </a:solidFill>
            <a:prstDash val="solid"/>
          </a:ln>
        </p:spPr>
        <p:txBody>
          <a:bodyPr/>
          <a:lstStyle/>
          <a:p>
            <a:endParaRPr lang="en-US"/>
          </a:p>
        </p:txBody>
      </p:sp>
      <p:sp>
        <p:nvSpPr>
          <p:cNvPr id="23" name="Shape 21"/>
          <p:cNvSpPr/>
          <p:nvPr/>
        </p:nvSpPr>
        <p:spPr>
          <a:xfrm>
            <a:off x="2862072" y="3749040"/>
            <a:ext cx="384048" cy="384048"/>
          </a:xfrm>
          <a:prstGeom prst="ellipse">
            <a:avLst/>
          </a:prstGeom>
          <a:solidFill>
            <a:srgbClr val="4E9F3D"/>
          </a:solidFill>
          <a:ln w="12700">
            <a:solidFill>
              <a:srgbClr val="333333">
                <a:alpha val="0"/>
              </a:srgbClr>
            </a:solidFill>
            <a:prstDash val="solid"/>
          </a:ln>
        </p:spPr>
        <p:txBody>
          <a:bodyPr/>
          <a:lstStyle/>
          <a:p>
            <a:endParaRPr lang="en-US"/>
          </a:p>
        </p:txBody>
      </p:sp>
      <p:sp>
        <p:nvSpPr>
          <p:cNvPr id="24" name="Text 22"/>
          <p:cNvSpPr/>
          <p:nvPr/>
        </p:nvSpPr>
        <p:spPr>
          <a:xfrm>
            <a:off x="3410712" y="3730752"/>
            <a:ext cx="2377440" cy="22860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Climate and pollution</a:t>
            </a:r>
            <a:endParaRPr lang="en-US" sz="1400" dirty="0">
              <a:latin typeface="Arial" panose="020B0604020202020204" pitchFamily="34" charset="0"/>
              <a:cs typeface="Arial" panose="020B0604020202020204" pitchFamily="34" charset="0"/>
            </a:endParaRPr>
          </a:p>
        </p:txBody>
      </p:sp>
      <p:sp>
        <p:nvSpPr>
          <p:cNvPr id="25" name="Text 23"/>
          <p:cNvSpPr/>
          <p:nvPr/>
        </p:nvSpPr>
        <p:spPr>
          <a:xfrm>
            <a:off x="3410712" y="4142232"/>
            <a:ext cx="2286000" cy="320040"/>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Heat, air quality, water and food systems</a:t>
            </a:r>
            <a:endParaRPr lang="en-US" sz="1200" dirty="0">
              <a:latin typeface="Arial" panose="020B0604020202020204" pitchFamily="34" charset="0"/>
              <a:cs typeface="Arial" panose="020B0604020202020204" pitchFamily="34" charset="0"/>
            </a:endParaRPr>
          </a:p>
        </p:txBody>
      </p:sp>
      <p:sp>
        <p:nvSpPr>
          <p:cNvPr id="26" name="Shape 24"/>
          <p:cNvSpPr/>
          <p:nvPr/>
        </p:nvSpPr>
        <p:spPr>
          <a:xfrm>
            <a:off x="6446520" y="3520440"/>
            <a:ext cx="3246120" cy="1417320"/>
          </a:xfrm>
          <a:prstGeom prst="roundRect">
            <a:avLst>
              <a:gd name="adj" fmla="val 3871"/>
            </a:avLst>
          </a:prstGeom>
          <a:solidFill>
            <a:schemeClr val="accent4">
              <a:lumMod val="60000"/>
              <a:lumOff val="40000"/>
            </a:schemeClr>
          </a:solidFill>
          <a:ln w="12700">
            <a:solidFill>
              <a:srgbClr val="D8E0EA"/>
            </a:solidFill>
            <a:prstDash val="solid"/>
          </a:ln>
        </p:spPr>
        <p:txBody>
          <a:bodyPr/>
          <a:lstStyle/>
          <a:p>
            <a:endParaRPr lang="en-US"/>
          </a:p>
        </p:txBody>
      </p:sp>
      <p:sp>
        <p:nvSpPr>
          <p:cNvPr id="27" name="Shape 25"/>
          <p:cNvSpPr/>
          <p:nvPr/>
        </p:nvSpPr>
        <p:spPr>
          <a:xfrm>
            <a:off x="6611112" y="3749040"/>
            <a:ext cx="384048" cy="384048"/>
          </a:xfrm>
          <a:prstGeom prst="ellipse">
            <a:avLst/>
          </a:prstGeom>
          <a:solidFill>
            <a:srgbClr val="F2A900"/>
          </a:solidFill>
          <a:ln w="12700">
            <a:solidFill>
              <a:srgbClr val="333333">
                <a:alpha val="0"/>
              </a:srgbClr>
            </a:solidFill>
            <a:prstDash val="solid"/>
          </a:ln>
        </p:spPr>
        <p:txBody>
          <a:bodyPr/>
          <a:lstStyle/>
          <a:p>
            <a:endParaRPr lang="en-US"/>
          </a:p>
        </p:txBody>
      </p:sp>
      <p:sp>
        <p:nvSpPr>
          <p:cNvPr id="28" name="Text 26"/>
          <p:cNvSpPr/>
          <p:nvPr/>
        </p:nvSpPr>
        <p:spPr>
          <a:xfrm>
            <a:off x="7159752" y="3730752"/>
            <a:ext cx="2377440" cy="228600"/>
          </a:xfrm>
          <a:prstGeom prst="rect">
            <a:avLst/>
          </a:prstGeom>
          <a:noFill/>
          <a:ln/>
        </p:spPr>
        <p:txBody>
          <a:bodyPr wrap="square" lIns="635" tIns="635" rIns="635" bIns="635" rtlCol="0" anchor="t">
            <a:normAutofit/>
          </a:bodyPr>
          <a:lstStyle/>
          <a:p>
            <a:pPr marL="0" indent="0" algn="l">
              <a:lnSpc>
                <a:spcPct val="95000"/>
              </a:lnSpc>
              <a:buNone/>
            </a:pPr>
            <a:r>
              <a:rPr lang="en-US" sz="1450" b="1" dirty="0">
                <a:solidFill>
                  <a:srgbClr val="0B1F3A"/>
                </a:solidFill>
                <a:latin typeface="Aptos" pitchFamily="34" charset="0"/>
                <a:ea typeface="Aptos" pitchFamily="34" charset="-122"/>
                <a:cs typeface="Aptos" pitchFamily="34" charset="-120"/>
              </a:rPr>
              <a:t>Ageing population</a:t>
            </a:r>
            <a:endParaRPr lang="en-US" sz="1450" dirty="0"/>
          </a:p>
        </p:txBody>
      </p:sp>
      <p:sp>
        <p:nvSpPr>
          <p:cNvPr id="29" name="Text 27"/>
          <p:cNvSpPr/>
          <p:nvPr/>
        </p:nvSpPr>
        <p:spPr>
          <a:xfrm>
            <a:off x="7159752" y="4142232"/>
            <a:ext cx="2286000" cy="320040"/>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Long-term conditions, social care demand</a:t>
            </a:r>
            <a:endParaRPr lang="en-US" sz="1200" dirty="0">
              <a:latin typeface="Arial" panose="020B0604020202020204" pitchFamily="34" charset="0"/>
              <a:cs typeface="Arial" panose="020B0604020202020204" pitchFamily="34" charset="0"/>
            </a:endParaRPr>
          </a:p>
        </p:txBody>
      </p:sp>
      <p:sp>
        <p:nvSpPr>
          <p:cNvPr id="30" name="Text 28"/>
          <p:cNvSpPr/>
          <p:nvPr/>
        </p:nvSpPr>
        <p:spPr>
          <a:xfrm>
            <a:off x="914400" y="5715000"/>
            <a:ext cx="10241280" cy="320040"/>
          </a:xfrm>
          <a:prstGeom prst="rect">
            <a:avLst/>
          </a:prstGeom>
          <a:noFill/>
          <a:ln/>
        </p:spPr>
        <p:txBody>
          <a:bodyPr wrap="square" lIns="635" tIns="635" rIns="635" bIns="635" rtlCol="0" anchor="t">
            <a:normAutofit fontScale="92500" lnSpcReduction="10000"/>
          </a:bodyPr>
          <a:lstStyle/>
          <a:p>
            <a:pPr marL="0" indent="0" algn="ctr">
              <a:lnSpc>
                <a:spcPct val="95000"/>
              </a:lnSpc>
              <a:buNone/>
            </a:pPr>
            <a:r>
              <a:rPr lang="en-US" sz="1340" b="1" dirty="0">
                <a:solidFill>
                  <a:srgbClr val="0B1F3A"/>
                </a:solidFill>
                <a:latin typeface="Arial" panose="020B0604020202020204" pitchFamily="34" charset="0"/>
                <a:ea typeface="Aptos" pitchFamily="34" charset="-122"/>
                <a:cs typeface="Arial" panose="020B0604020202020204" pitchFamily="34" charset="0"/>
              </a:rPr>
              <a:t>Implication for professional practice: staff need systems thinking, digital literacy, cultural competence, prevention skills and partnership working.</a:t>
            </a:r>
            <a:endParaRPr lang="en-US" sz="134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fontScale="85000" lnSpcReduction="10000"/>
          </a:bodyPr>
          <a:lstStyle/>
          <a:p>
            <a:pPr marL="0" indent="0" algn="l">
              <a:lnSpc>
                <a:spcPct val="95000"/>
              </a:lnSpc>
              <a:buNone/>
            </a:pPr>
            <a:r>
              <a:rPr lang="en-US" sz="2400" b="1" dirty="0">
                <a:solidFill>
                  <a:srgbClr val="0B1F3A"/>
                </a:solidFill>
                <a:latin typeface="Arial" panose="020B0604020202020204" pitchFamily="34" charset="0"/>
                <a:ea typeface="Aptos Display" pitchFamily="34" charset="-122"/>
                <a:cs typeface="Arial" panose="020B0604020202020204" pitchFamily="34" charset="0"/>
              </a:rPr>
              <a:t>National initiatives: prevention and inequality reduction are policy priorities</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Critical evaluation of UK-level actions aligned with SDG 3</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r>
              <a:rPr lang="en-US" sz="1100" dirty="0">
                <a:latin typeface="Arial" panose="020B0604020202020204" pitchFamily="34" charset="0"/>
                <a:ea typeface="Aptos" pitchFamily="34" charset="-122"/>
                <a:cs typeface="Arial" panose="020B0604020202020204" pitchFamily="34" charset="0"/>
              </a:rPr>
              <a:t>NHS England, 2025a; NHS England, 2025b; The King’s Fund, 2025</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777240" y="1234440"/>
            <a:ext cx="3429000" cy="1828800"/>
          </a:xfrm>
          <a:prstGeom prst="roundRect">
            <a:avLst>
              <a:gd name="adj" fmla="val 4500"/>
            </a:avLst>
          </a:prstGeom>
          <a:solidFill>
            <a:schemeClr val="accent5">
              <a:lumMod val="40000"/>
              <a:lumOff val="60000"/>
            </a:schemeClr>
          </a:solidFill>
          <a:ln w="12700">
            <a:solidFill>
              <a:srgbClr val="D8E0EA"/>
            </a:solidFill>
            <a:prstDash val="solid"/>
          </a:ln>
        </p:spPr>
        <p:txBody>
          <a:bodyPr/>
          <a:lstStyle/>
          <a:p>
            <a:endParaRPr lang="en-US"/>
          </a:p>
        </p:txBody>
      </p:sp>
      <p:sp>
        <p:nvSpPr>
          <p:cNvPr id="11" name="Shape 9"/>
          <p:cNvSpPr/>
          <p:nvPr/>
        </p:nvSpPr>
        <p:spPr>
          <a:xfrm>
            <a:off x="941832" y="1417320"/>
            <a:ext cx="411480" cy="411480"/>
          </a:xfrm>
          <a:prstGeom prst="ellipse">
            <a:avLst/>
          </a:prstGeom>
          <a:solidFill>
            <a:srgbClr val="175E8C"/>
          </a:solidFill>
          <a:ln w="12700">
            <a:solidFill>
              <a:srgbClr val="333333">
                <a:alpha val="0"/>
              </a:srgbClr>
            </a:solidFill>
            <a:prstDash val="solid"/>
          </a:ln>
        </p:spPr>
        <p:txBody>
          <a:bodyPr/>
          <a:lstStyle/>
          <a:p>
            <a:endParaRPr lang="en-US"/>
          </a:p>
        </p:txBody>
      </p:sp>
      <p:sp>
        <p:nvSpPr>
          <p:cNvPr id="12" name="Text 10"/>
          <p:cNvSpPr/>
          <p:nvPr/>
        </p:nvSpPr>
        <p:spPr>
          <a:xfrm>
            <a:off x="941832" y="1504188"/>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1</a:t>
            </a:r>
            <a:endParaRPr lang="en-US" sz="900" dirty="0"/>
          </a:p>
        </p:txBody>
      </p:sp>
      <p:sp>
        <p:nvSpPr>
          <p:cNvPr id="13" name="Text 11"/>
          <p:cNvSpPr/>
          <p:nvPr/>
        </p:nvSpPr>
        <p:spPr>
          <a:xfrm>
            <a:off x="1490472" y="1399032"/>
            <a:ext cx="2560320" cy="256032"/>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NHS 2025/26 priorities</a:t>
            </a:r>
            <a:endParaRPr lang="en-US" sz="1400" dirty="0">
              <a:latin typeface="Arial" panose="020B0604020202020204" pitchFamily="34" charset="0"/>
              <a:cs typeface="Arial" panose="020B0604020202020204" pitchFamily="34" charset="0"/>
            </a:endParaRPr>
          </a:p>
        </p:txBody>
      </p:sp>
      <p:sp>
        <p:nvSpPr>
          <p:cNvPr id="14" name="Text 12"/>
          <p:cNvSpPr/>
          <p:nvPr/>
        </p:nvSpPr>
        <p:spPr>
          <a:xfrm>
            <a:off x="1490472" y="1746504"/>
            <a:ext cx="2560320" cy="1170432"/>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Focus on access, productivity, prevention and community care.</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Strength: operational focus.</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Limit: delivery pressure and workforce gaps.</a:t>
            </a:r>
            <a:endParaRPr lang="en-US" sz="1200" dirty="0">
              <a:latin typeface="Arial" panose="020B0604020202020204" pitchFamily="34" charset="0"/>
              <a:cs typeface="Arial" panose="020B0604020202020204" pitchFamily="34" charset="0"/>
            </a:endParaRPr>
          </a:p>
        </p:txBody>
      </p:sp>
      <p:sp>
        <p:nvSpPr>
          <p:cNvPr id="15" name="Shape 13"/>
          <p:cNvSpPr/>
          <p:nvPr/>
        </p:nvSpPr>
        <p:spPr>
          <a:xfrm>
            <a:off x="4389120" y="1234440"/>
            <a:ext cx="3429000" cy="1828800"/>
          </a:xfrm>
          <a:prstGeom prst="roundRect">
            <a:avLst>
              <a:gd name="adj" fmla="val 4500"/>
            </a:avLst>
          </a:prstGeom>
          <a:solidFill>
            <a:schemeClr val="accent5">
              <a:lumMod val="40000"/>
              <a:lumOff val="60000"/>
            </a:schemeClr>
          </a:solidFill>
          <a:ln w="12700">
            <a:solidFill>
              <a:srgbClr val="D8E0EA"/>
            </a:solidFill>
            <a:prstDash val="solid"/>
          </a:ln>
        </p:spPr>
        <p:txBody>
          <a:bodyPr/>
          <a:lstStyle/>
          <a:p>
            <a:endParaRPr lang="en-US"/>
          </a:p>
        </p:txBody>
      </p:sp>
      <p:sp>
        <p:nvSpPr>
          <p:cNvPr id="16" name="Shape 14"/>
          <p:cNvSpPr/>
          <p:nvPr/>
        </p:nvSpPr>
        <p:spPr>
          <a:xfrm>
            <a:off x="4553712" y="1417320"/>
            <a:ext cx="411480" cy="411480"/>
          </a:xfrm>
          <a:prstGeom prst="ellipse">
            <a:avLst/>
          </a:prstGeom>
          <a:solidFill>
            <a:srgbClr val="13A6A6"/>
          </a:solidFill>
          <a:ln w="12700">
            <a:solidFill>
              <a:srgbClr val="333333">
                <a:alpha val="0"/>
              </a:srgbClr>
            </a:solidFill>
            <a:prstDash val="solid"/>
          </a:ln>
        </p:spPr>
        <p:txBody>
          <a:bodyPr/>
          <a:lstStyle/>
          <a:p>
            <a:endParaRPr lang="en-US"/>
          </a:p>
        </p:txBody>
      </p:sp>
      <p:sp>
        <p:nvSpPr>
          <p:cNvPr id="17" name="Text 15"/>
          <p:cNvSpPr/>
          <p:nvPr/>
        </p:nvSpPr>
        <p:spPr>
          <a:xfrm>
            <a:off x="4553712" y="1504188"/>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2</a:t>
            </a:r>
            <a:endParaRPr lang="en-US" sz="900" dirty="0"/>
          </a:p>
        </p:txBody>
      </p:sp>
      <p:sp>
        <p:nvSpPr>
          <p:cNvPr id="18" name="Text 16"/>
          <p:cNvSpPr/>
          <p:nvPr/>
        </p:nvSpPr>
        <p:spPr>
          <a:xfrm>
            <a:off x="5102352" y="1399032"/>
            <a:ext cx="2560320" cy="256032"/>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Core20PLUS5</a:t>
            </a:r>
            <a:endParaRPr lang="en-US" sz="1400" dirty="0">
              <a:latin typeface="Arial" panose="020B0604020202020204" pitchFamily="34" charset="0"/>
              <a:cs typeface="Arial" panose="020B0604020202020204" pitchFamily="34" charset="0"/>
            </a:endParaRPr>
          </a:p>
        </p:txBody>
      </p:sp>
      <p:sp>
        <p:nvSpPr>
          <p:cNvPr id="19" name="Text 17"/>
          <p:cNvSpPr/>
          <p:nvPr/>
        </p:nvSpPr>
        <p:spPr>
          <a:xfrm>
            <a:off x="5102352" y="1746504"/>
            <a:ext cx="2560320" cy="1170432"/>
          </a:xfrm>
          <a:prstGeom prst="rect">
            <a:avLst/>
          </a:prstGeom>
          <a:noFill/>
          <a:ln/>
        </p:spPr>
        <p:txBody>
          <a:bodyPr wrap="square" lIns="635" tIns="635" rIns="635" bIns="635" rtlCol="0" anchor="t">
            <a:normAutofit lnSpcReduction="10000"/>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Targets the most deprived 20%, plus inclusion groups, across clinical priority areas.</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Strength: practical inequality framework.</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Limit: needs local data and accountability</a:t>
            </a:r>
            <a:r>
              <a:rPr lang="en-US" sz="1080" dirty="0">
                <a:solidFill>
                  <a:srgbClr val="172033"/>
                </a:solidFill>
                <a:latin typeface="Aptos" pitchFamily="34" charset="0"/>
                <a:ea typeface="Aptos" pitchFamily="34" charset="-122"/>
                <a:cs typeface="Aptos" pitchFamily="34" charset="-120"/>
              </a:rPr>
              <a:t>.</a:t>
            </a:r>
            <a:endParaRPr lang="en-US" sz="1080" dirty="0"/>
          </a:p>
        </p:txBody>
      </p:sp>
      <p:sp>
        <p:nvSpPr>
          <p:cNvPr id="20" name="Shape 18"/>
          <p:cNvSpPr/>
          <p:nvPr/>
        </p:nvSpPr>
        <p:spPr>
          <a:xfrm>
            <a:off x="8001000" y="1234440"/>
            <a:ext cx="3429000" cy="1828800"/>
          </a:xfrm>
          <a:prstGeom prst="roundRect">
            <a:avLst>
              <a:gd name="adj" fmla="val 4500"/>
            </a:avLst>
          </a:prstGeom>
          <a:solidFill>
            <a:schemeClr val="accent5">
              <a:lumMod val="40000"/>
              <a:lumOff val="60000"/>
            </a:schemeClr>
          </a:solidFill>
          <a:ln w="12700">
            <a:solidFill>
              <a:srgbClr val="D8E0EA"/>
            </a:solidFill>
            <a:prstDash val="solid"/>
          </a:ln>
        </p:spPr>
        <p:txBody>
          <a:bodyPr/>
          <a:lstStyle/>
          <a:p>
            <a:endParaRPr lang="en-US"/>
          </a:p>
        </p:txBody>
      </p:sp>
      <p:sp>
        <p:nvSpPr>
          <p:cNvPr id="21" name="Shape 19"/>
          <p:cNvSpPr/>
          <p:nvPr/>
        </p:nvSpPr>
        <p:spPr>
          <a:xfrm>
            <a:off x="8165592" y="1417320"/>
            <a:ext cx="411480" cy="411480"/>
          </a:xfrm>
          <a:prstGeom prst="ellipse">
            <a:avLst/>
          </a:prstGeom>
          <a:solidFill>
            <a:srgbClr val="4E9F3D"/>
          </a:solidFill>
          <a:ln w="12700">
            <a:solidFill>
              <a:srgbClr val="333333">
                <a:alpha val="0"/>
              </a:srgbClr>
            </a:solidFill>
            <a:prstDash val="solid"/>
          </a:ln>
        </p:spPr>
        <p:txBody>
          <a:bodyPr/>
          <a:lstStyle/>
          <a:p>
            <a:endParaRPr lang="en-US"/>
          </a:p>
        </p:txBody>
      </p:sp>
      <p:sp>
        <p:nvSpPr>
          <p:cNvPr id="22" name="Text 20"/>
          <p:cNvSpPr/>
          <p:nvPr/>
        </p:nvSpPr>
        <p:spPr>
          <a:xfrm>
            <a:off x="8165592" y="1504188"/>
            <a:ext cx="411480" cy="109728"/>
          </a:xfrm>
          <a:prstGeom prst="rect">
            <a:avLst/>
          </a:prstGeom>
          <a:noFill/>
          <a:ln/>
        </p:spPr>
        <p:txBody>
          <a:bodyPr wrap="square" lIns="635" tIns="635" rIns="635" bIns="635" rtlCol="0" anchor="ctr">
            <a:normAutofit fontScale="92500" lnSpcReduction="10000"/>
          </a:bodyPr>
          <a:lstStyle/>
          <a:p>
            <a:pPr marL="0" indent="0" algn="ctr">
              <a:lnSpc>
                <a:spcPct val="95000"/>
              </a:lnSpc>
              <a:buNone/>
            </a:pPr>
            <a:r>
              <a:rPr lang="en-US" sz="900" b="1" dirty="0">
                <a:solidFill>
                  <a:srgbClr val="FFFFFF"/>
                </a:solidFill>
                <a:latin typeface="Aptos" pitchFamily="34" charset="0"/>
                <a:ea typeface="Aptos" pitchFamily="34" charset="-122"/>
                <a:cs typeface="Aptos" pitchFamily="34" charset="-120"/>
              </a:rPr>
              <a:t>3</a:t>
            </a:r>
            <a:endParaRPr lang="en-US" sz="900" dirty="0"/>
          </a:p>
        </p:txBody>
      </p:sp>
      <p:sp>
        <p:nvSpPr>
          <p:cNvPr id="23" name="Text 21"/>
          <p:cNvSpPr/>
          <p:nvPr/>
        </p:nvSpPr>
        <p:spPr>
          <a:xfrm>
            <a:off x="8714232" y="1399032"/>
            <a:ext cx="2560320" cy="256032"/>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Digital health plan</a:t>
            </a:r>
            <a:endParaRPr lang="en-US" sz="1200" dirty="0">
              <a:latin typeface="Arial" panose="020B0604020202020204" pitchFamily="34" charset="0"/>
              <a:cs typeface="Arial" panose="020B0604020202020204" pitchFamily="34" charset="0"/>
            </a:endParaRPr>
          </a:p>
        </p:txBody>
      </p:sp>
      <p:sp>
        <p:nvSpPr>
          <p:cNvPr id="24" name="Text 22"/>
          <p:cNvSpPr/>
          <p:nvPr/>
        </p:nvSpPr>
        <p:spPr>
          <a:xfrm>
            <a:off x="8714232" y="1746504"/>
            <a:ext cx="2560320" cy="1170432"/>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Supports data-sharing, virtual care and digital access.</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Strength: efficiency and reach.</a:t>
            </a:r>
            <a:endParaRPr lang="en-US" sz="1200" dirty="0">
              <a:latin typeface="Arial" panose="020B0604020202020204" pitchFamily="34" charset="0"/>
              <a:cs typeface="Arial" panose="020B0604020202020204" pitchFamily="34" charset="0"/>
            </a:endParaRPr>
          </a:p>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Limit: digital exclusion can worsen inequalities.</a:t>
            </a:r>
            <a:endParaRPr lang="en-US" sz="1200" dirty="0">
              <a:latin typeface="Arial" panose="020B0604020202020204" pitchFamily="34" charset="0"/>
              <a:cs typeface="Arial" panose="020B0604020202020204" pitchFamily="34" charset="0"/>
            </a:endParaRPr>
          </a:p>
        </p:txBody>
      </p:sp>
      <p:sp>
        <p:nvSpPr>
          <p:cNvPr id="25" name="Shape 23"/>
          <p:cNvSpPr/>
          <p:nvPr/>
        </p:nvSpPr>
        <p:spPr>
          <a:xfrm>
            <a:off x="1097280" y="4069080"/>
            <a:ext cx="9966960" cy="1143000"/>
          </a:xfrm>
          <a:prstGeom prst="roundRect">
            <a:avLst>
              <a:gd name="adj" fmla="val 6400"/>
            </a:avLst>
          </a:prstGeom>
          <a:solidFill>
            <a:schemeClr val="accent4">
              <a:lumMod val="40000"/>
              <a:lumOff val="60000"/>
            </a:schemeClr>
          </a:solidFill>
          <a:ln w="12700">
            <a:solidFill>
              <a:srgbClr val="D8E0EA"/>
            </a:solidFill>
            <a:prstDash val="solid"/>
          </a:ln>
        </p:spPr>
        <p:txBody>
          <a:bodyPr/>
          <a:lstStyle/>
          <a:p>
            <a:endParaRPr lang="en-US"/>
          </a:p>
        </p:txBody>
      </p:sp>
      <p:sp>
        <p:nvSpPr>
          <p:cNvPr id="26" name="Shape 24"/>
          <p:cNvSpPr/>
          <p:nvPr/>
        </p:nvSpPr>
        <p:spPr>
          <a:xfrm>
            <a:off x="1097280" y="4069080"/>
            <a:ext cx="73152" cy="1143000"/>
          </a:xfrm>
          <a:prstGeom prst="rect">
            <a:avLst/>
          </a:prstGeom>
          <a:solidFill>
            <a:srgbClr val="F2A900"/>
          </a:solidFill>
          <a:ln w="12700">
            <a:solidFill>
              <a:srgbClr val="333333">
                <a:alpha val="0"/>
              </a:srgbClr>
            </a:solidFill>
            <a:prstDash val="solid"/>
          </a:ln>
        </p:spPr>
        <p:txBody>
          <a:bodyPr/>
          <a:lstStyle/>
          <a:p>
            <a:endParaRPr lang="en-US"/>
          </a:p>
        </p:txBody>
      </p:sp>
      <p:sp>
        <p:nvSpPr>
          <p:cNvPr id="27" name="Text 25"/>
          <p:cNvSpPr/>
          <p:nvPr/>
        </p:nvSpPr>
        <p:spPr>
          <a:xfrm>
            <a:off x="1325880" y="4233672"/>
            <a:ext cx="9601200" cy="274320"/>
          </a:xfrm>
          <a:prstGeom prst="rect">
            <a:avLst/>
          </a:prstGeom>
          <a:noFill/>
          <a:ln/>
        </p:spPr>
        <p:txBody>
          <a:bodyPr wrap="square" lIns="635" tIns="635" rIns="635" bIns="635" rtlCol="0" anchor="t">
            <a:normAutofit/>
          </a:bodyPr>
          <a:lstStyle/>
          <a:p>
            <a:pPr marL="0" indent="0" algn="l">
              <a:lnSpc>
                <a:spcPct val="95000"/>
              </a:lnSpc>
              <a:buNone/>
            </a:pPr>
            <a:r>
              <a:rPr lang="en-US" sz="1400" b="1" dirty="0">
                <a:solidFill>
                  <a:srgbClr val="0B1F3A"/>
                </a:solidFill>
                <a:latin typeface="Arial" panose="020B0604020202020204" pitchFamily="34" charset="0"/>
                <a:ea typeface="Aptos" pitchFamily="34" charset="-122"/>
                <a:cs typeface="Arial" panose="020B0604020202020204" pitchFamily="34" charset="0"/>
              </a:rPr>
              <a:t>Overall evaluation</a:t>
            </a:r>
            <a:endParaRPr lang="en-US" sz="1400" dirty="0">
              <a:latin typeface="Arial" panose="020B0604020202020204" pitchFamily="34" charset="0"/>
              <a:cs typeface="Arial" panose="020B0604020202020204" pitchFamily="34" charset="0"/>
            </a:endParaRPr>
          </a:p>
        </p:txBody>
      </p:sp>
      <p:sp>
        <p:nvSpPr>
          <p:cNvPr id="28" name="Text 26"/>
          <p:cNvSpPr/>
          <p:nvPr/>
        </p:nvSpPr>
        <p:spPr>
          <a:xfrm>
            <a:off x="1325880" y="4581144"/>
            <a:ext cx="9601200" cy="502920"/>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National initiatives align with health, wellbeing and sustainable development, but success depends on local implementation, workforce capacity, funding and targeted support for high-need groups.</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400" b="1" dirty="0">
                <a:solidFill>
                  <a:srgbClr val="0B1F3A"/>
                </a:solidFill>
                <a:latin typeface="Aptos Display" pitchFamily="34" charset="0"/>
                <a:ea typeface="Aptos Display" pitchFamily="34" charset="-122"/>
                <a:cs typeface="Aptos Display" pitchFamily="34" charset="-120"/>
              </a:rPr>
              <a:t>Local initiatives: evaluation must measure impact, not activity only</a:t>
            </a:r>
            <a:endParaRPr lang="en-US" sz="2400" dirty="0"/>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850" dirty="0">
                <a:solidFill>
                  <a:srgbClr val="64748B"/>
                </a:solidFill>
                <a:latin typeface="Aptos" pitchFamily="34" charset="0"/>
                <a:ea typeface="Aptos" pitchFamily="34" charset="-122"/>
                <a:cs typeface="Aptos" pitchFamily="34" charset="-120"/>
              </a:rPr>
              <a:t>Local health and wellbeing initiatives translate policy into citizen outcomes</a:t>
            </a:r>
            <a:endParaRPr lang="en-US" sz="850" dirty="0"/>
          </a:p>
        </p:txBody>
      </p:sp>
      <p:sp>
        <p:nvSpPr>
          <p:cNvPr id="6" name="Text 4"/>
          <p:cNvSpPr/>
          <p:nvPr/>
        </p:nvSpPr>
        <p:spPr>
          <a:xfrm>
            <a:off x="11201400" y="301752"/>
            <a:ext cx="502920" cy="365760"/>
          </a:xfrm>
          <a:prstGeom prst="rect">
            <a:avLst/>
          </a:prstGeom>
          <a:noFill/>
          <a:ln/>
        </p:spPr>
        <p:txBody>
          <a:bodyPr wrap="square" lIns="635" tIns="635" rIns="635" bIns="635" rtlCol="0" anchor="t">
            <a:normAutofit/>
          </a:bodyPr>
          <a:lstStyle/>
          <a:p>
            <a:pPr marL="0" indent="0" algn="r">
              <a:lnSpc>
                <a:spcPct val="95000"/>
              </a:lnSpc>
              <a:buNone/>
            </a:pPr>
            <a:r>
              <a:rPr lang="en-US" sz="1200" b="1" dirty="0">
                <a:solidFill>
                  <a:srgbClr val="13A6A6"/>
                </a:solidFill>
                <a:latin typeface="Aptos" pitchFamily="34" charset="0"/>
                <a:ea typeface="Aptos" pitchFamily="34" charset="-122"/>
                <a:cs typeface="Aptos" pitchFamily="34" charset="-120"/>
              </a:rPr>
              <a:t>14</a:t>
            </a:r>
            <a:endParaRPr lang="en-US" sz="1200" dirty="0"/>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8" name="Text 6"/>
          <p:cNvSpPr/>
          <p:nvPr/>
        </p:nvSpPr>
        <p:spPr>
          <a:xfrm>
            <a:off x="548640" y="6528816"/>
            <a:ext cx="3931920" cy="164592"/>
          </a:xfrm>
          <a:prstGeom prst="rect">
            <a:avLst/>
          </a:prstGeom>
          <a:noFill/>
          <a:ln/>
        </p:spPr>
        <p:txBody>
          <a:bodyPr wrap="square" lIns="635" tIns="635" rIns="635" bIns="635" rtlCol="0" anchor="t">
            <a:normAutofit/>
          </a:bodyPr>
          <a:lstStyle/>
          <a:p>
            <a:pPr marL="0" indent="0" algn="l">
              <a:lnSpc>
                <a:spcPct val="95000"/>
              </a:lnSpc>
              <a:buNone/>
            </a:pPr>
            <a:endParaRPr lang="en-US" sz="750" dirty="0"/>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endParaRPr lang="en-US" sz="720" dirty="0"/>
          </a:p>
        </p:txBody>
      </p:sp>
      <p:sp>
        <p:nvSpPr>
          <p:cNvPr id="10" name="Text 8"/>
          <p:cNvSpPr/>
          <p:nvPr/>
        </p:nvSpPr>
        <p:spPr>
          <a:xfrm>
            <a:off x="777240" y="1234440"/>
            <a:ext cx="4663440" cy="274320"/>
          </a:xfrm>
          <a:prstGeom prst="rect">
            <a:avLst/>
          </a:prstGeom>
          <a:noFill/>
          <a:ln/>
        </p:spPr>
        <p:txBody>
          <a:bodyPr wrap="square" lIns="635" tIns="635" rIns="635" bIns="635" rtlCol="0" anchor="t">
            <a:normAutofit/>
          </a:bodyPr>
          <a:lstStyle/>
          <a:p>
            <a:pPr marL="0" indent="0" algn="l">
              <a:lnSpc>
                <a:spcPct val="95000"/>
              </a:lnSpc>
              <a:buNone/>
            </a:pPr>
            <a:r>
              <a:rPr lang="en-US" sz="1600" b="1" dirty="0">
                <a:solidFill>
                  <a:srgbClr val="0B1F3A"/>
                </a:solidFill>
                <a:latin typeface="Aptos" pitchFamily="34" charset="0"/>
                <a:ea typeface="Aptos" pitchFamily="34" charset="-122"/>
                <a:cs typeface="Aptos" pitchFamily="34" charset="-120"/>
              </a:rPr>
              <a:t>Examples from local HSC practice</a:t>
            </a:r>
            <a:endParaRPr lang="en-US" sz="1600" dirty="0"/>
          </a:p>
        </p:txBody>
      </p:sp>
      <p:sp>
        <p:nvSpPr>
          <p:cNvPr id="11" name="Text 9"/>
          <p:cNvSpPr/>
          <p:nvPr/>
        </p:nvSpPr>
        <p:spPr>
          <a:xfrm>
            <a:off x="868680" y="1691640"/>
            <a:ext cx="4663440" cy="2240280"/>
          </a:xfrm>
          <a:prstGeom prst="rect">
            <a:avLst/>
          </a:prstGeom>
          <a:noFill/>
          <a:ln/>
        </p:spPr>
        <p:txBody>
          <a:bodyPr wrap="square" lIns="1016" tIns="1016" rIns="1016" bIns="1016" rtlCol="0" anchor="ctr">
            <a:normAutofit/>
          </a:bodyPr>
          <a:lstStyle/>
          <a:p>
            <a:r>
              <a:rPr lang="en-US" dirty="0">
                <a:solidFill>
                  <a:srgbClr val="172033"/>
                </a:solidFill>
                <a:latin typeface="Aptos" pitchFamily="34" charset="0"/>
                <a:ea typeface="Aptos" pitchFamily="34" charset="-122"/>
                <a:cs typeface="Aptos" pitchFamily="34" charset="-120"/>
              </a:rPr>
              <a:t>NHS Health Checks and screening outreach</a:t>
            </a:r>
            <a:endParaRPr lang="en-US" dirty="0"/>
          </a:p>
          <a:p>
            <a:r>
              <a:rPr lang="en-US" dirty="0">
                <a:solidFill>
                  <a:srgbClr val="172033"/>
                </a:solidFill>
                <a:latin typeface="Aptos" pitchFamily="34" charset="0"/>
                <a:ea typeface="Aptos" pitchFamily="34" charset="-122"/>
                <a:cs typeface="Aptos" pitchFamily="34" charset="-120"/>
              </a:rPr>
              <a:t>Stop smoking and substance misuse services</a:t>
            </a:r>
            <a:endParaRPr lang="en-US" dirty="0"/>
          </a:p>
          <a:p>
            <a:r>
              <a:rPr lang="en-US" dirty="0">
                <a:solidFill>
                  <a:srgbClr val="172033"/>
                </a:solidFill>
                <a:latin typeface="Aptos" pitchFamily="34" charset="0"/>
                <a:ea typeface="Aptos" pitchFamily="34" charset="-122"/>
                <a:cs typeface="Aptos" pitchFamily="34" charset="-120"/>
              </a:rPr>
              <a:t>Food-bank referral and healthy eating support</a:t>
            </a:r>
            <a:endParaRPr lang="en-US" dirty="0"/>
          </a:p>
          <a:p>
            <a:r>
              <a:rPr lang="en-US" dirty="0">
                <a:solidFill>
                  <a:srgbClr val="172033"/>
                </a:solidFill>
                <a:latin typeface="Aptos" pitchFamily="34" charset="0"/>
                <a:ea typeface="Aptos" pitchFamily="34" charset="-122"/>
                <a:cs typeface="Aptos" pitchFamily="34" charset="-120"/>
              </a:rPr>
              <a:t>Community fitness and green social prescribing</a:t>
            </a:r>
            <a:endParaRPr lang="en-US" dirty="0"/>
          </a:p>
          <a:p>
            <a:r>
              <a:rPr lang="en-US" dirty="0">
                <a:solidFill>
                  <a:srgbClr val="172033"/>
                </a:solidFill>
                <a:latin typeface="Aptos" pitchFamily="34" charset="0"/>
                <a:ea typeface="Aptos" pitchFamily="34" charset="-122"/>
                <a:cs typeface="Aptos" pitchFamily="34" charset="-120"/>
              </a:rPr>
              <a:t>Local mental health peer-support groups</a:t>
            </a:r>
            <a:endParaRPr lang="en-US" dirty="0"/>
          </a:p>
        </p:txBody>
      </p:sp>
      <p:sp>
        <p:nvSpPr>
          <p:cNvPr id="12" name="Text 10"/>
          <p:cNvSpPr/>
          <p:nvPr/>
        </p:nvSpPr>
        <p:spPr>
          <a:xfrm>
            <a:off x="6400800" y="1234440"/>
            <a:ext cx="4480560" cy="274320"/>
          </a:xfrm>
          <a:prstGeom prst="rect">
            <a:avLst/>
          </a:prstGeom>
          <a:noFill/>
          <a:ln/>
        </p:spPr>
        <p:txBody>
          <a:bodyPr wrap="square" lIns="635" tIns="635" rIns="635" bIns="635" rtlCol="0" anchor="t">
            <a:normAutofit/>
          </a:bodyPr>
          <a:lstStyle/>
          <a:p>
            <a:pPr marL="0" indent="0" algn="l">
              <a:lnSpc>
                <a:spcPct val="95000"/>
              </a:lnSpc>
              <a:buNone/>
            </a:pPr>
            <a:r>
              <a:rPr lang="en-US" sz="1600" b="1" dirty="0">
                <a:solidFill>
                  <a:srgbClr val="0B1F3A"/>
                </a:solidFill>
                <a:latin typeface="Aptos" pitchFamily="34" charset="0"/>
                <a:ea typeface="Aptos" pitchFamily="34" charset="-122"/>
                <a:cs typeface="Aptos" pitchFamily="34" charset="-120"/>
              </a:rPr>
              <a:t>Evaluation questions</a:t>
            </a:r>
            <a:endParaRPr lang="en-US" sz="1600" dirty="0"/>
          </a:p>
        </p:txBody>
      </p:sp>
      <p:sp>
        <p:nvSpPr>
          <p:cNvPr id="13" name="Shape 11"/>
          <p:cNvSpPr/>
          <p:nvPr/>
        </p:nvSpPr>
        <p:spPr>
          <a:xfrm>
            <a:off x="6400800" y="1691640"/>
            <a:ext cx="1600200" cy="384048"/>
          </a:xfrm>
          <a:prstGeom prst="roundRect">
            <a:avLst>
              <a:gd name="adj" fmla="val 11905"/>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14" name="Text 12"/>
          <p:cNvSpPr/>
          <p:nvPr/>
        </p:nvSpPr>
        <p:spPr>
          <a:xfrm>
            <a:off x="6510528" y="1819656"/>
            <a:ext cx="1325880" cy="292608"/>
          </a:xfrm>
          <a:prstGeom prst="rect">
            <a:avLst/>
          </a:prstGeom>
          <a:noFill/>
          <a:ln/>
        </p:spPr>
        <p:txBody>
          <a:bodyPr wrap="square" lIns="635" tIns="635" rIns="635" bIns="635" rtlCol="0" anchor="t">
            <a:normAutofit/>
          </a:bodyPr>
          <a:lstStyle/>
          <a:p>
            <a:pPr marL="0" indent="0" algn="ctr">
              <a:lnSpc>
                <a:spcPct val="95000"/>
              </a:lnSpc>
              <a:buNone/>
            </a:pPr>
            <a:r>
              <a:rPr lang="en-US" sz="1400" b="1" dirty="0">
                <a:solidFill>
                  <a:srgbClr val="0B1F3A"/>
                </a:solidFill>
                <a:latin typeface="Aptos" pitchFamily="34" charset="0"/>
                <a:ea typeface="Aptos" pitchFamily="34" charset="-122"/>
                <a:cs typeface="Aptos" pitchFamily="34" charset="-120"/>
              </a:rPr>
              <a:t>Reach</a:t>
            </a:r>
            <a:endParaRPr lang="en-US" sz="1400" dirty="0"/>
          </a:p>
        </p:txBody>
      </p:sp>
      <p:sp>
        <p:nvSpPr>
          <p:cNvPr id="15" name="Text 13"/>
          <p:cNvSpPr/>
          <p:nvPr/>
        </p:nvSpPr>
        <p:spPr>
          <a:xfrm>
            <a:off x="8275320" y="1783080"/>
            <a:ext cx="2468880" cy="155448"/>
          </a:xfrm>
          <a:prstGeom prst="rect">
            <a:avLst/>
          </a:prstGeom>
          <a:noFill/>
          <a:ln/>
        </p:spPr>
        <p:txBody>
          <a:bodyPr wrap="square" lIns="635" tIns="635" rIns="635" bIns="635" rtlCol="0" anchor="t">
            <a:normAutofit lnSpcReduction="10000"/>
          </a:bodyPr>
          <a:lstStyle/>
          <a:p>
            <a:pPr marL="0" indent="0" algn="l">
              <a:lnSpc>
                <a:spcPct val="95000"/>
              </a:lnSpc>
              <a:buNone/>
            </a:pPr>
            <a:r>
              <a:rPr lang="en-US" sz="1100" dirty="0">
                <a:solidFill>
                  <a:srgbClr val="64748B"/>
                </a:solidFill>
                <a:latin typeface="Aptos" pitchFamily="34" charset="0"/>
                <a:ea typeface="Aptos" pitchFamily="34" charset="-122"/>
                <a:cs typeface="Aptos" pitchFamily="34" charset="-120"/>
              </a:rPr>
              <a:t>Who used it?</a:t>
            </a:r>
            <a:endParaRPr lang="en-US" sz="1100" dirty="0"/>
          </a:p>
        </p:txBody>
      </p:sp>
      <p:sp>
        <p:nvSpPr>
          <p:cNvPr id="16" name="Shape 14"/>
          <p:cNvSpPr/>
          <p:nvPr/>
        </p:nvSpPr>
        <p:spPr>
          <a:xfrm>
            <a:off x="6400800" y="2350008"/>
            <a:ext cx="1600200" cy="384048"/>
          </a:xfrm>
          <a:prstGeom prst="roundRect">
            <a:avLst>
              <a:gd name="adj" fmla="val 11905"/>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17" name="Text 15"/>
          <p:cNvSpPr/>
          <p:nvPr/>
        </p:nvSpPr>
        <p:spPr>
          <a:xfrm>
            <a:off x="6510528" y="2377440"/>
            <a:ext cx="1325880" cy="210312"/>
          </a:xfrm>
          <a:prstGeom prst="rect">
            <a:avLst/>
          </a:prstGeom>
          <a:noFill/>
          <a:ln/>
        </p:spPr>
        <p:txBody>
          <a:bodyPr wrap="square" lIns="635" tIns="635" rIns="635" bIns="635" rtlCol="0" anchor="t">
            <a:normAutofit/>
          </a:bodyPr>
          <a:lstStyle/>
          <a:p>
            <a:pPr marL="0" indent="0" algn="ctr">
              <a:lnSpc>
                <a:spcPct val="95000"/>
              </a:lnSpc>
              <a:buNone/>
            </a:pPr>
            <a:r>
              <a:rPr lang="en-US" sz="1200" b="1" dirty="0">
                <a:solidFill>
                  <a:srgbClr val="0B1F3A"/>
                </a:solidFill>
                <a:latin typeface="Aptos" pitchFamily="34" charset="0"/>
                <a:ea typeface="Aptos" pitchFamily="34" charset="-122"/>
                <a:cs typeface="Aptos" pitchFamily="34" charset="-120"/>
              </a:rPr>
              <a:t>Equity</a:t>
            </a:r>
            <a:endParaRPr lang="en-US" sz="1200" dirty="0"/>
          </a:p>
        </p:txBody>
      </p:sp>
      <p:sp>
        <p:nvSpPr>
          <p:cNvPr id="18" name="Text 16"/>
          <p:cNvSpPr/>
          <p:nvPr/>
        </p:nvSpPr>
        <p:spPr>
          <a:xfrm>
            <a:off x="8275320" y="2441448"/>
            <a:ext cx="2468880" cy="155448"/>
          </a:xfrm>
          <a:prstGeom prst="rect">
            <a:avLst/>
          </a:prstGeom>
          <a:noFill/>
          <a:ln/>
        </p:spPr>
        <p:txBody>
          <a:bodyPr wrap="square" lIns="635" tIns="635" rIns="635" bIns="635" rtlCol="0" anchor="t">
            <a:normAutofit lnSpcReduction="10000"/>
          </a:bodyPr>
          <a:lstStyle/>
          <a:p>
            <a:pPr marL="0" indent="0" algn="l">
              <a:lnSpc>
                <a:spcPct val="95000"/>
              </a:lnSpc>
              <a:buNone/>
            </a:pPr>
            <a:r>
              <a:rPr lang="en-US" sz="1100" dirty="0">
                <a:solidFill>
                  <a:srgbClr val="64748B"/>
                </a:solidFill>
                <a:latin typeface="Aptos" pitchFamily="34" charset="0"/>
                <a:ea typeface="Aptos" pitchFamily="34" charset="-122"/>
                <a:cs typeface="Aptos" pitchFamily="34" charset="-120"/>
              </a:rPr>
              <a:t>Who was missed?</a:t>
            </a:r>
            <a:endParaRPr lang="en-US" sz="1100" dirty="0"/>
          </a:p>
        </p:txBody>
      </p:sp>
      <p:sp>
        <p:nvSpPr>
          <p:cNvPr id="19" name="Shape 17"/>
          <p:cNvSpPr/>
          <p:nvPr/>
        </p:nvSpPr>
        <p:spPr>
          <a:xfrm>
            <a:off x="6400800" y="3008376"/>
            <a:ext cx="1600200" cy="384048"/>
          </a:xfrm>
          <a:prstGeom prst="roundRect">
            <a:avLst>
              <a:gd name="adj" fmla="val 11905"/>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20" name="Text 18"/>
          <p:cNvSpPr/>
          <p:nvPr/>
        </p:nvSpPr>
        <p:spPr>
          <a:xfrm>
            <a:off x="6510528" y="3035808"/>
            <a:ext cx="1325880" cy="210312"/>
          </a:xfrm>
          <a:prstGeom prst="rect">
            <a:avLst/>
          </a:prstGeom>
          <a:noFill/>
          <a:ln/>
        </p:spPr>
        <p:txBody>
          <a:bodyPr wrap="square" lIns="635" tIns="635" rIns="635" bIns="635" rtlCol="0" anchor="t">
            <a:normAutofit/>
          </a:bodyPr>
          <a:lstStyle/>
          <a:p>
            <a:pPr marL="0" indent="0" algn="ctr">
              <a:lnSpc>
                <a:spcPct val="95000"/>
              </a:lnSpc>
              <a:buNone/>
            </a:pPr>
            <a:r>
              <a:rPr lang="en-US" sz="1200" b="1" dirty="0">
                <a:solidFill>
                  <a:srgbClr val="0B1F3A"/>
                </a:solidFill>
                <a:latin typeface="Aptos" pitchFamily="34" charset="0"/>
                <a:ea typeface="Aptos" pitchFamily="34" charset="-122"/>
                <a:cs typeface="Aptos" pitchFamily="34" charset="-120"/>
              </a:rPr>
              <a:t>Outcomes</a:t>
            </a:r>
            <a:endParaRPr lang="en-US" sz="1200" dirty="0"/>
          </a:p>
        </p:txBody>
      </p:sp>
      <p:sp>
        <p:nvSpPr>
          <p:cNvPr id="21" name="Text 19"/>
          <p:cNvSpPr/>
          <p:nvPr/>
        </p:nvSpPr>
        <p:spPr>
          <a:xfrm>
            <a:off x="8275320" y="3099816"/>
            <a:ext cx="2468880" cy="155448"/>
          </a:xfrm>
          <a:prstGeom prst="rect">
            <a:avLst/>
          </a:prstGeom>
          <a:noFill/>
          <a:ln/>
        </p:spPr>
        <p:txBody>
          <a:bodyPr wrap="square" lIns="635" tIns="635" rIns="635" bIns="635" rtlCol="0" anchor="t">
            <a:normAutofit lnSpcReduction="10000"/>
          </a:bodyPr>
          <a:lstStyle/>
          <a:p>
            <a:pPr marL="0" indent="0" algn="l">
              <a:lnSpc>
                <a:spcPct val="95000"/>
              </a:lnSpc>
              <a:buNone/>
            </a:pPr>
            <a:r>
              <a:rPr lang="en-US" sz="1100" dirty="0">
                <a:solidFill>
                  <a:srgbClr val="64748B"/>
                </a:solidFill>
                <a:latin typeface="Aptos" pitchFamily="34" charset="0"/>
                <a:ea typeface="Aptos" pitchFamily="34" charset="-122"/>
                <a:cs typeface="Aptos" pitchFamily="34" charset="-120"/>
              </a:rPr>
              <a:t>What changed?</a:t>
            </a:r>
            <a:endParaRPr lang="en-US" sz="1100" dirty="0"/>
          </a:p>
        </p:txBody>
      </p:sp>
      <p:sp>
        <p:nvSpPr>
          <p:cNvPr id="22" name="Shape 20"/>
          <p:cNvSpPr/>
          <p:nvPr/>
        </p:nvSpPr>
        <p:spPr>
          <a:xfrm>
            <a:off x="6400800" y="3666744"/>
            <a:ext cx="1600200" cy="384048"/>
          </a:xfrm>
          <a:prstGeom prst="roundRect">
            <a:avLst>
              <a:gd name="adj" fmla="val 11905"/>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23" name="Text 21"/>
          <p:cNvSpPr/>
          <p:nvPr/>
        </p:nvSpPr>
        <p:spPr>
          <a:xfrm>
            <a:off x="6510528" y="3694176"/>
            <a:ext cx="1325880" cy="210312"/>
          </a:xfrm>
          <a:prstGeom prst="rect">
            <a:avLst/>
          </a:prstGeom>
          <a:noFill/>
          <a:ln/>
        </p:spPr>
        <p:txBody>
          <a:bodyPr wrap="square" lIns="635" tIns="635" rIns="635" bIns="635" rtlCol="0" anchor="t">
            <a:normAutofit fontScale="92500" lnSpcReduction="10000"/>
          </a:bodyPr>
          <a:lstStyle/>
          <a:p>
            <a:pPr marL="0" indent="0" algn="ctr">
              <a:lnSpc>
                <a:spcPct val="95000"/>
              </a:lnSpc>
              <a:buNone/>
            </a:pPr>
            <a:r>
              <a:rPr lang="en-US" sz="1600" b="1" dirty="0">
                <a:solidFill>
                  <a:srgbClr val="0B1F3A"/>
                </a:solidFill>
                <a:latin typeface="Aptos" pitchFamily="34" charset="0"/>
                <a:ea typeface="Aptos" pitchFamily="34" charset="-122"/>
                <a:cs typeface="Aptos" pitchFamily="34" charset="-120"/>
              </a:rPr>
              <a:t>Cost</a:t>
            </a:r>
            <a:endParaRPr lang="en-US" sz="1600" dirty="0"/>
          </a:p>
        </p:txBody>
      </p:sp>
      <p:sp>
        <p:nvSpPr>
          <p:cNvPr id="24" name="Text 22"/>
          <p:cNvSpPr/>
          <p:nvPr/>
        </p:nvSpPr>
        <p:spPr>
          <a:xfrm>
            <a:off x="8275320" y="3758184"/>
            <a:ext cx="2468880" cy="155448"/>
          </a:xfrm>
          <a:prstGeom prst="rect">
            <a:avLst/>
          </a:prstGeom>
          <a:noFill/>
          <a:ln/>
        </p:spPr>
        <p:txBody>
          <a:bodyPr wrap="square" lIns="635" tIns="635" rIns="635" bIns="635" rtlCol="0" anchor="t">
            <a:normAutofit lnSpcReduction="10000"/>
          </a:bodyPr>
          <a:lstStyle/>
          <a:p>
            <a:pPr marL="0" indent="0" algn="l">
              <a:lnSpc>
                <a:spcPct val="95000"/>
              </a:lnSpc>
              <a:buNone/>
            </a:pPr>
            <a:r>
              <a:rPr lang="en-US" sz="1100" dirty="0">
                <a:solidFill>
                  <a:srgbClr val="64748B"/>
                </a:solidFill>
                <a:latin typeface="Aptos" pitchFamily="34" charset="0"/>
                <a:ea typeface="Aptos" pitchFamily="34" charset="-122"/>
                <a:cs typeface="Aptos" pitchFamily="34" charset="-120"/>
              </a:rPr>
              <a:t>Was it efficient?</a:t>
            </a:r>
            <a:endParaRPr lang="en-US" sz="1100" dirty="0"/>
          </a:p>
        </p:txBody>
      </p:sp>
      <p:sp>
        <p:nvSpPr>
          <p:cNvPr id="25" name="Shape 23"/>
          <p:cNvSpPr/>
          <p:nvPr/>
        </p:nvSpPr>
        <p:spPr>
          <a:xfrm>
            <a:off x="6400800" y="4325112"/>
            <a:ext cx="1600200" cy="384048"/>
          </a:xfrm>
          <a:prstGeom prst="roundRect">
            <a:avLst>
              <a:gd name="adj" fmla="val 11905"/>
            </a:avLst>
          </a:prstGeom>
          <a:solidFill>
            <a:schemeClr val="accent1">
              <a:lumMod val="60000"/>
              <a:lumOff val="40000"/>
            </a:schemeClr>
          </a:solidFill>
          <a:ln w="12700">
            <a:solidFill>
              <a:srgbClr val="333333">
                <a:alpha val="0"/>
              </a:srgbClr>
            </a:solidFill>
            <a:prstDash val="solid"/>
          </a:ln>
        </p:spPr>
        <p:txBody>
          <a:bodyPr/>
          <a:lstStyle/>
          <a:p>
            <a:endParaRPr lang="en-US"/>
          </a:p>
        </p:txBody>
      </p:sp>
      <p:sp>
        <p:nvSpPr>
          <p:cNvPr id="26" name="Text 24"/>
          <p:cNvSpPr/>
          <p:nvPr/>
        </p:nvSpPr>
        <p:spPr>
          <a:xfrm>
            <a:off x="6510528" y="4325112"/>
            <a:ext cx="1325880" cy="237744"/>
          </a:xfrm>
          <a:prstGeom prst="rect">
            <a:avLst/>
          </a:prstGeom>
          <a:noFill/>
          <a:ln/>
        </p:spPr>
        <p:txBody>
          <a:bodyPr wrap="square" lIns="635" tIns="635" rIns="635" bIns="635" rtlCol="0" anchor="t">
            <a:normAutofit/>
          </a:bodyPr>
          <a:lstStyle/>
          <a:p>
            <a:pPr marL="0" indent="0" algn="ctr">
              <a:lnSpc>
                <a:spcPct val="95000"/>
              </a:lnSpc>
              <a:buNone/>
            </a:pPr>
            <a:r>
              <a:rPr lang="en-US" sz="1400" b="1" dirty="0">
                <a:solidFill>
                  <a:srgbClr val="0B1F3A"/>
                </a:solidFill>
                <a:latin typeface="Aptos" pitchFamily="34" charset="0"/>
                <a:ea typeface="Aptos" pitchFamily="34" charset="-122"/>
                <a:cs typeface="Aptos" pitchFamily="34" charset="-120"/>
              </a:rPr>
              <a:t>Sustainability</a:t>
            </a:r>
            <a:endParaRPr lang="en-US" sz="1400" dirty="0"/>
          </a:p>
        </p:txBody>
      </p:sp>
      <p:sp>
        <p:nvSpPr>
          <p:cNvPr id="27" name="Text 25"/>
          <p:cNvSpPr/>
          <p:nvPr/>
        </p:nvSpPr>
        <p:spPr>
          <a:xfrm>
            <a:off x="8275320" y="4419014"/>
            <a:ext cx="2468880" cy="237744"/>
          </a:xfrm>
          <a:prstGeom prst="rect">
            <a:avLst/>
          </a:prstGeom>
          <a:noFill/>
          <a:ln/>
        </p:spPr>
        <p:txBody>
          <a:bodyPr wrap="square" lIns="635" tIns="635" rIns="635" bIns="635" rtlCol="0" anchor="t">
            <a:normAutofit/>
          </a:bodyPr>
          <a:lstStyle/>
          <a:p>
            <a:pPr marL="0" indent="0" algn="l">
              <a:lnSpc>
                <a:spcPct val="95000"/>
              </a:lnSpc>
              <a:buNone/>
            </a:pPr>
            <a:r>
              <a:rPr lang="en-US" sz="1200" dirty="0">
                <a:solidFill>
                  <a:srgbClr val="64748B"/>
                </a:solidFill>
                <a:latin typeface="Aptos" pitchFamily="34" charset="0"/>
                <a:ea typeface="Aptos" pitchFamily="34" charset="-122"/>
                <a:cs typeface="Aptos" pitchFamily="34" charset="-120"/>
              </a:rPr>
              <a:t>Can it continue?</a:t>
            </a:r>
            <a:endParaRPr lang="en-US" sz="1200" dirty="0"/>
          </a:p>
        </p:txBody>
      </p:sp>
      <p:sp>
        <p:nvSpPr>
          <p:cNvPr id="28" name="Shape 26"/>
          <p:cNvSpPr/>
          <p:nvPr/>
        </p:nvSpPr>
        <p:spPr>
          <a:xfrm>
            <a:off x="960120" y="5074920"/>
            <a:ext cx="10149840" cy="594360"/>
          </a:xfrm>
          <a:prstGeom prst="roundRect">
            <a:avLst>
              <a:gd name="adj" fmla="val 9231"/>
            </a:avLst>
          </a:prstGeom>
          <a:solidFill>
            <a:srgbClr val="FFF5DA"/>
          </a:solidFill>
          <a:ln w="12700">
            <a:solidFill>
              <a:srgbClr val="333333">
                <a:alpha val="0"/>
              </a:srgbClr>
            </a:solidFill>
            <a:prstDash val="solid"/>
          </a:ln>
        </p:spPr>
        <p:txBody>
          <a:bodyPr/>
          <a:lstStyle/>
          <a:p>
            <a:endParaRPr lang="en-US"/>
          </a:p>
        </p:txBody>
      </p:sp>
      <p:sp>
        <p:nvSpPr>
          <p:cNvPr id="29" name="Text 27"/>
          <p:cNvSpPr/>
          <p:nvPr/>
        </p:nvSpPr>
        <p:spPr>
          <a:xfrm>
            <a:off x="1188720" y="5285232"/>
            <a:ext cx="9646920" cy="182880"/>
          </a:xfrm>
          <a:prstGeom prst="rect">
            <a:avLst/>
          </a:prstGeom>
          <a:noFill/>
          <a:ln/>
        </p:spPr>
        <p:txBody>
          <a:bodyPr wrap="square" lIns="635" tIns="635" rIns="635" bIns="635" rtlCol="0" anchor="t">
            <a:normAutofit fontScale="85000" lnSpcReduction="10000"/>
          </a:bodyPr>
          <a:lstStyle/>
          <a:p>
            <a:pPr marL="0" indent="0" algn="ctr">
              <a:lnSpc>
                <a:spcPct val="95000"/>
              </a:lnSpc>
              <a:buNone/>
            </a:pPr>
            <a:r>
              <a:rPr lang="en-US" sz="1400" b="1" dirty="0">
                <a:solidFill>
                  <a:srgbClr val="0B1F3A"/>
                </a:solidFill>
                <a:latin typeface="Aptos" pitchFamily="34" charset="0"/>
                <a:ea typeface="Aptos" pitchFamily="34" charset="-122"/>
                <a:cs typeface="Aptos" pitchFamily="34" charset="-120"/>
              </a:rPr>
              <a:t>Critical point: counting attendance is not enough; evaluation must test whether inequalities, behaviours and wellbeing actually improve.</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400" b="1" dirty="0">
                <a:solidFill>
                  <a:srgbClr val="0B1F3A"/>
                </a:solidFill>
                <a:latin typeface="Arial" panose="020B0604020202020204" pitchFamily="34" charset="0"/>
                <a:ea typeface="Aptos Display" pitchFamily="34" charset="-122"/>
                <a:cs typeface="Arial" panose="020B0604020202020204" pitchFamily="34" charset="0"/>
              </a:rPr>
              <a:t>Conclusion and evidence-based recommendations</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530352" y="905256"/>
            <a:ext cx="9052560" cy="219456"/>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Overall judgement and practical improvements for HSC policy and delivery</a:t>
            </a:r>
            <a:endParaRPr lang="en-US" sz="1200" dirty="0">
              <a:latin typeface="Arial" panose="020B0604020202020204" pitchFamily="34" charset="0"/>
              <a:cs typeface="Arial" panose="020B0604020202020204" pitchFamily="34" charset="0"/>
            </a:endParaRPr>
          </a:p>
        </p:txBody>
      </p:sp>
      <p:sp>
        <p:nvSpPr>
          <p:cNvPr id="7" name="Shape 5"/>
          <p:cNvSpPr/>
          <p:nvPr/>
        </p:nvSpPr>
        <p:spPr>
          <a:xfrm>
            <a:off x="502920" y="6428232"/>
            <a:ext cx="11064240" cy="0"/>
          </a:xfrm>
          <a:prstGeom prst="line">
            <a:avLst/>
          </a:prstGeom>
          <a:noFill/>
          <a:ln w="7620">
            <a:solidFill>
              <a:srgbClr val="D8E0EA"/>
            </a:solidFill>
            <a:prstDash val="solid"/>
          </a:ln>
        </p:spPr>
        <p:txBody>
          <a:bodyPr/>
          <a:lstStyle/>
          <a:p>
            <a:endParaRPr lang="en-US"/>
          </a:p>
        </p:txBody>
      </p:sp>
      <p:sp>
        <p:nvSpPr>
          <p:cNvPr id="8" name="Text 6"/>
          <p:cNvSpPr/>
          <p:nvPr/>
        </p:nvSpPr>
        <p:spPr>
          <a:xfrm>
            <a:off x="548640" y="6528816"/>
            <a:ext cx="3931920" cy="164592"/>
          </a:xfrm>
          <a:prstGeom prst="rect">
            <a:avLst/>
          </a:prstGeom>
          <a:noFill/>
          <a:ln/>
        </p:spPr>
        <p:txBody>
          <a:bodyPr wrap="square" lIns="635" tIns="635" rIns="635" bIns="635" rtlCol="0" anchor="t">
            <a:normAutofit/>
          </a:bodyPr>
          <a:lstStyle/>
          <a:p>
            <a:pPr marL="0" indent="0" algn="l">
              <a:lnSpc>
                <a:spcPct val="95000"/>
              </a:lnSpc>
              <a:buNone/>
            </a:pPr>
            <a:endParaRPr lang="en-US" sz="750" dirty="0"/>
          </a:p>
        </p:txBody>
      </p:sp>
      <p:sp>
        <p:nvSpPr>
          <p:cNvPr id="9" name="Text 7"/>
          <p:cNvSpPr/>
          <p:nvPr/>
        </p:nvSpPr>
        <p:spPr>
          <a:xfrm>
            <a:off x="4754880" y="6510528"/>
            <a:ext cx="6309360" cy="210312"/>
          </a:xfrm>
          <a:prstGeom prst="rect">
            <a:avLst/>
          </a:prstGeom>
          <a:noFill/>
          <a:ln/>
        </p:spPr>
        <p:txBody>
          <a:bodyPr wrap="square" lIns="635" tIns="635" rIns="635" bIns="635" rtlCol="0" anchor="t">
            <a:normAutofit/>
          </a:bodyPr>
          <a:lstStyle/>
          <a:p>
            <a:pPr marL="0" indent="0" algn="r">
              <a:lnSpc>
                <a:spcPct val="95000"/>
              </a:lnSpc>
              <a:buNone/>
            </a:pPr>
            <a:endParaRPr lang="en-US" sz="720" dirty="0"/>
          </a:p>
        </p:txBody>
      </p:sp>
      <p:sp>
        <p:nvSpPr>
          <p:cNvPr id="11" name="Text 9"/>
          <p:cNvSpPr/>
          <p:nvPr/>
        </p:nvSpPr>
        <p:spPr>
          <a:xfrm>
            <a:off x="1219200" y="2880360"/>
            <a:ext cx="4023360" cy="1554480"/>
          </a:xfrm>
          <a:prstGeom prst="rect">
            <a:avLst/>
          </a:prstGeom>
          <a:noFill/>
          <a:ln/>
        </p:spPr>
        <p:txBody>
          <a:bodyPr wrap="square" lIns="635" tIns="635" rIns="635" bIns="635" rtlCol="0" anchor="t">
            <a:normAutofit/>
          </a:bodyPr>
          <a:lstStyle/>
          <a:p>
            <a:pPr marL="0" indent="0" algn="l">
              <a:lnSpc>
                <a:spcPct val="90000"/>
              </a:lnSpc>
              <a:buNone/>
            </a:pPr>
            <a:r>
              <a:rPr lang="en-US" b="1" dirty="0">
                <a:latin typeface="Arial" panose="020B0604020202020204" pitchFamily="34" charset="0"/>
                <a:ea typeface="Aptos" pitchFamily="34" charset="-122"/>
                <a:cs typeface="Arial" panose="020B0604020202020204" pitchFamily="34" charset="0"/>
              </a:rPr>
              <a:t>Health, wellbeing and sustainable development are embedded in policy language; the delivery gap is equity, capacity and long-term prevention</a:t>
            </a:r>
            <a:r>
              <a:rPr lang="en-US" b="1" dirty="0">
                <a:solidFill>
                  <a:srgbClr val="FFFFFF"/>
                </a:solidFill>
                <a:latin typeface="Arial" panose="020B0604020202020204" pitchFamily="34" charset="0"/>
                <a:ea typeface="Aptos"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Shape 11"/>
          <p:cNvSpPr/>
          <p:nvPr/>
        </p:nvSpPr>
        <p:spPr>
          <a:xfrm>
            <a:off x="5989320" y="1197864"/>
            <a:ext cx="347472" cy="347472"/>
          </a:xfrm>
          <a:prstGeom prst="ellipse">
            <a:avLst/>
          </a:prstGeom>
          <a:solidFill>
            <a:srgbClr val="13A6A6"/>
          </a:solidFill>
          <a:ln w="12700">
            <a:solidFill>
              <a:srgbClr val="333333">
                <a:alpha val="0"/>
              </a:srgbClr>
            </a:solidFill>
            <a:prstDash val="solid"/>
          </a:ln>
        </p:spPr>
        <p:txBody>
          <a:bodyPr/>
          <a:lstStyle/>
          <a:p>
            <a:endParaRPr lang="en-US"/>
          </a:p>
        </p:txBody>
      </p:sp>
      <p:sp>
        <p:nvSpPr>
          <p:cNvPr id="14" name="Text 12"/>
          <p:cNvSpPr/>
          <p:nvPr/>
        </p:nvSpPr>
        <p:spPr>
          <a:xfrm>
            <a:off x="5989320" y="1298448"/>
            <a:ext cx="347472" cy="91440"/>
          </a:xfrm>
          <a:prstGeom prst="rect">
            <a:avLst/>
          </a:prstGeom>
          <a:noFill/>
          <a:ln/>
        </p:spPr>
        <p:txBody>
          <a:bodyPr wrap="square" lIns="635" tIns="635" rIns="635" bIns="635" rtlCol="0" anchor="t">
            <a:normAutofit fontScale="92500" lnSpcReduction="20000"/>
          </a:bodyPr>
          <a:lstStyle/>
          <a:p>
            <a:pPr marL="0" indent="0" algn="ctr">
              <a:lnSpc>
                <a:spcPct val="95000"/>
              </a:lnSpc>
              <a:buNone/>
            </a:pPr>
            <a:r>
              <a:rPr lang="en-US" sz="800" b="1" dirty="0">
                <a:solidFill>
                  <a:srgbClr val="FFFFFF"/>
                </a:solidFill>
                <a:latin typeface="Aptos" pitchFamily="34" charset="0"/>
                <a:ea typeface="Aptos" pitchFamily="34" charset="-122"/>
                <a:cs typeface="Aptos" pitchFamily="34" charset="-120"/>
              </a:rPr>
              <a:t>1</a:t>
            </a:r>
            <a:endParaRPr lang="en-US" sz="800" dirty="0"/>
          </a:p>
        </p:txBody>
      </p:sp>
      <p:sp>
        <p:nvSpPr>
          <p:cNvPr id="15" name="Text 13"/>
          <p:cNvSpPr/>
          <p:nvPr/>
        </p:nvSpPr>
        <p:spPr>
          <a:xfrm>
            <a:off x="6446520" y="1143000"/>
            <a:ext cx="4160520" cy="201168"/>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Make prevention measurable</a:t>
            </a:r>
            <a:endParaRPr lang="en-US" sz="1200" dirty="0">
              <a:latin typeface="Arial" panose="020B0604020202020204" pitchFamily="34" charset="0"/>
              <a:cs typeface="Arial" panose="020B0604020202020204" pitchFamily="34" charset="0"/>
            </a:endParaRPr>
          </a:p>
        </p:txBody>
      </p:sp>
      <p:sp>
        <p:nvSpPr>
          <p:cNvPr id="16" name="Text 14"/>
          <p:cNvSpPr/>
          <p:nvPr/>
        </p:nvSpPr>
        <p:spPr>
          <a:xfrm>
            <a:off x="6446520" y="1453896"/>
            <a:ext cx="4389120" cy="182880"/>
          </a:xfrm>
          <a:prstGeom prst="rect">
            <a:avLst/>
          </a:prstGeom>
          <a:noFill/>
          <a:ln/>
        </p:spPr>
        <p:txBody>
          <a:bodyPr wrap="square" lIns="635" tIns="635" rIns="635" bIns="635" rtlCol="0" anchor="t">
            <a:normAutofit fontScale="92500" lnSpcReduction="10000"/>
          </a:bodyPr>
          <a:lstStyle/>
          <a:p>
            <a:pPr marL="0" indent="0" algn="l">
              <a:lnSpc>
                <a:spcPct val="95000"/>
              </a:lnSpc>
              <a:buNone/>
            </a:pPr>
            <a:r>
              <a:rPr lang="en-US" sz="1300" dirty="0">
                <a:latin typeface="Arial" panose="020B0604020202020204" pitchFamily="34" charset="0"/>
                <a:ea typeface="Aptos" pitchFamily="34" charset="-122"/>
                <a:cs typeface="Arial" panose="020B0604020202020204" pitchFamily="34" charset="0"/>
              </a:rPr>
              <a:t>Track outcomes, not only activity and attendance</a:t>
            </a:r>
            <a:r>
              <a:rPr lang="en-US" sz="1400" dirty="0">
                <a:solidFill>
                  <a:srgbClr val="64748B"/>
                </a:solidFill>
                <a:latin typeface="Aptos" pitchFamily="34" charset="0"/>
                <a:ea typeface="Aptos" pitchFamily="34" charset="-122"/>
                <a:cs typeface="Aptos" pitchFamily="34" charset="-120"/>
              </a:rPr>
              <a:t>.</a:t>
            </a:r>
            <a:endParaRPr lang="en-US" sz="1400" dirty="0"/>
          </a:p>
        </p:txBody>
      </p:sp>
      <p:sp>
        <p:nvSpPr>
          <p:cNvPr id="17" name="Shape 15"/>
          <p:cNvSpPr/>
          <p:nvPr/>
        </p:nvSpPr>
        <p:spPr>
          <a:xfrm>
            <a:off x="5989320" y="2020824"/>
            <a:ext cx="347472" cy="347472"/>
          </a:xfrm>
          <a:prstGeom prst="ellipse">
            <a:avLst/>
          </a:prstGeom>
          <a:solidFill>
            <a:srgbClr val="13A6A6"/>
          </a:solidFill>
          <a:ln w="12700">
            <a:solidFill>
              <a:srgbClr val="333333">
                <a:alpha val="0"/>
              </a:srgbClr>
            </a:solidFill>
            <a:prstDash val="solid"/>
          </a:ln>
        </p:spPr>
        <p:txBody>
          <a:bodyPr/>
          <a:lstStyle/>
          <a:p>
            <a:endParaRPr lang="en-US"/>
          </a:p>
        </p:txBody>
      </p:sp>
      <p:sp>
        <p:nvSpPr>
          <p:cNvPr id="18" name="Text 16"/>
          <p:cNvSpPr/>
          <p:nvPr/>
        </p:nvSpPr>
        <p:spPr>
          <a:xfrm>
            <a:off x="5989320" y="2121408"/>
            <a:ext cx="347472" cy="91440"/>
          </a:xfrm>
          <a:prstGeom prst="rect">
            <a:avLst/>
          </a:prstGeom>
          <a:noFill/>
          <a:ln/>
        </p:spPr>
        <p:txBody>
          <a:bodyPr wrap="square" lIns="635" tIns="635" rIns="635" bIns="635" rtlCol="0" anchor="t">
            <a:normAutofit fontScale="92500" lnSpcReduction="20000"/>
          </a:bodyPr>
          <a:lstStyle/>
          <a:p>
            <a:pPr marL="0" indent="0" algn="ctr">
              <a:lnSpc>
                <a:spcPct val="95000"/>
              </a:lnSpc>
              <a:buNone/>
            </a:pPr>
            <a:r>
              <a:rPr lang="en-US" sz="800" b="1" dirty="0">
                <a:solidFill>
                  <a:srgbClr val="FFFFFF"/>
                </a:solidFill>
                <a:latin typeface="Aptos" pitchFamily="34" charset="0"/>
                <a:ea typeface="Aptos" pitchFamily="34" charset="-122"/>
                <a:cs typeface="Aptos" pitchFamily="34" charset="-120"/>
              </a:rPr>
              <a:t>2</a:t>
            </a:r>
            <a:endParaRPr lang="en-US" sz="800" dirty="0"/>
          </a:p>
        </p:txBody>
      </p:sp>
      <p:sp>
        <p:nvSpPr>
          <p:cNvPr id="19" name="Text 17"/>
          <p:cNvSpPr/>
          <p:nvPr/>
        </p:nvSpPr>
        <p:spPr>
          <a:xfrm>
            <a:off x="6446520" y="1965960"/>
            <a:ext cx="4160520" cy="201168"/>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Target proportionately</a:t>
            </a:r>
            <a:endParaRPr lang="en-US" sz="1200" dirty="0">
              <a:latin typeface="Arial" panose="020B0604020202020204" pitchFamily="34" charset="0"/>
              <a:cs typeface="Arial" panose="020B0604020202020204" pitchFamily="34" charset="0"/>
            </a:endParaRPr>
          </a:p>
        </p:txBody>
      </p:sp>
      <p:sp>
        <p:nvSpPr>
          <p:cNvPr id="20" name="Text 18"/>
          <p:cNvSpPr/>
          <p:nvPr/>
        </p:nvSpPr>
        <p:spPr>
          <a:xfrm>
            <a:off x="6446520" y="2276856"/>
            <a:ext cx="4389120" cy="182880"/>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Use Core20PLUS5-style data to prioritise deprived and excluded groups.</a:t>
            </a:r>
            <a:endParaRPr lang="en-US" sz="1200" dirty="0">
              <a:latin typeface="Arial" panose="020B0604020202020204" pitchFamily="34" charset="0"/>
              <a:cs typeface="Arial" panose="020B0604020202020204" pitchFamily="34" charset="0"/>
            </a:endParaRPr>
          </a:p>
        </p:txBody>
      </p:sp>
      <p:sp>
        <p:nvSpPr>
          <p:cNvPr id="21" name="Shape 19"/>
          <p:cNvSpPr/>
          <p:nvPr/>
        </p:nvSpPr>
        <p:spPr>
          <a:xfrm>
            <a:off x="5989320" y="2843784"/>
            <a:ext cx="347472" cy="347472"/>
          </a:xfrm>
          <a:prstGeom prst="ellipse">
            <a:avLst/>
          </a:prstGeom>
          <a:solidFill>
            <a:srgbClr val="13A6A6"/>
          </a:solidFill>
          <a:ln w="12700">
            <a:solidFill>
              <a:srgbClr val="333333">
                <a:alpha val="0"/>
              </a:srgbClr>
            </a:solidFill>
            <a:prstDash val="solid"/>
          </a:ln>
        </p:spPr>
        <p:txBody>
          <a:bodyPr/>
          <a:lstStyle/>
          <a:p>
            <a:endParaRPr lang="en-US"/>
          </a:p>
        </p:txBody>
      </p:sp>
      <p:sp>
        <p:nvSpPr>
          <p:cNvPr id="22" name="Text 20"/>
          <p:cNvSpPr/>
          <p:nvPr/>
        </p:nvSpPr>
        <p:spPr>
          <a:xfrm>
            <a:off x="5989320" y="2944368"/>
            <a:ext cx="347472" cy="91440"/>
          </a:xfrm>
          <a:prstGeom prst="rect">
            <a:avLst/>
          </a:prstGeom>
          <a:noFill/>
          <a:ln/>
        </p:spPr>
        <p:txBody>
          <a:bodyPr wrap="square" lIns="635" tIns="635" rIns="635" bIns="635" rtlCol="0" anchor="t">
            <a:normAutofit fontScale="92500" lnSpcReduction="20000"/>
          </a:bodyPr>
          <a:lstStyle/>
          <a:p>
            <a:pPr marL="0" indent="0" algn="ctr">
              <a:lnSpc>
                <a:spcPct val="95000"/>
              </a:lnSpc>
              <a:buNone/>
            </a:pPr>
            <a:r>
              <a:rPr lang="en-US" sz="800" b="1" dirty="0">
                <a:solidFill>
                  <a:srgbClr val="FFFFFF"/>
                </a:solidFill>
                <a:latin typeface="Aptos" pitchFamily="34" charset="0"/>
                <a:ea typeface="Aptos" pitchFamily="34" charset="-122"/>
                <a:cs typeface="Aptos" pitchFamily="34" charset="-120"/>
              </a:rPr>
              <a:t>3</a:t>
            </a:r>
            <a:endParaRPr lang="en-US" sz="800" dirty="0"/>
          </a:p>
        </p:txBody>
      </p:sp>
      <p:sp>
        <p:nvSpPr>
          <p:cNvPr id="23" name="Text 21"/>
          <p:cNvSpPr/>
          <p:nvPr/>
        </p:nvSpPr>
        <p:spPr>
          <a:xfrm>
            <a:off x="6446520" y="2788920"/>
            <a:ext cx="4160520" cy="201168"/>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Fund community capacity</a:t>
            </a:r>
            <a:endParaRPr lang="en-US" sz="1200" dirty="0">
              <a:latin typeface="Arial" panose="020B0604020202020204" pitchFamily="34" charset="0"/>
              <a:cs typeface="Arial" panose="020B0604020202020204" pitchFamily="34" charset="0"/>
            </a:endParaRPr>
          </a:p>
        </p:txBody>
      </p:sp>
      <p:sp>
        <p:nvSpPr>
          <p:cNvPr id="24" name="Text 22"/>
          <p:cNvSpPr/>
          <p:nvPr/>
        </p:nvSpPr>
        <p:spPr>
          <a:xfrm>
            <a:off x="6446520" y="2980944"/>
            <a:ext cx="4526280" cy="338328"/>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Invest in primary care, social prescribing, local wellbeing and voluntary partners.</a:t>
            </a:r>
            <a:endParaRPr lang="en-US" sz="1200" dirty="0">
              <a:latin typeface="Arial" panose="020B0604020202020204" pitchFamily="34" charset="0"/>
              <a:cs typeface="Arial" panose="020B0604020202020204" pitchFamily="34" charset="0"/>
            </a:endParaRPr>
          </a:p>
        </p:txBody>
      </p:sp>
      <p:sp>
        <p:nvSpPr>
          <p:cNvPr id="25" name="Shape 23"/>
          <p:cNvSpPr/>
          <p:nvPr/>
        </p:nvSpPr>
        <p:spPr>
          <a:xfrm>
            <a:off x="5989320" y="3666744"/>
            <a:ext cx="347472" cy="347472"/>
          </a:xfrm>
          <a:prstGeom prst="ellipse">
            <a:avLst/>
          </a:prstGeom>
          <a:solidFill>
            <a:srgbClr val="13A6A6"/>
          </a:solidFill>
          <a:ln w="12700">
            <a:solidFill>
              <a:srgbClr val="333333">
                <a:alpha val="0"/>
              </a:srgbClr>
            </a:solidFill>
            <a:prstDash val="solid"/>
          </a:ln>
        </p:spPr>
        <p:txBody>
          <a:bodyPr/>
          <a:lstStyle/>
          <a:p>
            <a:endParaRPr lang="en-US"/>
          </a:p>
        </p:txBody>
      </p:sp>
      <p:sp>
        <p:nvSpPr>
          <p:cNvPr id="26" name="Text 24"/>
          <p:cNvSpPr/>
          <p:nvPr/>
        </p:nvSpPr>
        <p:spPr>
          <a:xfrm>
            <a:off x="5989320" y="3767328"/>
            <a:ext cx="347472" cy="91440"/>
          </a:xfrm>
          <a:prstGeom prst="rect">
            <a:avLst/>
          </a:prstGeom>
          <a:noFill/>
          <a:ln/>
        </p:spPr>
        <p:txBody>
          <a:bodyPr wrap="square" lIns="635" tIns="635" rIns="635" bIns="635" rtlCol="0" anchor="t">
            <a:normAutofit fontScale="92500" lnSpcReduction="20000"/>
          </a:bodyPr>
          <a:lstStyle/>
          <a:p>
            <a:pPr marL="0" indent="0" algn="ctr">
              <a:lnSpc>
                <a:spcPct val="95000"/>
              </a:lnSpc>
              <a:buNone/>
            </a:pPr>
            <a:r>
              <a:rPr lang="en-US" sz="800" b="1" dirty="0">
                <a:solidFill>
                  <a:srgbClr val="FFFFFF"/>
                </a:solidFill>
                <a:latin typeface="Aptos" pitchFamily="34" charset="0"/>
                <a:ea typeface="Aptos" pitchFamily="34" charset="-122"/>
                <a:cs typeface="Aptos" pitchFamily="34" charset="-120"/>
              </a:rPr>
              <a:t>4</a:t>
            </a:r>
            <a:endParaRPr lang="en-US" sz="800" dirty="0"/>
          </a:p>
        </p:txBody>
      </p:sp>
      <p:sp>
        <p:nvSpPr>
          <p:cNvPr id="27" name="Text 25"/>
          <p:cNvSpPr/>
          <p:nvPr/>
        </p:nvSpPr>
        <p:spPr>
          <a:xfrm>
            <a:off x="6446520" y="3611880"/>
            <a:ext cx="4160520" cy="201168"/>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Design inclusive digital care</a:t>
            </a:r>
            <a:endParaRPr lang="en-US" sz="1200" dirty="0">
              <a:latin typeface="Arial" panose="020B0604020202020204" pitchFamily="34" charset="0"/>
              <a:cs typeface="Arial" panose="020B0604020202020204" pitchFamily="34" charset="0"/>
            </a:endParaRPr>
          </a:p>
        </p:txBody>
      </p:sp>
      <p:sp>
        <p:nvSpPr>
          <p:cNvPr id="28" name="Text 26"/>
          <p:cNvSpPr/>
          <p:nvPr/>
        </p:nvSpPr>
        <p:spPr>
          <a:xfrm>
            <a:off x="6446520" y="3867912"/>
            <a:ext cx="4389120" cy="420624"/>
          </a:xfrm>
          <a:prstGeom prst="rect">
            <a:avLst/>
          </a:prstGeom>
          <a:noFill/>
          <a:ln/>
        </p:spPr>
        <p:txBody>
          <a:bodyPr wrap="square" lIns="635" tIns="635" rIns="635" bIns="635" rtlCol="0" anchor="t">
            <a:norm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Keep non-digital routes and support citizens with low digital access.</a:t>
            </a:r>
            <a:endParaRPr lang="en-US" sz="1200" dirty="0">
              <a:latin typeface="Arial" panose="020B0604020202020204" pitchFamily="34" charset="0"/>
              <a:cs typeface="Arial" panose="020B0604020202020204" pitchFamily="34" charset="0"/>
            </a:endParaRPr>
          </a:p>
        </p:txBody>
      </p:sp>
      <p:sp>
        <p:nvSpPr>
          <p:cNvPr id="29" name="Shape 27"/>
          <p:cNvSpPr/>
          <p:nvPr/>
        </p:nvSpPr>
        <p:spPr>
          <a:xfrm>
            <a:off x="5989320" y="4489704"/>
            <a:ext cx="347472" cy="347472"/>
          </a:xfrm>
          <a:prstGeom prst="ellipse">
            <a:avLst/>
          </a:prstGeom>
          <a:solidFill>
            <a:srgbClr val="13A6A6"/>
          </a:solidFill>
          <a:ln w="12700">
            <a:solidFill>
              <a:srgbClr val="333333">
                <a:alpha val="0"/>
              </a:srgbClr>
            </a:solidFill>
            <a:prstDash val="solid"/>
          </a:ln>
        </p:spPr>
        <p:txBody>
          <a:bodyPr/>
          <a:lstStyle/>
          <a:p>
            <a:endParaRPr lang="en-US"/>
          </a:p>
        </p:txBody>
      </p:sp>
      <p:sp>
        <p:nvSpPr>
          <p:cNvPr id="30" name="Text 28"/>
          <p:cNvSpPr/>
          <p:nvPr/>
        </p:nvSpPr>
        <p:spPr>
          <a:xfrm>
            <a:off x="5989320" y="4590288"/>
            <a:ext cx="347472" cy="91440"/>
          </a:xfrm>
          <a:prstGeom prst="rect">
            <a:avLst/>
          </a:prstGeom>
          <a:noFill/>
          <a:ln/>
        </p:spPr>
        <p:txBody>
          <a:bodyPr wrap="square" lIns="635" tIns="635" rIns="635" bIns="635" rtlCol="0" anchor="t">
            <a:normAutofit fontScale="92500" lnSpcReduction="20000"/>
          </a:bodyPr>
          <a:lstStyle/>
          <a:p>
            <a:pPr marL="0" indent="0" algn="ctr">
              <a:lnSpc>
                <a:spcPct val="95000"/>
              </a:lnSpc>
              <a:buNone/>
            </a:pPr>
            <a:r>
              <a:rPr lang="en-US" sz="800" b="1" dirty="0">
                <a:solidFill>
                  <a:srgbClr val="FFFFFF"/>
                </a:solidFill>
                <a:latin typeface="Aptos" pitchFamily="34" charset="0"/>
                <a:ea typeface="Aptos" pitchFamily="34" charset="-122"/>
                <a:cs typeface="Aptos" pitchFamily="34" charset="-120"/>
              </a:rPr>
              <a:t>5</a:t>
            </a:r>
            <a:endParaRPr lang="en-US" sz="800" dirty="0"/>
          </a:p>
        </p:txBody>
      </p:sp>
      <p:sp>
        <p:nvSpPr>
          <p:cNvPr id="31" name="Text 29"/>
          <p:cNvSpPr/>
          <p:nvPr/>
        </p:nvSpPr>
        <p:spPr>
          <a:xfrm>
            <a:off x="6446520" y="4434840"/>
            <a:ext cx="4160520" cy="201168"/>
          </a:xfrm>
          <a:prstGeom prst="rect">
            <a:avLst/>
          </a:prstGeom>
          <a:noFill/>
          <a:ln/>
        </p:spPr>
        <p:txBody>
          <a:bodyPr wrap="square" lIns="635" tIns="635" rIns="635" bIns="635" rtlCol="0" anchor="t">
            <a:normAutofit/>
          </a:bodyPr>
          <a:lstStyle/>
          <a:p>
            <a:pPr marL="0" indent="0" algn="l">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Strengthen cross-sector governance</a:t>
            </a:r>
            <a:endParaRPr lang="en-US" sz="1200" dirty="0">
              <a:latin typeface="Arial" panose="020B0604020202020204" pitchFamily="34" charset="0"/>
              <a:cs typeface="Arial" panose="020B0604020202020204" pitchFamily="34" charset="0"/>
            </a:endParaRPr>
          </a:p>
        </p:txBody>
      </p:sp>
      <p:sp>
        <p:nvSpPr>
          <p:cNvPr id="32" name="Text 30"/>
          <p:cNvSpPr/>
          <p:nvPr/>
        </p:nvSpPr>
        <p:spPr>
          <a:xfrm>
            <a:off x="6446520" y="4663440"/>
            <a:ext cx="4617720" cy="301751"/>
          </a:xfrm>
          <a:prstGeom prst="rect">
            <a:avLst/>
          </a:prstGeom>
          <a:noFill/>
          <a:ln/>
        </p:spPr>
        <p:txBody>
          <a:bodyPr wrap="square" lIns="635" tIns="635" rIns="635" bIns="635" rtlCol="0" anchor="t">
            <a:noAutofit/>
          </a:bodyPr>
          <a:lstStyle/>
          <a:p>
            <a:pPr marL="0" indent="0" algn="l">
              <a:lnSpc>
                <a:spcPct val="95000"/>
              </a:lnSpc>
              <a:buNone/>
            </a:pPr>
            <a:r>
              <a:rPr lang="en-US" sz="1200" dirty="0">
                <a:latin typeface="Arial" panose="020B0604020202020204" pitchFamily="34" charset="0"/>
                <a:ea typeface="Aptos" pitchFamily="34" charset="-122"/>
                <a:cs typeface="Arial" panose="020B0604020202020204" pitchFamily="34" charset="0"/>
              </a:rPr>
              <a:t>Align health, housing, transport, education and employment decisions</a:t>
            </a:r>
            <a:r>
              <a:rPr lang="en-US" sz="1200" dirty="0">
                <a:solidFill>
                  <a:srgbClr val="64748B"/>
                </a:solidFill>
                <a:latin typeface="Arial" panose="020B0604020202020204" pitchFamily="34" charset="0"/>
                <a:ea typeface="Apto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33" name="Text 31"/>
          <p:cNvSpPr/>
          <p:nvPr/>
        </p:nvSpPr>
        <p:spPr>
          <a:xfrm>
            <a:off x="914400" y="5897880"/>
            <a:ext cx="10058400" cy="201168"/>
          </a:xfrm>
          <a:prstGeom prst="rect">
            <a:avLst/>
          </a:prstGeom>
          <a:noFill/>
          <a:ln/>
        </p:spPr>
        <p:txBody>
          <a:bodyPr wrap="square" lIns="635" tIns="635" rIns="635" bIns="635" rtlCol="0" anchor="t">
            <a:normAutofit/>
          </a:bodyPr>
          <a:lstStyle/>
          <a:p>
            <a:pPr marL="0" indent="0" algn="ctr">
              <a:lnSpc>
                <a:spcPct val="95000"/>
              </a:lnSpc>
              <a:buNone/>
            </a:pPr>
            <a:r>
              <a:rPr lang="en-US" sz="1200" b="1" dirty="0">
                <a:solidFill>
                  <a:srgbClr val="0B1F3A"/>
                </a:solidFill>
                <a:latin typeface="Arial" panose="020B0604020202020204" pitchFamily="34" charset="0"/>
                <a:ea typeface="Aptos" pitchFamily="34" charset="-122"/>
                <a:cs typeface="Arial" panose="020B0604020202020204" pitchFamily="34" charset="0"/>
              </a:rPr>
              <a:t>These actions connect the assessment brief: concepts → models → policy → delivery → equity → improvement.</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7">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13A6A6"/>
          </a:solidFill>
          <a:ln w="12700">
            <a:solidFill>
              <a:srgbClr val="333333">
                <a:alpha val="0"/>
              </a:srgbClr>
            </a:solidFill>
            <a:prstDash val="solid"/>
          </a:ln>
        </p:spPr>
        <p:txBody>
          <a:bodyPr/>
          <a:lstStyle/>
          <a:p>
            <a:endParaRPr lang="en-US"/>
          </a:p>
        </p:txBody>
      </p:sp>
      <p:sp>
        <p:nvSpPr>
          <p:cNvPr id="3" name="Shape 1"/>
          <p:cNvSpPr/>
          <p:nvPr/>
        </p:nvSpPr>
        <p:spPr>
          <a:xfrm>
            <a:off x="0" y="109728"/>
            <a:ext cx="164592" cy="6748272"/>
          </a:xfrm>
          <a:prstGeom prst="rect">
            <a:avLst/>
          </a:prstGeom>
          <a:solidFill>
            <a:srgbClr val="0B1F3A"/>
          </a:solidFill>
          <a:ln w="12700">
            <a:solidFill>
              <a:srgbClr val="333333">
                <a:alpha val="0"/>
              </a:srgbClr>
            </a:solidFill>
            <a:prstDash val="solid"/>
          </a:ln>
        </p:spPr>
        <p:txBody>
          <a:bodyPr/>
          <a:lstStyle/>
          <a:p>
            <a:endParaRPr lang="en-US"/>
          </a:p>
        </p:txBody>
      </p:sp>
      <p:sp>
        <p:nvSpPr>
          <p:cNvPr id="4" name="Text 2"/>
          <p:cNvSpPr/>
          <p:nvPr/>
        </p:nvSpPr>
        <p:spPr>
          <a:xfrm>
            <a:off x="502920" y="320040"/>
            <a:ext cx="9509760" cy="502920"/>
          </a:xfrm>
          <a:prstGeom prst="rect">
            <a:avLst/>
          </a:prstGeom>
          <a:noFill/>
          <a:ln/>
        </p:spPr>
        <p:txBody>
          <a:bodyPr wrap="square" lIns="635" tIns="635" rIns="635" bIns="635" rtlCol="0" anchor="t">
            <a:normAutofit/>
          </a:bodyPr>
          <a:lstStyle/>
          <a:p>
            <a:pPr marL="0" indent="0" algn="l">
              <a:lnSpc>
                <a:spcPct val="95000"/>
              </a:lnSpc>
              <a:buNone/>
            </a:pPr>
            <a:r>
              <a:rPr lang="en-US" sz="2800" b="1" dirty="0">
                <a:solidFill>
                  <a:srgbClr val="0B1F3A"/>
                </a:solidFill>
                <a:latin typeface="Aptos Display" pitchFamily="34" charset="0"/>
                <a:ea typeface="Aptos Display" pitchFamily="34" charset="-122"/>
                <a:cs typeface="Aptos Display" pitchFamily="34" charset="-120"/>
              </a:rPr>
              <a:t>References</a:t>
            </a:r>
            <a:endParaRPr lang="en-US" sz="2800" dirty="0"/>
          </a:p>
        </p:txBody>
      </p:sp>
      <p:sp>
        <p:nvSpPr>
          <p:cNvPr id="6" name="Text 4"/>
          <p:cNvSpPr/>
          <p:nvPr/>
        </p:nvSpPr>
        <p:spPr>
          <a:xfrm>
            <a:off x="594360" y="1188720"/>
            <a:ext cx="5394960" cy="5120640"/>
          </a:xfrm>
          <a:prstGeom prst="rect">
            <a:avLst/>
          </a:prstGeom>
          <a:noFill/>
          <a:ln/>
        </p:spPr>
        <p:txBody>
          <a:bodyPr wrap="square" lIns="254" tIns="254" rIns="254" bIns="254" rtlCol="0" anchor="t">
            <a:normAutofit/>
          </a:bodyPr>
          <a:lstStyle/>
          <a:p>
            <a:pPr marL="0" indent="0" algn="l">
              <a:lnSpc>
                <a:spcPct val="86000"/>
              </a:lnSpc>
              <a:buNone/>
            </a:pPr>
            <a:r>
              <a:rPr lang="en-US" sz="900" dirty="0">
                <a:solidFill>
                  <a:srgbClr val="172033"/>
                </a:solidFill>
                <a:latin typeface="Aptos" pitchFamily="34" charset="0"/>
                <a:ea typeface="Aptos" pitchFamily="34" charset="-122"/>
                <a:cs typeface="Aptos" pitchFamily="34" charset="-120"/>
              </a:rPr>
              <a:t>• </a:t>
            </a:r>
            <a:r>
              <a:rPr lang="en-US" sz="1200" dirty="0">
                <a:solidFill>
                  <a:srgbClr val="172033"/>
                </a:solidFill>
                <a:latin typeface="Arial" panose="020B0604020202020204" pitchFamily="34" charset="0"/>
                <a:ea typeface="Aptos" pitchFamily="34" charset="-122"/>
                <a:cs typeface="Arial" panose="020B0604020202020204" pitchFamily="34" charset="0"/>
              </a:rPr>
              <a:t>Card, A.J. (2023) “The biopsychosociotechnical model: a systems-based framework for human-centered health improvement”, Health Systems, 12(4), pp. 387–407.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3"/>
              </a:rPr>
              <a:t>https://doi.org/10.1080/20476965.2022.2029584</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Department of Health and Social Care (2022) A plan for digital health and social care.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4"/>
              </a:rPr>
              <a:t>https://www.gov.uk/government/publications/a-plan-for-digital-health-and-social-care</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Department of Health and Social Care (2024) Guidance on the preparation of integrated care strategies.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5"/>
              </a:rPr>
              <a:t>https://www.gov.uk/government/publications/guidance-on-the-preparation-of-integrated-care-strategies</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Good Things Foundation (2024) Mitigating risks of digital exclusion in health systems.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6"/>
              </a:rPr>
              <a:t>https://www.goodthingsfoundation.org/policy-and-research/research-and-evidence/research-2024/health-inequalities-digital-exclusion</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Morris, L. and Robertson, R. (2024) Tackling health inequalities: seven priorities for the NHS. London: The King’s Fund.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7"/>
              </a:rPr>
              <a:t>https://www.kingsfund.org.uk/insight-and-analysis/long-reads/tackling-health-inequalities-seven-priorities-nhs</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NHS England (2023) Inclusive digital healthcare: a framework for NHS action on digital inclusion.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8"/>
              </a:rPr>
              <a:t>https://www.england.nhs.uk/long-read/inclusive-digital-healthcare-a-framework-for-nhs-action-on-digital-inclusion/</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NHS England (2025a) 2025/26 priorities and operational planning guidance.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9"/>
              </a:rPr>
              <a:t>https://www.england.nhs.uk/long-read/2025-26-priorities-and-operational-planning-guidance/</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7" name="Text 5"/>
          <p:cNvSpPr/>
          <p:nvPr/>
        </p:nvSpPr>
        <p:spPr>
          <a:xfrm>
            <a:off x="6172200" y="1060704"/>
            <a:ext cx="5440680" cy="5074920"/>
          </a:xfrm>
          <a:prstGeom prst="rect">
            <a:avLst/>
          </a:prstGeom>
          <a:noFill/>
          <a:ln/>
        </p:spPr>
        <p:txBody>
          <a:bodyPr wrap="square" lIns="254" tIns="254" rIns="254" bIns="254" rtlCol="0" anchor="t">
            <a:normAutofit fontScale="92500"/>
          </a:bodyPr>
          <a:lstStyle/>
          <a:p>
            <a:pPr marL="0" indent="0" algn="l">
              <a:lnSpc>
                <a:spcPct val="86000"/>
              </a:lnSpc>
              <a:buNone/>
            </a:pPr>
            <a:r>
              <a:rPr lang="en-US" sz="900" dirty="0">
                <a:solidFill>
                  <a:srgbClr val="172033"/>
                </a:solidFill>
                <a:latin typeface="Aptos" pitchFamily="34" charset="0"/>
                <a:ea typeface="Aptos" pitchFamily="34" charset="-122"/>
                <a:cs typeface="Aptos" pitchFamily="34" charset="-120"/>
              </a:rPr>
              <a:t>• </a:t>
            </a:r>
            <a:r>
              <a:rPr lang="en-US" sz="1200" dirty="0">
                <a:solidFill>
                  <a:srgbClr val="172033"/>
                </a:solidFill>
                <a:latin typeface="Arial" panose="020B0604020202020204" pitchFamily="34" charset="0"/>
                <a:ea typeface="Aptos" pitchFamily="34" charset="-122"/>
                <a:cs typeface="Arial" panose="020B0604020202020204" pitchFamily="34" charset="0"/>
              </a:rPr>
              <a:t>NHS England (2025b) Core20PLUS5 (adults): an approach to reducing healthcare inequalities.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0"/>
              </a:rPr>
              <a:t>https://www.england.nhs.uk/about/equality/equality-hub/national-healthcare-inequalities-improvement-programme/core20plus5/</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Office for Health Improvement and Disparities (2025) Health inequalities in health protection report 2025.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1"/>
              </a:rPr>
              <a:t>https://www.gov.uk/government/publications/health-inequalities-in-health-protection-report</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Raymond, A., Watt, T., Douglas, H.R., Head, A., Kypridemos, C. and Rachet-Jacquet, L. (2024) Health inequalities in 2040: current and projected patterns of illness by deprivation in England. London: The Health Foundation.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2"/>
              </a:rPr>
              <a:t>https://www.health.org.uk/reports-and-analysis/reports/health-inequalities-in-2040</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Stuart, R., Shah, P., Naylor, C. et al. (2023) “Experiences of Every Mind Matters, Public Health England’s adult mental health literacy campaign: a qualitative interview study”, BMC Public Health, 23, 512.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3"/>
              </a:rPr>
              <a:t>https://doi.org/10.1186/s12889-023-15280-z</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Talbot, C.V. and Branley-Bell, D. (2022) “#BetterHealth: A qualitative analysis of reactions to the UK government’s Better Health campaign”, Journal of Health Psychology, 27(5), pp. 1252–1258.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4"/>
              </a:rPr>
              <a:t>https://doi.org/10.1177/1359105320985576</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latin typeface="Arial" panose="020B0604020202020204" pitchFamily="34" charset="0"/>
                <a:cs typeface="Arial" panose="020B0604020202020204" pitchFamily="34" charset="0"/>
              </a:rPr>
              <a:t>   </a:t>
            </a: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United Nations (2025) Goal 3: Ensure healthy lives and promote well-being for all at all ages.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5"/>
              </a:rPr>
              <a:t>https://sdgs.un.org/goals/goal3</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latin typeface="Arial" panose="020B0604020202020204" pitchFamily="34" charset="0"/>
                <a:cs typeface="Arial" panose="020B0604020202020204" pitchFamily="34" charset="0"/>
              </a:rPr>
              <a:t> </a:t>
            </a: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World Health Organization (2024) World health statistics 2024: monitoring health for the SDGs.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6"/>
              </a:rPr>
              <a:t>https://www.who.int/publications/i/item/9789240094703</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gn="l">
              <a:lnSpc>
                <a:spcPct val="86000"/>
              </a:lnSpc>
              <a:buNone/>
            </a:pPr>
            <a:endParaRPr lang="en-US" sz="1200" dirty="0">
              <a:latin typeface="Arial" panose="020B0604020202020204" pitchFamily="34" charset="0"/>
              <a:cs typeface="Arial" panose="020B0604020202020204" pitchFamily="34" charset="0"/>
            </a:endParaRPr>
          </a:p>
          <a:p>
            <a:pPr marL="0" indent="0" algn="l">
              <a:lnSpc>
                <a:spcPct val="86000"/>
              </a:lnSpc>
              <a:buNone/>
            </a:pPr>
            <a:r>
              <a:rPr lang="en-US" sz="1200" dirty="0">
                <a:solidFill>
                  <a:srgbClr val="172033"/>
                </a:solidFill>
                <a:latin typeface="Arial" panose="020B0604020202020204" pitchFamily="34" charset="0"/>
                <a:ea typeface="Aptos" pitchFamily="34" charset="-122"/>
                <a:cs typeface="Arial" panose="020B0604020202020204" pitchFamily="34" charset="0"/>
              </a:rPr>
              <a:t>• World Health Organization Regional Office for Europe (2025) Health in All Policies and Health for All Policies. Available at: </a:t>
            </a:r>
            <a:r>
              <a:rPr lang="en-US" sz="1200" dirty="0">
                <a:solidFill>
                  <a:srgbClr val="172033"/>
                </a:solidFill>
                <a:latin typeface="Arial" panose="020B0604020202020204" pitchFamily="34" charset="0"/>
                <a:ea typeface="Aptos" pitchFamily="34" charset="-122"/>
                <a:cs typeface="Arial" panose="020B0604020202020204" pitchFamily="34" charset="0"/>
                <a:hlinkClick r:id="rId17"/>
              </a:rPr>
              <a:t>https://eurohealthobservatory.who.int/publications/i/health-in-all-policies-and-health-for-all-policies</a:t>
            </a:r>
            <a:r>
              <a:rPr lang="en-US" sz="1200" dirty="0">
                <a:solidFill>
                  <a:srgbClr val="172033"/>
                </a:solidFill>
                <a:latin typeface="Arial" panose="020B0604020202020204" pitchFamily="34" charset="0"/>
                <a:ea typeface="Aptos" pitchFamily="34" charset="-122"/>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2" ma:contentTypeDescription="Create a new document." ma:contentTypeScope="" ma:versionID="d2c38bdf2abeb7f18f55ba867957b782">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1abecb6559eb05cd44a8931a0f6ef8e1"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F5E87E6C-D596-4757-84BC-4D351E6F7C54}">
  <ds:schemaRefs>
    <ds:schemaRef ds:uri="http://schemas.microsoft.com/sharepoint/v3/contenttype/forms"/>
  </ds:schemaRefs>
</ds:datastoreItem>
</file>

<file path=customXml/itemProps2.xml><?xml version="1.0" encoding="utf-8"?>
<ds:datastoreItem xmlns:ds="http://schemas.openxmlformats.org/officeDocument/2006/customXml" ds:itemID="{C69D4A83-34A8-4DEF-AC32-9F69B3C39E2C}">
  <ds:schemaRefs>
    <ds:schemaRef ds:uri="http://schemas.microsoft.com/office/2006/metadata/contentType"/>
    <ds:schemaRef ds:uri="http://schemas.microsoft.com/office/2006/metadata/properties/metaAttributes"/>
    <ds:schemaRef ds:uri="http://www.w3.org/2000/xmlns/"/>
    <ds:schemaRef ds:uri="http://www.w3.org/2001/XMLSchema"/>
    <ds:schemaRef ds:uri="60ab93c2-c2e2-4a82-ab36-09e8ba3f753e"/>
    <ds:schemaRef ds:uri="47a3e2db-67be-4841-b3a5-2f2fb1d7c7b3"/>
  </ds:schemaRefs>
</ds:datastoreItem>
</file>

<file path=customXml/itemProps3.xml><?xml version="1.0" encoding="utf-8"?>
<ds:datastoreItem xmlns:ds="http://schemas.openxmlformats.org/officeDocument/2006/customXml" ds:itemID="{40F22CFC-95DD-41A2-B4D1-A2EE511CCE23}">
  <ds:schemaRefs>
    <ds:schemaRef ds:uri="http://schemas.microsoft.com/office/2006/metadata/properties"/>
    <ds:schemaRef ds:uri="http://www.w3.org/2000/xmlns/"/>
    <ds:schemaRef ds:uri="60ab93c2-c2e2-4a82-ab36-09e8ba3f753e"/>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Facet</Template>
  <TotalTime>352</TotalTime>
  <Words>3228</Words>
  <Application>Microsoft Office PowerPoint</Application>
  <PresentationFormat>Widescreen</PresentationFormat>
  <Paragraphs>292</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PowerPoint Presentation</vt:lpstr>
      <vt:lpstr> 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Melody Maseko (2244812)</cp:lastModifiedBy>
  <cp:revision>3</cp:revision>
  <dcterms:created xsi:type="dcterms:W3CDTF">2026-06-18T23:33:19Z</dcterms:created>
  <dcterms:modified xsi:type="dcterms:W3CDTF">2026-06-23T07:38:18Z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