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4"/>
    <p:sldMasterId id="2147483722" r:id="rId5"/>
    <p:sldMasterId id="2147483706" r:id="rId6"/>
    <p:sldMasterId id="2147483676" r:id="rId7"/>
    <p:sldMasterId id="2147483664" r:id="rId8"/>
    <p:sldMasterId id="2147483735" r:id="rId9"/>
  </p:sldMasterIdLst>
  <p:notesMasterIdLst>
    <p:notesMasterId r:id="rId42"/>
  </p:notesMasterIdLst>
  <p:handoutMasterIdLst>
    <p:handoutMasterId r:id="rId43"/>
  </p:handoutMasterIdLst>
  <p:sldIdLst>
    <p:sldId id="348" r:id="rId10"/>
    <p:sldId id="437" r:id="rId11"/>
    <p:sldId id="655" r:id="rId12"/>
    <p:sldId id="478" r:id="rId13"/>
    <p:sldId id="656" r:id="rId14"/>
    <p:sldId id="610" r:id="rId15"/>
    <p:sldId id="596" r:id="rId16"/>
    <p:sldId id="593" r:id="rId17"/>
    <p:sldId id="278" r:id="rId18"/>
    <p:sldId id="476" r:id="rId19"/>
    <p:sldId id="614" r:id="rId20"/>
    <p:sldId id="615" r:id="rId21"/>
    <p:sldId id="616" r:id="rId22"/>
    <p:sldId id="617" r:id="rId23"/>
    <p:sldId id="279" r:id="rId24"/>
    <p:sldId id="304" r:id="rId25"/>
    <p:sldId id="282" r:id="rId26"/>
    <p:sldId id="594" r:id="rId27"/>
    <p:sldId id="509" r:id="rId28"/>
    <p:sldId id="573" r:id="rId29"/>
    <p:sldId id="521" r:id="rId30"/>
    <p:sldId id="557" r:id="rId31"/>
    <p:sldId id="513" r:id="rId32"/>
    <p:sldId id="608" r:id="rId33"/>
    <p:sldId id="580" r:id="rId34"/>
    <p:sldId id="503" r:id="rId35"/>
    <p:sldId id="500" r:id="rId36"/>
    <p:sldId id="600" r:id="rId37"/>
    <p:sldId id="482" r:id="rId38"/>
    <p:sldId id="483" r:id="rId39"/>
    <p:sldId id="315" r:id="rId40"/>
    <p:sldId id="523" r:id="rId41"/>
  </p:sldIdLst>
  <p:sldSz cx="9144000" cy="6858000" type="screen4x3"/>
  <p:notesSz cx="9774238" cy="67246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118" userDrawn="1">
          <p15:clr>
            <a:srgbClr val="A4A3A4"/>
          </p15:clr>
        </p15:guide>
        <p15:guide id="2" pos="307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7C3042-3019-40F0-8B0D-E6A213B29823}" v="9" dt="2025-10-14T13:29:13.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58747" autoAdjust="0"/>
  </p:normalViewPr>
  <p:slideViewPr>
    <p:cSldViewPr snapToGrid="0">
      <p:cViewPr varScale="1">
        <p:scale>
          <a:sx n="124" d="100"/>
          <a:sy n="124" d="100"/>
        </p:scale>
        <p:origin x="1224"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guide orient="horz" pos="2118"/>
        <p:guide pos="307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D77C3042-3019-40F0-8B0D-E6A213B29823}"/>
    <pc:docChg chg="custSel addSld delSld modSld sldOrd">
      <pc:chgData name="Jemma Smith" userId="c43517b7-c020-487a-a609-e5dcac601652" providerId="ADAL" clId="{D77C3042-3019-40F0-8B0D-E6A213B29823}" dt="2025-10-14T13:29:53.099" v="255" actId="47"/>
      <pc:docMkLst>
        <pc:docMk/>
      </pc:docMkLst>
      <pc:sldChg chg="del">
        <pc:chgData name="Jemma Smith" userId="c43517b7-c020-487a-a609-e5dcac601652" providerId="ADAL" clId="{D77C3042-3019-40F0-8B0D-E6A213B29823}" dt="2025-10-14T13:29:43.301" v="245" actId="47"/>
        <pc:sldMkLst>
          <pc:docMk/>
          <pc:sldMk cId="0" sldId="259"/>
        </pc:sldMkLst>
      </pc:sldChg>
      <pc:sldChg chg="del">
        <pc:chgData name="Jemma Smith" userId="c43517b7-c020-487a-a609-e5dcac601652" providerId="ADAL" clId="{D77C3042-3019-40F0-8B0D-E6A213B29823}" dt="2025-10-14T13:29:45.796" v="248" actId="47"/>
        <pc:sldMkLst>
          <pc:docMk/>
          <pc:sldMk cId="0" sldId="261"/>
        </pc:sldMkLst>
      </pc:sldChg>
      <pc:sldChg chg="del">
        <pc:chgData name="Jemma Smith" userId="c43517b7-c020-487a-a609-e5dcac601652" providerId="ADAL" clId="{D77C3042-3019-40F0-8B0D-E6A213B29823}" dt="2025-10-14T13:29:46.937" v="249" actId="47"/>
        <pc:sldMkLst>
          <pc:docMk/>
          <pc:sldMk cId="0" sldId="262"/>
        </pc:sldMkLst>
      </pc:sldChg>
      <pc:sldChg chg="del">
        <pc:chgData name="Jemma Smith" userId="c43517b7-c020-487a-a609-e5dcac601652" providerId="ADAL" clId="{D77C3042-3019-40F0-8B0D-E6A213B29823}" dt="2025-10-14T13:29:48.309" v="250" actId="47"/>
        <pc:sldMkLst>
          <pc:docMk/>
          <pc:sldMk cId="0" sldId="263"/>
        </pc:sldMkLst>
      </pc:sldChg>
      <pc:sldChg chg="del">
        <pc:chgData name="Jemma Smith" userId="c43517b7-c020-487a-a609-e5dcac601652" providerId="ADAL" clId="{D77C3042-3019-40F0-8B0D-E6A213B29823}" dt="2025-10-14T13:29:50.324" v="252" actId="47"/>
        <pc:sldMkLst>
          <pc:docMk/>
          <pc:sldMk cId="0" sldId="265"/>
        </pc:sldMkLst>
      </pc:sldChg>
      <pc:sldChg chg="del">
        <pc:chgData name="Jemma Smith" userId="c43517b7-c020-487a-a609-e5dcac601652" providerId="ADAL" clId="{D77C3042-3019-40F0-8B0D-E6A213B29823}" dt="2025-10-14T13:29:53.099" v="255" actId="47"/>
        <pc:sldMkLst>
          <pc:docMk/>
          <pc:sldMk cId="0" sldId="267"/>
        </pc:sldMkLst>
      </pc:sldChg>
      <pc:sldChg chg="modSp">
        <pc:chgData name="Jemma Smith" userId="c43517b7-c020-487a-a609-e5dcac601652" providerId="ADAL" clId="{D77C3042-3019-40F0-8B0D-E6A213B29823}" dt="2025-10-14T13:17:27.190" v="103" actId="1076"/>
        <pc:sldMkLst>
          <pc:docMk/>
          <pc:sldMk cId="1485371197" sldId="278"/>
        </pc:sldMkLst>
        <pc:picChg chg="mod">
          <ac:chgData name="Jemma Smith" userId="c43517b7-c020-487a-a609-e5dcac601652" providerId="ADAL" clId="{D77C3042-3019-40F0-8B0D-E6A213B29823}" dt="2025-10-14T13:17:27.190" v="103" actId="1076"/>
          <ac:picMkLst>
            <pc:docMk/>
            <pc:sldMk cId="1485371197" sldId="278"/>
            <ac:picMk id="1026" creationId="{F7644217-93DA-9EF6-B3DD-5DC6D73F2FE8}"/>
          </ac:picMkLst>
        </pc:picChg>
      </pc:sldChg>
      <pc:sldChg chg="del">
        <pc:chgData name="Jemma Smith" userId="c43517b7-c020-487a-a609-e5dcac601652" providerId="ADAL" clId="{D77C3042-3019-40F0-8B0D-E6A213B29823}" dt="2025-10-14T13:13:54.259" v="57" actId="47"/>
        <pc:sldMkLst>
          <pc:docMk/>
          <pc:sldMk cId="376029582" sldId="290"/>
        </pc:sldMkLst>
      </pc:sldChg>
      <pc:sldChg chg="addSp modSp mod">
        <pc:chgData name="Jemma Smith" userId="c43517b7-c020-487a-a609-e5dcac601652" providerId="ADAL" clId="{D77C3042-3019-40F0-8B0D-E6A213B29823}" dt="2025-10-14T13:29:15.630" v="241" actId="1076"/>
        <pc:sldMkLst>
          <pc:docMk/>
          <pc:sldMk cId="959665093" sldId="315"/>
        </pc:sldMkLst>
        <pc:spChg chg="mod">
          <ac:chgData name="Jemma Smith" userId="c43517b7-c020-487a-a609-e5dcac601652" providerId="ADAL" clId="{D77C3042-3019-40F0-8B0D-E6A213B29823}" dt="2025-10-14T13:28:26.079" v="238" actId="113"/>
          <ac:spMkLst>
            <pc:docMk/>
            <pc:sldMk cId="959665093" sldId="315"/>
            <ac:spMk id="2" creationId="{1454F26F-6322-B03F-FB0F-61D54A57FFA7}"/>
          </ac:spMkLst>
        </pc:spChg>
        <pc:spChg chg="mod">
          <ac:chgData name="Jemma Smith" userId="c43517b7-c020-487a-a609-e5dcac601652" providerId="ADAL" clId="{D77C3042-3019-40F0-8B0D-E6A213B29823}" dt="2025-10-14T13:29:08.084" v="239" actId="1076"/>
          <ac:spMkLst>
            <pc:docMk/>
            <pc:sldMk cId="959665093" sldId="315"/>
            <ac:spMk id="3" creationId="{5A910F12-2674-2107-ED75-A54C040017E0}"/>
          </ac:spMkLst>
        </pc:spChg>
        <pc:picChg chg="add mod">
          <ac:chgData name="Jemma Smith" userId="c43517b7-c020-487a-a609-e5dcac601652" providerId="ADAL" clId="{D77C3042-3019-40F0-8B0D-E6A213B29823}" dt="2025-10-14T13:29:15.630" v="241" actId="1076"/>
          <ac:picMkLst>
            <pc:docMk/>
            <pc:sldMk cId="959665093" sldId="315"/>
            <ac:picMk id="4" creationId="{5FFF3DAE-862D-6156-551F-B2338EDF3D66}"/>
          </ac:picMkLst>
        </pc:picChg>
      </pc:sldChg>
      <pc:sldChg chg="del">
        <pc:chgData name="Jemma Smith" userId="c43517b7-c020-487a-a609-e5dcac601652" providerId="ADAL" clId="{D77C3042-3019-40F0-8B0D-E6A213B29823}" dt="2025-10-14T13:29:40.407" v="242" actId="47"/>
        <pc:sldMkLst>
          <pc:docMk/>
          <pc:sldMk cId="2259308896" sldId="324"/>
        </pc:sldMkLst>
      </pc:sldChg>
      <pc:sldChg chg="del">
        <pc:chgData name="Jemma Smith" userId="c43517b7-c020-487a-a609-e5dcac601652" providerId="ADAL" clId="{D77C3042-3019-40F0-8B0D-E6A213B29823}" dt="2025-10-14T13:29:41.348" v="243" actId="47"/>
        <pc:sldMkLst>
          <pc:docMk/>
          <pc:sldMk cId="0" sldId="325"/>
        </pc:sldMkLst>
      </pc:sldChg>
      <pc:sldChg chg="del">
        <pc:chgData name="Jemma Smith" userId="c43517b7-c020-487a-a609-e5dcac601652" providerId="ADAL" clId="{D77C3042-3019-40F0-8B0D-E6A213B29823}" dt="2025-10-14T13:29:42.187" v="244" actId="47"/>
        <pc:sldMkLst>
          <pc:docMk/>
          <pc:sldMk cId="0" sldId="326"/>
        </pc:sldMkLst>
      </pc:sldChg>
      <pc:sldChg chg="del">
        <pc:chgData name="Jemma Smith" userId="c43517b7-c020-487a-a609-e5dcac601652" providerId="ADAL" clId="{D77C3042-3019-40F0-8B0D-E6A213B29823}" dt="2025-10-14T13:29:44.128" v="246" actId="47"/>
        <pc:sldMkLst>
          <pc:docMk/>
          <pc:sldMk cId="0" sldId="327"/>
        </pc:sldMkLst>
      </pc:sldChg>
      <pc:sldChg chg="del">
        <pc:chgData name="Jemma Smith" userId="c43517b7-c020-487a-a609-e5dcac601652" providerId="ADAL" clId="{D77C3042-3019-40F0-8B0D-E6A213B29823}" dt="2025-10-14T13:29:44.928" v="247" actId="47"/>
        <pc:sldMkLst>
          <pc:docMk/>
          <pc:sldMk cId="3067973990" sldId="328"/>
        </pc:sldMkLst>
      </pc:sldChg>
      <pc:sldChg chg="del">
        <pc:chgData name="Jemma Smith" userId="c43517b7-c020-487a-a609-e5dcac601652" providerId="ADAL" clId="{D77C3042-3019-40F0-8B0D-E6A213B29823}" dt="2025-10-14T13:29:49.254" v="251" actId="47"/>
        <pc:sldMkLst>
          <pc:docMk/>
          <pc:sldMk cId="0" sldId="329"/>
        </pc:sldMkLst>
      </pc:sldChg>
      <pc:sldChg chg="del">
        <pc:chgData name="Jemma Smith" userId="c43517b7-c020-487a-a609-e5dcac601652" providerId="ADAL" clId="{D77C3042-3019-40F0-8B0D-E6A213B29823}" dt="2025-10-14T13:29:51.259" v="253" actId="47"/>
        <pc:sldMkLst>
          <pc:docMk/>
          <pc:sldMk cId="0" sldId="330"/>
        </pc:sldMkLst>
      </pc:sldChg>
      <pc:sldChg chg="del">
        <pc:chgData name="Jemma Smith" userId="c43517b7-c020-487a-a609-e5dcac601652" providerId="ADAL" clId="{D77C3042-3019-40F0-8B0D-E6A213B29823}" dt="2025-10-14T13:29:52.121" v="254" actId="47"/>
        <pc:sldMkLst>
          <pc:docMk/>
          <pc:sldMk cId="0" sldId="331"/>
        </pc:sldMkLst>
      </pc:sldChg>
      <pc:sldChg chg="modSp mod">
        <pc:chgData name="Jemma Smith" userId="c43517b7-c020-487a-a609-e5dcac601652" providerId="ADAL" clId="{D77C3042-3019-40F0-8B0D-E6A213B29823}" dt="2025-10-14T13:13:44.623" v="55" actId="20577"/>
        <pc:sldMkLst>
          <pc:docMk/>
          <pc:sldMk cId="1393221825" sldId="437"/>
        </pc:sldMkLst>
        <pc:spChg chg="mod">
          <ac:chgData name="Jemma Smith" userId="c43517b7-c020-487a-a609-e5dcac601652" providerId="ADAL" clId="{D77C3042-3019-40F0-8B0D-E6A213B29823}" dt="2025-10-14T13:13:44.623" v="55" actId="20577"/>
          <ac:spMkLst>
            <pc:docMk/>
            <pc:sldMk cId="1393221825" sldId="437"/>
            <ac:spMk id="2" creationId="{A6E9004F-BFD6-4ADC-A0B5-89A9E2C7C48E}"/>
          </ac:spMkLst>
        </pc:spChg>
      </pc:sldChg>
      <pc:sldChg chg="del">
        <pc:chgData name="Jemma Smith" userId="c43517b7-c020-487a-a609-e5dcac601652" providerId="ADAL" clId="{D77C3042-3019-40F0-8B0D-E6A213B29823}" dt="2025-10-14T13:21:08.909" v="156" actId="47"/>
        <pc:sldMkLst>
          <pc:docMk/>
          <pc:sldMk cId="2274741246" sldId="467"/>
        </pc:sldMkLst>
      </pc:sldChg>
      <pc:sldChg chg="modSp mod">
        <pc:chgData name="Jemma Smith" userId="c43517b7-c020-487a-a609-e5dcac601652" providerId="ADAL" clId="{D77C3042-3019-40F0-8B0D-E6A213B29823}" dt="2025-10-14T13:17:36.008" v="105" actId="1076"/>
        <pc:sldMkLst>
          <pc:docMk/>
          <pc:sldMk cId="2325135618" sldId="476"/>
        </pc:sldMkLst>
        <pc:spChg chg="mod">
          <ac:chgData name="Jemma Smith" userId="c43517b7-c020-487a-a609-e5dcac601652" providerId="ADAL" clId="{D77C3042-3019-40F0-8B0D-E6A213B29823}" dt="2025-10-14T13:17:36.008" v="105" actId="1076"/>
          <ac:spMkLst>
            <pc:docMk/>
            <pc:sldMk cId="2325135618" sldId="476"/>
            <ac:spMk id="2" creationId="{05E653AE-9D5F-0654-F1C8-94E8B9B550B7}"/>
          </ac:spMkLst>
        </pc:spChg>
        <pc:picChg chg="mod">
          <ac:chgData name="Jemma Smith" userId="c43517b7-c020-487a-a609-e5dcac601652" providerId="ADAL" clId="{D77C3042-3019-40F0-8B0D-E6A213B29823}" dt="2025-10-14T13:17:32.943" v="104" actId="1076"/>
          <ac:picMkLst>
            <pc:docMk/>
            <pc:sldMk cId="2325135618" sldId="476"/>
            <ac:picMk id="1026" creationId="{5BFEC343-5C2D-FBC8-0971-5D3033A74769}"/>
          </ac:picMkLst>
        </pc:picChg>
      </pc:sldChg>
      <pc:sldChg chg="modSp mod">
        <pc:chgData name="Jemma Smith" userId="c43517b7-c020-487a-a609-e5dcac601652" providerId="ADAL" clId="{D77C3042-3019-40F0-8B0D-E6A213B29823}" dt="2025-10-14T13:24:54.223" v="195" actId="20577"/>
        <pc:sldMkLst>
          <pc:docMk/>
          <pc:sldMk cId="3899597710" sldId="482"/>
        </pc:sldMkLst>
        <pc:spChg chg="mod">
          <ac:chgData name="Jemma Smith" userId="c43517b7-c020-487a-a609-e5dcac601652" providerId="ADAL" clId="{D77C3042-3019-40F0-8B0D-E6A213B29823}" dt="2025-10-14T13:24:05.105" v="184" actId="20577"/>
          <ac:spMkLst>
            <pc:docMk/>
            <pc:sldMk cId="3899597710" sldId="482"/>
            <ac:spMk id="2" creationId="{47D49223-F2E5-A7F7-5D52-3D74F6539FDD}"/>
          </ac:spMkLst>
        </pc:spChg>
        <pc:spChg chg="mod">
          <ac:chgData name="Jemma Smith" userId="c43517b7-c020-487a-a609-e5dcac601652" providerId="ADAL" clId="{D77C3042-3019-40F0-8B0D-E6A213B29823}" dt="2025-10-14T13:24:54.223" v="195" actId="20577"/>
          <ac:spMkLst>
            <pc:docMk/>
            <pc:sldMk cId="3899597710" sldId="482"/>
            <ac:spMk id="3" creationId="{D1737262-2893-F453-BA9C-B02F469758A2}"/>
          </ac:spMkLst>
        </pc:spChg>
      </pc:sldChg>
      <pc:sldChg chg="modSp mod">
        <pc:chgData name="Jemma Smith" userId="c43517b7-c020-487a-a609-e5dcac601652" providerId="ADAL" clId="{D77C3042-3019-40F0-8B0D-E6A213B29823}" dt="2025-10-14T13:28:03.076" v="237" actId="255"/>
        <pc:sldMkLst>
          <pc:docMk/>
          <pc:sldMk cId="196117207" sldId="483"/>
        </pc:sldMkLst>
        <pc:spChg chg="mod">
          <ac:chgData name="Jemma Smith" userId="c43517b7-c020-487a-a609-e5dcac601652" providerId="ADAL" clId="{D77C3042-3019-40F0-8B0D-E6A213B29823}" dt="2025-10-14T13:25:22.873" v="196" actId="1076"/>
          <ac:spMkLst>
            <pc:docMk/>
            <pc:sldMk cId="196117207" sldId="483"/>
            <ac:spMk id="2" creationId="{47D49223-F2E5-A7F7-5D52-3D74F6539FDD}"/>
          </ac:spMkLst>
        </pc:spChg>
        <pc:spChg chg="mod">
          <ac:chgData name="Jemma Smith" userId="c43517b7-c020-487a-a609-e5dcac601652" providerId="ADAL" clId="{D77C3042-3019-40F0-8B0D-E6A213B29823}" dt="2025-10-14T13:28:03.076" v="237" actId="255"/>
          <ac:spMkLst>
            <pc:docMk/>
            <pc:sldMk cId="196117207" sldId="483"/>
            <ac:spMk id="3" creationId="{D1737262-2893-F453-BA9C-B02F469758A2}"/>
          </ac:spMkLst>
        </pc:spChg>
      </pc:sldChg>
      <pc:sldChg chg="del">
        <pc:chgData name="Jemma Smith" userId="c43517b7-c020-487a-a609-e5dcac601652" providerId="ADAL" clId="{D77C3042-3019-40F0-8B0D-E6A213B29823}" dt="2025-10-14T13:21:06.292" v="154" actId="47"/>
        <pc:sldMkLst>
          <pc:docMk/>
          <pc:sldMk cId="2381026303" sldId="484"/>
        </pc:sldMkLst>
      </pc:sldChg>
      <pc:sldChg chg="del">
        <pc:chgData name="Jemma Smith" userId="c43517b7-c020-487a-a609-e5dcac601652" providerId="ADAL" clId="{D77C3042-3019-40F0-8B0D-E6A213B29823}" dt="2025-10-14T13:21:07.242" v="155" actId="47"/>
        <pc:sldMkLst>
          <pc:docMk/>
          <pc:sldMk cId="1096380855" sldId="485"/>
        </pc:sldMkLst>
      </pc:sldChg>
      <pc:sldChg chg="del">
        <pc:chgData name="Jemma Smith" userId="c43517b7-c020-487a-a609-e5dcac601652" providerId="ADAL" clId="{D77C3042-3019-40F0-8B0D-E6A213B29823}" dt="2025-10-14T13:19:09.227" v="135" actId="47"/>
        <pc:sldMkLst>
          <pc:docMk/>
          <pc:sldMk cId="3793940103" sldId="508"/>
        </pc:sldMkLst>
      </pc:sldChg>
      <pc:sldChg chg="modSp mod">
        <pc:chgData name="Jemma Smith" userId="c43517b7-c020-487a-a609-e5dcac601652" providerId="ADAL" clId="{D77C3042-3019-40F0-8B0D-E6A213B29823}" dt="2025-10-14T13:19:03.543" v="134" actId="1076"/>
        <pc:sldMkLst>
          <pc:docMk/>
          <pc:sldMk cId="2215054515" sldId="594"/>
        </pc:sldMkLst>
        <pc:spChg chg="mod">
          <ac:chgData name="Jemma Smith" userId="c43517b7-c020-487a-a609-e5dcac601652" providerId="ADAL" clId="{D77C3042-3019-40F0-8B0D-E6A213B29823}" dt="2025-10-14T13:19:01.472" v="133" actId="115"/>
          <ac:spMkLst>
            <pc:docMk/>
            <pc:sldMk cId="2215054515" sldId="594"/>
            <ac:spMk id="2" creationId="{93F03F0D-6A62-8723-1E9E-55A2FF717952}"/>
          </ac:spMkLst>
        </pc:spChg>
        <pc:spChg chg="mod">
          <ac:chgData name="Jemma Smith" userId="c43517b7-c020-487a-a609-e5dcac601652" providerId="ADAL" clId="{D77C3042-3019-40F0-8B0D-E6A213B29823}" dt="2025-10-14T13:18:47.832" v="116" actId="1076"/>
          <ac:spMkLst>
            <pc:docMk/>
            <pc:sldMk cId="2215054515" sldId="594"/>
            <ac:spMk id="3" creationId="{178AE810-C3E5-FDA0-AE48-D3E0E2817C76}"/>
          </ac:spMkLst>
        </pc:spChg>
        <pc:picChg chg="mod">
          <ac:chgData name="Jemma Smith" userId="c43517b7-c020-487a-a609-e5dcac601652" providerId="ADAL" clId="{D77C3042-3019-40F0-8B0D-E6A213B29823}" dt="2025-10-14T13:19:03.543" v="134" actId="1076"/>
          <ac:picMkLst>
            <pc:docMk/>
            <pc:sldMk cId="2215054515" sldId="594"/>
            <ac:picMk id="4" creationId="{DD68D357-E621-1421-0741-DC9230C34569}"/>
          </ac:picMkLst>
        </pc:picChg>
      </pc:sldChg>
      <pc:sldChg chg="addSp delSp modSp mod">
        <pc:chgData name="Jemma Smith" userId="c43517b7-c020-487a-a609-e5dcac601652" providerId="ADAL" clId="{D77C3042-3019-40F0-8B0D-E6A213B29823}" dt="2025-10-14T13:22:13.387" v="176" actId="1076"/>
        <pc:sldMkLst>
          <pc:docMk/>
          <pc:sldMk cId="2295330687" sldId="600"/>
        </pc:sldMkLst>
        <pc:spChg chg="mod">
          <ac:chgData name="Jemma Smith" userId="c43517b7-c020-487a-a609-e5dcac601652" providerId="ADAL" clId="{D77C3042-3019-40F0-8B0D-E6A213B29823}" dt="2025-10-14T13:21:26.972" v="170" actId="115"/>
          <ac:spMkLst>
            <pc:docMk/>
            <pc:sldMk cId="2295330687" sldId="600"/>
            <ac:spMk id="2" creationId="{93F03F0D-6A62-8723-1E9E-55A2FF717952}"/>
          </ac:spMkLst>
        </pc:spChg>
        <pc:picChg chg="del">
          <ac:chgData name="Jemma Smith" userId="c43517b7-c020-487a-a609-e5dcac601652" providerId="ADAL" clId="{D77C3042-3019-40F0-8B0D-E6A213B29823}" dt="2025-10-14T13:21:55.529" v="171" actId="478"/>
          <ac:picMkLst>
            <pc:docMk/>
            <pc:sldMk cId="2295330687" sldId="600"/>
            <ac:picMk id="4" creationId="{AF84325D-8809-A46B-9C66-D7D2234D7872}"/>
          </ac:picMkLst>
        </pc:picChg>
        <pc:picChg chg="add mod">
          <ac:chgData name="Jemma Smith" userId="c43517b7-c020-487a-a609-e5dcac601652" providerId="ADAL" clId="{D77C3042-3019-40F0-8B0D-E6A213B29823}" dt="2025-10-14T13:22:13.387" v="176" actId="1076"/>
          <ac:picMkLst>
            <pc:docMk/>
            <pc:sldMk cId="2295330687" sldId="600"/>
            <ac:picMk id="5" creationId="{4C72CBDF-866D-E812-2DC0-1C422617996E}"/>
          </ac:picMkLst>
        </pc:picChg>
      </pc:sldChg>
      <pc:sldChg chg="modSp mod">
        <pc:chgData name="Jemma Smith" userId="c43517b7-c020-487a-a609-e5dcac601652" providerId="ADAL" clId="{D77C3042-3019-40F0-8B0D-E6A213B29823}" dt="2025-10-14T13:20:20.913" v="152" actId="1076"/>
        <pc:sldMkLst>
          <pc:docMk/>
          <pc:sldMk cId="2927935249" sldId="608"/>
        </pc:sldMkLst>
        <pc:spChg chg="mod">
          <ac:chgData name="Jemma Smith" userId="c43517b7-c020-487a-a609-e5dcac601652" providerId="ADAL" clId="{D77C3042-3019-40F0-8B0D-E6A213B29823}" dt="2025-10-14T13:20:08.763" v="148" actId="115"/>
          <ac:spMkLst>
            <pc:docMk/>
            <pc:sldMk cId="2927935249" sldId="608"/>
            <ac:spMk id="2" creationId="{93F03F0D-6A62-8723-1E9E-55A2FF717952}"/>
          </ac:spMkLst>
        </pc:spChg>
        <pc:spChg chg="mod">
          <ac:chgData name="Jemma Smith" userId="c43517b7-c020-487a-a609-e5dcac601652" providerId="ADAL" clId="{D77C3042-3019-40F0-8B0D-E6A213B29823}" dt="2025-10-14T13:20:20.913" v="152" actId="1076"/>
          <ac:spMkLst>
            <pc:docMk/>
            <pc:sldMk cId="2927935249" sldId="608"/>
            <ac:spMk id="3" creationId="{178AE810-C3E5-FDA0-AE48-D3E0E2817C76}"/>
          </ac:spMkLst>
        </pc:spChg>
        <pc:picChg chg="mod">
          <ac:chgData name="Jemma Smith" userId="c43517b7-c020-487a-a609-e5dcac601652" providerId="ADAL" clId="{D77C3042-3019-40F0-8B0D-E6A213B29823}" dt="2025-10-14T13:20:13.046" v="149" actId="1076"/>
          <ac:picMkLst>
            <pc:docMk/>
            <pc:sldMk cId="2927935249" sldId="608"/>
            <ac:picMk id="6" creationId="{E7A74A81-2B2E-F713-414A-7E619C577A6B}"/>
          </ac:picMkLst>
        </pc:picChg>
        <pc:picChg chg="mod">
          <ac:chgData name="Jemma Smith" userId="c43517b7-c020-487a-a609-e5dcac601652" providerId="ADAL" clId="{D77C3042-3019-40F0-8B0D-E6A213B29823}" dt="2025-10-14T13:20:14.653" v="150" actId="1076"/>
          <ac:picMkLst>
            <pc:docMk/>
            <pc:sldMk cId="2927935249" sldId="608"/>
            <ac:picMk id="7" creationId="{29313BD1-8A5B-FE12-02E0-1478A6C8E58C}"/>
          </ac:picMkLst>
        </pc:picChg>
      </pc:sldChg>
      <pc:sldChg chg="del">
        <pc:chgData name="Jemma Smith" userId="c43517b7-c020-487a-a609-e5dcac601652" providerId="ADAL" clId="{D77C3042-3019-40F0-8B0D-E6A213B29823}" dt="2025-10-14T13:20:25.815" v="153" actId="47"/>
        <pc:sldMkLst>
          <pc:docMk/>
          <pc:sldMk cId="92348389" sldId="611"/>
        </pc:sldMkLst>
      </pc:sldChg>
      <pc:sldChg chg="del">
        <pc:chgData name="Jemma Smith" userId="c43517b7-c020-487a-a609-e5dcac601652" providerId="ADAL" clId="{D77C3042-3019-40F0-8B0D-E6A213B29823}" dt="2025-10-14T13:13:52.943" v="56" actId="47"/>
        <pc:sldMkLst>
          <pc:docMk/>
          <pc:sldMk cId="1612707513" sldId="612"/>
        </pc:sldMkLst>
      </pc:sldChg>
      <pc:sldChg chg="modSp mod">
        <pc:chgData name="Jemma Smith" userId="c43517b7-c020-487a-a609-e5dcac601652" providerId="ADAL" clId="{D77C3042-3019-40F0-8B0D-E6A213B29823}" dt="2025-10-14T13:17:53.327" v="109" actId="1076"/>
        <pc:sldMkLst>
          <pc:docMk/>
          <pc:sldMk cId="3024899059" sldId="615"/>
        </pc:sldMkLst>
        <pc:picChg chg="mod">
          <ac:chgData name="Jemma Smith" userId="c43517b7-c020-487a-a609-e5dcac601652" providerId="ADAL" clId="{D77C3042-3019-40F0-8B0D-E6A213B29823}" dt="2025-10-14T13:17:53.327" v="109" actId="1076"/>
          <ac:picMkLst>
            <pc:docMk/>
            <pc:sldMk cId="3024899059" sldId="615"/>
            <ac:picMk id="2" creationId="{34345290-5C7E-286C-C534-34C7304DEAF5}"/>
          </ac:picMkLst>
        </pc:picChg>
        <pc:picChg chg="mod">
          <ac:chgData name="Jemma Smith" userId="c43517b7-c020-487a-a609-e5dcac601652" providerId="ADAL" clId="{D77C3042-3019-40F0-8B0D-E6A213B29823}" dt="2025-10-14T13:17:47.475" v="107" actId="1076"/>
          <ac:picMkLst>
            <pc:docMk/>
            <pc:sldMk cId="3024899059" sldId="615"/>
            <ac:picMk id="9" creationId="{BF91E005-6D9E-5746-B2A2-3E609CCA2A23}"/>
          </ac:picMkLst>
        </pc:picChg>
      </pc:sldChg>
      <pc:sldChg chg="addSp modSp new mod ord">
        <pc:chgData name="Jemma Smith" userId="c43517b7-c020-487a-a609-e5dcac601652" providerId="ADAL" clId="{D77C3042-3019-40F0-8B0D-E6A213B29823}" dt="2025-10-14T13:16:23.060" v="100" actId="1076"/>
        <pc:sldMkLst>
          <pc:docMk/>
          <pc:sldMk cId="31336170" sldId="656"/>
        </pc:sldMkLst>
        <pc:spChg chg="add mod">
          <ac:chgData name="Jemma Smith" userId="c43517b7-c020-487a-a609-e5dcac601652" providerId="ADAL" clId="{D77C3042-3019-40F0-8B0D-E6A213B29823}" dt="2025-10-14T13:15:06.046" v="98" actId="20577"/>
          <ac:spMkLst>
            <pc:docMk/>
            <pc:sldMk cId="31336170" sldId="656"/>
            <ac:spMk id="3" creationId="{88C2FA88-F060-98C8-8173-9771541CED27}"/>
          </ac:spMkLst>
        </pc:spChg>
        <pc:picChg chg="add mod">
          <ac:chgData name="Jemma Smith" userId="c43517b7-c020-487a-a609-e5dcac601652" providerId="ADAL" clId="{D77C3042-3019-40F0-8B0D-E6A213B29823}" dt="2025-10-14T13:16:23.060" v="100" actId="1076"/>
          <ac:picMkLst>
            <pc:docMk/>
            <pc:sldMk cId="31336170" sldId="656"/>
            <ac:picMk id="4" creationId="{BCFFE7C5-FFC7-FAAB-B9A5-6B5CF1079095}"/>
          </ac:picMkLst>
        </pc:picChg>
      </pc:sldChg>
      <pc:sldChg chg="del">
        <pc:chgData name="Jemma Smith" userId="c43517b7-c020-487a-a609-e5dcac601652" providerId="ADAL" clId="{D77C3042-3019-40F0-8B0D-E6A213B29823}" dt="2025-10-14T13:14:02.747" v="58" actId="47"/>
        <pc:sldMkLst>
          <pc:docMk/>
          <pc:sldMk cId="3913594363" sldId="656"/>
        </pc:sldMkLst>
      </pc:sldChg>
    </pc:docChg>
  </pc:docChgLst>
  <pc:docChgLst>
    <pc:chgData name="Ruth Taylor Davies" userId="8d2594f9-d043-4d68-8483-ffdf100c9e10" providerId="ADAL" clId="{768EA926-0E71-4671-BD7B-212B99F01848}"/>
    <pc:docChg chg="undo custSel delSld modSld sldOrd modNotesMaster modHandout">
      <pc:chgData name="Ruth Taylor Davies" userId="8d2594f9-d043-4d68-8483-ffdf100c9e10" providerId="ADAL" clId="{768EA926-0E71-4671-BD7B-212B99F01848}" dt="2024-10-17T07:42:06.278" v="39"/>
      <pc:docMkLst>
        <pc:docMk/>
      </pc:docMkLst>
      <pc:sldChg chg="del ord">
        <pc:chgData name="Ruth Taylor Davies" userId="8d2594f9-d043-4d68-8483-ffdf100c9e10" providerId="ADAL" clId="{768EA926-0E71-4671-BD7B-212B99F01848}" dt="2024-10-07T11:57:42.648" v="15"/>
        <pc:sldMkLst>
          <pc:docMk/>
          <pc:sldMk cId="0" sldId="259"/>
        </pc:sldMkLst>
      </pc:sldChg>
      <pc:sldChg chg="modSp del mod ord">
        <pc:chgData name="Ruth Taylor Davies" userId="8d2594f9-d043-4d68-8483-ffdf100c9e10" providerId="ADAL" clId="{768EA926-0E71-4671-BD7B-212B99F01848}" dt="2024-10-07T11:57:42.648" v="15"/>
        <pc:sldMkLst>
          <pc:docMk/>
          <pc:sldMk cId="0" sldId="261"/>
        </pc:sldMkLst>
      </pc:sldChg>
      <pc:sldChg chg="modSp del mod ord">
        <pc:chgData name="Ruth Taylor Davies" userId="8d2594f9-d043-4d68-8483-ffdf100c9e10" providerId="ADAL" clId="{768EA926-0E71-4671-BD7B-212B99F01848}" dt="2024-10-07T11:57:42.648" v="15"/>
        <pc:sldMkLst>
          <pc:docMk/>
          <pc:sldMk cId="0" sldId="262"/>
        </pc:sldMkLst>
      </pc:sldChg>
      <pc:sldChg chg="del ord">
        <pc:chgData name="Ruth Taylor Davies" userId="8d2594f9-d043-4d68-8483-ffdf100c9e10" providerId="ADAL" clId="{768EA926-0E71-4671-BD7B-212B99F01848}" dt="2024-10-07T11:57:42.648" v="15"/>
        <pc:sldMkLst>
          <pc:docMk/>
          <pc:sldMk cId="0" sldId="263"/>
        </pc:sldMkLst>
      </pc:sldChg>
      <pc:sldChg chg="del ord">
        <pc:chgData name="Ruth Taylor Davies" userId="8d2594f9-d043-4d68-8483-ffdf100c9e10" providerId="ADAL" clId="{768EA926-0E71-4671-BD7B-212B99F01848}" dt="2024-10-07T11:57:42.648" v="15"/>
        <pc:sldMkLst>
          <pc:docMk/>
          <pc:sldMk cId="0" sldId="265"/>
        </pc:sldMkLst>
      </pc:sldChg>
      <pc:sldChg chg="del ord">
        <pc:chgData name="Ruth Taylor Davies" userId="8d2594f9-d043-4d68-8483-ffdf100c9e10" providerId="ADAL" clId="{768EA926-0E71-4671-BD7B-212B99F01848}" dt="2024-10-07T11:57:42.648" v="15"/>
        <pc:sldMkLst>
          <pc:docMk/>
          <pc:sldMk cId="0" sldId="267"/>
        </pc:sldMkLst>
      </pc:sldChg>
      <pc:sldChg chg="del ord">
        <pc:chgData name="Ruth Taylor Davies" userId="8d2594f9-d043-4d68-8483-ffdf100c9e10" providerId="ADAL" clId="{768EA926-0E71-4671-BD7B-212B99F01848}" dt="2024-10-07T11:57:42.648" v="15"/>
        <pc:sldMkLst>
          <pc:docMk/>
          <pc:sldMk cId="959665093" sldId="315"/>
        </pc:sldMkLst>
      </pc:sldChg>
      <pc:sldChg chg="del ord">
        <pc:chgData name="Ruth Taylor Davies" userId="8d2594f9-d043-4d68-8483-ffdf100c9e10" providerId="ADAL" clId="{768EA926-0E71-4671-BD7B-212B99F01848}" dt="2024-10-07T11:57:42.648" v="15"/>
        <pc:sldMkLst>
          <pc:docMk/>
          <pc:sldMk cId="2259308896" sldId="324"/>
        </pc:sldMkLst>
      </pc:sldChg>
      <pc:sldChg chg="del ord">
        <pc:chgData name="Ruth Taylor Davies" userId="8d2594f9-d043-4d68-8483-ffdf100c9e10" providerId="ADAL" clId="{768EA926-0E71-4671-BD7B-212B99F01848}" dt="2024-10-07T11:57:42.648" v="15"/>
        <pc:sldMkLst>
          <pc:docMk/>
          <pc:sldMk cId="0" sldId="325"/>
        </pc:sldMkLst>
      </pc:sldChg>
      <pc:sldChg chg="del ord">
        <pc:chgData name="Ruth Taylor Davies" userId="8d2594f9-d043-4d68-8483-ffdf100c9e10" providerId="ADAL" clId="{768EA926-0E71-4671-BD7B-212B99F01848}" dt="2024-10-07T11:57:42.648" v="15"/>
        <pc:sldMkLst>
          <pc:docMk/>
          <pc:sldMk cId="0" sldId="326"/>
        </pc:sldMkLst>
      </pc:sldChg>
      <pc:sldChg chg="del ord">
        <pc:chgData name="Ruth Taylor Davies" userId="8d2594f9-d043-4d68-8483-ffdf100c9e10" providerId="ADAL" clId="{768EA926-0E71-4671-BD7B-212B99F01848}" dt="2024-10-07T11:57:42.648" v="15"/>
        <pc:sldMkLst>
          <pc:docMk/>
          <pc:sldMk cId="0" sldId="327"/>
        </pc:sldMkLst>
      </pc:sldChg>
      <pc:sldChg chg="del ord">
        <pc:chgData name="Ruth Taylor Davies" userId="8d2594f9-d043-4d68-8483-ffdf100c9e10" providerId="ADAL" clId="{768EA926-0E71-4671-BD7B-212B99F01848}" dt="2024-10-07T11:57:42.648" v="15"/>
        <pc:sldMkLst>
          <pc:docMk/>
          <pc:sldMk cId="3067973990" sldId="328"/>
        </pc:sldMkLst>
      </pc:sldChg>
      <pc:sldChg chg="del ord">
        <pc:chgData name="Ruth Taylor Davies" userId="8d2594f9-d043-4d68-8483-ffdf100c9e10" providerId="ADAL" clId="{768EA926-0E71-4671-BD7B-212B99F01848}" dt="2024-10-07T11:57:42.648" v="15"/>
        <pc:sldMkLst>
          <pc:docMk/>
          <pc:sldMk cId="0" sldId="329"/>
        </pc:sldMkLst>
      </pc:sldChg>
      <pc:sldChg chg="del ord">
        <pc:chgData name="Ruth Taylor Davies" userId="8d2594f9-d043-4d68-8483-ffdf100c9e10" providerId="ADAL" clId="{768EA926-0E71-4671-BD7B-212B99F01848}" dt="2024-10-07T11:57:42.648" v="15"/>
        <pc:sldMkLst>
          <pc:docMk/>
          <pc:sldMk cId="0" sldId="330"/>
        </pc:sldMkLst>
      </pc:sldChg>
      <pc:sldChg chg="modSp del mod ord">
        <pc:chgData name="Ruth Taylor Davies" userId="8d2594f9-d043-4d68-8483-ffdf100c9e10" providerId="ADAL" clId="{768EA926-0E71-4671-BD7B-212B99F01848}" dt="2024-10-07T11:57:42.648" v="15"/>
        <pc:sldMkLst>
          <pc:docMk/>
          <pc:sldMk cId="0" sldId="331"/>
        </pc:sldMkLst>
      </pc:sldChg>
      <pc:sldChg chg="modSp mod">
        <pc:chgData name="Ruth Taylor Davies" userId="8d2594f9-d043-4d68-8483-ffdf100c9e10" providerId="ADAL" clId="{768EA926-0E71-4671-BD7B-212B99F01848}" dt="2024-10-07T11:55:24.249" v="6" actId="20577"/>
        <pc:sldMkLst>
          <pc:docMk/>
          <pc:sldMk cId="274602380" sldId="348"/>
        </pc:sldMkLst>
      </pc:sldChg>
      <pc:sldChg chg="ord">
        <pc:chgData name="Ruth Taylor Davies" userId="8d2594f9-d043-4d68-8483-ffdf100c9e10" providerId="ADAL" clId="{768EA926-0E71-4671-BD7B-212B99F01848}" dt="2024-10-14T08:10:55.918" v="21"/>
        <pc:sldMkLst>
          <pc:docMk/>
          <pc:sldMk cId="3899597710" sldId="482"/>
        </pc:sldMkLst>
      </pc:sldChg>
      <pc:sldChg chg="addSp delSp modSp mod delAnim modAnim">
        <pc:chgData name="Ruth Taylor Davies" userId="8d2594f9-d043-4d68-8483-ffdf100c9e10" providerId="ADAL" clId="{768EA926-0E71-4671-BD7B-212B99F01848}" dt="2024-10-17T07:42:06.278" v="39"/>
        <pc:sldMkLst>
          <pc:docMk/>
          <pc:sldMk cId="2718758882" sldId="500"/>
        </pc:sldMkLst>
      </pc:sldChg>
      <pc:sldChg chg="addSp delSp modSp mod delAnim modAnim">
        <pc:chgData name="Ruth Taylor Davies" userId="8d2594f9-d043-4d68-8483-ffdf100c9e10" providerId="ADAL" clId="{768EA926-0E71-4671-BD7B-212B99F01848}" dt="2024-10-17T07:41:20.702" v="37"/>
        <pc:sldMkLst>
          <pc:docMk/>
          <pc:sldMk cId="2824418967" sldId="557"/>
        </pc:sldMkLst>
      </pc:sldChg>
      <pc:sldChg chg="addSp delSp modSp mod delAnim modAnim">
        <pc:chgData name="Ruth Taylor Davies" userId="8d2594f9-d043-4d68-8483-ffdf100c9e10" providerId="ADAL" clId="{768EA926-0E71-4671-BD7B-212B99F01848}" dt="2024-10-17T07:40:02.612" v="32" actId="1076"/>
        <pc:sldMkLst>
          <pc:docMk/>
          <pc:sldMk cId="3024899059" sldId="615"/>
        </pc:sldMkLst>
      </pc:sldChg>
      <pc:sldChg chg="addSp delSp modSp mod delAnim modAnim">
        <pc:chgData name="Ruth Taylor Davies" userId="8d2594f9-d043-4d68-8483-ffdf100c9e10" providerId="ADAL" clId="{768EA926-0E71-4671-BD7B-212B99F01848}" dt="2024-10-17T07:40:37.071" v="35" actId="1076"/>
        <pc:sldMkLst>
          <pc:docMk/>
          <pc:sldMk cId="3625806185" sldId="617"/>
        </pc:sldMkLst>
      </pc:sldChg>
      <pc:sldChg chg="addSp delSp modSp mod delAnim modAnim">
        <pc:chgData name="Ruth Taylor Davies" userId="8d2594f9-d043-4d68-8483-ffdf100c9e10" providerId="ADAL" clId="{768EA926-0E71-4671-BD7B-212B99F01848}" dt="2024-10-17T07:38:49.299" v="25" actId="1076"/>
        <pc:sldMkLst>
          <pc:docMk/>
          <pc:sldMk cId="3913594363" sldId="656"/>
        </pc:sldMkLst>
      </pc:sldChg>
      <pc:sldChg chg="del">
        <pc:chgData name="Ruth Taylor Davies" userId="8d2594f9-d043-4d68-8483-ffdf100c9e10" providerId="ADAL" clId="{768EA926-0E71-4671-BD7B-212B99F01848}" dt="2024-10-07T11:55:39.622" v="7" actId="2696"/>
        <pc:sldMkLst>
          <pc:docMk/>
          <pc:sldMk cId="3852727374" sldId="65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image" Target="../media/image24.png"/><Relationship Id="rId4"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image" Target="../media/image24.png"/><Relationship Id="rId4"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F8124-6DD5-3C4A-B1CE-BB6EA06A4DFE}" type="doc">
      <dgm:prSet loTypeId="urn:microsoft.com/office/officeart/2005/8/layout/vList3#2" loCatId="" qsTypeId="urn:microsoft.com/office/officeart/2005/8/quickstyle/simple4" qsCatId="simple" csTypeId="urn:microsoft.com/office/officeart/2005/8/colors/accent2_2" csCatId="accent2" phldr="1"/>
      <dgm:spPr/>
    </dgm:pt>
    <dgm:pt modelId="{09A28680-F81F-1C4E-AD5D-CC3C2A221C45}">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GB">
              <a:solidFill>
                <a:sysClr val="window" lastClr="FFFFFF"/>
              </a:solidFill>
              <a:latin typeface="Cambria"/>
              <a:ea typeface="+mn-ea"/>
              <a:cs typeface="+mn-cs"/>
            </a:rPr>
            <a:t>Successful responsible companies (social icons)</a:t>
          </a:r>
          <a:endParaRPr lang="en-US">
            <a:solidFill>
              <a:sysClr val="window" lastClr="FFFFFF"/>
            </a:solidFill>
            <a:latin typeface="Cambria"/>
            <a:ea typeface="+mn-ea"/>
            <a:cs typeface="+mn-cs"/>
          </a:endParaRPr>
        </a:p>
      </dgm:t>
    </dgm:pt>
    <dgm:pt modelId="{7AA8DC2E-FD72-164D-BB56-8EC4C280DB52}" type="parTrans" cxnId="{A7B5D2F4-4E4D-ED45-8E9B-6130AF0A30B5}">
      <dgm:prSet/>
      <dgm:spPr/>
      <dgm:t>
        <a:bodyPr/>
        <a:lstStyle/>
        <a:p>
          <a:endParaRPr lang="en-US"/>
        </a:p>
      </dgm:t>
    </dgm:pt>
    <dgm:pt modelId="{923DAE65-22BF-5E41-BC81-859AD5A8F8DB}" type="sibTrans" cxnId="{A7B5D2F4-4E4D-ED45-8E9B-6130AF0A30B5}">
      <dgm:prSet/>
      <dgm:spPr/>
      <dgm:t>
        <a:bodyPr/>
        <a:lstStyle/>
        <a:p>
          <a:endParaRPr lang="en-US"/>
        </a:p>
      </dgm:t>
    </dgm:pt>
    <dgm:pt modelId="{0DB40031-A754-2641-ABA9-A3A8A3D2430A}">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US">
              <a:solidFill>
                <a:sysClr val="window" lastClr="FFFFFF"/>
              </a:solidFill>
              <a:latin typeface="Cambria"/>
              <a:ea typeface="+mn-ea"/>
              <a:cs typeface="+mn-cs"/>
            </a:rPr>
            <a:t>Financial crises and the results of unethical </a:t>
          </a:r>
          <a:r>
            <a:rPr lang="en-US" err="1">
              <a:solidFill>
                <a:sysClr val="window" lastClr="FFFFFF"/>
              </a:solidFill>
              <a:latin typeface="Cambria"/>
              <a:ea typeface="+mn-ea"/>
              <a:cs typeface="+mn-cs"/>
            </a:rPr>
            <a:t>behaviour</a:t>
          </a:r>
          <a:r>
            <a:rPr lang="en-US">
              <a:solidFill>
                <a:sysClr val="window" lastClr="FFFFFF"/>
              </a:solidFill>
              <a:latin typeface="Cambria"/>
              <a:ea typeface="+mn-ea"/>
              <a:cs typeface="+mn-cs"/>
            </a:rPr>
            <a:t> </a:t>
          </a:r>
        </a:p>
      </dgm:t>
    </dgm:pt>
    <dgm:pt modelId="{2A13DB88-E1A7-7244-9978-3D5EFD3CD875}" type="parTrans" cxnId="{5C7479E0-F4A3-F240-85F6-8616E08058B1}">
      <dgm:prSet/>
      <dgm:spPr/>
      <dgm:t>
        <a:bodyPr/>
        <a:lstStyle/>
        <a:p>
          <a:endParaRPr lang="en-US"/>
        </a:p>
      </dgm:t>
    </dgm:pt>
    <dgm:pt modelId="{A0F49248-6754-754A-8E57-DEF3A36E6BBC}" type="sibTrans" cxnId="{5C7479E0-F4A3-F240-85F6-8616E08058B1}">
      <dgm:prSet/>
      <dgm:spPr/>
      <dgm:t>
        <a:bodyPr/>
        <a:lstStyle/>
        <a:p>
          <a:endParaRPr lang="en-US"/>
        </a:p>
      </dgm:t>
    </dgm:pt>
    <dgm:pt modelId="{2A240A13-EEED-FC45-87E3-A14A619E9B70}">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err="1">
              <a:solidFill>
                <a:sysClr val="window" lastClr="FFFFFF"/>
              </a:solidFill>
              <a:latin typeface="Cambria"/>
              <a:ea typeface="+mn-ea"/>
              <a:cs typeface="+mn-cs"/>
            </a:rPr>
            <a:t>Globalisation</a:t>
          </a:r>
          <a:r>
            <a:rPr lang="en-US">
              <a:solidFill>
                <a:sysClr val="window" lastClr="FFFFFF"/>
              </a:solidFill>
              <a:latin typeface="Cambria"/>
              <a:ea typeface="+mn-ea"/>
              <a:cs typeface="+mn-cs"/>
            </a:rPr>
            <a:t> and free flow of information</a:t>
          </a:r>
        </a:p>
      </dgm:t>
    </dgm:pt>
    <dgm:pt modelId="{6E0C4FAB-5662-444D-A968-D74385327841}" type="parTrans" cxnId="{C51128F4-E11B-3949-8E39-F39BA9F9C24D}">
      <dgm:prSet/>
      <dgm:spPr/>
      <dgm:t>
        <a:bodyPr/>
        <a:lstStyle/>
        <a:p>
          <a:endParaRPr lang="en-US"/>
        </a:p>
      </dgm:t>
    </dgm:pt>
    <dgm:pt modelId="{859C84B4-3642-5640-B950-470799CDB719}" type="sibTrans" cxnId="{C51128F4-E11B-3949-8E39-F39BA9F9C24D}">
      <dgm:prSet/>
      <dgm:spPr/>
      <dgm:t>
        <a:bodyPr/>
        <a:lstStyle/>
        <a:p>
          <a:endParaRPr lang="en-US"/>
        </a:p>
      </dgm:t>
    </dgm:pt>
    <dgm:pt modelId="{5067D7E9-2550-4F4D-B86C-CD22888A8DFD}">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US">
              <a:solidFill>
                <a:sysClr val="window" lastClr="FFFFFF"/>
              </a:solidFill>
              <a:latin typeface="Cambria"/>
              <a:ea typeface="+mn-ea"/>
              <a:cs typeface="+mn-cs"/>
            </a:rPr>
            <a:t>Consumer growing awareness and activism</a:t>
          </a:r>
        </a:p>
      </dgm:t>
    </dgm:pt>
    <dgm:pt modelId="{C2D7C04E-22B4-B34C-A12D-9243AD9A2F91}" type="parTrans" cxnId="{614FAE1C-006E-654C-B591-FFB447B473D1}">
      <dgm:prSet/>
      <dgm:spPr/>
      <dgm:t>
        <a:bodyPr/>
        <a:lstStyle/>
        <a:p>
          <a:endParaRPr lang="en-US"/>
        </a:p>
      </dgm:t>
    </dgm:pt>
    <dgm:pt modelId="{49AFDC69-384D-DC48-8DCC-2E1CC13C1A27}" type="sibTrans" cxnId="{614FAE1C-006E-654C-B591-FFB447B473D1}">
      <dgm:prSet/>
      <dgm:spPr/>
      <dgm:t>
        <a:bodyPr/>
        <a:lstStyle/>
        <a:p>
          <a:endParaRPr lang="en-US"/>
        </a:p>
      </dgm:t>
    </dgm:pt>
    <dgm:pt modelId="{370652E2-2DBC-CE48-8989-A4CA620F7A28}" type="pres">
      <dgm:prSet presAssocID="{EF9F8124-6DD5-3C4A-B1CE-BB6EA06A4DFE}" presName="linearFlow" presStyleCnt="0">
        <dgm:presLayoutVars>
          <dgm:dir/>
          <dgm:resizeHandles val="exact"/>
        </dgm:presLayoutVars>
      </dgm:prSet>
      <dgm:spPr/>
    </dgm:pt>
    <dgm:pt modelId="{6A5168CC-73F4-0E44-99CC-B08222B163D4}" type="pres">
      <dgm:prSet presAssocID="{09A28680-F81F-1C4E-AD5D-CC3C2A221C45}" presName="composite" presStyleCnt="0"/>
      <dgm:spPr/>
    </dgm:pt>
    <dgm:pt modelId="{AF015E63-F33A-2F46-BCA0-4B21E879330D}" type="pres">
      <dgm:prSet presAssocID="{09A28680-F81F-1C4E-AD5D-CC3C2A221C45}" presName="imgShp" presStyleLbl="fgImgPlace1" presStyleIdx="0" presStyleCnt="4"/>
      <dgm:spPr>
        <a:xfrm>
          <a:off x="1066674" y="1224614"/>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gm:spPr>
    </dgm:pt>
    <dgm:pt modelId="{E2FF68AD-CE8E-7440-8605-507D02647B93}" type="pres">
      <dgm:prSet presAssocID="{09A28680-F81F-1C4E-AD5D-CC3C2A221C45}" presName="txShp" presStyleLbl="node1" presStyleIdx="0" presStyleCnt="4">
        <dgm:presLayoutVars>
          <dgm:bulletEnabled val="1"/>
        </dgm:presLayoutVars>
      </dgm:prSet>
      <dgm:spPr>
        <a:prstGeom prst="homePlate">
          <a:avLst/>
        </a:prstGeom>
      </dgm:spPr>
    </dgm:pt>
    <dgm:pt modelId="{769DC56D-8004-2141-AE8C-FB2A46A73CEC}" type="pres">
      <dgm:prSet presAssocID="{923DAE65-22BF-5E41-BC81-859AD5A8F8DB}" presName="spacing" presStyleCnt="0"/>
      <dgm:spPr/>
    </dgm:pt>
    <dgm:pt modelId="{E6A224FC-F65E-DC49-8421-B2E581DC085E}" type="pres">
      <dgm:prSet presAssocID="{5067D7E9-2550-4F4D-B86C-CD22888A8DFD}" presName="composite" presStyleCnt="0"/>
      <dgm:spPr/>
    </dgm:pt>
    <dgm:pt modelId="{86B64349-634E-A040-BBF7-7001D2089A14}" type="pres">
      <dgm:prSet presAssocID="{5067D7E9-2550-4F4D-B86C-CD22888A8DFD}"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FECD620E-ED4D-5844-B31B-E29B2D194B6E}" type="pres">
      <dgm:prSet presAssocID="{5067D7E9-2550-4F4D-B86C-CD22888A8DFD}" presName="txShp" presStyleLbl="node1" presStyleIdx="1" presStyleCnt="4">
        <dgm:presLayoutVars>
          <dgm:bulletEnabled val="1"/>
        </dgm:presLayoutVars>
      </dgm:prSet>
      <dgm:spPr/>
    </dgm:pt>
    <dgm:pt modelId="{9678FCF0-72DA-A845-9ABF-B3E754EEDAF6}" type="pres">
      <dgm:prSet presAssocID="{49AFDC69-384D-DC48-8DCC-2E1CC13C1A27}" presName="spacing" presStyleCnt="0"/>
      <dgm:spPr/>
    </dgm:pt>
    <dgm:pt modelId="{F2858F60-E049-9B46-83A6-C2EA24629DAC}" type="pres">
      <dgm:prSet presAssocID="{2A240A13-EEED-FC45-87E3-A14A619E9B70}" presName="composite" presStyleCnt="0"/>
      <dgm:spPr/>
    </dgm:pt>
    <dgm:pt modelId="{E97AAD72-C9C4-B44F-BF68-144B3C497307}" type="pres">
      <dgm:prSet presAssocID="{2A240A13-EEED-FC45-87E3-A14A619E9B70}" presName="imgShp" presStyleLbl="fgImgPlace1" presStyleIdx="2" presStyleCnt="4"/>
      <dgm:spPr>
        <a:prstGeom prst="ellipse">
          <a:avLst/>
        </a:prstGeom>
        <a:blipFill rotWithShape="1">
          <a:blip xmlns:r="http://schemas.openxmlformats.org/officeDocument/2006/relationships" r:embed="rId3"/>
          <a:stretch>
            <a:fillRect/>
          </a:stretch>
        </a:blipFill>
      </dgm:spPr>
    </dgm:pt>
    <dgm:pt modelId="{37116D10-537F-8545-830F-009A318A6A46}" type="pres">
      <dgm:prSet presAssocID="{2A240A13-EEED-FC45-87E3-A14A619E9B70}" presName="txShp" presStyleLbl="node1" presStyleIdx="2" presStyleCnt="4">
        <dgm:presLayoutVars>
          <dgm:bulletEnabled val="1"/>
        </dgm:presLayoutVars>
      </dgm:prSet>
      <dgm:spPr>
        <a:prstGeom prst="homePlate">
          <a:avLst/>
        </a:prstGeom>
      </dgm:spPr>
    </dgm:pt>
    <dgm:pt modelId="{D3B306FE-2E50-4447-8E51-0313779E8184}" type="pres">
      <dgm:prSet presAssocID="{859C84B4-3642-5640-B950-470799CDB719}" presName="spacing" presStyleCnt="0"/>
      <dgm:spPr/>
    </dgm:pt>
    <dgm:pt modelId="{807EAF4C-E344-CF45-AF55-0C062169F27D}" type="pres">
      <dgm:prSet presAssocID="{0DB40031-A754-2641-ABA9-A3A8A3D2430A}" presName="composite" presStyleCnt="0"/>
      <dgm:spPr/>
    </dgm:pt>
    <dgm:pt modelId="{3CB3EF5D-8A8F-534B-8237-0D26A727E7F2}" type="pres">
      <dgm:prSet presAssocID="{0DB40031-A754-2641-ABA9-A3A8A3D2430A}" presName="imgShp" presStyleLbl="fgImgPlace1" presStyleIdx="3" presStyleCnt="4" custLinFactNeighborX="-3633" custLinFactNeighborY="5887"/>
      <dgm: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gm:spPr>
    </dgm:pt>
    <dgm:pt modelId="{800BAC79-F11D-284F-B969-45E390024F0A}" type="pres">
      <dgm:prSet presAssocID="{0DB40031-A754-2641-ABA9-A3A8A3D2430A}" presName="txShp" presStyleLbl="node1" presStyleIdx="3" presStyleCnt="4">
        <dgm:presLayoutVars>
          <dgm:bulletEnabled val="1"/>
        </dgm:presLayoutVars>
      </dgm:prSet>
      <dgm:spPr>
        <a:prstGeom prst="homePlate">
          <a:avLst/>
        </a:prstGeom>
      </dgm:spPr>
    </dgm:pt>
  </dgm:ptLst>
  <dgm:cxnLst>
    <dgm:cxn modelId="{8AD8D002-0828-984A-AD4A-7B09DEAD1D5F}" type="presOf" srcId="{0DB40031-A754-2641-ABA9-A3A8A3D2430A}" destId="{800BAC79-F11D-284F-B969-45E390024F0A}" srcOrd="0" destOrd="0" presId="urn:microsoft.com/office/officeart/2005/8/layout/vList3#2"/>
    <dgm:cxn modelId="{614FAE1C-006E-654C-B591-FFB447B473D1}" srcId="{EF9F8124-6DD5-3C4A-B1CE-BB6EA06A4DFE}" destId="{5067D7E9-2550-4F4D-B86C-CD22888A8DFD}" srcOrd="1" destOrd="0" parTransId="{C2D7C04E-22B4-B34C-A12D-9243AD9A2F91}" sibTransId="{49AFDC69-384D-DC48-8DCC-2E1CC13C1A27}"/>
    <dgm:cxn modelId="{392D211E-1564-A94D-9831-BD4EA6873893}" type="presOf" srcId="{09A28680-F81F-1C4E-AD5D-CC3C2A221C45}" destId="{E2FF68AD-CE8E-7440-8605-507D02647B93}" srcOrd="0" destOrd="0" presId="urn:microsoft.com/office/officeart/2005/8/layout/vList3#2"/>
    <dgm:cxn modelId="{E3CD5679-F5CA-E842-8FA8-41DB9E8B2C0B}" type="presOf" srcId="{5067D7E9-2550-4F4D-B86C-CD22888A8DFD}" destId="{FECD620E-ED4D-5844-B31B-E29B2D194B6E}" srcOrd="0" destOrd="0" presId="urn:microsoft.com/office/officeart/2005/8/layout/vList3#2"/>
    <dgm:cxn modelId="{64C11A7A-A07F-184B-9AF9-F0303F874C04}" type="presOf" srcId="{EF9F8124-6DD5-3C4A-B1CE-BB6EA06A4DFE}" destId="{370652E2-2DBC-CE48-8989-A4CA620F7A28}" srcOrd="0" destOrd="0" presId="urn:microsoft.com/office/officeart/2005/8/layout/vList3#2"/>
    <dgm:cxn modelId="{5C7479E0-F4A3-F240-85F6-8616E08058B1}" srcId="{EF9F8124-6DD5-3C4A-B1CE-BB6EA06A4DFE}" destId="{0DB40031-A754-2641-ABA9-A3A8A3D2430A}" srcOrd="3" destOrd="0" parTransId="{2A13DB88-E1A7-7244-9978-3D5EFD3CD875}" sibTransId="{A0F49248-6754-754A-8E57-DEF3A36E6BBC}"/>
    <dgm:cxn modelId="{EFD6C8E9-45A6-B744-8A81-CFA89031ABF9}" type="presOf" srcId="{2A240A13-EEED-FC45-87E3-A14A619E9B70}" destId="{37116D10-537F-8545-830F-009A318A6A46}" srcOrd="0" destOrd="0" presId="urn:microsoft.com/office/officeart/2005/8/layout/vList3#2"/>
    <dgm:cxn modelId="{C51128F4-E11B-3949-8E39-F39BA9F9C24D}" srcId="{EF9F8124-6DD5-3C4A-B1CE-BB6EA06A4DFE}" destId="{2A240A13-EEED-FC45-87E3-A14A619E9B70}" srcOrd="2" destOrd="0" parTransId="{6E0C4FAB-5662-444D-A968-D74385327841}" sibTransId="{859C84B4-3642-5640-B950-470799CDB719}"/>
    <dgm:cxn modelId="{A7B5D2F4-4E4D-ED45-8E9B-6130AF0A30B5}" srcId="{EF9F8124-6DD5-3C4A-B1CE-BB6EA06A4DFE}" destId="{09A28680-F81F-1C4E-AD5D-CC3C2A221C45}" srcOrd="0" destOrd="0" parTransId="{7AA8DC2E-FD72-164D-BB56-8EC4C280DB52}" sibTransId="{923DAE65-22BF-5E41-BC81-859AD5A8F8DB}"/>
    <dgm:cxn modelId="{F63CB29F-2FBF-074A-A0B3-28EEE1F028F9}" type="presParOf" srcId="{370652E2-2DBC-CE48-8989-A4CA620F7A28}" destId="{6A5168CC-73F4-0E44-99CC-B08222B163D4}" srcOrd="0" destOrd="0" presId="urn:microsoft.com/office/officeart/2005/8/layout/vList3#2"/>
    <dgm:cxn modelId="{F6D56A29-A614-6341-95AF-04F2D48B636C}" type="presParOf" srcId="{6A5168CC-73F4-0E44-99CC-B08222B163D4}" destId="{AF015E63-F33A-2F46-BCA0-4B21E879330D}" srcOrd="0" destOrd="0" presId="urn:microsoft.com/office/officeart/2005/8/layout/vList3#2"/>
    <dgm:cxn modelId="{0B0CDF73-1B2F-BF44-B766-8F809153CB50}" type="presParOf" srcId="{6A5168CC-73F4-0E44-99CC-B08222B163D4}" destId="{E2FF68AD-CE8E-7440-8605-507D02647B93}" srcOrd="1" destOrd="0" presId="urn:microsoft.com/office/officeart/2005/8/layout/vList3#2"/>
    <dgm:cxn modelId="{06720CCD-537D-1548-A0D8-A2069AC45626}" type="presParOf" srcId="{370652E2-2DBC-CE48-8989-A4CA620F7A28}" destId="{769DC56D-8004-2141-AE8C-FB2A46A73CEC}" srcOrd="1" destOrd="0" presId="urn:microsoft.com/office/officeart/2005/8/layout/vList3#2"/>
    <dgm:cxn modelId="{CC966D6B-051B-3547-A853-D19A48212A97}" type="presParOf" srcId="{370652E2-2DBC-CE48-8989-A4CA620F7A28}" destId="{E6A224FC-F65E-DC49-8421-B2E581DC085E}" srcOrd="2" destOrd="0" presId="urn:microsoft.com/office/officeart/2005/8/layout/vList3#2"/>
    <dgm:cxn modelId="{F93184A7-AFB8-FA41-8AE4-2AA8702339BD}" type="presParOf" srcId="{E6A224FC-F65E-DC49-8421-B2E581DC085E}" destId="{86B64349-634E-A040-BBF7-7001D2089A14}" srcOrd="0" destOrd="0" presId="urn:microsoft.com/office/officeart/2005/8/layout/vList3#2"/>
    <dgm:cxn modelId="{3CE4B70B-923B-134B-8B39-E00DDC49581D}" type="presParOf" srcId="{E6A224FC-F65E-DC49-8421-B2E581DC085E}" destId="{FECD620E-ED4D-5844-B31B-E29B2D194B6E}" srcOrd="1" destOrd="0" presId="urn:microsoft.com/office/officeart/2005/8/layout/vList3#2"/>
    <dgm:cxn modelId="{7A22A04C-FCAD-0947-A3D2-27A9C097EBC8}" type="presParOf" srcId="{370652E2-2DBC-CE48-8989-A4CA620F7A28}" destId="{9678FCF0-72DA-A845-9ABF-B3E754EEDAF6}" srcOrd="3" destOrd="0" presId="urn:microsoft.com/office/officeart/2005/8/layout/vList3#2"/>
    <dgm:cxn modelId="{A2584C44-0CA1-7944-92C1-28F9E7AD99F9}" type="presParOf" srcId="{370652E2-2DBC-CE48-8989-A4CA620F7A28}" destId="{F2858F60-E049-9B46-83A6-C2EA24629DAC}" srcOrd="4" destOrd="0" presId="urn:microsoft.com/office/officeart/2005/8/layout/vList3#2"/>
    <dgm:cxn modelId="{94E7D71F-C05F-5D46-A027-D882A604615F}" type="presParOf" srcId="{F2858F60-E049-9B46-83A6-C2EA24629DAC}" destId="{E97AAD72-C9C4-B44F-BF68-144B3C497307}" srcOrd="0" destOrd="0" presId="urn:microsoft.com/office/officeart/2005/8/layout/vList3#2"/>
    <dgm:cxn modelId="{10AB9490-1140-AF49-9D94-91B35B408811}" type="presParOf" srcId="{F2858F60-E049-9B46-83A6-C2EA24629DAC}" destId="{37116D10-537F-8545-830F-009A318A6A46}" srcOrd="1" destOrd="0" presId="urn:microsoft.com/office/officeart/2005/8/layout/vList3#2"/>
    <dgm:cxn modelId="{42FD0132-8069-354D-A062-3750B869385A}" type="presParOf" srcId="{370652E2-2DBC-CE48-8989-A4CA620F7A28}" destId="{D3B306FE-2E50-4447-8E51-0313779E8184}" srcOrd="5" destOrd="0" presId="urn:microsoft.com/office/officeart/2005/8/layout/vList3#2"/>
    <dgm:cxn modelId="{A8A634C1-853D-DA47-A2CA-0E2692D08062}" type="presParOf" srcId="{370652E2-2DBC-CE48-8989-A4CA620F7A28}" destId="{807EAF4C-E344-CF45-AF55-0C062169F27D}" srcOrd="6" destOrd="0" presId="urn:microsoft.com/office/officeart/2005/8/layout/vList3#2"/>
    <dgm:cxn modelId="{5F9935CD-2725-A94D-96EB-2E618190681C}" type="presParOf" srcId="{807EAF4C-E344-CF45-AF55-0C062169F27D}" destId="{3CB3EF5D-8A8F-534B-8237-0D26A727E7F2}" srcOrd="0" destOrd="0" presId="urn:microsoft.com/office/officeart/2005/8/layout/vList3#2"/>
    <dgm:cxn modelId="{CC7ECA51-B5FB-A843-908F-6D5976664E8D}" type="presParOf" srcId="{807EAF4C-E344-CF45-AF55-0C062169F27D}" destId="{800BAC79-F11D-284F-B969-45E390024F0A}" srcOrd="1" destOrd="0" presId="urn:microsoft.com/office/officeart/2005/8/layout/vList3#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68AD-CE8E-7440-8605-507D02647B93}">
      <dsp:nvSpPr>
        <dsp:cNvPr id="0" name=""/>
        <dsp:cNvSpPr/>
      </dsp:nvSpPr>
      <dsp:spPr>
        <a:xfrm rot="10800000">
          <a:off x="1537079" y="2966"/>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GB" sz="2600" kern="1200">
              <a:solidFill>
                <a:sysClr val="window" lastClr="FFFFFF"/>
              </a:solidFill>
              <a:latin typeface="Cambria"/>
              <a:ea typeface="+mn-ea"/>
              <a:cs typeface="+mn-cs"/>
            </a:rPr>
            <a:t>Successful responsible companies (social icons)</a:t>
          </a:r>
          <a:endParaRPr lang="en-US" sz="2600" kern="1200">
            <a:solidFill>
              <a:sysClr val="window" lastClr="FFFFFF"/>
            </a:solidFill>
            <a:latin typeface="Cambria"/>
            <a:ea typeface="+mn-ea"/>
            <a:cs typeface="+mn-cs"/>
          </a:endParaRPr>
        </a:p>
      </dsp:txBody>
      <dsp:txXfrm rot="10800000">
        <a:off x="1772281" y="2966"/>
        <a:ext cx="4933444" cy="940809"/>
      </dsp:txXfrm>
    </dsp:sp>
    <dsp:sp modelId="{AF015E63-F33A-2F46-BCA0-4B21E879330D}">
      <dsp:nvSpPr>
        <dsp:cNvPr id="0" name=""/>
        <dsp:cNvSpPr/>
      </dsp:nvSpPr>
      <dsp:spPr>
        <a:xfrm>
          <a:off x="1066674" y="2966"/>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CD620E-ED4D-5844-B31B-E29B2D194B6E}">
      <dsp:nvSpPr>
        <dsp:cNvPr id="0" name=""/>
        <dsp:cNvSpPr/>
      </dsp:nvSpPr>
      <dsp:spPr>
        <a:xfrm rot="10800000">
          <a:off x="1537079" y="1224614"/>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a:solidFill>
                <a:sysClr val="window" lastClr="FFFFFF"/>
              </a:solidFill>
              <a:latin typeface="Cambria"/>
              <a:ea typeface="+mn-ea"/>
              <a:cs typeface="+mn-cs"/>
            </a:rPr>
            <a:t>Consumer growing awareness and activism</a:t>
          </a:r>
        </a:p>
      </dsp:txBody>
      <dsp:txXfrm rot="10800000">
        <a:off x="1772281" y="1224614"/>
        <a:ext cx="4933444" cy="940809"/>
      </dsp:txXfrm>
    </dsp:sp>
    <dsp:sp modelId="{86B64349-634E-A040-BBF7-7001D2089A14}">
      <dsp:nvSpPr>
        <dsp:cNvPr id="0" name=""/>
        <dsp:cNvSpPr/>
      </dsp:nvSpPr>
      <dsp:spPr>
        <a:xfrm>
          <a:off x="1066674" y="1224614"/>
          <a:ext cx="940809" cy="94080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dsp:spPr>
      <dsp:style>
        <a:lnRef idx="0">
          <a:scrgbClr r="0" g="0" b="0"/>
        </a:lnRef>
        <a:fillRef idx="1">
          <a:scrgbClr r="0" g="0" b="0"/>
        </a:fillRef>
        <a:effectRef idx="2">
          <a:scrgbClr r="0" g="0" b="0"/>
        </a:effectRef>
        <a:fontRef idx="minor"/>
      </dsp:style>
    </dsp:sp>
    <dsp:sp modelId="{37116D10-537F-8545-830F-009A318A6A46}">
      <dsp:nvSpPr>
        <dsp:cNvPr id="0" name=""/>
        <dsp:cNvSpPr/>
      </dsp:nvSpPr>
      <dsp:spPr>
        <a:xfrm rot="10800000">
          <a:off x="1537079" y="2446262"/>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err="1">
              <a:solidFill>
                <a:sysClr val="window" lastClr="FFFFFF"/>
              </a:solidFill>
              <a:latin typeface="Cambria"/>
              <a:ea typeface="+mn-ea"/>
              <a:cs typeface="+mn-cs"/>
            </a:rPr>
            <a:t>Globalisation</a:t>
          </a:r>
          <a:r>
            <a:rPr lang="en-US" sz="2600" kern="1200">
              <a:solidFill>
                <a:sysClr val="window" lastClr="FFFFFF"/>
              </a:solidFill>
              <a:latin typeface="Cambria"/>
              <a:ea typeface="+mn-ea"/>
              <a:cs typeface="+mn-cs"/>
            </a:rPr>
            <a:t> and free flow of information</a:t>
          </a:r>
        </a:p>
      </dsp:txBody>
      <dsp:txXfrm rot="10800000">
        <a:off x="1772281" y="2446262"/>
        <a:ext cx="4933444" cy="940809"/>
      </dsp:txXfrm>
    </dsp:sp>
    <dsp:sp modelId="{E97AAD72-C9C4-B44F-BF68-144B3C497307}">
      <dsp:nvSpPr>
        <dsp:cNvPr id="0" name=""/>
        <dsp:cNvSpPr/>
      </dsp:nvSpPr>
      <dsp:spPr>
        <a:xfrm>
          <a:off x="1066674" y="2446262"/>
          <a:ext cx="940809" cy="940809"/>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800BAC79-F11D-284F-B969-45E390024F0A}">
      <dsp:nvSpPr>
        <dsp:cNvPr id="0" name=""/>
        <dsp:cNvSpPr/>
      </dsp:nvSpPr>
      <dsp:spPr>
        <a:xfrm rot="10800000">
          <a:off x="1537079" y="3667911"/>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US" sz="2600" kern="1200">
              <a:solidFill>
                <a:sysClr val="window" lastClr="FFFFFF"/>
              </a:solidFill>
              <a:latin typeface="Cambria"/>
              <a:ea typeface="+mn-ea"/>
              <a:cs typeface="+mn-cs"/>
            </a:rPr>
            <a:t>Financial crises and the results of unethical </a:t>
          </a:r>
          <a:r>
            <a:rPr lang="en-US" sz="2600" kern="1200" err="1">
              <a:solidFill>
                <a:sysClr val="window" lastClr="FFFFFF"/>
              </a:solidFill>
              <a:latin typeface="Cambria"/>
              <a:ea typeface="+mn-ea"/>
              <a:cs typeface="+mn-cs"/>
            </a:rPr>
            <a:t>behaviour</a:t>
          </a:r>
          <a:r>
            <a:rPr lang="en-US" sz="2600" kern="1200">
              <a:solidFill>
                <a:sysClr val="window" lastClr="FFFFFF"/>
              </a:solidFill>
              <a:latin typeface="Cambria"/>
              <a:ea typeface="+mn-ea"/>
              <a:cs typeface="+mn-cs"/>
            </a:rPr>
            <a:t> </a:t>
          </a:r>
        </a:p>
      </dsp:txBody>
      <dsp:txXfrm rot="10800000">
        <a:off x="1772281" y="3667911"/>
        <a:ext cx="4933444" cy="940809"/>
      </dsp:txXfrm>
    </dsp:sp>
    <dsp:sp modelId="{3CB3EF5D-8A8F-534B-8237-0D26A727E7F2}">
      <dsp:nvSpPr>
        <dsp:cNvPr id="0" name=""/>
        <dsp:cNvSpPr/>
      </dsp:nvSpPr>
      <dsp: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235503" cy="336232"/>
          </a:xfrm>
          <a:prstGeom prst="rect">
            <a:avLst/>
          </a:prstGeom>
        </p:spPr>
        <p:txBody>
          <a:bodyPr vert="horz" lIns="94272" tIns="47136" rIns="94272" bIns="47136" rtlCol="0"/>
          <a:lstStyle>
            <a:lvl1pPr algn="l">
              <a:defRPr sz="1300"/>
            </a:lvl1pPr>
          </a:lstStyle>
          <a:p>
            <a:endParaRPr lang="en-GB"/>
          </a:p>
        </p:txBody>
      </p:sp>
      <p:sp>
        <p:nvSpPr>
          <p:cNvPr id="3" name="Date Placeholder 2"/>
          <p:cNvSpPr>
            <a:spLocks noGrp="1"/>
          </p:cNvSpPr>
          <p:nvPr>
            <p:ph type="dt" sz="quarter" idx="1"/>
          </p:nvPr>
        </p:nvSpPr>
        <p:spPr>
          <a:xfrm>
            <a:off x="5536474" y="1"/>
            <a:ext cx="4235503" cy="336232"/>
          </a:xfrm>
          <a:prstGeom prst="rect">
            <a:avLst/>
          </a:prstGeom>
        </p:spPr>
        <p:txBody>
          <a:bodyPr vert="horz" lIns="94272" tIns="47136" rIns="94272" bIns="47136" rtlCol="0"/>
          <a:lstStyle>
            <a:lvl1pPr algn="r">
              <a:defRPr sz="1300"/>
            </a:lvl1pPr>
          </a:lstStyle>
          <a:p>
            <a:fld id="{96D292DE-8B7A-4254-AA83-74C1F4DD4AF0}" type="datetimeFigureOut">
              <a:rPr lang="en-GB" smtClean="0"/>
              <a:t>14/10/2025</a:t>
            </a:fld>
            <a:endParaRPr lang="en-GB"/>
          </a:p>
        </p:txBody>
      </p:sp>
      <p:sp>
        <p:nvSpPr>
          <p:cNvPr id="4" name="Footer Placeholder 3"/>
          <p:cNvSpPr>
            <a:spLocks noGrp="1"/>
          </p:cNvSpPr>
          <p:nvPr>
            <p:ph type="ftr" sz="quarter" idx="2"/>
          </p:nvPr>
        </p:nvSpPr>
        <p:spPr>
          <a:xfrm>
            <a:off x="1" y="6387251"/>
            <a:ext cx="4235503" cy="336232"/>
          </a:xfrm>
          <a:prstGeom prst="rect">
            <a:avLst/>
          </a:prstGeom>
        </p:spPr>
        <p:txBody>
          <a:bodyPr vert="horz" lIns="94272" tIns="47136" rIns="94272" bIns="47136" rtlCol="0" anchor="b"/>
          <a:lstStyle>
            <a:lvl1pPr algn="l">
              <a:defRPr sz="1300"/>
            </a:lvl1pPr>
          </a:lstStyle>
          <a:p>
            <a:endParaRPr lang="en-GB"/>
          </a:p>
        </p:txBody>
      </p:sp>
      <p:sp>
        <p:nvSpPr>
          <p:cNvPr id="5" name="Slide Number Placeholder 4"/>
          <p:cNvSpPr>
            <a:spLocks noGrp="1"/>
          </p:cNvSpPr>
          <p:nvPr>
            <p:ph type="sldNum" sz="quarter" idx="3"/>
          </p:nvPr>
        </p:nvSpPr>
        <p:spPr>
          <a:xfrm>
            <a:off x="5536474" y="6387251"/>
            <a:ext cx="4235503" cy="336232"/>
          </a:xfrm>
          <a:prstGeom prst="rect">
            <a:avLst/>
          </a:prstGeom>
        </p:spPr>
        <p:txBody>
          <a:bodyPr vert="horz" lIns="94272" tIns="47136" rIns="94272" bIns="47136"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4235503" cy="337400"/>
          </a:xfrm>
          <a:prstGeom prst="rect">
            <a:avLst/>
          </a:prstGeom>
        </p:spPr>
        <p:txBody>
          <a:bodyPr vert="horz" lIns="94272" tIns="47136" rIns="94272" bIns="47136" rtlCol="0"/>
          <a:lstStyle>
            <a:lvl1pPr algn="l">
              <a:defRPr sz="1300"/>
            </a:lvl1pPr>
          </a:lstStyle>
          <a:p>
            <a:endParaRPr lang="en-US"/>
          </a:p>
        </p:txBody>
      </p:sp>
      <p:sp>
        <p:nvSpPr>
          <p:cNvPr id="3" name="Date Placeholder 2"/>
          <p:cNvSpPr>
            <a:spLocks noGrp="1"/>
          </p:cNvSpPr>
          <p:nvPr>
            <p:ph type="dt" idx="1"/>
          </p:nvPr>
        </p:nvSpPr>
        <p:spPr>
          <a:xfrm>
            <a:off x="5536474" y="1"/>
            <a:ext cx="4235503" cy="337400"/>
          </a:xfrm>
          <a:prstGeom prst="rect">
            <a:avLst/>
          </a:prstGeom>
        </p:spPr>
        <p:txBody>
          <a:bodyPr vert="horz" lIns="94272" tIns="47136" rIns="94272" bIns="47136" rtlCol="0"/>
          <a:lstStyle>
            <a:lvl1pPr algn="r">
              <a:defRPr sz="1300"/>
            </a:lvl1pPr>
          </a:lstStyle>
          <a:p>
            <a:fld id="{27ACFA33-DD99-D445-BBF2-692ED867A9DB}" type="datetimeFigureOut">
              <a:rPr lang="en-US" smtClean="0"/>
              <a:t>10/14/2025</a:t>
            </a:fld>
            <a:endParaRPr lang="en-US"/>
          </a:p>
        </p:txBody>
      </p:sp>
      <p:sp>
        <p:nvSpPr>
          <p:cNvPr id="4" name="Slide Image Placeholder 3"/>
          <p:cNvSpPr>
            <a:spLocks noGrp="1" noRot="1" noChangeAspect="1"/>
          </p:cNvSpPr>
          <p:nvPr>
            <p:ph type="sldImg" idx="2"/>
          </p:nvPr>
        </p:nvSpPr>
        <p:spPr>
          <a:xfrm>
            <a:off x="3375025" y="841375"/>
            <a:ext cx="3024188" cy="2268538"/>
          </a:xfrm>
          <a:prstGeom prst="rect">
            <a:avLst/>
          </a:prstGeom>
          <a:noFill/>
          <a:ln w="12700">
            <a:solidFill>
              <a:prstClr val="black"/>
            </a:solidFill>
          </a:ln>
        </p:spPr>
        <p:txBody>
          <a:bodyPr vert="horz" lIns="94272" tIns="47136" rIns="94272" bIns="47136" rtlCol="0" anchor="ctr"/>
          <a:lstStyle/>
          <a:p>
            <a:endParaRPr lang="en-US"/>
          </a:p>
        </p:txBody>
      </p:sp>
      <p:sp>
        <p:nvSpPr>
          <p:cNvPr id="5" name="Notes Placeholder 4"/>
          <p:cNvSpPr>
            <a:spLocks noGrp="1"/>
          </p:cNvSpPr>
          <p:nvPr>
            <p:ph type="body" sz="quarter" idx="3"/>
          </p:nvPr>
        </p:nvSpPr>
        <p:spPr>
          <a:xfrm>
            <a:off x="977425" y="3236239"/>
            <a:ext cx="7819390" cy="2647830"/>
          </a:xfrm>
          <a:prstGeom prst="rect">
            <a:avLst/>
          </a:prstGeom>
        </p:spPr>
        <p:txBody>
          <a:bodyPr vert="horz" lIns="94272" tIns="47136" rIns="94272" bIns="47136"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1" y="6387251"/>
            <a:ext cx="4235503" cy="337399"/>
          </a:xfrm>
          <a:prstGeom prst="rect">
            <a:avLst/>
          </a:prstGeom>
        </p:spPr>
        <p:txBody>
          <a:bodyPr vert="horz" lIns="94272" tIns="47136" rIns="94272" bIns="47136" rtlCol="0" anchor="b"/>
          <a:lstStyle>
            <a:lvl1pPr algn="l">
              <a:defRPr sz="1300"/>
            </a:lvl1pPr>
          </a:lstStyle>
          <a:p>
            <a:endParaRPr lang="en-US"/>
          </a:p>
        </p:txBody>
      </p:sp>
      <p:sp>
        <p:nvSpPr>
          <p:cNvPr id="7" name="Slide Number Placeholder 6"/>
          <p:cNvSpPr>
            <a:spLocks noGrp="1"/>
          </p:cNvSpPr>
          <p:nvPr>
            <p:ph type="sldNum" sz="quarter" idx="5"/>
          </p:nvPr>
        </p:nvSpPr>
        <p:spPr>
          <a:xfrm>
            <a:off x="5536474" y="6387251"/>
            <a:ext cx="4235503" cy="337399"/>
          </a:xfrm>
          <a:prstGeom prst="rect">
            <a:avLst/>
          </a:prstGeom>
        </p:spPr>
        <p:txBody>
          <a:bodyPr vert="horz" lIns="94272" tIns="47136" rIns="94272" bIns="47136"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forbes.com/sites/kathryndill/2015/01/21/the-worlds-most-sustainable-companies-2015/#4a3cea926f24"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link.springer.com/article/10.1186/s40991-016-0004-6/figures/1"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link.springer.com/article/10.1186/s40991-016-0004-6#ref-CR21" TargetMode="External"/><Relationship Id="rId5" Type="http://schemas.openxmlformats.org/officeDocument/2006/relationships/hyperlink" Target="https://link.springer.com/article/10.1186/s40991-016-0004-6#ref-CR26" TargetMode="External"/><Relationship Id="rId4" Type="http://schemas.openxmlformats.org/officeDocument/2006/relationships/hyperlink" Target="https://link.springer.com/article/10.1186/s40991-016-0004-6#ref-CR12"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arappa.education/courses/establishing-trus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ospitalitynet.org/news/4095337.html"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1hotels.com/about-us/our-story" TargetMode="External"/><Relationship Id="rId4" Type="http://schemas.openxmlformats.org/officeDocument/2006/relationships/hyperlink" Target="https://www.hospitalitynet.org/news/4096211.htm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mckinsey.com/business-functions/sustainability/our-insights/how-much-will-consumers-pay-to-go-green"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www.scielo.br/scielo.php?script=sci_arttext&amp;pid=S2531-04882019000200006" TargetMode="External"/><Relationship Id="rId4" Type="http://schemas.openxmlformats.org/officeDocument/2006/relationships/hyperlink" Target="https://www.tandfonline.com/doi/full/10.1080/00913367.2018.1452652"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685138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02777" indent="-502777" algn="just" fontAlgn="base">
              <a:buFont typeface="+mj-lt"/>
              <a:buAutoNum type="arabicPeriod"/>
            </a:pPr>
            <a:r>
              <a:rPr lang="en-GB" b="1" dirty="0"/>
              <a:t>Using resources sustainably</a:t>
            </a:r>
            <a:r>
              <a:rPr lang="en-GB" dirty="0"/>
              <a:t> </a:t>
            </a:r>
            <a:endParaRPr lang="en-GB" dirty="0">
              <a:cs typeface="Arial"/>
            </a:endParaRPr>
          </a:p>
          <a:p>
            <a:pPr marL="502777" indent="-502777" algn="just">
              <a:buAutoNum type="arabicPeriod"/>
            </a:pPr>
            <a:r>
              <a:rPr lang="en-GB" b="1" dirty="0"/>
              <a:t>Reducing over-consumption and waste</a:t>
            </a:r>
            <a:endParaRPr lang="en-GB" dirty="0">
              <a:cs typeface="Arial"/>
            </a:endParaRPr>
          </a:p>
          <a:p>
            <a:pPr marL="502777" indent="-502777" algn="just">
              <a:buAutoNum type="arabicPeriod"/>
            </a:pPr>
            <a:r>
              <a:rPr lang="en-GB" b="1" dirty="0"/>
              <a:t>Maintaining biodiversity</a:t>
            </a:r>
            <a:endParaRPr lang="en-GB" dirty="0">
              <a:cs typeface="Arial"/>
            </a:endParaRPr>
          </a:p>
          <a:p>
            <a:pPr marL="502777" indent="-502777" algn="just">
              <a:buAutoNum type="arabicPeriod"/>
            </a:pPr>
            <a:r>
              <a:rPr lang="en-GB" b="1" dirty="0"/>
              <a:t>Integrating tourism into planning</a:t>
            </a:r>
            <a:endParaRPr lang="en-GB" dirty="0">
              <a:cs typeface="Arial"/>
            </a:endParaRPr>
          </a:p>
          <a:p>
            <a:pPr marL="502777" indent="-502777" algn="just">
              <a:buAutoNum type="arabicPeriod"/>
            </a:pPr>
            <a:r>
              <a:rPr lang="en-GB" b="1" dirty="0"/>
              <a:t>Supporting local economies</a:t>
            </a:r>
            <a:r>
              <a:rPr lang="en-GB" dirty="0"/>
              <a:t> </a:t>
            </a:r>
            <a:endParaRPr lang="en-GB" dirty="0">
              <a:cs typeface="Arial"/>
            </a:endParaRPr>
          </a:p>
          <a:p>
            <a:pPr marL="502777" indent="-502777" algn="just">
              <a:buAutoNum type="arabicPeriod"/>
            </a:pPr>
            <a:r>
              <a:rPr lang="en-GB" b="1" dirty="0">
                <a:cs typeface="Arial"/>
              </a:rPr>
              <a:t>Involving local communities</a:t>
            </a:r>
          </a:p>
          <a:p>
            <a:pPr marL="502777" indent="-502777" algn="just">
              <a:buAutoNum type="arabicPeriod"/>
            </a:pPr>
            <a:r>
              <a:rPr lang="en-GB" b="1" dirty="0">
                <a:cs typeface="Arial"/>
              </a:rPr>
              <a:t>Consulting stakeholders and the public</a:t>
            </a:r>
          </a:p>
          <a:p>
            <a:pPr marL="502777" indent="-502777" algn="just">
              <a:buAutoNum type="arabicPeriod"/>
            </a:pPr>
            <a:r>
              <a:rPr lang="en-GB" b="1" dirty="0">
                <a:cs typeface="Arial"/>
              </a:rPr>
              <a:t>Training staff</a:t>
            </a:r>
          </a:p>
          <a:p>
            <a:pPr marL="502777" indent="-502777" algn="just">
              <a:buAutoNum type="arabicPeriod"/>
            </a:pPr>
            <a:r>
              <a:rPr lang="en-GB" b="1" dirty="0">
                <a:cs typeface="Arial"/>
              </a:rPr>
              <a:t>Marketing tourism responsibly</a:t>
            </a:r>
          </a:p>
          <a:p>
            <a:pPr marL="502777" indent="-502777" algn="just">
              <a:buAutoNum type="arabicPeriod"/>
            </a:pPr>
            <a:r>
              <a:rPr lang="en-GB" b="1" dirty="0">
                <a:cs typeface="Arial"/>
              </a:rPr>
              <a:t>Undertaking research</a:t>
            </a:r>
          </a:p>
          <a:p>
            <a:endParaRPr lang="en-GB" dirty="0"/>
          </a:p>
          <a:p>
            <a:r>
              <a:rPr lang="en-GB" dirty="0"/>
              <a:t>Food waste, Food Miles</a:t>
            </a:r>
          </a:p>
        </p:txBody>
      </p:sp>
      <p:sp>
        <p:nvSpPr>
          <p:cNvPr id="4" name="Slide Number Placeholder 3"/>
          <p:cNvSpPr>
            <a:spLocks noGrp="1"/>
          </p:cNvSpPr>
          <p:nvPr>
            <p:ph type="sldNum" sz="quarter" idx="5"/>
          </p:nvPr>
        </p:nvSpPr>
        <p:spPr/>
        <p:txBody>
          <a:bodyPr/>
          <a:lstStyle/>
          <a:p>
            <a:fld id="{FE08C8D7-18E8-2C4F-967C-29C09C3D1F6E}" type="slidenum">
              <a:rPr lang="en-US" smtClean="0"/>
              <a:t>3</a:t>
            </a:fld>
            <a:endParaRPr lang="en-US"/>
          </a:p>
        </p:txBody>
      </p:sp>
    </p:spTree>
    <p:extLst>
      <p:ext uri="{BB962C8B-B14F-4D97-AF65-F5344CB8AC3E}">
        <p14:creationId xmlns:p14="http://schemas.microsoft.com/office/powerpoint/2010/main" val="680101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2920052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844515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endParaRPr lang="en-US" dirty="0"/>
          </a:p>
          <a:p>
            <a:endParaRPr lang="en-GB" dirty="0"/>
          </a:p>
          <a:p>
            <a:r>
              <a:rPr lang="en-GB" dirty="0">
                <a:hlinkClick r:id="rId3"/>
              </a:rPr>
              <a:t>But the demands for sustainable accountability did not go away</a:t>
            </a:r>
            <a:r>
              <a:rPr lang="en-GB" dirty="0"/>
              <a:t>. In fact, they increased.</a:t>
            </a:r>
            <a:endParaRPr lang="en-GB" dirty="0">
              <a:cs typeface="Calibri"/>
            </a:endParaRPr>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541742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additional points</a:t>
            </a:r>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1706181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Figure 1 | Carroll’s pyramid of CSR: taking another look | International Journal of Corporate Social Responsibility (springer.com)</a:t>
            </a:r>
            <a:endParaRPr lang="en-GB" dirty="0"/>
          </a:p>
          <a:p>
            <a:endParaRPr lang="en-GB" dirty="0"/>
          </a:p>
          <a:p>
            <a:r>
              <a:rPr lang="en-GB" b="0" i="0" dirty="0">
                <a:solidFill>
                  <a:srgbClr val="222222"/>
                </a:solidFill>
                <a:effectLst/>
                <a:latin typeface="Merriweather" panose="00000500000000000000" pitchFamily="2" charset="0"/>
              </a:rPr>
              <a:t>Corporate social responsibility (CSR) in its modern formulation has been an important and progressing topic since the 1950s. To be sure, evidences of businesses seeking to improve society, the community, or particular stakeholder groups may be traced back hundreds of years (Carroll et al. </a:t>
            </a:r>
            <a:r>
              <a:rPr lang="en-GB" b="0" i="0" dirty="0">
                <a:solidFill>
                  <a:srgbClr val="025E8D"/>
                </a:solidFill>
                <a:effectLst/>
                <a:latin typeface="Merriweather" panose="00000500000000000000" pitchFamily="2" charset="0"/>
                <a:hlinkClick r:id="rId4" tooltip="Carroll, A. B., Lipartito, K. J., Post, J. E., Werhane, P. H., &amp; Goodpaster, K. E. (Eds.). (2012). Corporate responsibility: the American Experience. Cambridge: Cambridge University Press."/>
              </a:rPr>
              <a:t>2012</a:t>
            </a:r>
            <a:r>
              <a:rPr lang="en-GB" b="0" i="0" dirty="0">
                <a:solidFill>
                  <a:srgbClr val="222222"/>
                </a:solidFill>
                <a:effectLst/>
                <a:latin typeface="Merriweather" panose="00000500000000000000" pitchFamily="2" charset="0"/>
              </a:rPr>
              <a:t>).</a:t>
            </a:r>
          </a:p>
          <a:p>
            <a:endParaRPr lang="en-GB" b="0" i="0" dirty="0">
              <a:solidFill>
                <a:srgbClr val="222222"/>
              </a:solidFill>
              <a:effectLst/>
              <a:latin typeface="Merriweather" panose="00000500000000000000" pitchFamily="2" charset="0"/>
            </a:endParaRPr>
          </a:p>
          <a:p>
            <a:pPr algn="l"/>
            <a:r>
              <a:rPr lang="en-GB" b="0" i="0" dirty="0">
                <a:solidFill>
                  <a:srgbClr val="222222"/>
                </a:solidFill>
                <a:effectLst/>
                <a:latin typeface="Merriweather" panose="00000500000000000000" pitchFamily="2" charset="0"/>
              </a:rPr>
              <a:t>it must be acknowledged that some writers early on have been critical of the CSR concept. In an important </a:t>
            </a:r>
            <a:r>
              <a:rPr lang="en-GB" b="0" i="1" dirty="0">
                <a:solidFill>
                  <a:srgbClr val="222222"/>
                </a:solidFill>
                <a:effectLst/>
                <a:latin typeface="Merriweather" panose="00000500000000000000" pitchFamily="2" charset="0"/>
              </a:rPr>
              <a:t>Harvard Business Review</a:t>
            </a:r>
            <a:r>
              <a:rPr lang="en-GB" b="0" i="0" dirty="0">
                <a:solidFill>
                  <a:srgbClr val="222222"/>
                </a:solidFill>
                <a:effectLst/>
                <a:latin typeface="Merriweather" panose="00000500000000000000" pitchFamily="2" charset="0"/>
              </a:rPr>
              <a:t> article in 1958, for example, Theodore Levitt spoke of “The Dangers of Social Responsibility.” His position was best summarized when he stated that business has only two responsibilities – (1) to engage in face-to-face civility such as honesty and good faith and (2) to seek material gain. Levitt argued that long-run profit maximization is the one dominant objective of business, in practice as well as theory (Levitt </a:t>
            </a:r>
            <a:r>
              <a:rPr lang="en-GB" b="0" i="0" dirty="0">
                <a:solidFill>
                  <a:srgbClr val="025E8D"/>
                </a:solidFill>
                <a:effectLst/>
                <a:latin typeface="Merriweather" panose="00000500000000000000" pitchFamily="2" charset="0"/>
                <a:hlinkClick r:id="rId5" tooltip="Levitt, T. (1958). The dangers of social responsibility (pp. 41–50). Harvard business review."/>
              </a:rPr>
              <a:t>1958</a:t>
            </a:r>
            <a:r>
              <a:rPr lang="en-GB" b="0" i="0" dirty="0">
                <a:solidFill>
                  <a:srgbClr val="222222"/>
                </a:solidFill>
                <a:effectLst/>
                <a:latin typeface="Merriweather" panose="00000500000000000000" pitchFamily="2" charset="0"/>
              </a:rPr>
              <a:t>, p. 49). The most well-known adversary of social responsibility, however, is economist Milton Friedman who argued that social issues are not the concern of businesspeople and that these problems should be resolved by the unfettered workings of the free market system (Friedman </a:t>
            </a:r>
            <a:r>
              <a:rPr lang="en-GB" b="0" i="0" dirty="0">
                <a:solidFill>
                  <a:srgbClr val="025E8D"/>
                </a:solidFill>
                <a:effectLst/>
                <a:latin typeface="Merriweather" panose="00000500000000000000" pitchFamily="2" charset="0"/>
                <a:hlinkClick r:id="rId6" tooltip="Friedman, M. (1962). Capitalism and freedom. Chicago: University of Chicago Press."/>
              </a:rPr>
              <a:t>1962</a:t>
            </a:r>
            <a:r>
              <a:rPr lang="en-GB" b="0" i="0" dirty="0">
                <a:solidFill>
                  <a:srgbClr val="222222"/>
                </a:solidFill>
                <a:effectLst/>
                <a:latin typeface="Merriweather" panose="00000500000000000000" pitchFamily="2" charset="0"/>
              </a:rPr>
              <a:t>).</a:t>
            </a:r>
          </a:p>
          <a:p>
            <a:r>
              <a:rPr lang="en-GB" b="1" dirty="0">
                <a:effectLst/>
                <a:latin typeface="Merriweather Sans" pitchFamily="2" charset="0"/>
              </a:rPr>
              <a:t>Introduction</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3632094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CSR is sustainable business management with improved financial performance reduced operating costs, enhanced brand image, increased sales and customer loyalty, increased productivity and ability to attract and retain employees. </a:t>
            </a:r>
          </a:p>
          <a:p>
            <a:endParaRPr lang="en-GB" dirty="0"/>
          </a:p>
          <a:p>
            <a:r>
              <a:rPr lang="en-GB" b="0" i="0" dirty="0">
                <a:solidFill>
                  <a:srgbClr val="202124"/>
                </a:solidFill>
                <a:effectLst/>
                <a:latin typeface="Google Sans"/>
              </a:rPr>
              <a:t>One of the most significant disadvantages of CSR in business is the </a:t>
            </a:r>
            <a:r>
              <a:rPr lang="en-GB" b="0" i="0" dirty="0">
                <a:solidFill>
                  <a:srgbClr val="040C28"/>
                </a:solidFill>
                <a:effectLst/>
                <a:latin typeface="Google Sans"/>
              </a:rPr>
              <a:t>impact on public image</a:t>
            </a:r>
            <a:r>
              <a:rPr lang="en-GB" b="0" i="0" dirty="0">
                <a:solidFill>
                  <a:srgbClr val="202124"/>
                </a:solidFill>
                <a:effectLst/>
                <a:latin typeface="Google Sans"/>
              </a:rPr>
              <a:t>. Once you're in the public eye, you're more likely to be scrutinized for everything you do. As an organization that upholds its credibility with its actions, you may be subject to criticism over the smallest acts.</a:t>
            </a:r>
          </a:p>
          <a:p>
            <a:endParaRPr lang="en-GB" b="0" i="0" dirty="0">
              <a:solidFill>
                <a:srgbClr val="202124"/>
              </a:solidFill>
              <a:effectLst/>
              <a:latin typeface="Google Sans"/>
            </a:endParaRPr>
          </a:p>
          <a:p>
            <a:pPr algn="l" rtl="0"/>
            <a:r>
              <a:rPr lang="en-GB" b="0" i="0" dirty="0">
                <a:solidFill>
                  <a:srgbClr val="4A4A4A"/>
                </a:solidFill>
                <a:effectLst/>
                <a:latin typeface="Jost"/>
              </a:rPr>
              <a:t>For Organizations, The Primary Aim Is To Generate Revenue And Turn Profits. So, How Does Corporate Social Responsibility, Which Is About Giving And Not Taking, Factor Into The Balance Sheet?</a:t>
            </a:r>
          </a:p>
          <a:p>
            <a:pPr algn="l" rtl="0"/>
            <a:r>
              <a:rPr lang="en-GB" b="0" i="0" dirty="0">
                <a:solidFill>
                  <a:srgbClr val="4A4A4A"/>
                </a:solidFill>
                <a:effectLst/>
                <a:latin typeface="Jost"/>
              </a:rPr>
              <a:t>An Organization’s Social Responsibility Toward Its Community, Employees And Other Stakeholders Is Significant And Concrete. The Sphere In Which An Organization Operates Needs To Be Sustained Not Just For The Organization’s Sake But For Others Involved. Having Said That, There Are Some Disadvantages Of Social Responsibility That May Put Organizations In A Dilemma.</a:t>
            </a:r>
          </a:p>
          <a:p>
            <a:pPr algn="l" rtl="0"/>
            <a:r>
              <a:rPr lang="en-GB" b="0" i="0" dirty="0">
                <a:solidFill>
                  <a:srgbClr val="4A4A4A"/>
                </a:solidFill>
                <a:effectLst/>
                <a:latin typeface="Jost"/>
              </a:rPr>
              <a:t>Let’s Explore The Flip Side Of Social Responsibility And What It Means For A Business. Learn About The Importance Of Building Trust Among Stakeholders.</a:t>
            </a:r>
          </a:p>
          <a:p>
            <a:pPr algn="l" rtl="0"/>
            <a:r>
              <a:rPr lang="en-GB" b="1" i="0" u="sng" dirty="0">
                <a:solidFill>
                  <a:srgbClr val="4A4A4A"/>
                </a:solidFill>
                <a:effectLst/>
                <a:latin typeface="Jost"/>
              </a:rPr>
              <a:t>What Are The Disadvantages Of Social Responsibility?</a:t>
            </a:r>
          </a:p>
          <a:p>
            <a:pPr algn="l" rtl="0"/>
            <a:r>
              <a:rPr lang="en-GB" b="0" i="0" dirty="0">
                <a:solidFill>
                  <a:srgbClr val="4A4A4A"/>
                </a:solidFill>
                <a:effectLst/>
                <a:latin typeface="Jost"/>
              </a:rPr>
              <a:t> </a:t>
            </a:r>
          </a:p>
          <a:p>
            <a:pPr algn="l" rtl="0"/>
            <a:r>
              <a:rPr lang="en-GB" b="0" i="0" dirty="0">
                <a:solidFill>
                  <a:srgbClr val="4A4A4A"/>
                </a:solidFill>
                <a:effectLst/>
                <a:latin typeface="Jost"/>
              </a:rPr>
              <a:t>A Corporate’s Social Responsibility Sets It Apart By Lending It A Competitive Advantage. Philanthropic Efforts Go A Long Way In Building Rapport, Goodwill And Loyalty Among Members In And Outside The Organization. But Once Organizations Engage In CSR, They’re Also Subject To Inspection, Criticism And Public Opinion.</a:t>
            </a:r>
          </a:p>
          <a:p>
            <a:pPr algn="l" rtl="0"/>
            <a:r>
              <a:rPr lang="en-GB" b="1" i="0" u="sng" dirty="0">
                <a:solidFill>
                  <a:srgbClr val="4A4A4A"/>
                </a:solidFill>
                <a:effectLst/>
                <a:latin typeface="Jost"/>
              </a:rPr>
              <a:t>Here Are Some Disadvantages Of Corporate Social Responsibility:</a:t>
            </a:r>
          </a:p>
          <a:p>
            <a:pPr algn="l" rtl="0">
              <a:buFont typeface="+mj-lt"/>
              <a:buAutoNum type="arabicPeriod"/>
            </a:pPr>
            <a:r>
              <a:rPr lang="en-GB" b="1" i="0" u="sng" dirty="0">
                <a:solidFill>
                  <a:srgbClr val="4A4A4A"/>
                </a:solidFill>
                <a:effectLst/>
                <a:latin typeface="Jost"/>
              </a:rPr>
              <a:t>Rising Costs Of Operations</a:t>
            </a:r>
          </a:p>
          <a:p>
            <a:pPr algn="l" rtl="0"/>
            <a:r>
              <a:rPr lang="en-GB" b="0" i="0" dirty="0">
                <a:solidFill>
                  <a:srgbClr val="4A4A4A"/>
                </a:solidFill>
                <a:effectLst/>
                <a:latin typeface="Jost"/>
              </a:rPr>
              <a:t>Investing In CSR, At Any Scale, Can Lead To High Costs And Expenses. Organizations May Have To Reorganize Their Finances To Accommodate This Budgetary Change. They Need Investment To Train Employees, Launch Campaigns And Collaborate With External Agencies To Roll Out Programs. It Largely Depends On The Type Of CSR Initiative, But Most Call For An Effort To Ensure Things Go To Plan.</a:t>
            </a:r>
          </a:p>
          <a:p>
            <a:pPr algn="l" rtl="0"/>
            <a:r>
              <a:rPr lang="en-GB" b="0" i="0" dirty="0">
                <a:solidFill>
                  <a:srgbClr val="4A4A4A"/>
                </a:solidFill>
                <a:effectLst/>
                <a:latin typeface="Jost"/>
              </a:rPr>
              <a:t> </a:t>
            </a:r>
          </a:p>
          <a:p>
            <a:pPr algn="l" rtl="0">
              <a:buFont typeface="+mj-lt"/>
              <a:buAutoNum type="arabicPeriod" startAt="2"/>
            </a:pPr>
            <a:r>
              <a:rPr lang="en-GB" b="1" i="0" u="sng" dirty="0">
                <a:solidFill>
                  <a:srgbClr val="4A4A4A"/>
                </a:solidFill>
                <a:effectLst/>
                <a:latin typeface="Jost"/>
              </a:rPr>
              <a:t>Locking Horns With Stakeholders</a:t>
            </a:r>
          </a:p>
          <a:p>
            <a:pPr algn="l" rtl="0"/>
            <a:r>
              <a:rPr lang="en-GB" b="0" i="0" dirty="0">
                <a:solidFill>
                  <a:srgbClr val="4A4A4A"/>
                </a:solidFill>
                <a:effectLst/>
                <a:latin typeface="Jost"/>
              </a:rPr>
              <a:t>Shareholders, Clients Or Customers May Experience The Financial Burden Of An Organization’s CSR Activities. In Terms Of Investors, They’ll Be Keen To Learn Where And How Their Money Is Being Spent. Clients Would Want To Know About Your Initiatives, Whether They Align With Their Organization’s Missions And If There Are Conflicts Of Interest. Customers Pay Greater Attention To Organizations That Make Visible CSR Efforts. This Can Impact Your Marketing And Sales Initiatives.</a:t>
            </a:r>
          </a:p>
          <a:p>
            <a:pPr algn="l" rtl="0"/>
            <a:r>
              <a:rPr lang="en-GB" b="0" i="0" dirty="0">
                <a:solidFill>
                  <a:srgbClr val="4A4A4A"/>
                </a:solidFill>
                <a:effectLst/>
                <a:latin typeface="Jost"/>
              </a:rPr>
              <a:t> </a:t>
            </a:r>
          </a:p>
          <a:p>
            <a:pPr algn="l" rtl="0">
              <a:buFont typeface="+mj-lt"/>
              <a:buAutoNum type="arabicPeriod" startAt="3"/>
            </a:pPr>
            <a:r>
              <a:rPr lang="en-GB" b="1" i="0" u="sng" dirty="0">
                <a:solidFill>
                  <a:srgbClr val="4A4A4A"/>
                </a:solidFill>
                <a:effectLst/>
                <a:latin typeface="Jost"/>
              </a:rPr>
              <a:t>Public Image</a:t>
            </a:r>
          </a:p>
          <a:p>
            <a:pPr algn="l" rtl="0"/>
            <a:r>
              <a:rPr lang="en-GB" b="0" i="0" dirty="0">
                <a:solidFill>
                  <a:srgbClr val="4A4A4A"/>
                </a:solidFill>
                <a:effectLst/>
                <a:latin typeface="Jost"/>
              </a:rPr>
              <a:t>One Of The Most Significant Disadvantages Of CSR In Business Is The Impact On Public Image. Once You’re In The Public Eye, You’re More Likely To Be Scrutinized For Everything You Do. As An Organization That Upholds Its Credibility With Its Actions, You May Be Subject To Criticism Over The Smallest Acts. This Can Put You At A Disadvantage As It May Affect Your Customer Base. Organizations Have To Invest Substantially To Maintain Their Public Image And Sustain Their Brand.</a:t>
            </a:r>
          </a:p>
          <a:p>
            <a:pPr algn="l" rtl="0"/>
            <a:r>
              <a:rPr lang="en-GB" b="0" i="0" dirty="0">
                <a:solidFill>
                  <a:srgbClr val="4A4A4A"/>
                </a:solidFill>
                <a:effectLst/>
                <a:latin typeface="Jost"/>
              </a:rPr>
              <a:t> </a:t>
            </a:r>
          </a:p>
          <a:p>
            <a:pPr algn="l" rtl="0">
              <a:buFont typeface="+mj-lt"/>
              <a:buAutoNum type="arabicPeriod" startAt="4"/>
            </a:pPr>
            <a:r>
              <a:rPr lang="en-GB" b="1" i="0" u="sng" dirty="0">
                <a:solidFill>
                  <a:srgbClr val="4A4A4A"/>
                </a:solidFill>
                <a:effectLst/>
                <a:latin typeface="Jost"/>
              </a:rPr>
              <a:t>Increased Accountability</a:t>
            </a:r>
          </a:p>
          <a:p>
            <a:pPr algn="l" rtl="0"/>
            <a:r>
              <a:rPr lang="en-GB" b="0" i="0" dirty="0">
                <a:solidFill>
                  <a:srgbClr val="4A4A4A"/>
                </a:solidFill>
                <a:effectLst/>
                <a:latin typeface="Jost"/>
              </a:rPr>
              <a:t>Organizations That Invest In CSR Agree To Be More Accountable And Responsible For Their Actions. If Your Business Operations Negatively Impact The Environment, For Instance, You Have To Do Damage Control And Set Things Right. If Your Products Aren’t Sustainable Or Eco-Friendly On One Hand And Your CSR Arm Is Protesting Against Climate Change And Other Environmental Detriments, You Can Be Put In The Spotlight. You Have To Assess Your Operations Before You Invest In Appropriate CSR Measures.</a:t>
            </a:r>
          </a:p>
          <a:p>
            <a:pPr algn="l" rtl="0"/>
            <a:r>
              <a:rPr lang="en-GB" b="0" i="0" dirty="0">
                <a:solidFill>
                  <a:srgbClr val="4A4A4A"/>
                </a:solidFill>
                <a:effectLst/>
                <a:latin typeface="Jost"/>
              </a:rPr>
              <a:t> </a:t>
            </a:r>
          </a:p>
          <a:p>
            <a:pPr algn="l" rtl="0">
              <a:buFont typeface="+mj-lt"/>
              <a:buAutoNum type="arabicPeriod" startAt="5"/>
            </a:pPr>
            <a:r>
              <a:rPr lang="en-GB" b="1" i="0" u="sng" dirty="0">
                <a:solidFill>
                  <a:srgbClr val="4A4A4A"/>
                </a:solidFill>
                <a:effectLst/>
                <a:latin typeface="Jost"/>
              </a:rPr>
              <a:t>Losing Sight Of What Matters</a:t>
            </a:r>
          </a:p>
          <a:p>
            <a:pPr algn="l" rtl="0"/>
            <a:r>
              <a:rPr lang="en-GB" b="0" i="0" dirty="0">
                <a:solidFill>
                  <a:srgbClr val="4A4A4A"/>
                </a:solidFill>
                <a:effectLst/>
                <a:latin typeface="Jost"/>
              </a:rPr>
              <a:t>Sometimes When You’re Fully Invested In External Activities That Take You Away From Your Work, You May Lose Sight Of What Matters. You May Start Doing CSR Just Because You Get Traction And Attention. Some May Resort To Attracting Numbers Of People With Empty Promises And Hollow Campaigns. It’s Important To Be True To Yourself, Trust The Process And Give Your Best Shot When You’re Trying To Do Something Good For Others.</a:t>
            </a:r>
          </a:p>
          <a:p>
            <a:pPr algn="l" rtl="0"/>
            <a:r>
              <a:rPr lang="en-GB" b="0" i="0" dirty="0">
                <a:solidFill>
                  <a:srgbClr val="4A4A4A"/>
                </a:solidFill>
                <a:effectLst/>
                <a:latin typeface="Jost"/>
              </a:rPr>
              <a:t>The Advantages Greatly Offset The Disadvantages Of CSR. You May Be At Risk Of Losing Your Public Image In Case Of Any Missteps, But With Concerted Effort, You Can Surely Build Trust Within Your Community. If You’re Doing It Right, You Have Nothing To Fear.</a:t>
            </a:r>
          </a:p>
          <a:p>
            <a:pPr algn="l" rtl="0"/>
            <a:r>
              <a:rPr lang="en-GB" b="0" i="0" dirty="0">
                <a:solidFill>
                  <a:srgbClr val="4A4A4A"/>
                </a:solidFill>
                <a:effectLst/>
                <a:latin typeface="Jost"/>
              </a:rPr>
              <a:t>A Helpful Trick Is To Learn All About Building Trust-Based Relationships That Add Value To Your Business. Harappa’s </a:t>
            </a:r>
            <a:r>
              <a:rPr lang="en-GB" b="0" i="0" u="none" strike="noStrike" dirty="0">
                <a:solidFill>
                  <a:srgbClr val="575354"/>
                </a:solidFill>
                <a:effectLst/>
                <a:latin typeface="Jost"/>
                <a:hlinkClick r:id="rId3"/>
              </a:rPr>
              <a:t>Establishing Trust</a:t>
            </a:r>
            <a:r>
              <a:rPr lang="en-GB" b="0" i="0" dirty="0">
                <a:solidFill>
                  <a:srgbClr val="4A4A4A"/>
                </a:solidFill>
                <a:effectLst/>
                <a:latin typeface="Jost"/>
              </a:rPr>
              <a:t> Course Incorporates Key Concepts And Frameworks Such As The Trust Toolkit And The Dominant Factor To Understand How You Can Build Credibility. Learn To Honor Your Commitments, How To Be Open And Empathetic And Prioritize Others Before You. Create Something You’re Proud Of And Focus On What You Can Do To Change The Game. Overcome Barriers To Social Responsibility And Give Back To Your Community.</a:t>
            </a:r>
          </a:p>
          <a:p>
            <a:br>
              <a:rPr lang="en-GB" dirty="0"/>
            </a:b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440955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like minded brands together, Starbucks is part of hotel brands such as DoubleTree </a:t>
            </a:r>
            <a:r>
              <a:rPr lang="en-GB" dirty="0" err="1"/>
              <a:t>Hitlon</a:t>
            </a:r>
            <a:r>
              <a:rPr lang="en-GB" dirty="0"/>
              <a:t>, Accor Hotels ( Village Hotels) and Marriott Hotels.</a:t>
            </a:r>
          </a:p>
          <a:p>
            <a:endParaRPr lang="en-GB" dirty="0"/>
          </a:p>
          <a:p>
            <a:pPr defTabSz="893826">
              <a:defRPr/>
            </a:pPr>
            <a:r>
              <a:rPr lang="en-GB" dirty="0"/>
              <a:t>The Caterer article: </a:t>
            </a:r>
            <a:r>
              <a:rPr lang="en-GB" b="1" dirty="0"/>
              <a:t>Sourcing ethical coffee: How to find the right provider</a:t>
            </a:r>
          </a:p>
          <a:p>
            <a:pPr defTabSz="893826">
              <a:defRPr/>
            </a:pPr>
            <a:endParaRPr lang="en-GB" b="1" dirty="0"/>
          </a:p>
          <a:p>
            <a:pPr defTabSz="893826">
              <a:defRPr/>
            </a:pPr>
            <a:r>
              <a:rPr lang="en-GB" dirty="0"/>
              <a:t>Video on next slide</a:t>
            </a:r>
          </a:p>
          <a:p>
            <a:pPr defTabSz="893826">
              <a:defRPr/>
            </a:pPr>
            <a:endParaRPr lang="en-GB" b="1"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Still, some companies that have already taken decisive steps towards a greener operation are worth mentioning. In October 2019, the latest </a:t>
            </a:r>
            <a:r>
              <a:rPr lang="en-GB" sz="1300" b="1" u="sng" dirty="0">
                <a:hlinkClick r:id="rId3"/>
              </a:rPr>
              <a:t>SAM Corporate Sustainability Assessment</a:t>
            </a:r>
            <a:r>
              <a:rPr lang="en-GB" sz="1300" dirty="0"/>
              <a:t> was published, ranking the most sustainable hotel chains worldwide. </a:t>
            </a:r>
          </a:p>
          <a:p>
            <a:endParaRPr lang="en-GB" sz="1300" dirty="0"/>
          </a:p>
          <a:p>
            <a:r>
              <a:rPr lang="en-GB" sz="1300" b="1" dirty="0"/>
              <a:t>The Spain-based </a:t>
            </a:r>
            <a:r>
              <a:rPr lang="en-GB" sz="1300" b="1" i="1" dirty="0"/>
              <a:t>Meliá Hotels International</a:t>
            </a:r>
            <a:r>
              <a:rPr lang="en-GB" sz="1300" b="1" dirty="0"/>
              <a:t> was awarded the highest possible points in criteria such as Climate Strategy and Social Reporting. </a:t>
            </a:r>
            <a:r>
              <a:rPr lang="en-GB" sz="1300" dirty="0"/>
              <a:t>In December 2019, </a:t>
            </a:r>
            <a:r>
              <a:rPr lang="en-GB" sz="1300" i="1" dirty="0"/>
              <a:t>Meliá</a:t>
            </a:r>
            <a:r>
              <a:rPr lang="en-GB" sz="1300" dirty="0"/>
              <a:t> was also the first International hotel chain to make use of </a:t>
            </a:r>
            <a:r>
              <a:rPr lang="en-GB" sz="1300" b="1" u="sng" dirty="0">
                <a:hlinkClick r:id="rId4"/>
              </a:rPr>
              <a:t>environmental blockchain technology</a:t>
            </a:r>
            <a:r>
              <a:rPr lang="en-GB" sz="1300" dirty="0"/>
              <a:t> to offset its carbon footprint. In collaboration with Spanish start-up </a:t>
            </a:r>
            <a:r>
              <a:rPr lang="en-GB" sz="1300" i="1" dirty="0" err="1"/>
              <a:t>Climatetrade</a:t>
            </a:r>
            <a:r>
              <a:rPr lang="en-GB" sz="1300" i="1" dirty="0"/>
              <a:t>,</a:t>
            </a:r>
            <a:r>
              <a:rPr lang="en-GB" sz="1300" dirty="0"/>
              <a:t> it will also allow its loyalty program members to spend their credits on initiatives against climate change “which help develop, protect and conserve natural ecosystems“.</a:t>
            </a:r>
          </a:p>
          <a:p>
            <a:endParaRPr lang="en-GB" sz="1300" dirty="0"/>
          </a:p>
          <a:p>
            <a:r>
              <a:rPr lang="en-GB" sz="1300" b="1" i="1" u="sng" dirty="0">
                <a:hlinkClick r:id="rId5"/>
              </a:rPr>
              <a:t>1 Hotels</a:t>
            </a:r>
            <a:r>
              <a:rPr lang="en-GB" sz="1300" b="1" dirty="0"/>
              <a:t> is another great example.</a:t>
            </a:r>
            <a:r>
              <a:rPr lang="en-GB" sz="1300" dirty="0"/>
              <a:t> The boutique hotel chain with locations on both US coasts has an impressive track record. Each property pays a lot of attention to ecological aspects when designing their buildings and selecting furniture. Much of the furniture is made of reclaimed wood, the F&amp;B operations make use of seasonal and local produce, and staff members as well as guests are encouraged to learn about and engage in environment-friendly practices.</a:t>
            </a:r>
          </a:p>
          <a:p>
            <a:endParaRPr lang="en-GB" sz="1300" dirty="0"/>
          </a:p>
          <a:p>
            <a:r>
              <a:rPr lang="en-GB" sz="1300" dirty="0"/>
              <a:t>Transforming the way all hotels and restaurants make use of Planet Earth’s resources may seem like a gargantuan task to both regulators and hospitality operators. But in 2021, more than ever, both the economic and ecological benefits of a sustainable business are indisputable and the time has finally come to start the process of turning every last room on this planet into a sustainable accommodation that even Greta would be happy to call home.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372488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1293967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719">
              <a:defRPr/>
            </a:pPr>
            <a:br>
              <a:rPr lang="en-GB" dirty="0"/>
            </a:br>
            <a:r>
              <a:rPr lang="en-GB" sz="1300" dirty="0"/>
              <a:t>Marriott, Accor, Hilton lead the best-in-class examples, nonetheless, there remains significant questions about the reporting and monitoring accuracy of their goals - an issue which should be addressed through the transparency and public availability of information from each property.</a:t>
            </a:r>
          </a:p>
          <a:p>
            <a:pPr defTabSz="942719">
              <a:defRPr/>
            </a:pPr>
            <a:endParaRPr lang="en-GB" sz="1300" dirty="0"/>
          </a:p>
          <a:p>
            <a:r>
              <a:rPr lang="en-GB" sz="1300" b="1" dirty="0"/>
              <a:t>Challenges at hand</a:t>
            </a:r>
          </a:p>
          <a:p>
            <a:r>
              <a:rPr lang="en-GB" sz="1300" dirty="0"/>
              <a:t>While big hospitality chains have been fighting for the top spot on the podium of hitting all SDG, these companies have a big shoe to fill that impacts the company's goal and the community around it. Therefore, it is important that the company's CSR is created and also rolled out in a responsible manner.</a:t>
            </a:r>
          </a:p>
          <a:p>
            <a:r>
              <a:rPr lang="en-GB" sz="1300" dirty="0"/>
              <a:t>Companies need to be strategic and careful when using the SDG as a tool to actualize benefit for the society in a sustainable manner instead of using it as a marketing tool for "greenwashing", which will hurt the brand's image in the long run.</a:t>
            </a:r>
          </a:p>
          <a:p>
            <a:r>
              <a:rPr lang="en-GB" sz="1300" dirty="0"/>
              <a:t>One of the way to tackle the monitoring fairness, for example, is for hotels to consider hiring a third party verifier to ensure the consistency and these data are fraud-free - the next essential step is to assess the sincerity of hotels' devotion to the sustainability cause.</a:t>
            </a:r>
          </a:p>
          <a:p>
            <a:pPr defTabSz="942719">
              <a:defRPr/>
            </a:pP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2338218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719">
              <a:defRPr/>
            </a:pPr>
            <a:r>
              <a:rPr lang="en-GB" sz="1300"/>
              <a:t>2.5 mins</a:t>
            </a:r>
          </a:p>
          <a:p>
            <a:pPr defTabSz="942719">
              <a:defRPr/>
            </a:pPr>
            <a:r>
              <a:rPr lang="en-GB" sz="1300"/>
              <a:t>Other examples on line include IHG and </a:t>
            </a:r>
            <a:r>
              <a:rPr lang="en-GB" sz="1300" err="1"/>
              <a:t>Atalantica</a:t>
            </a:r>
            <a:r>
              <a:rPr lang="en-GB" sz="1300"/>
              <a:t> hotels</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2489024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On the screen you will find 11 examples of CSR practices in the hospitality industry. There is an ‘X’ according to the information shared on companies’ website about the focus on the different dimensions.</a:t>
            </a:r>
          </a:p>
          <a:p>
            <a:endParaRPr lang="en-GB" sz="1300" dirty="0"/>
          </a:p>
          <a:p>
            <a:r>
              <a:rPr lang="en-GB" sz="1300" dirty="0"/>
              <a:t>Examining this topic is particularly relevant in the hospitality context because hospitality operations have a substantial environmental impact. “Green thought” is evolving in today’s society, and as hoteliers’ main priority is to provide their guests with a memorable experience, they need to implement sustainable principles and policies. Indeed, companies with sustainable business practices are more likely to have a better reputation, improve their brand image, enhance their guests’ experience, and boost both their revenues and customer loyalty.</a:t>
            </a:r>
          </a:p>
          <a:p>
            <a:endParaRPr lang="en-GB" sz="1300" dirty="0"/>
          </a:p>
          <a:p>
            <a:r>
              <a:rPr lang="en-GB" sz="1300" dirty="0"/>
              <a:t>If hospitality organizations adopt and integrate CSR into their organizational strategies, they can facilitate innovativeness, increase and/or improve their organizational competitiveness, while at the same time contributing to solving problems in today’s world. In conclusion, CSR will translate into better profits in the long term.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2217192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3383211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screen</a:t>
            </a:r>
          </a:p>
          <a:p>
            <a:endParaRPr lang="en-GB"/>
          </a:p>
          <a:p>
            <a:r>
              <a:rPr lang="en-GB" sz="1300"/>
              <a:t>When it comes to sustainable travel and sustainable tourism, most travellers are wise now to how some hotels greenwash on a daily basis – with the laundry cards they put out inviting us not to have our linens changed for a day, for example, when in reality the hotels are making no effort to being more sustainable; with the use of ‘green’ pictures (such as a nature scene) to suggest a food product is ‘healthy’ when in reality it’s been produced unsustainably and is packed in plastic; or by labelling spa products with vague terms such as ‘naturally-derived’ when in reality they are packed with sulphites and other toxins.</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711055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With growing interest from various stakeholders in the way companies structure their business, companies that decide to participate in this “Green Marketing” tend to be under constant scrutiny by consumers. In their efforts to bolster public image and revenue overall, many firms are focusing on their engagement with communities and marketing messages around ecological themes.</a:t>
            </a:r>
          </a:p>
          <a:p>
            <a:endParaRPr lang="en-GB" sz="1300"/>
          </a:p>
          <a:p>
            <a:r>
              <a:rPr lang="en-GB" sz="1300"/>
              <a:t>What is the origin of the term – what is ‘whitewashing’?  16</a:t>
            </a:r>
            <a:r>
              <a:rPr lang="en-GB" sz="1300" baseline="30000"/>
              <a:t>th</a:t>
            </a:r>
            <a:r>
              <a:rPr lang="en-GB" sz="1300"/>
              <a:t> century origins – whitewash a building to give it a clean and uniform appearance. Now used to mean hiding the true facts on something (like the cracks in the building).</a:t>
            </a:r>
          </a:p>
          <a:p>
            <a:endParaRPr lang="en-GB" sz="1300" b="1"/>
          </a:p>
          <a:p>
            <a:r>
              <a:rPr lang="en-GB" sz="1300" b="1"/>
              <a:t>Sadly, these initiatives hailed publicly as sustainable often just act as a smokescreen to divert public attention from business activities that remain, at their core, harmful to the planet.</a:t>
            </a:r>
            <a:r>
              <a:rPr lang="en-GB" sz="1300"/>
              <a:t> With </a:t>
            </a:r>
            <a:r>
              <a:rPr lang="en-GB" sz="1300" b="1" u="sng">
                <a:hlinkClick r:id="rId3"/>
              </a:rPr>
              <a:t>more than two thirds</a:t>
            </a:r>
            <a:r>
              <a:rPr lang="en-GB" sz="1300"/>
              <a:t> of costumers ready to pay a premium on products that they consider environment-friendly, this trend is as understandable from a corporate perspective as it is troubling for consumers. </a:t>
            </a:r>
          </a:p>
          <a:p>
            <a:endParaRPr lang="en-GB" sz="1300"/>
          </a:p>
          <a:p>
            <a:r>
              <a:rPr lang="en-GB" sz="1300"/>
              <a:t>The </a:t>
            </a:r>
            <a:r>
              <a:rPr lang="en-GB" sz="1300" u="sng">
                <a:hlinkClick r:id="rId4"/>
              </a:rPr>
              <a:t>heightened public sensitivity</a:t>
            </a:r>
            <a:r>
              <a:rPr lang="en-GB" sz="1300"/>
              <a:t> means that more and more firms get caught in their use of fluffy marketing terms and advertisements that paint them in a greener light than their activities merit. The confusion and deception felt by consumers that are victims of greenwashing </a:t>
            </a:r>
            <a:r>
              <a:rPr lang="en-GB" sz="1300" b="1" u="sng">
                <a:hlinkClick r:id="rId5"/>
              </a:rPr>
              <a:t>can lead to decreased brand loyalty</a:t>
            </a:r>
            <a:r>
              <a:rPr lang="en-GB" sz="1300"/>
              <a:t> and to a loss in brand equity. More than ever, 2020 will be the year for companies to stay true to their environmental policies and messaging.</a:t>
            </a:r>
          </a:p>
          <a:p>
            <a:endParaRPr lang="en-GB" sz="1300"/>
          </a:p>
          <a:p>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3879939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40405668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Really reiterate to students this is an ESSAY! Not a report!</a:t>
            </a:r>
          </a:p>
          <a:p>
            <a:endParaRPr lang="en-GB" dirty="0"/>
          </a:p>
          <a:p>
            <a:r>
              <a:rPr lang="en-GB" dirty="0"/>
              <a:t>We will heavily deduct marks for students who submit a report so ensure they know not to include subheadings, content table etc</a:t>
            </a:r>
          </a:p>
        </p:txBody>
      </p:sp>
      <p:sp>
        <p:nvSpPr>
          <p:cNvPr id="4" name="Slide Number Placeholder 3"/>
          <p:cNvSpPr>
            <a:spLocks noGrp="1"/>
          </p:cNvSpPr>
          <p:nvPr>
            <p:ph type="sldNum" sz="quarter" idx="5"/>
          </p:nvPr>
        </p:nvSpPr>
        <p:spPr/>
        <p:txBody>
          <a:bodyPr/>
          <a:lstStyle/>
          <a:p>
            <a:fld id="{138E0E6F-9F86-418E-AC36-6514D8CA4DE1}" type="slidenum">
              <a:rPr lang="en-GB" smtClean="0"/>
              <a:pPr/>
              <a:t>31</a:t>
            </a:fld>
            <a:endParaRPr lang="en-GB" dirty="0"/>
          </a:p>
        </p:txBody>
      </p:sp>
    </p:spTree>
    <p:extLst>
      <p:ext uri="{BB962C8B-B14F-4D97-AF65-F5344CB8AC3E}">
        <p14:creationId xmlns:p14="http://schemas.microsoft.com/office/powerpoint/2010/main" val="1649370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399665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5557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4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49765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2535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4854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000">
                <a:solidFill>
                  <a:schemeClr val="tx1">
                    <a:tint val="75000"/>
                  </a:schemeClr>
                </a:solidFill>
                <a:latin typeface="Arial" panose="020B0604020202020204" pitchFamily="34" charset="0"/>
                <a:cs typeface="Arial" panose="020B0604020202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7678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7265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4126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3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2512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6706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21532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2370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1988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469587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1955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688967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10/14/2025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236793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10/14/2025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209209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54692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605247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25902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26048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16459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28732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327584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78635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41064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90663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8667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89501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76863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36120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643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91317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47859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830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41357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34569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24917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92229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63487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7528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73038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37498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85759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94343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2.pn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5.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6.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798299396"/>
      </p:ext>
    </p:extLst>
  </p:cSld>
  <p:clrMap bg1="lt1" tx1="dk1" bg2="lt2" tx2="dk2" accent1="accent1" accent2="accent2" accent3="accent3" accent4="accent4" accent5="accent5" accent6="accent6" hlink="hlink" folHlink="folHlink"/>
  <p:sldLayoutIdLst>
    <p:sldLayoutId id="2147483663" r:id="rId1"/>
    <p:sldLayoutId id="2147483702"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1175919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76372262"/>
      </p:ext>
    </p:extLst>
  </p:cSld>
  <p:clrMap bg1="lt1" tx1="dk1" bg2="lt2" tx2="dk2" accent1="accent1" accent2="accent2" accent3="accent3" accent4="accent4" accent5="accent5" accent6="accent6" hlink="hlink" folHlink="folHlink"/>
  <p:sldLayoutIdLst>
    <p:sldLayoutId id="2147483707" r:id="rId1"/>
    <p:sldLayoutId id="2147483678" r:id="rId2"/>
    <p:sldLayoutId id="2147483679"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44220206"/>
      </p:ext>
    </p:extLst>
  </p:cSld>
  <p:clrMap bg1="lt1" tx1="dk1" bg2="lt2" tx2="dk2" accent1="accent1" accent2="accent2" accent3="accent3" accent4="accent4" accent5="accent5" accent6="accent6" hlink="hlink" folHlink="folHlink"/>
  <p:sldLayoutIdLst>
    <p:sldLayoutId id="2147483677" r:id="rId1"/>
    <p:sldLayoutId id="2147483703"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9461796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14/10/2025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76467311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hyperlink" Target="https://www.unido.org/our-focus/advancing-economic-competitiveness/competitive-trade-capacities-and-corporate-responsibility/corporate-social-responsibility-market-integration/what-csr"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7.xml"/><Relationship Id="rId1" Type="http://schemas.openxmlformats.org/officeDocument/2006/relationships/video" Target="https://www.youtube.com/embed/BuRG8fudaOU?feature=oembed" TargetMode="External"/><Relationship Id="rId6" Type="http://schemas.openxmlformats.org/officeDocument/2006/relationships/image" Target="../media/image20.jpeg"/><Relationship Id="rId5" Type="http://schemas.openxmlformats.org/officeDocument/2006/relationships/hyperlink" Target="https://en.wikipedia.org/wiki/Marriott_Hotels_%26_Resorts" TargetMode="Externa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37.xml"/><Relationship Id="rId4" Type="http://schemas.openxmlformats.org/officeDocument/2006/relationships/hyperlink" Target="https://en.wikipedia.org/wiki/Starbuck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37.xml"/><Relationship Id="rId1" Type="http://schemas.openxmlformats.org/officeDocument/2006/relationships/video" Target="https://www.youtube.com/embed/X9g6Z0FYTn8?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37.xml"/><Relationship Id="rId4" Type="http://schemas.openxmlformats.org/officeDocument/2006/relationships/hyperlink" Target="http://voyagesafriq.com/2018/11/23/melia-hotels-international-to-open-five-star-property-in-tanzania/"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1.jpeg"/><Relationship Id="rId7" Type="http://schemas.openxmlformats.org/officeDocument/2006/relationships/hyperlink" Target="https://en.wikipedia.org/wiki/Marriott_Hotels_%26_Resorts"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bwhotelier.businessworld.in/article/Accor-s-Services-Available-to-Front-Line-Medical-Staff/25-03-2020-187184" TargetMode="External"/><Relationship Id="rId9" Type="http://schemas.openxmlformats.org/officeDocument/2006/relationships/hyperlink" Target="https://bar.wikipedia.org/wiki/Hilton_Hotels"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35.jpeg"/><Relationship Id="rId2" Type="http://schemas.openxmlformats.org/officeDocument/2006/relationships/slideLayout" Target="../slideLayouts/slideLayout37.xml"/><Relationship Id="rId1" Type="http://schemas.openxmlformats.org/officeDocument/2006/relationships/video" Target="https://www.youtube.com/embed/Wb2-2BE390w?feature=oembed" TargetMode="External"/><Relationship Id="rId6" Type="http://schemas.openxmlformats.org/officeDocument/2006/relationships/image" Target="../media/image32.png"/><Relationship Id="rId5" Type="http://schemas.openxmlformats.org/officeDocument/2006/relationships/hyperlink" Target="http://bwhotelier.businessworld.in/article/Accor-s-Services-Available-to-Front-Line-Medical-Staff/25-03-2020-187184" TargetMode="External"/><Relationship Id="rId4" Type="http://schemas.openxmlformats.org/officeDocument/2006/relationships/image" Target="../media/image31.jpeg"/></Relationships>
</file>

<file path=ppt/slides/_rels/slide23.xml.rels><?xml version="1.0" encoding="UTF-8" standalone="yes"?>
<Relationships xmlns="http://schemas.openxmlformats.org/package/2006/relationships"><Relationship Id="rId8" Type="http://schemas.openxmlformats.org/officeDocument/2006/relationships/hyperlink" Target="https://www.ihgplc.com/responsible-business" TargetMode="External"/><Relationship Id="rId13" Type="http://schemas.openxmlformats.org/officeDocument/2006/relationships/hyperlink" Target="https://www.radissonhotels.com/en-us/social-responsibility" TargetMode="External"/><Relationship Id="rId3" Type="http://schemas.openxmlformats.org/officeDocument/2006/relationships/image" Target="../media/image36.jpeg"/><Relationship Id="rId7" Type="http://schemas.openxmlformats.org/officeDocument/2006/relationships/hyperlink" Target="https://www.scandichotelsgroup.com/sustainability/sustainability/" TargetMode="External"/><Relationship Id="rId12" Type="http://schemas.openxmlformats.org/officeDocument/2006/relationships/hyperlink" Target="https://www.sixsenses.com/en/sustainability" TargetMode="External"/><Relationship Id="rId2" Type="http://schemas.openxmlformats.org/officeDocument/2006/relationships/notesSlide" Target="../notesSlides/notesSlide15.xml"/><Relationship Id="rId16" Type="http://schemas.openxmlformats.org/officeDocument/2006/relationships/hyperlink" Target="https://hospitalityinsights.ehl.edu/csr-practices-hospitality-industry" TargetMode="External"/><Relationship Id="rId1" Type="http://schemas.openxmlformats.org/officeDocument/2006/relationships/slideLayout" Target="../slideLayouts/slideLayout37.xml"/><Relationship Id="rId6" Type="http://schemas.openxmlformats.org/officeDocument/2006/relationships/hyperlink" Target="https://group.accor.com/fr-FR/commitment" TargetMode="External"/><Relationship Id="rId11" Type="http://schemas.openxmlformats.org/officeDocument/2006/relationships/hyperlink" Target="https://serve360.marriott.com/" TargetMode="External"/><Relationship Id="rId5" Type="http://schemas.openxmlformats.org/officeDocument/2006/relationships/hyperlink" Target="https://cr.hilton.com/" TargetMode="External"/><Relationship Id="rId15" Type="http://schemas.openxmlformats.org/officeDocument/2006/relationships/hyperlink" Target="https://world.hyatt.com/content/hyatt-about/en/hyatt-thrive.html" TargetMode="External"/><Relationship Id="rId10" Type="http://schemas.openxmlformats.org/officeDocument/2006/relationships/hyperlink" Target="https://www.1hotels.com/about-us/our-story" TargetMode="External"/><Relationship Id="rId4" Type="http://schemas.openxmlformats.org/officeDocument/2006/relationships/hyperlink" Target="http://csr.dk/csr-dead-long-live-csr" TargetMode="External"/><Relationship Id="rId9" Type="http://schemas.openxmlformats.org/officeDocument/2006/relationships/hyperlink" Target="http://hospitalityawards.com/en/the-candidates/hospitality-awards/hospitality-awards/best-initiative-in-social-responsability/implementation-of-environementale-label-best-western/" TargetMode="External"/><Relationship Id="rId14" Type="http://schemas.openxmlformats.org/officeDocument/2006/relationships/hyperlink" Target="https://www.nh-hotels.com/corporate/responsible-and-sustainable-company/our-commitment"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37.xm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37.xml"/><Relationship Id="rId5" Type="http://schemas.openxmlformats.org/officeDocument/2006/relationships/hyperlink" Target="http://business-ethics.com/2013/04/21/1838-what-is-greenwashing/" TargetMode="Externa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7.xml"/><Relationship Id="rId1" Type="http://schemas.openxmlformats.org/officeDocument/2006/relationships/video" Target="https://www.youtube.com/embed/dfk3FV6iHtA?feature=oembed" TargetMode="External"/><Relationship Id="rId4" Type="http://schemas.openxmlformats.org/officeDocument/2006/relationships/image" Target="../media/image42.jpeg"/></Relationships>
</file>

<file path=ppt/slides/_rels/slide28.xml.rels><?xml version="1.0" encoding="UTF-8" standalone="yes"?>
<Relationships xmlns="http://schemas.openxmlformats.org/package/2006/relationships"><Relationship Id="rId3" Type="http://schemas.openxmlformats.org/officeDocument/2006/relationships/hyperlink" Target="https://www.sciencedirect.com/science/article/pii/S1447677020302084" TargetMode="External"/><Relationship Id="rId2" Type="http://schemas.openxmlformats.org/officeDocument/2006/relationships/notesSlide" Target="../notesSlides/notesSlide19.xml"/><Relationship Id="rId1" Type="http://schemas.openxmlformats.org/officeDocument/2006/relationships/slideLayout" Target="../slideLayouts/slideLayout37.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3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solidFill>
                  <a:schemeClr val="tx1"/>
                </a:solidFill>
              </a:rPr>
              <a:t>International Gastronomy Management</a:t>
            </a:r>
            <a:br>
              <a:rPr lang="en-GB" dirty="0">
                <a:solidFill>
                  <a:schemeClr val="tx1"/>
                </a:solidFill>
              </a:rPr>
            </a:br>
            <a:r>
              <a:rPr lang="en-GB" dirty="0">
                <a:solidFill>
                  <a:schemeClr val="tx1"/>
                </a:solidFill>
              </a:rPr>
              <a:t>BMGM 5000</a:t>
            </a:r>
            <a:br>
              <a:rPr lang="en-GB" dirty="0">
                <a:solidFill>
                  <a:schemeClr val="tx1"/>
                </a:solidFill>
              </a:rPr>
            </a:br>
            <a:r>
              <a:rPr lang="en-GB" sz="3200" dirty="0">
                <a:solidFill>
                  <a:schemeClr val="tx1"/>
                </a:solidFill>
              </a:rPr>
              <a:t>Embedding Sustainability within Organisations</a:t>
            </a:r>
            <a:br>
              <a:rPr lang="en-GB" sz="3200" dirty="0">
                <a:solidFill>
                  <a:schemeClr val="tx1"/>
                </a:solidFill>
              </a:rPr>
            </a:br>
            <a:r>
              <a:rPr lang="en-GB" sz="3200" dirty="0">
                <a:solidFill>
                  <a:schemeClr val="tx1"/>
                </a:solidFill>
              </a:rPr>
              <a:t>WEEK 4</a:t>
            </a:r>
            <a:endParaRPr lang="en-GB" sz="3100" dirty="0"/>
          </a:p>
        </p:txBody>
      </p:sp>
      <p:pic>
        <p:nvPicPr>
          <p:cNvPr id="4" name="Content Placeholder 3"/>
          <p:cNvPicPr>
            <a:picLocks noGrp="1" noChangeAspect="1"/>
          </p:cNvPicPr>
          <p:nvPr>
            <p:ph idx="1"/>
          </p:nvPr>
        </p:nvPicPr>
        <p:blipFill>
          <a:blip r:embed="rId2"/>
          <a:stretch>
            <a:fillRect/>
          </a:stretch>
        </p:blipFill>
        <p:spPr>
          <a:xfrm>
            <a:off x="752632" y="1956347"/>
            <a:ext cx="7206925" cy="3798999"/>
          </a:xfrm>
          <a:prstGeom prst="rect">
            <a:avLst/>
          </a:prstGeom>
        </p:spPr>
      </p:pic>
    </p:spTree>
    <p:extLst>
      <p:ext uri="{BB962C8B-B14F-4D97-AF65-F5344CB8AC3E}">
        <p14:creationId xmlns:p14="http://schemas.microsoft.com/office/powerpoint/2010/main" val="27460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23528" y="1340768"/>
            <a:ext cx="3880287" cy="3312368"/>
          </a:xfrm>
        </p:spPr>
        <p:txBody>
          <a:bodyPr>
            <a:normAutofit fontScale="90000"/>
          </a:bodyPr>
          <a:lstStyle/>
          <a:p>
            <a:r>
              <a:rPr lang="en-GB" sz="2200" dirty="0">
                <a:solidFill>
                  <a:schemeClr val="tx1"/>
                </a:solidFill>
              </a:rPr>
              <a:t>International Gastronomy Management</a:t>
            </a:r>
            <a:br>
              <a:rPr lang="en-GB" dirty="0">
                <a:solidFill>
                  <a:schemeClr val="tx1"/>
                </a:solidFill>
              </a:rPr>
            </a:br>
            <a:br>
              <a:rPr lang="en-GB" dirty="0">
                <a:solidFill>
                  <a:schemeClr val="tx1"/>
                </a:solidFill>
              </a:rPr>
            </a:br>
            <a:r>
              <a:rPr lang="en-GB" dirty="0">
                <a:solidFill>
                  <a:schemeClr val="tx1"/>
                </a:solidFill>
              </a:rPr>
              <a:t>BMGM 5000</a:t>
            </a:r>
            <a:br>
              <a:rPr lang="en-GB" dirty="0">
                <a:solidFill>
                  <a:schemeClr val="tx1"/>
                </a:solidFill>
              </a:rPr>
            </a:br>
            <a:br>
              <a:rPr lang="en-GB" dirty="0">
                <a:solidFill>
                  <a:schemeClr val="tx1"/>
                </a:solidFill>
              </a:rPr>
            </a:br>
            <a:r>
              <a:rPr lang="en-GB" sz="2800" dirty="0">
                <a:solidFill>
                  <a:schemeClr val="tx1"/>
                </a:solidFill>
              </a:rPr>
              <a:t>Embedding Sustainability within Organisations</a:t>
            </a:r>
            <a:br>
              <a:rPr lang="en-GB" dirty="0">
                <a:solidFill>
                  <a:schemeClr val="tx1"/>
                </a:solidFill>
              </a:rPr>
            </a:br>
            <a:br>
              <a:rPr lang="en-GB" dirty="0">
                <a:solidFill>
                  <a:schemeClr val="tx1"/>
                </a:solidFill>
              </a:rPr>
            </a:br>
            <a:r>
              <a:rPr lang="en-GB" dirty="0">
                <a:solidFill>
                  <a:schemeClr val="tx1"/>
                </a:solidFill>
              </a:rPr>
              <a:t>Jemma Smith</a:t>
            </a:r>
            <a:br>
              <a:rPr lang="en-GB" dirty="0">
                <a:solidFill>
                  <a:schemeClr val="tx1"/>
                </a:solidFill>
              </a:rPr>
            </a:br>
            <a:r>
              <a:rPr lang="en-GB" sz="1800" dirty="0">
                <a:solidFill>
                  <a:schemeClr val="tx1"/>
                </a:solidFill>
              </a:rPr>
              <a:t>j.smith@uwtsd.ac.uk</a:t>
            </a:r>
          </a:p>
        </p:txBody>
      </p:sp>
      <p:pic>
        <p:nvPicPr>
          <p:cNvPr id="4" name="Picture 3">
            <a:extLst>
              <a:ext uri="{FF2B5EF4-FFF2-40B4-BE49-F238E27FC236}">
                <a16:creationId xmlns:a16="http://schemas.microsoft.com/office/drawing/2014/main" id="{C7F3A3ED-613A-5533-220E-E2BAEF955725}"/>
              </a:ext>
            </a:extLst>
          </p:cNvPr>
          <p:cNvPicPr>
            <a:picLocks noChangeAspect="1"/>
          </p:cNvPicPr>
          <p:nvPr/>
        </p:nvPicPr>
        <p:blipFill>
          <a:blip r:embed="rId3"/>
          <a:stretch>
            <a:fillRect/>
          </a:stretch>
        </p:blipFill>
        <p:spPr>
          <a:xfrm>
            <a:off x="4175448" y="1484784"/>
            <a:ext cx="4968552" cy="3312368"/>
          </a:xfrm>
          <a:prstGeom prst="rect">
            <a:avLst/>
          </a:prstGeom>
          <a:effectLst>
            <a:softEdge rad="101600"/>
          </a:effectLst>
        </p:spPr>
      </p:pic>
    </p:spTree>
    <p:extLst>
      <p:ext uri="{BB962C8B-B14F-4D97-AF65-F5344CB8AC3E}">
        <p14:creationId xmlns:p14="http://schemas.microsoft.com/office/powerpoint/2010/main" val="1393221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ED8D5C-1301-AE33-F295-AF2C47538DE4}"/>
              </a:ext>
            </a:extLst>
          </p:cNvPr>
          <p:cNvSpPr/>
          <p:nvPr/>
        </p:nvSpPr>
        <p:spPr>
          <a:xfrm>
            <a:off x="15844" y="0"/>
            <a:ext cx="9157972" cy="5771626"/>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12EE591-659F-E3D8-7068-89DA813DB1E4}"/>
              </a:ext>
            </a:extLst>
          </p:cNvPr>
          <p:cNvSpPr>
            <a:spLocks noGrp="1"/>
          </p:cNvSpPr>
          <p:nvPr>
            <p:ph type="title"/>
          </p:nvPr>
        </p:nvSpPr>
        <p:spPr>
          <a:xfrm>
            <a:off x="628650" y="250992"/>
            <a:ext cx="7886700" cy="903664"/>
          </a:xfrm>
        </p:spPr>
        <p:txBody>
          <a:bodyPr/>
          <a:lstStyle/>
          <a:p>
            <a:pPr algn="ctr"/>
            <a:r>
              <a:rPr lang="en-GB" altLang="en-US" sz="3600" dirty="0">
                <a:latin typeface="Arial" panose="020B0604020202020204" pitchFamily="34" charset="0"/>
                <a:cs typeface="Arial" panose="020B0604020202020204" pitchFamily="34" charset="0"/>
              </a:rPr>
              <a:t>Recap</a:t>
            </a:r>
            <a:endParaRPr lang="en-GB" dirty="0"/>
          </a:p>
        </p:txBody>
      </p:sp>
      <p:pic>
        <p:nvPicPr>
          <p:cNvPr id="9" name="Content Placeholder 8">
            <a:extLst>
              <a:ext uri="{FF2B5EF4-FFF2-40B4-BE49-F238E27FC236}">
                <a16:creationId xmlns:a16="http://schemas.microsoft.com/office/drawing/2014/main" id="{E3CA4A7D-0063-0132-B5BF-0402F79EAB85}"/>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323528" y="1021600"/>
            <a:ext cx="3585484" cy="2805840"/>
          </a:xfrm>
          <a:prstGeom prst="rect">
            <a:avLst/>
          </a:prstGeom>
        </p:spPr>
      </p:pic>
      <p:pic>
        <p:nvPicPr>
          <p:cNvPr id="10" name="Picture 9">
            <a:extLst>
              <a:ext uri="{FF2B5EF4-FFF2-40B4-BE49-F238E27FC236}">
                <a16:creationId xmlns:a16="http://schemas.microsoft.com/office/drawing/2014/main" id="{17ABD0EC-3EEF-DB64-DC47-D2F3D761504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554273" y="3118491"/>
            <a:ext cx="3315016" cy="2653135"/>
          </a:xfrm>
          <a:prstGeom prst="rect">
            <a:avLst/>
          </a:prstGeom>
        </p:spPr>
      </p:pic>
      <p:pic>
        <p:nvPicPr>
          <p:cNvPr id="11" name="Picture 10">
            <a:extLst>
              <a:ext uri="{FF2B5EF4-FFF2-40B4-BE49-F238E27FC236}">
                <a16:creationId xmlns:a16="http://schemas.microsoft.com/office/drawing/2014/main" id="{46C694A3-858D-8615-B714-A9DABD39098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88224" y="962595"/>
            <a:ext cx="1732837" cy="1725617"/>
          </a:xfrm>
          <a:prstGeom prst="rect">
            <a:avLst/>
          </a:prstGeom>
        </p:spPr>
      </p:pic>
      <p:pic>
        <p:nvPicPr>
          <p:cNvPr id="12" name="Picture 11">
            <a:extLst>
              <a:ext uri="{FF2B5EF4-FFF2-40B4-BE49-F238E27FC236}">
                <a16:creationId xmlns:a16="http://schemas.microsoft.com/office/drawing/2014/main" id="{88AD65AF-E0A4-3C49-1DF5-31D6789B707C}"/>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5537" y="4124235"/>
            <a:ext cx="2641465" cy="1643950"/>
          </a:xfrm>
          <a:prstGeom prst="rect">
            <a:avLst/>
          </a:prstGeom>
        </p:spPr>
      </p:pic>
    </p:spTree>
    <p:extLst>
      <p:ext uri="{BB962C8B-B14F-4D97-AF65-F5344CB8AC3E}">
        <p14:creationId xmlns:p14="http://schemas.microsoft.com/office/powerpoint/2010/main" val="147923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2367-FDA0-A754-E0C1-2C2CC2FD42E1}"/>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 </a:t>
            </a:r>
            <a:r>
              <a:rPr lang="en-GB" sz="4000" dirty="0">
                <a:latin typeface="+mn-lt"/>
                <a:cs typeface="Arial" panose="020B0604020202020204" pitchFamily="34" charset="0"/>
              </a:rPr>
              <a:t>Aims For Today</a:t>
            </a:r>
          </a:p>
        </p:txBody>
      </p:sp>
      <p:sp>
        <p:nvSpPr>
          <p:cNvPr id="3" name="Content Placeholder 2">
            <a:extLst>
              <a:ext uri="{FF2B5EF4-FFF2-40B4-BE49-F238E27FC236}">
                <a16:creationId xmlns:a16="http://schemas.microsoft.com/office/drawing/2014/main" id="{46131A52-5A15-A90D-B11A-75EEBEC38EEE}"/>
              </a:ext>
            </a:extLst>
          </p:cNvPr>
          <p:cNvSpPr>
            <a:spLocks noGrp="1"/>
          </p:cNvSpPr>
          <p:nvPr>
            <p:ph idx="1"/>
          </p:nvPr>
        </p:nvSpPr>
        <p:spPr>
          <a:xfrm>
            <a:off x="372741" y="1891680"/>
            <a:ext cx="4415283" cy="4063306"/>
          </a:xfrm>
        </p:spPr>
        <p:txBody>
          <a:bodyPr>
            <a:normAutofit/>
          </a:bodyPr>
          <a:lstStyle/>
          <a:p>
            <a:r>
              <a:rPr lang="en-GB" sz="3200" dirty="0">
                <a:cs typeface="Arial" panose="020B0604020202020204" pitchFamily="34" charset="0"/>
              </a:rPr>
              <a:t>To understand the concept of Corporate Social Responsibility</a:t>
            </a:r>
          </a:p>
          <a:p>
            <a:r>
              <a:rPr lang="en-GB" sz="3200" dirty="0">
                <a:cs typeface="Arial" panose="020B0604020202020204" pitchFamily="34" charset="0"/>
              </a:rPr>
              <a:t>To explore issues </a:t>
            </a:r>
            <a:r>
              <a:rPr lang="en-GB" sz="3200">
                <a:cs typeface="Arial" panose="020B0604020202020204" pitchFamily="34" charset="0"/>
              </a:rPr>
              <a:t>around Greenwashing</a:t>
            </a:r>
            <a:endParaRPr lang="en-GB" sz="3200" dirty="0">
              <a:cs typeface="Arial" panose="020B0604020202020204" pitchFamily="34" charset="0"/>
            </a:endParaRPr>
          </a:p>
        </p:txBody>
      </p:sp>
      <p:pic>
        <p:nvPicPr>
          <p:cNvPr id="4" name="Picture 3">
            <a:extLst>
              <a:ext uri="{FF2B5EF4-FFF2-40B4-BE49-F238E27FC236}">
                <a16:creationId xmlns:a16="http://schemas.microsoft.com/office/drawing/2014/main" id="{B07D7EE6-5FB8-0D67-B770-25CE9195EA8D}"/>
              </a:ext>
            </a:extLst>
          </p:cNvPr>
          <p:cNvPicPr>
            <a:picLocks noChangeAspect="1"/>
          </p:cNvPicPr>
          <p:nvPr/>
        </p:nvPicPr>
        <p:blipFill>
          <a:blip r:embed="rId3"/>
          <a:stretch>
            <a:fillRect/>
          </a:stretch>
        </p:blipFill>
        <p:spPr>
          <a:xfrm>
            <a:off x="4788024" y="1556792"/>
            <a:ext cx="4249280" cy="4249280"/>
          </a:xfrm>
          <a:prstGeom prst="rect">
            <a:avLst/>
          </a:prstGeom>
        </p:spPr>
      </p:pic>
    </p:spTree>
    <p:extLst>
      <p:ext uri="{BB962C8B-B14F-4D97-AF65-F5344CB8AC3E}">
        <p14:creationId xmlns:p14="http://schemas.microsoft.com/office/powerpoint/2010/main" val="1455934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C2FA88-F060-98C8-8173-9771541CED27}"/>
              </a:ext>
            </a:extLst>
          </p:cNvPr>
          <p:cNvSpPr txBox="1"/>
          <p:nvPr/>
        </p:nvSpPr>
        <p:spPr>
          <a:xfrm>
            <a:off x="718457" y="564340"/>
            <a:ext cx="4572000" cy="3108543"/>
          </a:xfrm>
          <a:prstGeom prst="rect">
            <a:avLst/>
          </a:prstGeom>
          <a:noFill/>
        </p:spPr>
        <p:txBody>
          <a:bodyPr wrap="square">
            <a:spAutoFit/>
          </a:bodyPr>
          <a:lstStyle/>
          <a:p>
            <a:pPr marL="0" indent="0">
              <a:buNone/>
            </a:pPr>
            <a:r>
              <a:rPr lang="en-GB" sz="2800" b="1" dirty="0"/>
              <a:t>Activity 1 – 5 minutes </a:t>
            </a:r>
          </a:p>
          <a:p>
            <a:pPr marL="0" indent="0">
              <a:buNone/>
            </a:pPr>
            <a:endParaRPr lang="en-GB" sz="2800" b="1" dirty="0"/>
          </a:p>
          <a:p>
            <a:pPr marL="0" indent="0">
              <a:buNone/>
            </a:pPr>
            <a:endParaRPr lang="en-GB" sz="2800" b="1" dirty="0"/>
          </a:p>
          <a:p>
            <a:pPr marL="0" indent="0">
              <a:buNone/>
            </a:pPr>
            <a:endParaRPr lang="en-GB" sz="2800" b="1" dirty="0"/>
          </a:p>
          <a:p>
            <a:pPr marL="0" indent="0">
              <a:buNone/>
            </a:pPr>
            <a:r>
              <a:rPr lang="en-GB" sz="2800" b="1" dirty="0"/>
              <a:t>What would you say are the hallmarks of responsible leadership?</a:t>
            </a:r>
          </a:p>
        </p:txBody>
      </p:sp>
      <p:pic>
        <p:nvPicPr>
          <p:cNvPr id="4" name="Picture 3">
            <a:extLst>
              <a:ext uri="{FF2B5EF4-FFF2-40B4-BE49-F238E27FC236}">
                <a16:creationId xmlns:a16="http://schemas.microsoft.com/office/drawing/2014/main" id="{BCFFE7C5-FFC7-FAAB-B9A5-6B5CF1079095}"/>
              </a:ext>
            </a:extLst>
          </p:cNvPr>
          <p:cNvPicPr>
            <a:picLocks noChangeAspect="1"/>
          </p:cNvPicPr>
          <p:nvPr/>
        </p:nvPicPr>
        <p:blipFill>
          <a:blip r:embed="rId2"/>
          <a:stretch>
            <a:fillRect/>
          </a:stretch>
        </p:blipFill>
        <p:spPr>
          <a:xfrm>
            <a:off x="5708436" y="1882183"/>
            <a:ext cx="2552700" cy="1790700"/>
          </a:xfrm>
          <a:prstGeom prst="rect">
            <a:avLst/>
          </a:prstGeom>
        </p:spPr>
      </p:pic>
    </p:spTree>
    <p:extLst>
      <p:ext uri="{BB962C8B-B14F-4D97-AF65-F5344CB8AC3E}">
        <p14:creationId xmlns:p14="http://schemas.microsoft.com/office/powerpoint/2010/main" val="31336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23002-30FA-4994-A0F0-F7D1C9EF56A6}"/>
              </a:ext>
            </a:extLst>
          </p:cNvPr>
          <p:cNvSpPr>
            <a:spLocks noGrp="1"/>
          </p:cNvSpPr>
          <p:nvPr>
            <p:ph type="title"/>
          </p:nvPr>
        </p:nvSpPr>
        <p:spPr>
          <a:xfrm>
            <a:off x="628650" y="0"/>
            <a:ext cx="7886700" cy="920749"/>
          </a:xfrm>
        </p:spPr>
        <p:txBody>
          <a:bodyPr>
            <a:normAutofit/>
          </a:bodyPr>
          <a:lstStyle/>
          <a:p>
            <a:pPr algn="ctr"/>
            <a:r>
              <a:rPr lang="en-GB" sz="4000" dirty="0">
                <a:latin typeface="+mn-lt"/>
              </a:rPr>
              <a:t>Responsible leadership</a:t>
            </a:r>
          </a:p>
        </p:txBody>
      </p:sp>
      <p:sp>
        <p:nvSpPr>
          <p:cNvPr id="3" name="Content Placeholder 2">
            <a:extLst>
              <a:ext uri="{FF2B5EF4-FFF2-40B4-BE49-F238E27FC236}">
                <a16:creationId xmlns:a16="http://schemas.microsoft.com/office/drawing/2014/main" id="{EC8456A8-5482-26C4-B349-F97082B8AB89}"/>
              </a:ext>
            </a:extLst>
          </p:cNvPr>
          <p:cNvSpPr>
            <a:spLocks noGrp="1"/>
          </p:cNvSpPr>
          <p:nvPr>
            <p:ph idx="1"/>
          </p:nvPr>
        </p:nvSpPr>
        <p:spPr>
          <a:xfrm>
            <a:off x="271462" y="1274762"/>
            <a:ext cx="6943725" cy="4308476"/>
          </a:xfrm>
        </p:spPr>
        <p:txBody>
          <a:bodyPr>
            <a:normAutofit fontScale="92500" lnSpcReduction="10000"/>
          </a:bodyPr>
          <a:lstStyle/>
          <a:p>
            <a:pPr marL="0" indent="0">
              <a:buNone/>
            </a:pPr>
            <a:r>
              <a:rPr lang="en-GB" dirty="0"/>
              <a:t>What would you say are the hallmarks of responsible leadership?</a:t>
            </a:r>
          </a:p>
          <a:p>
            <a:pPr marL="0" indent="0">
              <a:buNone/>
            </a:pPr>
            <a:endParaRPr lang="en-GB" sz="900" dirty="0"/>
          </a:p>
          <a:p>
            <a:pPr marL="0" indent="0">
              <a:buNone/>
            </a:pPr>
            <a:r>
              <a:rPr lang="en-GB" dirty="0"/>
              <a:t>A responsible leader will...</a:t>
            </a:r>
          </a:p>
          <a:p>
            <a:pPr lvl="1"/>
            <a:r>
              <a:rPr lang="en-GB" dirty="0"/>
              <a:t>be focused on others rather than themselves</a:t>
            </a:r>
          </a:p>
          <a:p>
            <a:pPr lvl="1"/>
            <a:r>
              <a:rPr lang="en-GB" dirty="0"/>
              <a:t>think about how their decisions affect a wide range of stakeholders, including those that are touched directly by the actions of their organisations, as well as how their organisation affects wider society</a:t>
            </a:r>
          </a:p>
          <a:p>
            <a:pPr lvl="1"/>
            <a:r>
              <a:rPr lang="en-GB" dirty="0"/>
              <a:t>recognise their decisions can be highly influential and consider their social impact</a:t>
            </a:r>
          </a:p>
          <a:p>
            <a:pPr lvl="1"/>
            <a:r>
              <a:rPr lang="en-GB" dirty="0"/>
              <a:t>consider many factors including the economy, the environment and political systems</a:t>
            </a:r>
          </a:p>
          <a:p>
            <a:pPr lvl="1"/>
            <a:r>
              <a:rPr lang="en-GB" dirty="0"/>
              <a:t>consider a long-term perspective in their thinking and decision making</a:t>
            </a:r>
          </a:p>
          <a:p>
            <a:pPr lvl="1"/>
            <a:r>
              <a:rPr lang="en-GB" dirty="0"/>
              <a:t>think about the moral content of their decisions</a:t>
            </a:r>
          </a:p>
          <a:p>
            <a:pPr lvl="1"/>
            <a:r>
              <a:rPr lang="en-GB" dirty="0"/>
              <a:t>lead by example</a:t>
            </a:r>
          </a:p>
          <a:p>
            <a:pPr lvl="1"/>
            <a:r>
              <a:rPr lang="en-GB" dirty="0"/>
              <a:t>they continue to make decisions that make those around them feel seen, safe and valued, even when they themselves are under pressure </a:t>
            </a:r>
          </a:p>
          <a:p>
            <a:pPr marL="342900" lvl="1" indent="0">
              <a:buNone/>
            </a:pPr>
            <a:r>
              <a:rPr lang="en-GB" sz="1300" dirty="0"/>
              <a:t>https://www.imperial.ac.uk/business-school/ib-knowledge/strategy-leadership/how-think-responsible-leader</a:t>
            </a:r>
          </a:p>
        </p:txBody>
      </p:sp>
      <p:pic>
        <p:nvPicPr>
          <p:cNvPr id="6" name="Picture 5">
            <a:extLst>
              <a:ext uri="{FF2B5EF4-FFF2-40B4-BE49-F238E27FC236}">
                <a16:creationId xmlns:a16="http://schemas.microsoft.com/office/drawing/2014/main" id="{0BFF5B26-B500-7DA9-ED1F-4B380C8DBB7B}"/>
              </a:ext>
            </a:extLst>
          </p:cNvPr>
          <p:cNvPicPr>
            <a:picLocks noChangeAspect="1"/>
          </p:cNvPicPr>
          <p:nvPr/>
        </p:nvPicPr>
        <p:blipFill>
          <a:blip r:embed="rId3"/>
          <a:stretch>
            <a:fillRect/>
          </a:stretch>
        </p:blipFill>
        <p:spPr>
          <a:xfrm>
            <a:off x="7181577" y="1274762"/>
            <a:ext cx="1962423" cy="4125913"/>
          </a:xfrm>
          <a:prstGeom prst="rect">
            <a:avLst/>
          </a:prstGeom>
          <a:effectLst>
            <a:softEdge rad="165100"/>
          </a:effectLst>
        </p:spPr>
      </p:pic>
    </p:spTree>
    <p:extLst>
      <p:ext uri="{BB962C8B-B14F-4D97-AF65-F5344CB8AC3E}">
        <p14:creationId xmlns:p14="http://schemas.microsoft.com/office/powerpoint/2010/main" val="280094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D6AC2-F7D7-A659-8859-19B4BB5F619F}"/>
              </a:ext>
            </a:extLst>
          </p:cNvPr>
          <p:cNvSpPr>
            <a:spLocks noGrp="1"/>
          </p:cNvSpPr>
          <p:nvPr>
            <p:ph type="title"/>
          </p:nvPr>
        </p:nvSpPr>
        <p:spPr>
          <a:xfrm>
            <a:off x="449705" y="365126"/>
            <a:ext cx="8065645" cy="1325563"/>
          </a:xfrm>
        </p:spPr>
        <p:txBody>
          <a:bodyPr>
            <a:normAutofit/>
          </a:bodyPr>
          <a:lstStyle/>
          <a:p>
            <a:pPr algn="ctr"/>
            <a:r>
              <a:rPr lang="en-GB" sz="4000" dirty="0">
                <a:latin typeface="+mn-lt"/>
              </a:rPr>
              <a:t>Individual Activity</a:t>
            </a:r>
          </a:p>
        </p:txBody>
      </p:sp>
      <p:sp>
        <p:nvSpPr>
          <p:cNvPr id="3" name="Content Placeholder 2">
            <a:extLst>
              <a:ext uri="{FF2B5EF4-FFF2-40B4-BE49-F238E27FC236}">
                <a16:creationId xmlns:a16="http://schemas.microsoft.com/office/drawing/2014/main" id="{748651D1-AAE3-3F45-9CBD-8D4B3B7A12BB}"/>
              </a:ext>
            </a:extLst>
          </p:cNvPr>
          <p:cNvSpPr>
            <a:spLocks noGrp="1"/>
          </p:cNvSpPr>
          <p:nvPr>
            <p:ph idx="1"/>
          </p:nvPr>
        </p:nvSpPr>
        <p:spPr/>
        <p:txBody>
          <a:bodyPr lIns="91440" tIns="45720" rIns="91440" bIns="45720" anchor="t">
            <a:normAutofit/>
          </a:bodyPr>
          <a:lstStyle/>
          <a:p>
            <a:pPr marL="0" indent="0">
              <a:buNone/>
            </a:pPr>
            <a:r>
              <a:rPr lang="en-GB" sz="2400" dirty="0"/>
              <a:t>What is Corporate Social Responsibility?</a:t>
            </a:r>
          </a:p>
          <a:p>
            <a:pPr marL="0" indent="0">
              <a:buNone/>
            </a:pPr>
            <a:r>
              <a:rPr lang="en-GB" sz="2400" dirty="0"/>
              <a:t>   Look it up and post in the chat…</a:t>
            </a:r>
            <a:endParaRPr lang="en-GB" sz="2400" dirty="0">
              <a:cs typeface="Arial"/>
            </a:endParaRPr>
          </a:p>
        </p:txBody>
      </p:sp>
      <p:pic>
        <p:nvPicPr>
          <p:cNvPr id="4" name="Picture 3">
            <a:extLst>
              <a:ext uri="{FF2B5EF4-FFF2-40B4-BE49-F238E27FC236}">
                <a16:creationId xmlns:a16="http://schemas.microsoft.com/office/drawing/2014/main" id="{4E181450-F00C-044D-BB1E-ADA28CCBB8D8}"/>
              </a:ext>
            </a:extLst>
          </p:cNvPr>
          <p:cNvPicPr>
            <a:picLocks noChangeAspect="1"/>
          </p:cNvPicPr>
          <p:nvPr/>
        </p:nvPicPr>
        <p:blipFill>
          <a:blip r:embed="rId2"/>
          <a:stretch>
            <a:fillRect/>
          </a:stretch>
        </p:blipFill>
        <p:spPr>
          <a:xfrm>
            <a:off x="2218544" y="2883836"/>
            <a:ext cx="4706911" cy="2842975"/>
          </a:xfrm>
          <a:prstGeom prst="rect">
            <a:avLst/>
          </a:prstGeom>
        </p:spPr>
      </p:pic>
    </p:spTree>
    <p:extLst>
      <p:ext uri="{BB962C8B-B14F-4D97-AF65-F5344CB8AC3E}">
        <p14:creationId xmlns:p14="http://schemas.microsoft.com/office/powerpoint/2010/main" val="3688289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AC74-AA0B-41E2-D8AF-D01F92426BEF}"/>
              </a:ext>
            </a:extLst>
          </p:cNvPr>
          <p:cNvSpPr>
            <a:spLocks noGrp="1"/>
          </p:cNvSpPr>
          <p:nvPr>
            <p:ph type="title"/>
          </p:nvPr>
        </p:nvSpPr>
        <p:spPr/>
        <p:txBody>
          <a:bodyPr>
            <a:normAutofit/>
          </a:bodyPr>
          <a:lstStyle/>
          <a:p>
            <a:pPr algn="ctr"/>
            <a:r>
              <a:rPr lang="en-GB" sz="4000" dirty="0">
                <a:latin typeface="+mn-lt"/>
                <a:cs typeface="Arial" panose="020B0604020202020204" pitchFamily="34" charset="0"/>
              </a:rPr>
              <a:t>Corporate Social Responsibility</a:t>
            </a:r>
          </a:p>
        </p:txBody>
      </p:sp>
      <p:sp>
        <p:nvSpPr>
          <p:cNvPr id="3" name="Content Placeholder 2">
            <a:extLst>
              <a:ext uri="{FF2B5EF4-FFF2-40B4-BE49-F238E27FC236}">
                <a16:creationId xmlns:a16="http://schemas.microsoft.com/office/drawing/2014/main" id="{3AD3B823-AD22-F921-ACB4-E3924452DB7B}"/>
              </a:ext>
            </a:extLst>
          </p:cNvPr>
          <p:cNvSpPr>
            <a:spLocks noGrp="1"/>
          </p:cNvSpPr>
          <p:nvPr>
            <p:ph idx="1"/>
          </p:nvPr>
        </p:nvSpPr>
        <p:spPr>
          <a:xfrm>
            <a:off x="457200" y="1690689"/>
            <a:ext cx="8229600" cy="3899943"/>
          </a:xfrm>
        </p:spPr>
        <p:txBody>
          <a:bodyPr vert="horz" lIns="91440" tIns="45720" rIns="91440" bIns="45720" rtlCol="0" anchor="t">
            <a:normAutofit fontScale="92500" lnSpcReduction="20000"/>
          </a:bodyPr>
          <a:lstStyle/>
          <a:p>
            <a:r>
              <a:rPr lang="en-GB" sz="2600" dirty="0">
                <a:cs typeface="Arial" panose="020B0604020202020204" pitchFamily="34" charset="0"/>
              </a:rPr>
              <a:t>Corporate Social Responsibility is a management concept whereby </a:t>
            </a:r>
            <a:r>
              <a:rPr lang="en-GB" sz="2600" b="1" dirty="0">
                <a:cs typeface="Arial" panose="020B0604020202020204" pitchFamily="34" charset="0"/>
              </a:rPr>
              <a:t> companies integrate social and environmental concerns in their business  operations and interactions with their stakeholders</a:t>
            </a:r>
            <a:r>
              <a:rPr lang="en-GB" sz="2600" dirty="0">
                <a:cs typeface="Arial" panose="020B0604020202020204" pitchFamily="34" charset="0"/>
              </a:rPr>
              <a:t>...</a:t>
            </a:r>
          </a:p>
          <a:p>
            <a:endParaRPr lang="en-US" sz="2600" dirty="0">
              <a:cs typeface="Arial" panose="020B0604020202020204" pitchFamily="34" charset="0"/>
            </a:endParaRPr>
          </a:p>
          <a:p>
            <a:r>
              <a:rPr lang="en-GB" sz="2600" dirty="0">
                <a:cs typeface="Arial" panose="020B0604020202020204" pitchFamily="34" charset="0"/>
              </a:rPr>
              <a:t>...CSR is generally  understood as being the way through which a company achieves a balance  of economic, environmental and social imperatives (“Triple-Bottom-Line-  Approach”), while at the same time addressing the expectations of  shareholders and stakeholders. </a:t>
            </a:r>
          </a:p>
          <a:p>
            <a:endParaRPr lang="en-GB" sz="3000" dirty="0">
              <a:latin typeface="Arial" panose="020B0604020202020204" pitchFamily="34" charset="0"/>
              <a:ea typeface="+mn-lt"/>
              <a:cs typeface="Arial" panose="020B0604020202020204" pitchFamily="34" charset="0"/>
            </a:endParaRPr>
          </a:p>
          <a:p>
            <a:pPr marL="0" indent="0">
              <a:buNone/>
            </a:pPr>
            <a:r>
              <a:rPr lang="en-GB" sz="3000" dirty="0">
                <a:latin typeface="Arial" panose="020B0604020202020204" pitchFamily="34" charset="0"/>
                <a:ea typeface="+mn-lt"/>
                <a:cs typeface="Arial" panose="020B0604020202020204" pitchFamily="34" charset="0"/>
                <a:hlinkClick r:id="rId3"/>
              </a:rPr>
              <a:t>What is CSR? | UNIDO</a:t>
            </a:r>
            <a:endParaRPr lang="en-GB" sz="3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39247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677638" y="106904"/>
            <a:ext cx="7481887" cy="612770"/>
          </a:xfrm>
        </p:spPr>
        <p:txBody>
          <a:bodyPr lIns="89060" tIns="44531" rIns="89060" bIns="44531" anchor="ctr">
            <a:noAutofit/>
          </a:bodyPr>
          <a:lstStyle/>
          <a:p>
            <a:pPr algn="ctr"/>
            <a:r>
              <a:rPr lang="en-US" sz="4000" dirty="0">
                <a:latin typeface="+mn-lt"/>
                <a:cs typeface="Arial"/>
              </a:rPr>
              <a:t>CSR defined and debated</a:t>
            </a:r>
            <a:r>
              <a:rPr lang="en-US" sz="4000" b="1" dirty="0">
                <a:latin typeface="+mn-lt"/>
                <a:cs typeface="Arial"/>
              </a:rPr>
              <a:t> </a:t>
            </a:r>
          </a:p>
        </p:txBody>
      </p:sp>
      <p:sp>
        <p:nvSpPr>
          <p:cNvPr id="10242" name="Rectangle 3"/>
          <p:cNvSpPr>
            <a:spLocks noGrp="1" noChangeArrowheads="1"/>
          </p:cNvSpPr>
          <p:nvPr>
            <p:ph idx="1"/>
          </p:nvPr>
        </p:nvSpPr>
        <p:spPr>
          <a:xfrm>
            <a:off x="195017" y="1020869"/>
            <a:ext cx="6565547" cy="5043322"/>
          </a:xfrm>
        </p:spPr>
        <p:txBody>
          <a:bodyPr vert="horz" lIns="89060" tIns="44531" rIns="89060" bIns="44531" rtlCol="0" anchor="t">
            <a:normAutofit/>
          </a:bodyPr>
          <a:lstStyle/>
          <a:p>
            <a:pPr>
              <a:lnSpc>
                <a:spcPct val="90000"/>
              </a:lnSpc>
            </a:pPr>
            <a:r>
              <a:rPr lang="en-AU" sz="2000" dirty="0">
                <a:latin typeface="Arial"/>
                <a:cs typeface="Arial"/>
              </a:rPr>
              <a:t>…the </a:t>
            </a:r>
            <a:r>
              <a:rPr lang="en-AU" sz="2000" b="1" dirty="0">
                <a:latin typeface="Arial"/>
                <a:cs typeface="Arial"/>
              </a:rPr>
              <a:t>economic, legal, ethical and philanthropic </a:t>
            </a:r>
            <a:r>
              <a:rPr lang="en-AU" sz="2000" dirty="0">
                <a:latin typeface="Arial"/>
                <a:cs typeface="Arial"/>
              </a:rPr>
              <a:t>expectations that society has of organisations at a given point in time. (Carrol, 1979)</a:t>
            </a:r>
          </a:p>
          <a:p>
            <a:pPr>
              <a:lnSpc>
                <a:spcPct val="90000"/>
              </a:lnSpc>
            </a:pPr>
            <a:r>
              <a:rPr lang="en-AU" sz="2000" dirty="0">
                <a:latin typeface="Arial"/>
                <a:cs typeface="Arial"/>
              </a:rPr>
              <a:t>…a view of the corporation and its role in society that assumes a </a:t>
            </a:r>
            <a:r>
              <a:rPr lang="en-AU" sz="2000" b="1" dirty="0">
                <a:latin typeface="Arial"/>
                <a:cs typeface="Arial"/>
              </a:rPr>
              <a:t>responsibility</a:t>
            </a:r>
            <a:r>
              <a:rPr lang="en-AU" sz="2000" dirty="0">
                <a:latin typeface="Arial"/>
                <a:cs typeface="Arial"/>
              </a:rPr>
              <a:t> among firms to </a:t>
            </a:r>
            <a:r>
              <a:rPr lang="en-AU" sz="2000" b="1" dirty="0">
                <a:latin typeface="Arial"/>
                <a:cs typeface="Arial"/>
              </a:rPr>
              <a:t>pursue goals in addition to profit maximisation</a:t>
            </a:r>
            <a:r>
              <a:rPr lang="en-AU" sz="2000" dirty="0">
                <a:latin typeface="Arial"/>
                <a:cs typeface="Arial"/>
              </a:rPr>
              <a:t> and a responsibility of the stakeholders to hold the firm responsible for its actions. (Freeman, 1984)</a:t>
            </a:r>
          </a:p>
          <a:p>
            <a:r>
              <a:rPr lang="en-AU" sz="2000" dirty="0">
                <a:latin typeface="Arial"/>
                <a:cs typeface="Arial"/>
              </a:rPr>
              <a:t>…Business decision making linked to </a:t>
            </a:r>
            <a:r>
              <a:rPr lang="en-AU" sz="2000" b="1" dirty="0">
                <a:latin typeface="Arial"/>
                <a:cs typeface="Arial"/>
              </a:rPr>
              <a:t>ethical values</a:t>
            </a:r>
            <a:r>
              <a:rPr lang="en-AU" sz="2000" dirty="0">
                <a:latin typeface="Arial"/>
                <a:cs typeface="Arial"/>
              </a:rPr>
              <a:t>, compliance with legal requirements, and respect for people, communities, and the environment around the world (Aaronson, 2003)</a:t>
            </a:r>
          </a:p>
          <a:p>
            <a:r>
              <a:rPr lang="en-AU" sz="2000" dirty="0">
                <a:latin typeface="Arial"/>
                <a:cs typeface="Arial"/>
              </a:rPr>
              <a:t>…part of ‘strategic planning and core operations so that the firm is managed in the interest of a broad set of stakeholders to achieve maximum economic and social value over the medium to long term’ (</a:t>
            </a:r>
            <a:r>
              <a:rPr lang="en-AU" sz="2000" b="1" dirty="0">
                <a:latin typeface="Arial"/>
                <a:cs typeface="Arial"/>
              </a:rPr>
              <a:t>Chandler, 2017</a:t>
            </a:r>
            <a:r>
              <a:rPr lang="en-AU" sz="2000" dirty="0">
                <a:latin typeface="Arial"/>
                <a:cs typeface="Arial"/>
              </a:rPr>
              <a:t>)</a:t>
            </a:r>
          </a:p>
        </p:txBody>
      </p:sp>
      <p:sp>
        <p:nvSpPr>
          <p:cNvPr id="51203" name="TextBox 1"/>
          <p:cNvSpPr txBox="1">
            <a:spLocks noChangeArrowheads="1"/>
          </p:cNvSpPr>
          <p:nvPr/>
        </p:nvSpPr>
        <p:spPr bwMode="auto">
          <a:xfrm>
            <a:off x="8543925" y="6954838"/>
            <a:ext cx="184150" cy="461962"/>
          </a:xfrm>
          <a:prstGeom prst="rect">
            <a:avLst/>
          </a:prstGeom>
          <a:noFill/>
          <a:ln w="9525">
            <a:noFill/>
            <a:miter lim="800000"/>
            <a:headEnd/>
            <a:tailEnd/>
          </a:ln>
        </p:spPr>
        <p:txBody>
          <a:bodyPr wrap="none">
            <a:spAutoFit/>
          </a:bodyPr>
          <a:lstStyle/>
          <a:p>
            <a:endParaRPr lang="en-US"/>
          </a:p>
        </p:txBody>
      </p:sp>
      <p:pic>
        <p:nvPicPr>
          <p:cNvPr id="1026" name="Picture 2" descr="CSR - VOC Automotive- Multi Brand Two-Wheeler Organized Service Dealership">
            <a:extLst>
              <a:ext uri="{FF2B5EF4-FFF2-40B4-BE49-F238E27FC236}">
                <a16:creationId xmlns:a16="http://schemas.microsoft.com/office/drawing/2014/main" id="{F7644217-93DA-9EF6-B3DD-5DC6D73F2F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3506" y="1920088"/>
            <a:ext cx="2442396" cy="2407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5BFEC343-5C2D-FBC8-0971-5D3033A74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9679" y="421719"/>
            <a:ext cx="6322778" cy="486195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E653AE-9D5F-0654-F1C8-94E8B9B550B7}"/>
              </a:ext>
            </a:extLst>
          </p:cNvPr>
          <p:cNvSpPr>
            <a:spLocks noGrp="1"/>
          </p:cNvSpPr>
          <p:nvPr>
            <p:ph type="title"/>
          </p:nvPr>
        </p:nvSpPr>
        <p:spPr>
          <a:xfrm>
            <a:off x="43930" y="475507"/>
            <a:ext cx="4199753" cy="609903"/>
          </a:xfrm>
        </p:spPr>
        <p:txBody>
          <a:bodyPr>
            <a:normAutofit fontScale="90000"/>
          </a:bodyPr>
          <a:lstStyle/>
          <a:p>
            <a:pPr algn="ctr"/>
            <a:r>
              <a:rPr lang="en-GB" sz="3600" b="1" dirty="0">
                <a:latin typeface="Aptos Light" panose="020B0004020202020204" pitchFamily="34" charset="0"/>
              </a:rPr>
              <a:t>Carroll’s pyramid of CSR</a:t>
            </a:r>
          </a:p>
        </p:txBody>
      </p:sp>
      <p:sp>
        <p:nvSpPr>
          <p:cNvPr id="4" name="TextBox 3">
            <a:extLst>
              <a:ext uri="{FF2B5EF4-FFF2-40B4-BE49-F238E27FC236}">
                <a16:creationId xmlns:a16="http://schemas.microsoft.com/office/drawing/2014/main" id="{3D900F4C-F278-44EF-75BC-E69C09AF893E}"/>
              </a:ext>
            </a:extLst>
          </p:cNvPr>
          <p:cNvSpPr txBox="1"/>
          <p:nvPr/>
        </p:nvSpPr>
        <p:spPr>
          <a:xfrm>
            <a:off x="378881" y="4379953"/>
            <a:ext cx="1764926" cy="300082"/>
          </a:xfrm>
          <a:prstGeom prst="rect">
            <a:avLst/>
          </a:prstGeom>
          <a:noFill/>
        </p:spPr>
        <p:txBody>
          <a:bodyPr wrap="square" rtlCol="0">
            <a:spAutoFit/>
          </a:bodyPr>
          <a:lstStyle/>
          <a:p>
            <a:r>
              <a:rPr lang="en-GB" sz="1350" dirty="0"/>
              <a:t>(Carroll, 2016)</a:t>
            </a:r>
          </a:p>
        </p:txBody>
      </p:sp>
    </p:spTree>
    <p:extLst>
      <p:ext uri="{BB962C8B-B14F-4D97-AF65-F5344CB8AC3E}">
        <p14:creationId xmlns:p14="http://schemas.microsoft.com/office/powerpoint/2010/main" val="2325135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68257-05B3-9709-EC8F-3F5BD31C6183}"/>
              </a:ext>
            </a:extLst>
          </p:cNvPr>
          <p:cNvSpPr>
            <a:spLocks noGrp="1"/>
          </p:cNvSpPr>
          <p:nvPr>
            <p:ph type="title"/>
          </p:nvPr>
        </p:nvSpPr>
        <p:spPr>
          <a:xfrm>
            <a:off x="2104263" y="915569"/>
            <a:ext cx="4821174" cy="994172"/>
          </a:xfrm>
        </p:spPr>
        <p:txBody>
          <a:bodyPr>
            <a:normAutofit/>
          </a:bodyPr>
          <a:lstStyle/>
          <a:p>
            <a:r>
              <a:rPr lang="en-GB" sz="3600" b="1" dirty="0">
                <a:latin typeface="Aptos Light" panose="020B0004020202020204" pitchFamily="34" charset="0"/>
              </a:rPr>
              <a:t>CSR - positive/negative</a:t>
            </a:r>
          </a:p>
        </p:txBody>
      </p:sp>
      <p:sp>
        <p:nvSpPr>
          <p:cNvPr id="3" name="Content Placeholder 2">
            <a:extLst>
              <a:ext uri="{FF2B5EF4-FFF2-40B4-BE49-F238E27FC236}">
                <a16:creationId xmlns:a16="http://schemas.microsoft.com/office/drawing/2014/main" id="{495C60E7-4C15-C3EF-1225-30C46BA09ADC}"/>
              </a:ext>
            </a:extLst>
          </p:cNvPr>
          <p:cNvSpPr>
            <a:spLocks noGrp="1"/>
          </p:cNvSpPr>
          <p:nvPr>
            <p:ph sz="half" idx="1"/>
          </p:nvPr>
        </p:nvSpPr>
        <p:spPr>
          <a:xfrm>
            <a:off x="628650" y="2004592"/>
            <a:ext cx="3886200" cy="3263504"/>
          </a:xfrm>
        </p:spPr>
        <p:txBody>
          <a:bodyPr>
            <a:normAutofit fontScale="92500"/>
          </a:bodyPr>
          <a:lstStyle/>
          <a:p>
            <a:r>
              <a:rPr lang="en-GB" dirty="0">
                <a:latin typeface="Aptos" panose="020B0004020202020204" pitchFamily="34" charset="0"/>
              </a:rPr>
              <a:t>Clear policies</a:t>
            </a:r>
          </a:p>
          <a:p>
            <a:r>
              <a:rPr lang="en-GB" dirty="0">
                <a:latin typeface="Aptos" panose="020B0004020202020204" pitchFamily="34" charset="0"/>
              </a:rPr>
              <a:t>Commitment and agreement on objectives</a:t>
            </a:r>
          </a:p>
          <a:p>
            <a:r>
              <a:rPr lang="en-GB" dirty="0">
                <a:latin typeface="Aptos" panose="020B0004020202020204" pitchFamily="34" charset="0"/>
              </a:rPr>
              <a:t>Resources made available</a:t>
            </a:r>
          </a:p>
          <a:p>
            <a:r>
              <a:rPr lang="en-GB" dirty="0">
                <a:latin typeface="Aptos" panose="020B0004020202020204" pitchFamily="34" charset="0"/>
              </a:rPr>
              <a:t>No conflicts with other policies</a:t>
            </a:r>
          </a:p>
          <a:p>
            <a:r>
              <a:rPr lang="en-GB" dirty="0">
                <a:latin typeface="Aptos" panose="020B0004020202020204" pitchFamily="34" charset="0"/>
              </a:rPr>
              <a:t>Coordination of efforts and communication by a committee or problem-solving group</a:t>
            </a:r>
          </a:p>
          <a:p>
            <a:pPr marL="0" indent="0">
              <a:buNone/>
            </a:pPr>
            <a:endParaRPr lang="en-GB" dirty="0"/>
          </a:p>
        </p:txBody>
      </p:sp>
      <p:sp>
        <p:nvSpPr>
          <p:cNvPr id="4" name="Content Placeholder 3">
            <a:extLst>
              <a:ext uri="{FF2B5EF4-FFF2-40B4-BE49-F238E27FC236}">
                <a16:creationId xmlns:a16="http://schemas.microsoft.com/office/drawing/2014/main" id="{784FA175-BEE6-61E8-801C-8437122BED66}"/>
              </a:ext>
            </a:extLst>
          </p:cNvPr>
          <p:cNvSpPr>
            <a:spLocks noGrp="1"/>
          </p:cNvSpPr>
          <p:nvPr>
            <p:ph sz="half" idx="2"/>
          </p:nvPr>
        </p:nvSpPr>
        <p:spPr>
          <a:xfrm>
            <a:off x="4629150" y="1909741"/>
            <a:ext cx="3886200" cy="2013439"/>
          </a:xfrm>
        </p:spPr>
        <p:txBody>
          <a:bodyPr>
            <a:normAutofit fontScale="92500"/>
          </a:bodyPr>
          <a:lstStyle/>
          <a:p>
            <a:r>
              <a:rPr lang="en-GB" dirty="0">
                <a:latin typeface="Aptos" panose="020B0004020202020204" pitchFamily="34" charset="0"/>
              </a:rPr>
              <a:t>Rising costs of operations</a:t>
            </a:r>
          </a:p>
          <a:p>
            <a:r>
              <a:rPr lang="en-GB" dirty="0">
                <a:latin typeface="Aptos" panose="020B0004020202020204" pitchFamily="34" charset="0"/>
              </a:rPr>
              <a:t>Locking horns with stakeholders</a:t>
            </a:r>
          </a:p>
          <a:p>
            <a:r>
              <a:rPr lang="en-GB" dirty="0">
                <a:latin typeface="Aptos" panose="020B0004020202020204" pitchFamily="34" charset="0"/>
              </a:rPr>
              <a:t>Public Image/Risk to reputation</a:t>
            </a:r>
          </a:p>
          <a:p>
            <a:r>
              <a:rPr lang="en-GB" dirty="0">
                <a:latin typeface="Aptos" panose="020B0004020202020204" pitchFamily="34" charset="0"/>
              </a:rPr>
              <a:t>Increased Accountability</a:t>
            </a:r>
          </a:p>
          <a:p>
            <a:r>
              <a:rPr lang="en-GB" dirty="0">
                <a:latin typeface="Aptos" panose="020B0004020202020204" pitchFamily="34" charset="0"/>
              </a:rPr>
              <a:t>Losing sight of what matters</a:t>
            </a:r>
          </a:p>
        </p:txBody>
      </p:sp>
    </p:spTree>
    <p:extLst>
      <p:ext uri="{BB962C8B-B14F-4D97-AF65-F5344CB8AC3E}">
        <p14:creationId xmlns:p14="http://schemas.microsoft.com/office/powerpoint/2010/main" val="2094186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4980" y="154316"/>
            <a:ext cx="1284369" cy="1008230"/>
          </a:xfrm>
          <a:prstGeom prst="rect">
            <a:avLst/>
          </a:prstGeom>
        </p:spPr>
      </p:pic>
      <p:pic>
        <p:nvPicPr>
          <p:cNvPr id="2" name="Online Media 1" title="Embracing Sustainability">
            <a:hlinkClick r:id="" action="ppaction://media"/>
            <a:extLst>
              <a:ext uri="{FF2B5EF4-FFF2-40B4-BE49-F238E27FC236}">
                <a16:creationId xmlns:a16="http://schemas.microsoft.com/office/drawing/2014/main" id="{34345290-5C7E-286C-C534-34C7304DEAF5}"/>
              </a:ext>
            </a:extLst>
          </p:cNvPr>
          <p:cNvPicPr>
            <a:picLocks noRot="1" noChangeAspect="1"/>
          </p:cNvPicPr>
          <p:nvPr>
            <a:videoFile r:link="rId1"/>
          </p:nvPr>
        </p:nvPicPr>
        <p:blipFill>
          <a:blip r:embed="rId6"/>
          <a:stretch>
            <a:fillRect/>
          </a:stretch>
        </p:blipFill>
        <p:spPr>
          <a:xfrm>
            <a:off x="760945" y="1347068"/>
            <a:ext cx="7369671" cy="4163864"/>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777492" y="962758"/>
            <a:ext cx="2864357" cy="729776"/>
          </a:xfrm>
        </p:spPr>
        <p:txBody>
          <a:bodyPr>
            <a:noAutofit/>
          </a:bodyPr>
          <a:lstStyle/>
          <a:p>
            <a:r>
              <a:rPr lang="en-GB" sz="4500" b="1" dirty="0">
                <a:latin typeface="Aptos Light" panose="020B0004020202020204" pitchFamily="34" charset="0"/>
              </a:rPr>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2615184" y="4711193"/>
            <a:ext cx="3913632" cy="423483"/>
          </a:xfrm>
        </p:spPr>
        <p:txBody>
          <a:bodyPr>
            <a:normAutofit fontScale="62500" lnSpcReduction="20000"/>
          </a:bodyPr>
          <a:lstStyle/>
          <a:p>
            <a:pPr marL="0" indent="0" algn="just">
              <a:buNone/>
            </a:pPr>
            <a:endParaRPr lang="en-GB" sz="1500" dirty="0">
              <a:hlinkClick r:id="" action="ppaction://noaction"/>
            </a:endParaRPr>
          </a:p>
          <a:p>
            <a:pPr marL="0" indent="0" algn="just">
              <a:buNone/>
            </a:pPr>
            <a:r>
              <a:rPr lang="en-GB" sz="1500" dirty="0">
                <a:hlinkClick r:id="" action="ppaction://noaction"/>
              </a:rPr>
              <a:t>https://stories.starbucks.com/stories/2019/leading-in-sustainability/</a:t>
            </a:r>
            <a:endParaRPr lang="en-GB" sz="15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22434" y="962758"/>
            <a:ext cx="2404395" cy="2432447"/>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384336" y="1782244"/>
            <a:ext cx="5970933" cy="2862322"/>
          </a:xfrm>
          <a:prstGeom prst="rect">
            <a:avLst/>
          </a:prstGeom>
          <a:noFill/>
        </p:spPr>
        <p:txBody>
          <a:bodyPr wrap="square" rtlCol="0">
            <a:spAutoFit/>
          </a:bodyPr>
          <a:lstStyle/>
          <a:p>
            <a:r>
              <a:rPr lang="en-GB" sz="1500" dirty="0">
                <a:latin typeface="Aptos" panose="020B0004020202020204" pitchFamily="34" charset="0"/>
              </a:rPr>
              <a:t>It’s not just about hotel brands themselves. What about the products that they serve? </a:t>
            </a:r>
          </a:p>
          <a:p>
            <a:endParaRPr lang="en-GB" sz="1500" dirty="0">
              <a:latin typeface="Aptos" panose="020B0004020202020204" pitchFamily="34" charset="0"/>
            </a:endParaRPr>
          </a:p>
          <a:p>
            <a:r>
              <a:rPr lang="en-GB" sz="1500" dirty="0">
                <a:latin typeface="Aptos" panose="020B0004020202020204" pitchFamily="34" charset="0"/>
              </a:rPr>
              <a:t>Take coffee, for example. Where does it come from? How is it sourced? What are the ethical values of the supplier in question?</a:t>
            </a:r>
          </a:p>
          <a:p>
            <a:endParaRPr lang="en-GB" sz="1500" dirty="0">
              <a:latin typeface="Aptos" panose="020B0004020202020204" pitchFamily="34" charset="0"/>
            </a:endParaRPr>
          </a:p>
          <a:p>
            <a:r>
              <a:rPr lang="en-GB" sz="1500" dirty="0">
                <a:latin typeface="Aptos" panose="020B0004020202020204" pitchFamily="34" charset="0"/>
              </a:rPr>
              <a:t>Guests are becoming more sustainably aware every day. If a hotel guest asked a FOH Team Member if the coffee is ethically sourced, would the TM be able to respond?</a:t>
            </a:r>
          </a:p>
          <a:p>
            <a:endParaRPr lang="en-GB" sz="1500" dirty="0">
              <a:latin typeface="Aptos" panose="020B0004020202020204" pitchFamily="34" charset="0"/>
            </a:endParaRPr>
          </a:p>
          <a:p>
            <a:r>
              <a:rPr lang="en-GB" sz="1500" dirty="0">
                <a:latin typeface="Aptos" panose="020B0004020202020204" pitchFamily="34" charset="0"/>
              </a:rPr>
              <a:t>Partnerships between sustainable brands and hotels are increasing. Let’s take a look at Starbucks’ sustainable journey.</a:t>
            </a:r>
          </a:p>
        </p:txBody>
      </p:sp>
    </p:spTree>
    <p:extLst>
      <p:ext uri="{BB962C8B-B14F-4D97-AF65-F5344CB8AC3E}">
        <p14:creationId xmlns:p14="http://schemas.microsoft.com/office/powerpoint/2010/main" val="2910208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Follow Starbucks 15 Year Journey to 100% Ethically Sourced Coffee with Conservation International">
            <a:hlinkClick r:id="" action="ppaction://media"/>
            <a:extLst>
              <a:ext uri="{FF2B5EF4-FFF2-40B4-BE49-F238E27FC236}">
                <a16:creationId xmlns:a16="http://schemas.microsoft.com/office/drawing/2014/main" id="{DDF9A5E8-246A-F277-CA90-DBC9BDBB40EB}"/>
              </a:ext>
            </a:extLst>
          </p:cNvPr>
          <p:cNvPicPr>
            <a:picLocks noGrp="1" noRot="1" noChangeAspect="1"/>
          </p:cNvPicPr>
          <p:nvPr>
            <p:ph idx="1"/>
            <a:videoFile r:link="rId1"/>
          </p:nvPr>
        </p:nvPicPr>
        <p:blipFill>
          <a:blip r:embed="rId3"/>
          <a:stretch>
            <a:fillRect/>
          </a:stretch>
        </p:blipFill>
        <p:spPr>
          <a:xfrm>
            <a:off x="631779" y="784476"/>
            <a:ext cx="7700962" cy="4351338"/>
          </a:xfrm>
          <a:prstGeom prst="rect">
            <a:avLst/>
          </a:prstGeom>
        </p:spPr>
      </p:pic>
    </p:spTree>
    <p:extLst>
      <p:ext uri="{BB962C8B-B14F-4D97-AF65-F5344CB8AC3E}">
        <p14:creationId xmlns:p14="http://schemas.microsoft.com/office/powerpoint/2010/main" val="362580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457200" y="370502"/>
            <a:ext cx="8229600" cy="634082"/>
          </a:xfrm>
        </p:spPr>
        <p:txBody>
          <a:bodyPr>
            <a:noAutofit/>
          </a:bodyPr>
          <a:lstStyle/>
          <a:p>
            <a:pPr algn="ctr"/>
            <a:r>
              <a:rPr lang="en-US" sz="4000" dirty="0">
                <a:latin typeface="+mn-lt"/>
                <a:cs typeface="Arial" panose="020B0604020202020204" pitchFamily="34" charset="0"/>
              </a:rPr>
              <a:t>The importance of CSR &amp; Sustainability</a:t>
            </a:r>
          </a:p>
        </p:txBody>
      </p:sp>
      <p:sp>
        <p:nvSpPr>
          <p:cNvPr id="48130" name="Content Placeholder 2"/>
          <p:cNvSpPr>
            <a:spLocks noGrp="1"/>
          </p:cNvSpPr>
          <p:nvPr>
            <p:ph sz="half" idx="1"/>
          </p:nvPr>
        </p:nvSpPr>
        <p:spPr>
          <a:xfrm>
            <a:off x="241176" y="1815777"/>
            <a:ext cx="4330824" cy="2956236"/>
          </a:xfrm>
        </p:spPr>
        <p:txBody>
          <a:bodyPr>
            <a:normAutofit/>
          </a:bodyPr>
          <a:lstStyle/>
          <a:p>
            <a:pPr>
              <a:buClr>
                <a:schemeClr val="tx1"/>
              </a:buClr>
              <a:buFont typeface="Wingdings" pitchFamily="2" charset="2"/>
              <a:buChar char="§"/>
            </a:pPr>
            <a:r>
              <a:rPr lang="en-GB" sz="2400" dirty="0">
                <a:cs typeface="Arial" panose="020B0604020202020204" pitchFamily="34" charset="0"/>
              </a:rPr>
              <a:t>CSR offers a remarkable opportunity to discuss the </a:t>
            </a:r>
            <a:r>
              <a:rPr lang="en-GB" sz="2400" b="1" dirty="0">
                <a:cs typeface="Arial" panose="020B0604020202020204" pitchFamily="34" charset="0"/>
              </a:rPr>
              <a:t>role of business in society</a:t>
            </a:r>
          </a:p>
          <a:p>
            <a:pPr>
              <a:buClr>
                <a:schemeClr val="tx1"/>
              </a:buClr>
              <a:buFont typeface="Wingdings" pitchFamily="2" charset="2"/>
              <a:buChar char="§"/>
            </a:pPr>
            <a:endParaRPr lang="en-GB" sz="2400" b="1" dirty="0">
              <a:cs typeface="Arial" panose="020B0604020202020204" pitchFamily="34" charset="0"/>
            </a:endParaRPr>
          </a:p>
          <a:p>
            <a:pPr>
              <a:buClr>
                <a:schemeClr val="tx1"/>
              </a:buClr>
              <a:buFont typeface="Wingdings" pitchFamily="2" charset="2"/>
              <a:buChar char="§"/>
            </a:pPr>
            <a:r>
              <a:rPr lang="en-GB" sz="2400" dirty="0">
                <a:cs typeface="Arial" panose="020B0604020202020204" pitchFamily="34" charset="0"/>
              </a:rPr>
              <a:t>CSR </a:t>
            </a:r>
            <a:r>
              <a:rPr lang="en-GB" sz="2400" b="1" dirty="0">
                <a:cs typeface="Arial" panose="020B0604020202020204" pitchFamily="34" charset="0"/>
              </a:rPr>
              <a:t>illustrates a direction </a:t>
            </a:r>
            <a:r>
              <a:rPr lang="en-GB" sz="2400" dirty="0">
                <a:cs typeface="Arial" panose="020B0604020202020204" pitchFamily="34" charset="0"/>
              </a:rPr>
              <a:t>for business to take so it can help address the biggest challenges of our time</a:t>
            </a:r>
          </a:p>
          <a:p>
            <a:pPr>
              <a:buClr>
                <a:schemeClr val="tx1"/>
              </a:buClr>
              <a:buFont typeface="Wingdings" pitchFamily="2" charset="2"/>
              <a:buChar char="§"/>
            </a:pPr>
            <a:endParaRPr lang="en-US" sz="2400" dirty="0">
              <a:latin typeface="+mj-lt"/>
            </a:endParaRPr>
          </a:p>
          <a:p>
            <a:pPr>
              <a:buFont typeface="Wingdings" pitchFamily="2" charset="2"/>
              <a:buChar char="§"/>
            </a:pPr>
            <a:endParaRPr lang="en-US" dirty="0">
              <a:latin typeface="+mj-lt"/>
            </a:endParaRPr>
          </a:p>
        </p:txBody>
      </p:sp>
      <p:sp>
        <p:nvSpPr>
          <p:cNvPr id="2" name="Content Placeholder 1"/>
          <p:cNvSpPr>
            <a:spLocks noGrp="1"/>
          </p:cNvSpPr>
          <p:nvPr>
            <p:ph sz="half" idx="2"/>
          </p:nvPr>
        </p:nvSpPr>
        <p:spPr>
          <a:xfrm>
            <a:off x="4948508" y="1620904"/>
            <a:ext cx="4030601" cy="3773015"/>
          </a:xfrm>
        </p:spPr>
        <p:style>
          <a:lnRef idx="0">
            <a:schemeClr val="accent4"/>
          </a:lnRef>
          <a:fillRef idx="3">
            <a:schemeClr val="accent4"/>
          </a:fillRef>
          <a:effectRef idx="3">
            <a:schemeClr val="accent4"/>
          </a:effectRef>
          <a:fontRef idx="minor">
            <a:schemeClr val="lt1"/>
          </a:fontRef>
        </p:style>
        <p:txBody>
          <a:bodyPr>
            <a:noAutofit/>
          </a:bodyPr>
          <a:lstStyle/>
          <a:p>
            <a:pPr marL="0" lvl="0" indent="0">
              <a:buClr>
                <a:prstClr val="black"/>
              </a:buClr>
              <a:buNone/>
            </a:pPr>
            <a:r>
              <a:rPr lang="en-GB" sz="2400" dirty="0">
                <a:solidFill>
                  <a:schemeClr val="bg1"/>
                </a:solidFill>
                <a:cs typeface="Arial" panose="020B0604020202020204" pitchFamily="34" charset="0"/>
              </a:rPr>
              <a:t>Between the great good and the terrible harm businesses produce, lies concern about the proper role of corporations in society, especially in times of globalisation and technological innovation’ (Chandler and Werther, 2011)</a:t>
            </a:r>
          </a:p>
          <a:p>
            <a:pPr marL="0" indent="0">
              <a:lnSpc>
                <a:spcPct val="170000"/>
              </a:lnSpc>
              <a:spcBef>
                <a:spcPts val="0"/>
              </a:spcBef>
              <a:buClrTx/>
              <a:buSzTx/>
              <a:buNone/>
            </a:pPr>
            <a:endParaRPr lang="en-US" sz="2000" dirty="0">
              <a:solidFill>
                <a:schemeClr val="bg1"/>
              </a:solidFill>
            </a:endParaRPr>
          </a:p>
        </p:txBody>
      </p:sp>
      <p:sp>
        <p:nvSpPr>
          <p:cNvPr id="4" name="Footer Placeholder 4"/>
          <p:cNvSpPr txBox="1">
            <a:spLocks/>
          </p:cNvSpPr>
          <p:nvPr/>
        </p:nvSpPr>
        <p:spPr>
          <a:xfrm>
            <a:off x="108327" y="6399114"/>
            <a:ext cx="4104456" cy="365125"/>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a:solidFill>
                  <a:schemeClr val="tx1"/>
                </a:solidFill>
              </a:rPr>
              <a:t>@DebbieHaski #MGSMCSR</a:t>
            </a:r>
            <a:endParaRPr lang="en-US">
              <a:solidFill>
                <a:schemeClr val="tx1"/>
              </a:solidFill>
            </a:endParaRPr>
          </a:p>
        </p:txBody>
      </p:sp>
    </p:spTree>
    <p:extLst>
      <p:ext uri="{BB962C8B-B14F-4D97-AF65-F5344CB8AC3E}">
        <p14:creationId xmlns:p14="http://schemas.microsoft.com/office/powerpoint/2010/main" val="233830845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 calcmode="lin" valueType="num">
                                      <p:cBhvr>
                                        <p:cTn id="7" dur="1000" fill="hold"/>
                                        <p:tgtEl>
                                          <p:spTgt spid="48130">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48130">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48130">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8130">
                                            <p:txEl>
                                              <p:pRg st="2" end="2"/>
                                            </p:txEl>
                                          </p:spTgt>
                                        </p:tgtEl>
                                        <p:attrNameLst>
                                          <p:attrName>style.visibility</p:attrName>
                                        </p:attrNameLst>
                                      </p:cBhvr>
                                      <p:to>
                                        <p:strVal val="visible"/>
                                      </p:to>
                                    </p:set>
                                    <p:anim calcmode="lin" valueType="num">
                                      <p:cBhvr>
                                        <p:cTn id="14" dur="1000" fill="hold"/>
                                        <p:tgtEl>
                                          <p:spTgt spid="48130">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48130">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48130">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2">
                                            <p:bg/>
                                          </p:spTgt>
                                        </p:tgtEl>
                                        <p:attrNameLst>
                                          <p:attrName>style.visibility</p:attrName>
                                        </p:attrNameLst>
                                      </p:cBhvr>
                                      <p:to>
                                        <p:strVal val="visible"/>
                                      </p:to>
                                    </p:set>
                                    <p:anim calcmode="lin" valueType="num">
                                      <p:cBhvr>
                                        <p:cTn id="21" dur="1000" fill="hold"/>
                                        <p:tgtEl>
                                          <p:spTgt spid="2">
                                            <p:bg/>
                                          </p:spTgt>
                                        </p:tgtEl>
                                        <p:attrNameLst>
                                          <p:attrName>ppt_w</p:attrName>
                                        </p:attrNameLst>
                                      </p:cBhvr>
                                      <p:tavLst>
                                        <p:tav tm="0">
                                          <p:val>
                                            <p:strVal val="#ppt_w*0.70"/>
                                          </p:val>
                                        </p:tav>
                                        <p:tav tm="100000">
                                          <p:val>
                                            <p:strVal val="#ppt_w"/>
                                          </p:val>
                                        </p:tav>
                                      </p:tavLst>
                                    </p:anim>
                                    <p:anim calcmode="lin" valueType="num">
                                      <p:cBhvr>
                                        <p:cTn id="22" dur="1000" fill="hold"/>
                                        <p:tgtEl>
                                          <p:spTgt spid="2">
                                            <p:bg/>
                                          </p:spTgt>
                                        </p:tgtEl>
                                        <p:attrNameLst>
                                          <p:attrName>ppt_h</p:attrName>
                                        </p:attrNameLst>
                                      </p:cBhvr>
                                      <p:tavLst>
                                        <p:tav tm="0">
                                          <p:val>
                                            <p:strVal val="#ppt_h"/>
                                          </p:val>
                                        </p:tav>
                                        <p:tav tm="100000">
                                          <p:val>
                                            <p:strVal val="#ppt_h"/>
                                          </p:val>
                                        </p:tav>
                                      </p:tavLst>
                                    </p:anim>
                                    <p:animEffect transition="in" filter="fade">
                                      <p:cBhvr>
                                        <p:cTn id="23" dur="1000"/>
                                        <p:tgtEl>
                                          <p:spTgt spid="2">
                                            <p:bg/>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2">
                                            <p:txEl>
                                              <p:pRg st="0" end="0"/>
                                            </p:txEl>
                                          </p:spTgt>
                                        </p:tgtEl>
                                        <p:attrNameLst>
                                          <p:attrName>style.visibility</p:attrName>
                                        </p:attrNameLst>
                                      </p:cBhvr>
                                      <p:to>
                                        <p:strVal val="visible"/>
                                      </p:to>
                                    </p:set>
                                    <p:anim calcmode="lin" valueType="num">
                                      <p:cBhvr>
                                        <p:cTn id="28"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29"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3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build="p"/>
      <p:bldP spid="2"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r>
              <a:rPr lang="en-US" sz="4000" dirty="0">
                <a:latin typeface="+mn-lt"/>
                <a:cs typeface="Arial" panose="020B0604020202020204" pitchFamily="34" charset="0"/>
              </a:rPr>
              <a:t>The importance of CSR (cont’d.)</a:t>
            </a:r>
          </a:p>
        </p:txBody>
      </p:sp>
      <p:sp>
        <p:nvSpPr>
          <p:cNvPr id="6" name="Content Placeholder 5"/>
          <p:cNvSpPr>
            <a:spLocks noGrp="1"/>
          </p:cNvSpPr>
          <p:nvPr>
            <p:ph idx="1"/>
          </p:nvPr>
        </p:nvSpPr>
        <p:spPr>
          <a:xfrm>
            <a:off x="471445" y="1124744"/>
            <a:ext cx="4535270" cy="4706430"/>
          </a:xfrm>
        </p:spPr>
        <p:txBody>
          <a:bodyPr vert="horz" lIns="91440" tIns="45720" rIns="91440" bIns="45720" rtlCol="0" anchor="t">
            <a:normAutofit/>
          </a:bodyPr>
          <a:lstStyle/>
          <a:p>
            <a:r>
              <a:rPr lang="en-GB" sz="2400" dirty="0">
                <a:cs typeface="Arial"/>
              </a:rPr>
              <a:t>Companies that genuinely contribute to the world, assure responsibility and sustainability in everything that they do and in what they stand for, see many benefits for all stakeholders: </a:t>
            </a:r>
            <a:endParaRPr lang="en-GB" sz="2400" dirty="0">
              <a:cs typeface="Arial" panose="020B0604020202020204" pitchFamily="34" charset="0"/>
            </a:endParaRPr>
          </a:p>
          <a:p>
            <a:pPr lvl="1"/>
            <a:r>
              <a:rPr lang="en-GB" sz="2400" dirty="0">
                <a:cs typeface="Arial"/>
              </a:rPr>
              <a:t>The company</a:t>
            </a:r>
          </a:p>
          <a:p>
            <a:pPr lvl="1"/>
            <a:r>
              <a:rPr lang="en-GB" sz="2400" dirty="0">
                <a:cs typeface="Arial"/>
              </a:rPr>
              <a:t>Its shareholders </a:t>
            </a:r>
            <a:endParaRPr lang="en-GB" sz="2400" dirty="0">
              <a:cs typeface="Arial" panose="020B0604020202020204" pitchFamily="34" charset="0"/>
            </a:endParaRPr>
          </a:p>
          <a:p>
            <a:pPr lvl="1"/>
            <a:r>
              <a:rPr lang="en-GB" sz="2400" dirty="0">
                <a:cs typeface="Arial"/>
              </a:rPr>
              <a:t>Employees </a:t>
            </a:r>
            <a:endParaRPr lang="en-GB" sz="2400" dirty="0">
              <a:cs typeface="Arial" panose="020B0604020202020204" pitchFamily="34" charset="0"/>
            </a:endParaRPr>
          </a:p>
          <a:p>
            <a:pPr lvl="1"/>
            <a:r>
              <a:rPr lang="en-GB" sz="2400" dirty="0">
                <a:cs typeface="Arial"/>
              </a:rPr>
              <a:t>Governments </a:t>
            </a:r>
            <a:endParaRPr lang="en-GB" sz="2400" dirty="0">
              <a:cs typeface="Arial" panose="020B0604020202020204" pitchFamily="34" charset="0"/>
            </a:endParaRPr>
          </a:p>
          <a:p>
            <a:pPr lvl="1"/>
            <a:r>
              <a:rPr lang="en-GB" sz="2400" dirty="0">
                <a:cs typeface="Arial"/>
              </a:rPr>
              <a:t>Society, the community and the environment </a:t>
            </a:r>
            <a:endParaRPr lang="en-GB" sz="2400" dirty="0">
              <a:cs typeface="Arial" panose="020B0604020202020204" pitchFamily="34" charset="0"/>
            </a:endParaRPr>
          </a:p>
          <a:p>
            <a:pPr lvl="1"/>
            <a:endParaRPr lang="en-US" dirty="0"/>
          </a:p>
        </p:txBody>
      </p:sp>
      <p:pic>
        <p:nvPicPr>
          <p:cNvPr id="3" name="Picture 2">
            <a:extLst>
              <a:ext uri="{FF2B5EF4-FFF2-40B4-BE49-F238E27FC236}">
                <a16:creationId xmlns:a16="http://schemas.microsoft.com/office/drawing/2014/main" id="{5AFB58F2-7358-BFCA-B0DE-4EBFCC7B636C}"/>
              </a:ext>
            </a:extLst>
          </p:cNvPr>
          <p:cNvPicPr>
            <a:picLocks noChangeAspect="1"/>
          </p:cNvPicPr>
          <p:nvPr/>
        </p:nvPicPr>
        <p:blipFill>
          <a:blip r:embed="rId2"/>
          <a:stretch>
            <a:fillRect/>
          </a:stretch>
        </p:blipFill>
        <p:spPr>
          <a:xfrm>
            <a:off x="5257800" y="1368760"/>
            <a:ext cx="3429000" cy="3429000"/>
          </a:xfrm>
          <a:prstGeom prst="rect">
            <a:avLst/>
          </a:prstGeom>
        </p:spPr>
      </p:pic>
    </p:spTree>
    <p:extLst>
      <p:ext uri="{BB962C8B-B14F-4D97-AF65-F5344CB8AC3E}">
        <p14:creationId xmlns:p14="http://schemas.microsoft.com/office/powerpoint/2010/main" val="122016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6">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6">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 calcmode="lin" valueType="num">
                                      <p:cBhvr>
                                        <p:cTn id="12" dur="1000" fill="hold"/>
                                        <p:tgtEl>
                                          <p:spTgt spid="6">
                                            <p:txEl>
                                              <p:pRg st="1" end="1"/>
                                            </p:txEl>
                                          </p:spTgt>
                                        </p:tgtEl>
                                        <p:attrNameLst>
                                          <p:attrName>ppt_w</p:attrName>
                                        </p:attrNameLst>
                                      </p:cBhvr>
                                      <p:tavLst>
                                        <p:tav tm="0">
                                          <p:val>
                                            <p:strVal val="#ppt_w*0.70"/>
                                          </p:val>
                                        </p:tav>
                                        <p:tav tm="100000">
                                          <p:val>
                                            <p:strVal val="#ppt_w"/>
                                          </p:val>
                                        </p:tav>
                                      </p:tavLst>
                                    </p:anim>
                                    <p:anim calcmode="lin" valueType="num">
                                      <p:cBhvr>
                                        <p:cTn id="13" dur="1000" fill="hold"/>
                                        <p:tgtEl>
                                          <p:spTgt spid="6">
                                            <p:txEl>
                                              <p:pRg st="1" end="1"/>
                                            </p:txEl>
                                          </p:spTgt>
                                        </p:tgtEl>
                                        <p:attrNameLst>
                                          <p:attrName>ppt_h</p:attrName>
                                        </p:attrNameLst>
                                      </p:cBhvr>
                                      <p:tavLst>
                                        <p:tav tm="0">
                                          <p:val>
                                            <p:strVal val="#ppt_h"/>
                                          </p:val>
                                        </p:tav>
                                        <p:tav tm="100000">
                                          <p:val>
                                            <p:strVal val="#ppt_h"/>
                                          </p:val>
                                        </p:tav>
                                      </p:tavLst>
                                    </p:anim>
                                    <p:animEffect transition="in" filter="fade">
                                      <p:cBhvr>
                                        <p:cTn id="14" dur="1000"/>
                                        <p:tgtEl>
                                          <p:spTgt spid="6">
                                            <p:txEl>
                                              <p:pRg st="1" end="1"/>
                                            </p:txEl>
                                          </p:spTgt>
                                        </p:tgtEl>
                                      </p:cBhvr>
                                    </p:animEffect>
                                  </p:childTnLst>
                                </p:cTn>
                              </p:par>
                              <p:par>
                                <p:cTn id="15" presetID="55"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p:cTn id="17" dur="1000" fill="hold"/>
                                        <p:tgtEl>
                                          <p:spTgt spid="6">
                                            <p:txEl>
                                              <p:pRg st="2" end="2"/>
                                            </p:txEl>
                                          </p:spTgt>
                                        </p:tgtEl>
                                        <p:attrNameLst>
                                          <p:attrName>ppt_w</p:attrName>
                                        </p:attrNameLst>
                                      </p:cBhvr>
                                      <p:tavLst>
                                        <p:tav tm="0">
                                          <p:val>
                                            <p:strVal val="#ppt_w*0.70"/>
                                          </p:val>
                                        </p:tav>
                                        <p:tav tm="100000">
                                          <p:val>
                                            <p:strVal val="#ppt_w"/>
                                          </p:val>
                                        </p:tav>
                                      </p:tavLst>
                                    </p:anim>
                                    <p:anim calcmode="lin" valueType="num">
                                      <p:cBhvr>
                                        <p:cTn id="18" dur="1000" fill="hold"/>
                                        <p:tgtEl>
                                          <p:spTgt spid="6">
                                            <p:txEl>
                                              <p:pRg st="2" end="2"/>
                                            </p:txEl>
                                          </p:spTgt>
                                        </p:tgtEl>
                                        <p:attrNameLst>
                                          <p:attrName>ppt_h</p:attrName>
                                        </p:attrNameLst>
                                      </p:cBhvr>
                                      <p:tavLst>
                                        <p:tav tm="0">
                                          <p:val>
                                            <p:strVal val="#ppt_h"/>
                                          </p:val>
                                        </p:tav>
                                        <p:tav tm="100000">
                                          <p:val>
                                            <p:strVal val="#ppt_h"/>
                                          </p:val>
                                        </p:tav>
                                      </p:tavLst>
                                    </p:anim>
                                    <p:animEffect transition="in" filter="fade">
                                      <p:cBhvr>
                                        <p:cTn id="19" dur="1000"/>
                                        <p:tgtEl>
                                          <p:spTgt spid="6">
                                            <p:txEl>
                                              <p:pRg st="2" end="2"/>
                                            </p:txEl>
                                          </p:spTgt>
                                        </p:tgtEl>
                                      </p:cBhvr>
                                    </p:animEffect>
                                  </p:childTnLst>
                                </p:cTn>
                              </p:par>
                              <p:par>
                                <p:cTn id="20" presetID="55" presetClass="entr" presetSubtype="0" fill="hold" grpId="0"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 calcmode="lin" valueType="num">
                                      <p:cBhvr>
                                        <p:cTn id="22" dur="1000" fill="hold"/>
                                        <p:tgtEl>
                                          <p:spTgt spid="6">
                                            <p:txEl>
                                              <p:pRg st="3" end="3"/>
                                            </p:txEl>
                                          </p:spTgt>
                                        </p:tgtEl>
                                        <p:attrNameLst>
                                          <p:attrName>ppt_w</p:attrName>
                                        </p:attrNameLst>
                                      </p:cBhvr>
                                      <p:tavLst>
                                        <p:tav tm="0">
                                          <p:val>
                                            <p:strVal val="#ppt_w*0.70"/>
                                          </p:val>
                                        </p:tav>
                                        <p:tav tm="100000">
                                          <p:val>
                                            <p:strVal val="#ppt_w"/>
                                          </p:val>
                                        </p:tav>
                                      </p:tavLst>
                                    </p:anim>
                                    <p:anim calcmode="lin" valueType="num">
                                      <p:cBhvr>
                                        <p:cTn id="23" dur="1000" fill="hold"/>
                                        <p:tgtEl>
                                          <p:spTgt spid="6">
                                            <p:txEl>
                                              <p:pRg st="3" end="3"/>
                                            </p:txEl>
                                          </p:spTgt>
                                        </p:tgtEl>
                                        <p:attrNameLst>
                                          <p:attrName>ppt_h</p:attrName>
                                        </p:attrNameLst>
                                      </p:cBhvr>
                                      <p:tavLst>
                                        <p:tav tm="0">
                                          <p:val>
                                            <p:strVal val="#ppt_h"/>
                                          </p:val>
                                        </p:tav>
                                        <p:tav tm="100000">
                                          <p:val>
                                            <p:strVal val="#ppt_h"/>
                                          </p:val>
                                        </p:tav>
                                      </p:tavLst>
                                    </p:anim>
                                    <p:animEffect transition="in" filter="fade">
                                      <p:cBhvr>
                                        <p:cTn id="24" dur="1000"/>
                                        <p:tgtEl>
                                          <p:spTgt spid="6">
                                            <p:txEl>
                                              <p:pRg st="3" end="3"/>
                                            </p:txEl>
                                          </p:spTgt>
                                        </p:tgtEl>
                                      </p:cBhvr>
                                    </p:animEffect>
                                  </p:childTnLst>
                                </p:cTn>
                              </p:par>
                              <p:par>
                                <p:cTn id="25" presetID="55" presetClass="entr" presetSubtype="0" fill="hold" grpId="0"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p:cTn id="27" dur="1000" fill="hold"/>
                                        <p:tgtEl>
                                          <p:spTgt spid="6">
                                            <p:txEl>
                                              <p:pRg st="4" end="4"/>
                                            </p:txEl>
                                          </p:spTgt>
                                        </p:tgtEl>
                                        <p:attrNameLst>
                                          <p:attrName>ppt_w</p:attrName>
                                        </p:attrNameLst>
                                      </p:cBhvr>
                                      <p:tavLst>
                                        <p:tav tm="0">
                                          <p:val>
                                            <p:strVal val="#ppt_w*0.70"/>
                                          </p:val>
                                        </p:tav>
                                        <p:tav tm="100000">
                                          <p:val>
                                            <p:strVal val="#ppt_w"/>
                                          </p:val>
                                        </p:tav>
                                      </p:tavLst>
                                    </p:anim>
                                    <p:anim calcmode="lin" valueType="num">
                                      <p:cBhvr>
                                        <p:cTn id="28" dur="1000" fill="hold"/>
                                        <p:tgtEl>
                                          <p:spTgt spid="6">
                                            <p:txEl>
                                              <p:pRg st="4" end="4"/>
                                            </p:txEl>
                                          </p:spTgt>
                                        </p:tgtEl>
                                        <p:attrNameLst>
                                          <p:attrName>ppt_h</p:attrName>
                                        </p:attrNameLst>
                                      </p:cBhvr>
                                      <p:tavLst>
                                        <p:tav tm="0">
                                          <p:val>
                                            <p:strVal val="#ppt_h"/>
                                          </p:val>
                                        </p:tav>
                                        <p:tav tm="100000">
                                          <p:val>
                                            <p:strVal val="#ppt_h"/>
                                          </p:val>
                                        </p:tav>
                                      </p:tavLst>
                                    </p:anim>
                                    <p:animEffect transition="in" filter="fade">
                                      <p:cBhvr>
                                        <p:cTn id="29" dur="1000"/>
                                        <p:tgtEl>
                                          <p:spTgt spid="6">
                                            <p:txEl>
                                              <p:pRg st="4" end="4"/>
                                            </p:txEl>
                                          </p:spTgt>
                                        </p:tgtEl>
                                      </p:cBhvr>
                                    </p:animEffect>
                                  </p:childTnLst>
                                </p:cTn>
                              </p:par>
                              <p:par>
                                <p:cTn id="30" presetID="55" presetClass="entr" presetSubtype="0" fill="hold" grpId="0"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 calcmode="lin" valueType="num">
                                      <p:cBhvr>
                                        <p:cTn id="32" dur="1000" fill="hold"/>
                                        <p:tgtEl>
                                          <p:spTgt spid="6">
                                            <p:txEl>
                                              <p:pRg st="5" end="5"/>
                                            </p:txEl>
                                          </p:spTgt>
                                        </p:tgtEl>
                                        <p:attrNameLst>
                                          <p:attrName>ppt_w</p:attrName>
                                        </p:attrNameLst>
                                      </p:cBhvr>
                                      <p:tavLst>
                                        <p:tav tm="0">
                                          <p:val>
                                            <p:strVal val="#ppt_w*0.70"/>
                                          </p:val>
                                        </p:tav>
                                        <p:tav tm="100000">
                                          <p:val>
                                            <p:strVal val="#ppt_w"/>
                                          </p:val>
                                        </p:tav>
                                      </p:tavLst>
                                    </p:anim>
                                    <p:anim calcmode="lin" valueType="num">
                                      <p:cBhvr>
                                        <p:cTn id="33" dur="1000" fill="hold"/>
                                        <p:tgtEl>
                                          <p:spTgt spid="6">
                                            <p:txEl>
                                              <p:pRg st="5" end="5"/>
                                            </p:txEl>
                                          </p:spTgt>
                                        </p:tgtEl>
                                        <p:attrNameLst>
                                          <p:attrName>ppt_h</p:attrName>
                                        </p:attrNameLst>
                                      </p:cBhvr>
                                      <p:tavLst>
                                        <p:tav tm="0">
                                          <p:val>
                                            <p:strVal val="#ppt_h"/>
                                          </p:val>
                                        </p:tav>
                                        <p:tav tm="100000">
                                          <p:val>
                                            <p:strVal val="#ppt_h"/>
                                          </p:val>
                                        </p:tav>
                                      </p:tavLst>
                                    </p:anim>
                                    <p:animEffect transition="in" filter="fade">
                                      <p:cBhvr>
                                        <p:cTn id="34" dur="1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a:xfrm>
            <a:off x="457200" y="-34078"/>
            <a:ext cx="8229600" cy="1143000"/>
          </a:xfrm>
        </p:spPr>
        <p:txBody>
          <a:bodyPr>
            <a:normAutofit/>
          </a:bodyPr>
          <a:lstStyle/>
          <a:p>
            <a:r>
              <a:rPr lang="en-US" sz="4000">
                <a:latin typeface="Arial"/>
                <a:cs typeface="Arial"/>
              </a:rPr>
              <a:t>Drivers for Change</a:t>
            </a:r>
          </a:p>
        </p:txBody>
      </p:sp>
      <p:graphicFrame>
        <p:nvGraphicFramePr>
          <p:cNvPr id="9" name="Content Placeholder 4"/>
          <p:cNvGraphicFramePr>
            <a:graphicFrameLocks noGrp="1"/>
          </p:cNvGraphicFramePr>
          <p:nvPr>
            <p:ph idx="1"/>
            <p:extLst>
              <p:ext uri="{D42A27DB-BD31-4B8C-83A1-F6EECF244321}">
                <p14:modId xmlns:p14="http://schemas.microsoft.com/office/powerpoint/2010/main" val="49496713"/>
              </p:ext>
            </p:extLst>
          </p:nvPr>
        </p:nvGraphicFramePr>
        <p:xfrm>
          <a:off x="685800" y="980728"/>
          <a:ext cx="7772400" cy="4611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6546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graphicEl>
                                              <a:dgm id="{AF015E63-F33A-2F46-BCA0-4B21E879330D}"/>
                                            </p:graphicEl>
                                          </p:spTgt>
                                        </p:tgtEl>
                                        <p:attrNameLst>
                                          <p:attrName>style.visibility</p:attrName>
                                        </p:attrNameLst>
                                      </p:cBhvr>
                                      <p:to>
                                        <p:strVal val="visible"/>
                                      </p:to>
                                    </p:set>
                                    <p:anim calcmode="lin" valueType="num">
                                      <p:cBhvr>
                                        <p:cTn id="7" dur="1000" fill="hold"/>
                                        <p:tgtEl>
                                          <p:spTgt spid="9">
                                            <p:graphicEl>
                                              <a:dgm id="{AF015E63-F33A-2F46-BCA0-4B21E879330D}"/>
                                            </p:graphicEl>
                                          </p:spTgt>
                                        </p:tgtEl>
                                        <p:attrNameLst>
                                          <p:attrName>ppt_w</p:attrName>
                                        </p:attrNameLst>
                                      </p:cBhvr>
                                      <p:tavLst>
                                        <p:tav tm="0">
                                          <p:val>
                                            <p:strVal val="#ppt_w*0.70"/>
                                          </p:val>
                                        </p:tav>
                                        <p:tav tm="100000">
                                          <p:val>
                                            <p:strVal val="#ppt_w"/>
                                          </p:val>
                                        </p:tav>
                                      </p:tavLst>
                                    </p:anim>
                                    <p:anim calcmode="lin" valueType="num">
                                      <p:cBhvr>
                                        <p:cTn id="8" dur="1000" fill="hold"/>
                                        <p:tgtEl>
                                          <p:spTgt spid="9">
                                            <p:graphicEl>
                                              <a:dgm id="{AF015E63-F33A-2F46-BCA0-4B21E879330D}"/>
                                            </p:graphicEl>
                                          </p:spTgt>
                                        </p:tgtEl>
                                        <p:attrNameLst>
                                          <p:attrName>ppt_h</p:attrName>
                                        </p:attrNameLst>
                                      </p:cBhvr>
                                      <p:tavLst>
                                        <p:tav tm="0">
                                          <p:val>
                                            <p:strVal val="#ppt_h"/>
                                          </p:val>
                                        </p:tav>
                                        <p:tav tm="100000">
                                          <p:val>
                                            <p:strVal val="#ppt_h"/>
                                          </p:val>
                                        </p:tav>
                                      </p:tavLst>
                                    </p:anim>
                                    <p:animEffect transition="in" filter="fade">
                                      <p:cBhvr>
                                        <p:cTn id="9" dur="1000"/>
                                        <p:tgtEl>
                                          <p:spTgt spid="9">
                                            <p:graphicEl>
                                              <a:dgm id="{AF015E63-F33A-2F46-BCA0-4B21E879330D}"/>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9">
                                            <p:graphicEl>
                                              <a:dgm id="{E2FF68AD-CE8E-7440-8605-507D02647B93}"/>
                                            </p:graphicEl>
                                          </p:spTgt>
                                        </p:tgtEl>
                                        <p:attrNameLst>
                                          <p:attrName>style.visibility</p:attrName>
                                        </p:attrNameLst>
                                      </p:cBhvr>
                                      <p:to>
                                        <p:strVal val="visible"/>
                                      </p:to>
                                    </p:set>
                                    <p:anim calcmode="lin" valueType="num">
                                      <p:cBhvr>
                                        <p:cTn id="12" dur="1000" fill="hold"/>
                                        <p:tgtEl>
                                          <p:spTgt spid="9">
                                            <p:graphicEl>
                                              <a:dgm id="{E2FF68AD-CE8E-7440-8605-507D02647B93}"/>
                                            </p:graphicEl>
                                          </p:spTgt>
                                        </p:tgtEl>
                                        <p:attrNameLst>
                                          <p:attrName>ppt_w</p:attrName>
                                        </p:attrNameLst>
                                      </p:cBhvr>
                                      <p:tavLst>
                                        <p:tav tm="0">
                                          <p:val>
                                            <p:strVal val="#ppt_w*0.70"/>
                                          </p:val>
                                        </p:tav>
                                        <p:tav tm="100000">
                                          <p:val>
                                            <p:strVal val="#ppt_w"/>
                                          </p:val>
                                        </p:tav>
                                      </p:tavLst>
                                    </p:anim>
                                    <p:anim calcmode="lin" valueType="num">
                                      <p:cBhvr>
                                        <p:cTn id="13" dur="1000" fill="hold"/>
                                        <p:tgtEl>
                                          <p:spTgt spid="9">
                                            <p:graphicEl>
                                              <a:dgm id="{E2FF68AD-CE8E-7440-8605-507D02647B93}"/>
                                            </p:graphicEl>
                                          </p:spTgt>
                                        </p:tgtEl>
                                        <p:attrNameLst>
                                          <p:attrName>ppt_h</p:attrName>
                                        </p:attrNameLst>
                                      </p:cBhvr>
                                      <p:tavLst>
                                        <p:tav tm="0">
                                          <p:val>
                                            <p:strVal val="#ppt_h"/>
                                          </p:val>
                                        </p:tav>
                                        <p:tav tm="100000">
                                          <p:val>
                                            <p:strVal val="#ppt_h"/>
                                          </p:val>
                                        </p:tav>
                                      </p:tavLst>
                                    </p:anim>
                                    <p:animEffect transition="in" filter="fade">
                                      <p:cBhvr>
                                        <p:cTn id="14" dur="1000"/>
                                        <p:tgtEl>
                                          <p:spTgt spid="9">
                                            <p:graphicEl>
                                              <a:dgm id="{E2FF68AD-CE8E-7440-8605-507D02647B9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9">
                                            <p:graphicEl>
                                              <a:dgm id="{86B64349-634E-A040-BBF7-7001D2089A14}"/>
                                            </p:graphicEl>
                                          </p:spTgt>
                                        </p:tgtEl>
                                        <p:attrNameLst>
                                          <p:attrName>style.visibility</p:attrName>
                                        </p:attrNameLst>
                                      </p:cBhvr>
                                      <p:to>
                                        <p:strVal val="visible"/>
                                      </p:to>
                                    </p:set>
                                    <p:anim calcmode="lin" valueType="num">
                                      <p:cBhvr>
                                        <p:cTn id="19" dur="1000" fill="hold"/>
                                        <p:tgtEl>
                                          <p:spTgt spid="9">
                                            <p:graphicEl>
                                              <a:dgm id="{86B64349-634E-A040-BBF7-7001D2089A14}"/>
                                            </p:graphicEl>
                                          </p:spTgt>
                                        </p:tgtEl>
                                        <p:attrNameLst>
                                          <p:attrName>ppt_w</p:attrName>
                                        </p:attrNameLst>
                                      </p:cBhvr>
                                      <p:tavLst>
                                        <p:tav tm="0">
                                          <p:val>
                                            <p:strVal val="#ppt_w*0.70"/>
                                          </p:val>
                                        </p:tav>
                                        <p:tav tm="100000">
                                          <p:val>
                                            <p:strVal val="#ppt_w"/>
                                          </p:val>
                                        </p:tav>
                                      </p:tavLst>
                                    </p:anim>
                                    <p:anim calcmode="lin" valueType="num">
                                      <p:cBhvr>
                                        <p:cTn id="20" dur="1000" fill="hold"/>
                                        <p:tgtEl>
                                          <p:spTgt spid="9">
                                            <p:graphicEl>
                                              <a:dgm id="{86B64349-634E-A040-BBF7-7001D2089A14}"/>
                                            </p:graphicEl>
                                          </p:spTgt>
                                        </p:tgtEl>
                                        <p:attrNameLst>
                                          <p:attrName>ppt_h</p:attrName>
                                        </p:attrNameLst>
                                      </p:cBhvr>
                                      <p:tavLst>
                                        <p:tav tm="0">
                                          <p:val>
                                            <p:strVal val="#ppt_h"/>
                                          </p:val>
                                        </p:tav>
                                        <p:tav tm="100000">
                                          <p:val>
                                            <p:strVal val="#ppt_h"/>
                                          </p:val>
                                        </p:tav>
                                      </p:tavLst>
                                    </p:anim>
                                    <p:animEffect transition="in" filter="fade">
                                      <p:cBhvr>
                                        <p:cTn id="21" dur="1000"/>
                                        <p:tgtEl>
                                          <p:spTgt spid="9">
                                            <p:graphicEl>
                                              <a:dgm id="{86B64349-634E-A040-BBF7-7001D2089A14}"/>
                                            </p:graphicEl>
                                          </p:spTgt>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9">
                                            <p:graphicEl>
                                              <a:dgm id="{FECD620E-ED4D-5844-B31B-E29B2D194B6E}"/>
                                            </p:graphicEl>
                                          </p:spTgt>
                                        </p:tgtEl>
                                        <p:attrNameLst>
                                          <p:attrName>style.visibility</p:attrName>
                                        </p:attrNameLst>
                                      </p:cBhvr>
                                      <p:to>
                                        <p:strVal val="visible"/>
                                      </p:to>
                                    </p:set>
                                    <p:anim calcmode="lin" valueType="num">
                                      <p:cBhvr>
                                        <p:cTn id="24" dur="1000" fill="hold"/>
                                        <p:tgtEl>
                                          <p:spTgt spid="9">
                                            <p:graphicEl>
                                              <a:dgm id="{FECD620E-ED4D-5844-B31B-E29B2D194B6E}"/>
                                            </p:graphicEl>
                                          </p:spTgt>
                                        </p:tgtEl>
                                        <p:attrNameLst>
                                          <p:attrName>ppt_w</p:attrName>
                                        </p:attrNameLst>
                                      </p:cBhvr>
                                      <p:tavLst>
                                        <p:tav tm="0">
                                          <p:val>
                                            <p:strVal val="#ppt_w*0.70"/>
                                          </p:val>
                                        </p:tav>
                                        <p:tav tm="100000">
                                          <p:val>
                                            <p:strVal val="#ppt_w"/>
                                          </p:val>
                                        </p:tav>
                                      </p:tavLst>
                                    </p:anim>
                                    <p:anim calcmode="lin" valueType="num">
                                      <p:cBhvr>
                                        <p:cTn id="25" dur="1000" fill="hold"/>
                                        <p:tgtEl>
                                          <p:spTgt spid="9">
                                            <p:graphicEl>
                                              <a:dgm id="{FECD620E-ED4D-5844-B31B-E29B2D194B6E}"/>
                                            </p:graphicEl>
                                          </p:spTgt>
                                        </p:tgtEl>
                                        <p:attrNameLst>
                                          <p:attrName>ppt_h</p:attrName>
                                        </p:attrNameLst>
                                      </p:cBhvr>
                                      <p:tavLst>
                                        <p:tav tm="0">
                                          <p:val>
                                            <p:strVal val="#ppt_h"/>
                                          </p:val>
                                        </p:tav>
                                        <p:tav tm="100000">
                                          <p:val>
                                            <p:strVal val="#ppt_h"/>
                                          </p:val>
                                        </p:tav>
                                      </p:tavLst>
                                    </p:anim>
                                    <p:animEffect transition="in" filter="fade">
                                      <p:cBhvr>
                                        <p:cTn id="26" dur="1000"/>
                                        <p:tgtEl>
                                          <p:spTgt spid="9">
                                            <p:graphicEl>
                                              <a:dgm id="{FECD620E-ED4D-5844-B31B-E29B2D194B6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9">
                                            <p:graphicEl>
                                              <a:dgm id="{E97AAD72-C9C4-B44F-BF68-144B3C497307}"/>
                                            </p:graphicEl>
                                          </p:spTgt>
                                        </p:tgtEl>
                                        <p:attrNameLst>
                                          <p:attrName>style.visibility</p:attrName>
                                        </p:attrNameLst>
                                      </p:cBhvr>
                                      <p:to>
                                        <p:strVal val="visible"/>
                                      </p:to>
                                    </p:set>
                                    <p:anim calcmode="lin" valueType="num">
                                      <p:cBhvr>
                                        <p:cTn id="31" dur="1000" fill="hold"/>
                                        <p:tgtEl>
                                          <p:spTgt spid="9">
                                            <p:graphicEl>
                                              <a:dgm id="{E97AAD72-C9C4-B44F-BF68-144B3C497307}"/>
                                            </p:graphicEl>
                                          </p:spTgt>
                                        </p:tgtEl>
                                        <p:attrNameLst>
                                          <p:attrName>ppt_w</p:attrName>
                                        </p:attrNameLst>
                                      </p:cBhvr>
                                      <p:tavLst>
                                        <p:tav tm="0">
                                          <p:val>
                                            <p:strVal val="#ppt_w*0.70"/>
                                          </p:val>
                                        </p:tav>
                                        <p:tav tm="100000">
                                          <p:val>
                                            <p:strVal val="#ppt_w"/>
                                          </p:val>
                                        </p:tav>
                                      </p:tavLst>
                                    </p:anim>
                                    <p:anim calcmode="lin" valueType="num">
                                      <p:cBhvr>
                                        <p:cTn id="32" dur="1000" fill="hold"/>
                                        <p:tgtEl>
                                          <p:spTgt spid="9">
                                            <p:graphicEl>
                                              <a:dgm id="{E97AAD72-C9C4-B44F-BF68-144B3C497307}"/>
                                            </p:graphicEl>
                                          </p:spTgt>
                                        </p:tgtEl>
                                        <p:attrNameLst>
                                          <p:attrName>ppt_h</p:attrName>
                                        </p:attrNameLst>
                                      </p:cBhvr>
                                      <p:tavLst>
                                        <p:tav tm="0">
                                          <p:val>
                                            <p:strVal val="#ppt_h"/>
                                          </p:val>
                                        </p:tav>
                                        <p:tav tm="100000">
                                          <p:val>
                                            <p:strVal val="#ppt_h"/>
                                          </p:val>
                                        </p:tav>
                                      </p:tavLst>
                                    </p:anim>
                                    <p:animEffect transition="in" filter="fade">
                                      <p:cBhvr>
                                        <p:cTn id="33" dur="1000"/>
                                        <p:tgtEl>
                                          <p:spTgt spid="9">
                                            <p:graphicEl>
                                              <a:dgm id="{E97AAD72-C9C4-B44F-BF68-144B3C497307}"/>
                                            </p:graphicEl>
                                          </p:spTgt>
                                        </p:tgtEl>
                                      </p:cBhvr>
                                    </p:animEffect>
                                  </p:childTnLst>
                                </p:cTn>
                              </p:par>
                              <p:par>
                                <p:cTn id="34" presetID="55" presetClass="entr" presetSubtype="0" fill="hold" grpId="0" nodeType="withEffect">
                                  <p:stCondLst>
                                    <p:cond delay="0"/>
                                  </p:stCondLst>
                                  <p:childTnLst>
                                    <p:set>
                                      <p:cBhvr>
                                        <p:cTn id="35" dur="1" fill="hold">
                                          <p:stCondLst>
                                            <p:cond delay="0"/>
                                          </p:stCondLst>
                                        </p:cTn>
                                        <p:tgtEl>
                                          <p:spTgt spid="9">
                                            <p:graphicEl>
                                              <a:dgm id="{37116D10-537F-8545-830F-009A318A6A46}"/>
                                            </p:graphicEl>
                                          </p:spTgt>
                                        </p:tgtEl>
                                        <p:attrNameLst>
                                          <p:attrName>style.visibility</p:attrName>
                                        </p:attrNameLst>
                                      </p:cBhvr>
                                      <p:to>
                                        <p:strVal val="visible"/>
                                      </p:to>
                                    </p:set>
                                    <p:anim calcmode="lin" valueType="num">
                                      <p:cBhvr>
                                        <p:cTn id="36" dur="1000" fill="hold"/>
                                        <p:tgtEl>
                                          <p:spTgt spid="9">
                                            <p:graphicEl>
                                              <a:dgm id="{37116D10-537F-8545-830F-009A318A6A46}"/>
                                            </p:graphicEl>
                                          </p:spTgt>
                                        </p:tgtEl>
                                        <p:attrNameLst>
                                          <p:attrName>ppt_w</p:attrName>
                                        </p:attrNameLst>
                                      </p:cBhvr>
                                      <p:tavLst>
                                        <p:tav tm="0">
                                          <p:val>
                                            <p:strVal val="#ppt_w*0.70"/>
                                          </p:val>
                                        </p:tav>
                                        <p:tav tm="100000">
                                          <p:val>
                                            <p:strVal val="#ppt_w"/>
                                          </p:val>
                                        </p:tav>
                                      </p:tavLst>
                                    </p:anim>
                                    <p:anim calcmode="lin" valueType="num">
                                      <p:cBhvr>
                                        <p:cTn id="37" dur="1000" fill="hold"/>
                                        <p:tgtEl>
                                          <p:spTgt spid="9">
                                            <p:graphicEl>
                                              <a:dgm id="{37116D10-537F-8545-830F-009A318A6A46}"/>
                                            </p:graphicEl>
                                          </p:spTgt>
                                        </p:tgtEl>
                                        <p:attrNameLst>
                                          <p:attrName>ppt_h</p:attrName>
                                        </p:attrNameLst>
                                      </p:cBhvr>
                                      <p:tavLst>
                                        <p:tav tm="0">
                                          <p:val>
                                            <p:strVal val="#ppt_h"/>
                                          </p:val>
                                        </p:tav>
                                        <p:tav tm="100000">
                                          <p:val>
                                            <p:strVal val="#ppt_h"/>
                                          </p:val>
                                        </p:tav>
                                      </p:tavLst>
                                    </p:anim>
                                    <p:animEffect transition="in" filter="fade">
                                      <p:cBhvr>
                                        <p:cTn id="38" dur="1000"/>
                                        <p:tgtEl>
                                          <p:spTgt spid="9">
                                            <p:graphicEl>
                                              <a:dgm id="{37116D10-537F-8545-830F-009A318A6A46}"/>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9">
                                            <p:graphicEl>
                                              <a:dgm id="{3CB3EF5D-8A8F-534B-8237-0D26A727E7F2}"/>
                                            </p:graphicEl>
                                          </p:spTgt>
                                        </p:tgtEl>
                                        <p:attrNameLst>
                                          <p:attrName>style.visibility</p:attrName>
                                        </p:attrNameLst>
                                      </p:cBhvr>
                                      <p:to>
                                        <p:strVal val="visible"/>
                                      </p:to>
                                    </p:set>
                                    <p:anim calcmode="lin" valueType="num">
                                      <p:cBhvr>
                                        <p:cTn id="43" dur="1000" fill="hold"/>
                                        <p:tgtEl>
                                          <p:spTgt spid="9">
                                            <p:graphicEl>
                                              <a:dgm id="{3CB3EF5D-8A8F-534B-8237-0D26A727E7F2}"/>
                                            </p:graphicEl>
                                          </p:spTgt>
                                        </p:tgtEl>
                                        <p:attrNameLst>
                                          <p:attrName>ppt_w</p:attrName>
                                        </p:attrNameLst>
                                      </p:cBhvr>
                                      <p:tavLst>
                                        <p:tav tm="0">
                                          <p:val>
                                            <p:strVal val="#ppt_w*0.70"/>
                                          </p:val>
                                        </p:tav>
                                        <p:tav tm="100000">
                                          <p:val>
                                            <p:strVal val="#ppt_w"/>
                                          </p:val>
                                        </p:tav>
                                      </p:tavLst>
                                    </p:anim>
                                    <p:anim calcmode="lin" valueType="num">
                                      <p:cBhvr>
                                        <p:cTn id="44" dur="1000" fill="hold"/>
                                        <p:tgtEl>
                                          <p:spTgt spid="9">
                                            <p:graphicEl>
                                              <a:dgm id="{3CB3EF5D-8A8F-534B-8237-0D26A727E7F2}"/>
                                            </p:graphicEl>
                                          </p:spTgt>
                                        </p:tgtEl>
                                        <p:attrNameLst>
                                          <p:attrName>ppt_h</p:attrName>
                                        </p:attrNameLst>
                                      </p:cBhvr>
                                      <p:tavLst>
                                        <p:tav tm="0">
                                          <p:val>
                                            <p:strVal val="#ppt_h"/>
                                          </p:val>
                                        </p:tav>
                                        <p:tav tm="100000">
                                          <p:val>
                                            <p:strVal val="#ppt_h"/>
                                          </p:val>
                                        </p:tav>
                                      </p:tavLst>
                                    </p:anim>
                                    <p:animEffect transition="in" filter="fade">
                                      <p:cBhvr>
                                        <p:cTn id="45" dur="1000"/>
                                        <p:tgtEl>
                                          <p:spTgt spid="9">
                                            <p:graphicEl>
                                              <a:dgm id="{3CB3EF5D-8A8F-534B-8237-0D26A727E7F2}"/>
                                            </p:graphicEl>
                                          </p:spTgt>
                                        </p:tgtEl>
                                      </p:cBhvr>
                                    </p:animEffect>
                                  </p:childTnLst>
                                </p:cTn>
                              </p:par>
                              <p:par>
                                <p:cTn id="46" presetID="55" presetClass="entr" presetSubtype="0" fill="hold" grpId="0" nodeType="withEffect">
                                  <p:stCondLst>
                                    <p:cond delay="0"/>
                                  </p:stCondLst>
                                  <p:childTnLst>
                                    <p:set>
                                      <p:cBhvr>
                                        <p:cTn id="47" dur="1" fill="hold">
                                          <p:stCondLst>
                                            <p:cond delay="0"/>
                                          </p:stCondLst>
                                        </p:cTn>
                                        <p:tgtEl>
                                          <p:spTgt spid="9">
                                            <p:graphicEl>
                                              <a:dgm id="{800BAC79-F11D-284F-B969-45E390024F0A}"/>
                                            </p:graphicEl>
                                          </p:spTgt>
                                        </p:tgtEl>
                                        <p:attrNameLst>
                                          <p:attrName>style.visibility</p:attrName>
                                        </p:attrNameLst>
                                      </p:cBhvr>
                                      <p:to>
                                        <p:strVal val="visible"/>
                                      </p:to>
                                    </p:set>
                                    <p:anim calcmode="lin" valueType="num">
                                      <p:cBhvr>
                                        <p:cTn id="48" dur="1000" fill="hold"/>
                                        <p:tgtEl>
                                          <p:spTgt spid="9">
                                            <p:graphicEl>
                                              <a:dgm id="{800BAC79-F11D-284F-B969-45E390024F0A}"/>
                                            </p:graphicEl>
                                          </p:spTgt>
                                        </p:tgtEl>
                                        <p:attrNameLst>
                                          <p:attrName>ppt_w</p:attrName>
                                        </p:attrNameLst>
                                      </p:cBhvr>
                                      <p:tavLst>
                                        <p:tav tm="0">
                                          <p:val>
                                            <p:strVal val="#ppt_w*0.70"/>
                                          </p:val>
                                        </p:tav>
                                        <p:tav tm="100000">
                                          <p:val>
                                            <p:strVal val="#ppt_w"/>
                                          </p:val>
                                        </p:tav>
                                      </p:tavLst>
                                    </p:anim>
                                    <p:anim calcmode="lin" valueType="num">
                                      <p:cBhvr>
                                        <p:cTn id="49" dur="1000" fill="hold"/>
                                        <p:tgtEl>
                                          <p:spTgt spid="9">
                                            <p:graphicEl>
                                              <a:dgm id="{800BAC79-F11D-284F-B969-45E390024F0A}"/>
                                            </p:graphicEl>
                                          </p:spTgt>
                                        </p:tgtEl>
                                        <p:attrNameLst>
                                          <p:attrName>ppt_h</p:attrName>
                                        </p:attrNameLst>
                                      </p:cBhvr>
                                      <p:tavLst>
                                        <p:tav tm="0">
                                          <p:val>
                                            <p:strVal val="#ppt_h"/>
                                          </p:val>
                                        </p:tav>
                                        <p:tav tm="100000">
                                          <p:val>
                                            <p:strVal val="#ppt_h"/>
                                          </p:val>
                                        </p:tav>
                                      </p:tavLst>
                                    </p:anim>
                                    <p:animEffect transition="in" filter="fade">
                                      <p:cBhvr>
                                        <p:cTn id="50" dur="1000"/>
                                        <p:tgtEl>
                                          <p:spTgt spid="9">
                                            <p:graphicEl>
                                              <a:dgm id="{800BAC79-F11D-284F-B969-45E390024F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lIns="91440" tIns="45720" rIns="91440" bIns="45720" anchor="t">
            <a:normAutofit/>
          </a:bodyPr>
          <a:lstStyle/>
          <a:p>
            <a:pPr algn="ctr"/>
            <a:r>
              <a:rPr lang="en-GB" sz="4000" b="1" u="sng" dirty="0">
                <a:latin typeface="+mn-lt"/>
                <a:cs typeface="Arial"/>
              </a:rPr>
              <a:t>Individual activity – 15 minutes</a:t>
            </a:r>
            <a:endParaRPr lang="en-US" sz="4000" b="1" u="sng" dirty="0">
              <a:latin typeface="+mn-lt"/>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a:xfrm>
            <a:off x="1867220" y="1233917"/>
            <a:ext cx="6440661" cy="913544"/>
          </a:xfrm>
        </p:spPr>
        <p:txBody>
          <a:bodyPr lIns="91440" tIns="45720" rIns="91440" bIns="45720" anchor="t">
            <a:normAutofit fontScale="92500" lnSpcReduction="20000"/>
          </a:bodyPr>
          <a:lstStyle/>
          <a:p>
            <a:pPr marL="0" indent="0">
              <a:buNone/>
            </a:pPr>
            <a:r>
              <a:rPr lang="en-GB" sz="2800" dirty="0">
                <a:cs typeface="Arial"/>
              </a:rPr>
              <a:t>What is the most ‘sustainable’ restaurant in the world?</a:t>
            </a:r>
            <a:br>
              <a:rPr lang="en-GB" sz="2800" dirty="0"/>
            </a:br>
            <a:endParaRPr lang="en-GB" dirty="0"/>
          </a:p>
        </p:txBody>
      </p:sp>
      <p:pic>
        <p:nvPicPr>
          <p:cNvPr id="4" name="Picture 3">
            <a:extLst>
              <a:ext uri="{FF2B5EF4-FFF2-40B4-BE49-F238E27FC236}">
                <a16:creationId xmlns:a16="http://schemas.microsoft.com/office/drawing/2014/main" id="{DD68D357-E621-1421-0741-DC9230C34569}"/>
              </a:ext>
            </a:extLst>
          </p:cNvPr>
          <p:cNvPicPr>
            <a:picLocks noChangeAspect="1"/>
          </p:cNvPicPr>
          <p:nvPr/>
        </p:nvPicPr>
        <p:blipFill>
          <a:blip r:embed="rId2"/>
          <a:stretch>
            <a:fillRect/>
          </a:stretch>
        </p:blipFill>
        <p:spPr>
          <a:xfrm>
            <a:off x="2660801" y="2147461"/>
            <a:ext cx="4206599" cy="3046691"/>
          </a:xfrm>
          <a:prstGeom prst="rect">
            <a:avLst/>
          </a:prstGeom>
          <a:effectLst>
            <a:softEdge rad="139700"/>
          </a:effectLst>
        </p:spPr>
      </p:pic>
    </p:spTree>
    <p:extLst>
      <p:ext uri="{BB962C8B-B14F-4D97-AF65-F5344CB8AC3E}">
        <p14:creationId xmlns:p14="http://schemas.microsoft.com/office/powerpoint/2010/main" val="2215054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4339-3741-014E-B533-59FF9BD0104A}"/>
              </a:ext>
            </a:extLst>
          </p:cNvPr>
          <p:cNvSpPr>
            <a:spLocks noGrp="1"/>
          </p:cNvSpPr>
          <p:nvPr>
            <p:ph type="title"/>
          </p:nvPr>
        </p:nvSpPr>
        <p:spPr>
          <a:xfrm>
            <a:off x="180603" y="0"/>
            <a:ext cx="8786292" cy="1143000"/>
          </a:xfrm>
        </p:spPr>
        <p:txBody>
          <a:bodyPr>
            <a:normAutofit/>
          </a:bodyPr>
          <a:lstStyle/>
          <a:p>
            <a:pPr algn="ctr"/>
            <a:r>
              <a:rPr lang="en-GB" sz="4000" dirty="0">
                <a:latin typeface="+mn-lt"/>
                <a:cs typeface="Arial"/>
              </a:rPr>
              <a:t>The Time Is Now</a:t>
            </a:r>
          </a:p>
        </p:txBody>
      </p:sp>
      <p:pic>
        <p:nvPicPr>
          <p:cNvPr id="5" name="Content Placeholder 4" descr="A sign outside of a building&#10;&#10;Description automatically generated with low confidence">
            <a:extLst>
              <a:ext uri="{FF2B5EF4-FFF2-40B4-BE49-F238E27FC236}">
                <a16:creationId xmlns:a16="http://schemas.microsoft.com/office/drawing/2014/main" id="{91B371D7-AA63-6041-9E3A-F1159753DC91}"/>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24272" y="1090751"/>
            <a:ext cx="4895453" cy="3916363"/>
          </a:xfrm>
        </p:spPr>
      </p:pic>
      <p:sp>
        <p:nvSpPr>
          <p:cNvPr id="8" name="TextBox 7">
            <a:extLst>
              <a:ext uri="{FF2B5EF4-FFF2-40B4-BE49-F238E27FC236}">
                <a16:creationId xmlns:a16="http://schemas.microsoft.com/office/drawing/2014/main" id="{8C4CD2F5-AE5B-4FA2-B065-776259D21697}"/>
              </a:ext>
            </a:extLst>
          </p:cNvPr>
          <p:cNvSpPr txBox="1"/>
          <p:nvPr/>
        </p:nvSpPr>
        <p:spPr>
          <a:xfrm>
            <a:off x="177104" y="5059363"/>
            <a:ext cx="8789791" cy="707886"/>
          </a:xfrm>
          <a:prstGeom prst="rect">
            <a:avLst/>
          </a:prstGeom>
          <a:noFill/>
        </p:spPr>
        <p:txBody>
          <a:bodyPr wrap="square">
            <a:spAutoFit/>
          </a:bodyPr>
          <a:lstStyle/>
          <a:p>
            <a:pPr algn="ctr"/>
            <a:r>
              <a:rPr lang="en-GB" sz="2000" i="0" u="none" strike="noStrike" kern="1200" dirty="0">
                <a:solidFill>
                  <a:schemeClr val="tx1"/>
                </a:solidFill>
                <a:effectLst/>
                <a:cs typeface="Arial" panose="020B0604020202020204" pitchFamily="34" charset="0"/>
              </a:rPr>
              <a:t>The Spain-based </a:t>
            </a:r>
            <a:r>
              <a:rPr lang="en-GB" sz="2000" i="1" u="none" strike="noStrike" kern="1200" dirty="0">
                <a:solidFill>
                  <a:schemeClr val="tx1"/>
                </a:solidFill>
                <a:effectLst/>
                <a:cs typeface="Arial" panose="020B0604020202020204" pitchFamily="34" charset="0"/>
              </a:rPr>
              <a:t>Meliá Hotels International</a:t>
            </a:r>
            <a:r>
              <a:rPr lang="en-GB" sz="2000" i="0" u="none" strike="noStrike" kern="1200" dirty="0">
                <a:solidFill>
                  <a:schemeClr val="tx1"/>
                </a:solidFill>
                <a:effectLst/>
                <a:cs typeface="Arial" panose="020B0604020202020204" pitchFamily="34" charset="0"/>
              </a:rPr>
              <a:t> was awarded the highest possible points in criteria such as Climate Strategy and Social Reporting</a:t>
            </a:r>
            <a:endParaRPr lang="en-GB" sz="2000" dirty="0">
              <a:cs typeface="Arial" panose="020B0604020202020204" pitchFamily="34" charset="0"/>
            </a:endParaRPr>
          </a:p>
        </p:txBody>
      </p:sp>
    </p:spTree>
    <p:extLst>
      <p:ext uri="{BB962C8B-B14F-4D97-AF65-F5344CB8AC3E}">
        <p14:creationId xmlns:p14="http://schemas.microsoft.com/office/powerpoint/2010/main" val="1858988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1C81D-D86D-48ED-4372-241D6133030C}"/>
              </a:ext>
            </a:extLst>
          </p:cNvPr>
          <p:cNvSpPr>
            <a:spLocks noGrp="1"/>
          </p:cNvSpPr>
          <p:nvPr>
            <p:ph type="title"/>
          </p:nvPr>
        </p:nvSpPr>
        <p:spPr>
          <a:xfrm>
            <a:off x="624462" y="3761832"/>
            <a:ext cx="7984164" cy="1956721"/>
          </a:xfrm>
          <a:solidFill>
            <a:schemeClr val="accent1"/>
          </a:solidFill>
        </p:spPr>
        <p:txBody>
          <a:bodyPr>
            <a:normAutofit/>
          </a:bodyPr>
          <a:lstStyle/>
          <a:p>
            <a:pPr algn="l"/>
            <a:r>
              <a:rPr lang="en-GB" sz="2000" dirty="0">
                <a:latin typeface="Arial" panose="020B0604020202020204" pitchFamily="34" charset="0"/>
                <a:cs typeface="Arial" panose="020B0604020202020204" pitchFamily="34" charset="0"/>
              </a:rPr>
              <a:t>The website includes information and details 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Company values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Corporate responsibility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Ethics and human rights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Responsible products and supplies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meliahotelsinternational.com  </a:t>
            </a:r>
          </a:p>
        </p:txBody>
      </p:sp>
      <p:pic>
        <p:nvPicPr>
          <p:cNvPr id="5" name="Content Placeholder 4">
            <a:extLst>
              <a:ext uri="{FF2B5EF4-FFF2-40B4-BE49-F238E27FC236}">
                <a16:creationId xmlns:a16="http://schemas.microsoft.com/office/drawing/2014/main" id="{FD4D4665-9A99-8675-299E-566F8D3F8C2C}"/>
              </a:ext>
            </a:extLst>
          </p:cNvPr>
          <p:cNvPicPr>
            <a:picLocks noGrp="1" noChangeAspect="1"/>
          </p:cNvPicPr>
          <p:nvPr>
            <p:ph idx="1"/>
          </p:nvPr>
        </p:nvPicPr>
        <p:blipFill rotWithShape="1">
          <a:blip r:embed="rId3"/>
          <a:srcRect l="2425" t="2569" r="9664" b="25724"/>
          <a:stretch/>
        </p:blipFill>
        <p:spPr>
          <a:xfrm>
            <a:off x="579918" y="19698"/>
            <a:ext cx="7984164" cy="3663324"/>
          </a:xfrm>
        </p:spPr>
      </p:pic>
    </p:spTree>
    <p:extLst>
      <p:ext uri="{BB962C8B-B14F-4D97-AF65-F5344CB8AC3E}">
        <p14:creationId xmlns:p14="http://schemas.microsoft.com/office/powerpoint/2010/main" val="893125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2257" y="619237"/>
            <a:ext cx="3951743" cy="2134850"/>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9256" t="27885" r="38430" b="38579"/>
          <a:stretch/>
        </p:blipFill>
        <p:spPr>
          <a:xfrm>
            <a:off x="323528" y="198525"/>
            <a:ext cx="793183" cy="763806"/>
          </a:xfrm>
          <a:prstGeom prst="rect">
            <a:avLst/>
          </a:prstGeom>
        </p:spPr>
      </p:pic>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2368340" y="105891"/>
            <a:ext cx="5057615" cy="1143000"/>
          </a:xfrm>
        </p:spPr>
        <p:txBody>
          <a:bodyPr>
            <a:normAutofit/>
          </a:bodyPr>
          <a:lstStyle/>
          <a:p>
            <a:pPr algn="l"/>
            <a:r>
              <a:rPr lang="en-GB" sz="4000" dirty="0">
                <a:latin typeface="+mn-lt"/>
                <a:cs typeface="Arial"/>
              </a:rPr>
              <a:t>CSR - Hospitality</a:t>
            </a:r>
          </a:p>
        </p:txBody>
      </p:sp>
      <p:sp>
        <p:nvSpPr>
          <p:cNvPr id="3" name="Content Placeholder 2">
            <a:extLst>
              <a:ext uri="{FF2B5EF4-FFF2-40B4-BE49-F238E27FC236}">
                <a16:creationId xmlns:a16="http://schemas.microsoft.com/office/drawing/2014/main" id="{7F66C6A7-AC19-E343-A475-292D448C9849}"/>
              </a:ext>
            </a:extLst>
          </p:cNvPr>
          <p:cNvSpPr>
            <a:spLocks noGrp="1"/>
          </p:cNvSpPr>
          <p:nvPr>
            <p:ph idx="1"/>
          </p:nvPr>
        </p:nvSpPr>
        <p:spPr>
          <a:xfrm>
            <a:off x="107504" y="1514007"/>
            <a:ext cx="5603748" cy="4147240"/>
          </a:xfrm>
        </p:spPr>
        <p:txBody>
          <a:bodyPr vert="horz" lIns="91440" tIns="45720" rIns="91440" bIns="45720" rtlCol="0" anchor="t">
            <a:noAutofit/>
          </a:bodyPr>
          <a:lstStyle/>
          <a:p>
            <a:pPr marL="0" indent="0" algn="just">
              <a:buNone/>
            </a:pPr>
            <a:r>
              <a:rPr lang="en-GB" sz="2000" b="1" i="1" dirty="0">
                <a:cs typeface="Arial"/>
              </a:rPr>
              <a:t>Accor</a:t>
            </a:r>
            <a:r>
              <a:rPr lang="en-GB" sz="2000" b="1" dirty="0">
                <a:cs typeface="Arial"/>
              </a:rPr>
              <a:t> has been the leading hospitality chain in its sustainable effort.</a:t>
            </a:r>
            <a:r>
              <a:rPr lang="en-GB" sz="2000" dirty="0">
                <a:cs typeface="Arial"/>
              </a:rPr>
              <a:t> Their "Planet 21" initiative was launched in 2011 and addresses 10 of the 17 SDGs.</a:t>
            </a:r>
          </a:p>
          <a:p>
            <a:pPr marL="0" indent="0" algn="just">
              <a:buNone/>
            </a:pPr>
            <a:endParaRPr lang="en-GB" sz="2000" dirty="0">
              <a:cs typeface="Arial"/>
            </a:endParaRPr>
          </a:p>
          <a:p>
            <a:pPr marL="0" indent="0" algn="just">
              <a:buNone/>
            </a:pPr>
            <a:r>
              <a:rPr lang="en-GB" sz="2000" dirty="0">
                <a:cs typeface="Arial"/>
              </a:rPr>
              <a:t>In response, both </a:t>
            </a:r>
            <a:r>
              <a:rPr lang="en-GB" sz="2000" b="1" dirty="0">
                <a:cs typeface="Arial"/>
              </a:rPr>
              <a:t>Marriott</a:t>
            </a:r>
            <a:r>
              <a:rPr lang="en-GB" sz="2000" dirty="0">
                <a:cs typeface="Arial"/>
              </a:rPr>
              <a:t> and </a:t>
            </a:r>
            <a:r>
              <a:rPr lang="en-GB" sz="2000" b="1" dirty="0">
                <a:cs typeface="Arial"/>
              </a:rPr>
              <a:t>Hilton</a:t>
            </a:r>
            <a:r>
              <a:rPr lang="en-GB" sz="2000" dirty="0">
                <a:cs typeface="Arial"/>
              </a:rPr>
              <a:t> launched their own sustainability projects aimed to address the SDGs in 2018. </a:t>
            </a:r>
          </a:p>
          <a:p>
            <a:pPr marL="0" indent="0" algn="just">
              <a:buNone/>
            </a:pPr>
            <a:r>
              <a:rPr lang="en-GB" sz="2000" dirty="0">
                <a:cs typeface="Arial"/>
              </a:rPr>
              <a:t>Marriott is the leader in providing transparency regarding each property's efforts and has pledged for the goal "that by 2020, each property will have a 'Serve 360' section on their website with specific hotel impact metrics". </a:t>
            </a:r>
            <a:r>
              <a:rPr lang="en-GB" sz="2000" b="1" dirty="0">
                <a:cs typeface="Arial"/>
              </a:rPr>
              <a:t>Accor</a:t>
            </a:r>
            <a:r>
              <a:rPr lang="en-GB" sz="2000" dirty="0">
                <a:cs typeface="Arial"/>
              </a:rPr>
              <a:t> and </a:t>
            </a:r>
            <a:r>
              <a:rPr lang="en-GB" sz="2000" b="1" dirty="0">
                <a:cs typeface="Arial"/>
              </a:rPr>
              <a:t>Hilton </a:t>
            </a:r>
            <a:r>
              <a:rPr lang="en-GB" sz="2000" dirty="0">
                <a:cs typeface="Arial"/>
              </a:rPr>
              <a:t>also aim to provide property-wide transparent data in the future.</a:t>
            </a:r>
          </a:p>
          <a:p>
            <a:pPr marL="0" indent="0" algn="just">
              <a:buNone/>
            </a:pPr>
            <a:endParaRPr lang="en-GB" sz="1800" dirty="0"/>
          </a:p>
        </p:txBody>
      </p:sp>
      <p:pic>
        <p:nvPicPr>
          <p:cNvPr id="8" name="Picture 7" descr="Logo, icon&#10;&#10;Description automatically generated">
            <a:extLst>
              <a:ext uri="{FF2B5EF4-FFF2-40B4-BE49-F238E27FC236}">
                <a16:creationId xmlns:a16="http://schemas.microsoft.com/office/drawing/2014/main" id="{E4378C50-61E4-6347-AB24-3D1C618187A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63588" y="2274598"/>
            <a:ext cx="1933735" cy="1517982"/>
          </a:xfrm>
          <a:prstGeom prst="rect">
            <a:avLst/>
          </a:prstGeom>
        </p:spPr>
      </p:pic>
      <p:pic>
        <p:nvPicPr>
          <p:cNvPr id="11" name="Picture 10" descr="Logo, icon&#10;&#10;Description automatically generated">
            <a:extLst>
              <a:ext uri="{FF2B5EF4-FFF2-40B4-BE49-F238E27FC236}">
                <a16:creationId xmlns:a16="http://schemas.microsoft.com/office/drawing/2014/main" id="{32F821E4-F48C-9046-97A3-79C12689D3C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348492" y="4076885"/>
            <a:ext cx="2158268" cy="1517982"/>
          </a:xfrm>
          <a:prstGeom prst="rect">
            <a:avLst/>
          </a:prstGeom>
        </p:spPr>
      </p:pic>
    </p:spTree>
    <p:extLst>
      <p:ext uri="{BB962C8B-B14F-4D97-AF65-F5344CB8AC3E}">
        <p14:creationId xmlns:p14="http://schemas.microsoft.com/office/powerpoint/2010/main" val="3551059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864" t="22663" r="11908" b="26861"/>
          <a:stretch/>
        </p:blipFill>
        <p:spPr>
          <a:xfrm>
            <a:off x="6129338" y="48199"/>
            <a:ext cx="3014662" cy="1064458"/>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9256" t="27885" r="38430" b="38579"/>
          <a:stretch/>
        </p:blipFill>
        <p:spPr>
          <a:xfrm>
            <a:off x="323528" y="198525"/>
            <a:ext cx="793183" cy="763806"/>
          </a:xfrm>
          <a:prstGeom prst="rect">
            <a:avLst/>
          </a:prstGeom>
        </p:spPr>
      </p:pic>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323528" y="37108"/>
            <a:ext cx="8229600" cy="1143000"/>
          </a:xfrm>
        </p:spPr>
        <p:txBody>
          <a:bodyPr>
            <a:normAutofit/>
          </a:bodyPr>
          <a:lstStyle/>
          <a:p>
            <a:pPr algn="ctr"/>
            <a:r>
              <a:rPr lang="en-GB" sz="4000" dirty="0">
                <a:latin typeface="+mn-lt"/>
              </a:rPr>
              <a:t>Best in class</a:t>
            </a:r>
          </a:p>
        </p:txBody>
      </p:sp>
      <p:pic>
        <p:nvPicPr>
          <p:cNvPr id="2" name="Online Media 1" title="Planet 21 – the CSR program of AccorHotels">
            <a:hlinkClick r:id="" action="ppaction://media"/>
            <a:extLst>
              <a:ext uri="{FF2B5EF4-FFF2-40B4-BE49-F238E27FC236}">
                <a16:creationId xmlns:a16="http://schemas.microsoft.com/office/drawing/2014/main" id="{6427C83F-6EB9-DE82-3A4D-8343C42AD70B}"/>
              </a:ext>
            </a:extLst>
          </p:cNvPr>
          <p:cNvPicPr>
            <a:picLocks noRot="1" noChangeAspect="1"/>
          </p:cNvPicPr>
          <p:nvPr>
            <a:videoFile r:link="rId1"/>
          </p:nvPr>
        </p:nvPicPr>
        <p:blipFill>
          <a:blip r:embed="rId7"/>
          <a:stretch>
            <a:fillRect/>
          </a:stretch>
        </p:blipFill>
        <p:spPr>
          <a:xfrm>
            <a:off x="762000" y="1276350"/>
            <a:ext cx="7620000" cy="4305300"/>
          </a:xfrm>
          <a:prstGeom prst="rect">
            <a:avLst/>
          </a:prstGeom>
        </p:spPr>
      </p:pic>
    </p:spTree>
    <p:extLst>
      <p:ext uri="{BB962C8B-B14F-4D97-AF65-F5344CB8AC3E}">
        <p14:creationId xmlns:p14="http://schemas.microsoft.com/office/powerpoint/2010/main" val="282441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logo&#10;&#10;Description automatically generated">
            <a:extLst>
              <a:ext uri="{FF2B5EF4-FFF2-40B4-BE49-F238E27FC236}">
                <a16:creationId xmlns:a16="http://schemas.microsoft.com/office/drawing/2014/main" id="{52ECAEF9-C709-7744-8652-086B6A3741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9872" y="120513"/>
            <a:ext cx="3073976" cy="2240587"/>
          </a:xfrm>
          <a:prstGeom prst="rect">
            <a:avLst/>
          </a:prstGeom>
        </p:spPr>
      </p:pic>
      <p:graphicFrame>
        <p:nvGraphicFramePr>
          <p:cNvPr id="5" name="Table 4">
            <a:extLst>
              <a:ext uri="{FF2B5EF4-FFF2-40B4-BE49-F238E27FC236}">
                <a16:creationId xmlns:a16="http://schemas.microsoft.com/office/drawing/2014/main" id="{5CA4EF60-EFD9-9544-BB05-A7017001D1F2}"/>
              </a:ext>
            </a:extLst>
          </p:cNvPr>
          <p:cNvGraphicFramePr>
            <a:graphicFrameLocks noGrp="1"/>
          </p:cNvGraphicFramePr>
          <p:nvPr>
            <p:extLst>
              <p:ext uri="{D42A27DB-BD31-4B8C-83A1-F6EECF244321}">
                <p14:modId xmlns:p14="http://schemas.microsoft.com/office/powerpoint/2010/main" val="3119103154"/>
              </p:ext>
            </p:extLst>
          </p:nvPr>
        </p:nvGraphicFramePr>
        <p:xfrm>
          <a:off x="3203848" y="116632"/>
          <a:ext cx="5688632" cy="5455930"/>
        </p:xfrm>
        <a:graphic>
          <a:graphicData uri="http://schemas.openxmlformats.org/drawingml/2006/table">
            <a:tbl>
              <a:tblPr/>
              <a:tblGrid>
                <a:gridCol w="1901413">
                  <a:extLst>
                    <a:ext uri="{9D8B030D-6E8A-4147-A177-3AD203B41FA5}">
                      <a16:colId xmlns:a16="http://schemas.microsoft.com/office/drawing/2014/main" val="1778655065"/>
                    </a:ext>
                  </a:extLst>
                </a:gridCol>
                <a:gridCol w="762883">
                  <a:extLst>
                    <a:ext uri="{9D8B030D-6E8A-4147-A177-3AD203B41FA5}">
                      <a16:colId xmlns:a16="http://schemas.microsoft.com/office/drawing/2014/main" val="1532292207"/>
                    </a:ext>
                  </a:extLst>
                </a:gridCol>
                <a:gridCol w="792088">
                  <a:extLst>
                    <a:ext uri="{9D8B030D-6E8A-4147-A177-3AD203B41FA5}">
                      <a16:colId xmlns:a16="http://schemas.microsoft.com/office/drawing/2014/main" val="2659588498"/>
                    </a:ext>
                  </a:extLst>
                </a:gridCol>
                <a:gridCol w="792088">
                  <a:extLst>
                    <a:ext uri="{9D8B030D-6E8A-4147-A177-3AD203B41FA5}">
                      <a16:colId xmlns:a16="http://schemas.microsoft.com/office/drawing/2014/main" val="3409791492"/>
                    </a:ext>
                  </a:extLst>
                </a:gridCol>
                <a:gridCol w="720080">
                  <a:extLst>
                    <a:ext uri="{9D8B030D-6E8A-4147-A177-3AD203B41FA5}">
                      <a16:colId xmlns:a16="http://schemas.microsoft.com/office/drawing/2014/main" val="832584950"/>
                    </a:ext>
                  </a:extLst>
                </a:gridCol>
                <a:gridCol w="720080">
                  <a:extLst>
                    <a:ext uri="{9D8B030D-6E8A-4147-A177-3AD203B41FA5}">
                      <a16:colId xmlns:a16="http://schemas.microsoft.com/office/drawing/2014/main" val="486491591"/>
                    </a:ext>
                  </a:extLst>
                </a:gridCol>
              </a:tblGrid>
              <a:tr h="315162">
                <a:tc>
                  <a:txBody>
                    <a:bodyPr/>
                    <a:lstStyle/>
                    <a:p>
                      <a:pPr algn="l"/>
                      <a:r>
                        <a:rPr lang="en-GB" sz="700" b="1">
                          <a:effectLst/>
                        </a:rPr>
                        <a:t>Company</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Environment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Communities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Employees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Infrastructures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Partners</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6539034"/>
                  </a:ext>
                </a:extLst>
              </a:tr>
              <a:tr h="454661">
                <a:tc>
                  <a:txBody>
                    <a:bodyPr/>
                    <a:lstStyle/>
                    <a:p>
                      <a:r>
                        <a:rPr lang="en-GB" sz="700" b="1">
                          <a:effectLst/>
                        </a:rPr>
                        <a:t>1. Hilton (</a:t>
                      </a:r>
                      <a:r>
                        <a:rPr lang="en-GB" sz="700" b="1" u="sng">
                          <a:solidFill>
                            <a:srgbClr val="BA9B55"/>
                          </a:solidFill>
                          <a:effectLst/>
                          <a:hlinkClick r:id="rId5"/>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503008"/>
                  </a:ext>
                </a:extLst>
              </a:tr>
              <a:tr h="454661">
                <a:tc>
                  <a:txBody>
                    <a:bodyPr/>
                    <a:lstStyle/>
                    <a:p>
                      <a:r>
                        <a:rPr lang="en-GB" sz="700" b="1">
                          <a:effectLst/>
                        </a:rPr>
                        <a:t>2. Accor (</a:t>
                      </a:r>
                      <a:r>
                        <a:rPr lang="en-GB" sz="700" b="1" u="sng">
                          <a:solidFill>
                            <a:srgbClr val="BA9B55"/>
                          </a:solidFill>
                          <a:effectLst/>
                          <a:hlinkClick r:id="rId6"/>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89906056"/>
                  </a:ext>
                </a:extLst>
              </a:tr>
              <a:tr h="594159">
                <a:tc>
                  <a:txBody>
                    <a:bodyPr/>
                    <a:lstStyle/>
                    <a:p>
                      <a:r>
                        <a:rPr lang="en-GB" sz="700" b="1">
                          <a:effectLst/>
                        </a:rPr>
                        <a:t>3. Scandic Hotels Group (</a:t>
                      </a:r>
                      <a:r>
                        <a:rPr lang="en-GB" sz="700" b="1" u="sng">
                          <a:solidFill>
                            <a:srgbClr val="BA9B55"/>
                          </a:solidFill>
                          <a:effectLst/>
                          <a:hlinkClick r:id="rId7"/>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7418511"/>
                  </a:ext>
                </a:extLst>
              </a:tr>
              <a:tr h="315162">
                <a:tc>
                  <a:txBody>
                    <a:bodyPr/>
                    <a:lstStyle/>
                    <a:p>
                      <a:r>
                        <a:rPr lang="en-GB" sz="700" b="1">
                          <a:effectLst/>
                        </a:rPr>
                        <a:t>4. IHG (</a:t>
                      </a:r>
                      <a:r>
                        <a:rPr lang="en-GB" sz="700" b="1" u="sng">
                          <a:solidFill>
                            <a:srgbClr val="BA9B55"/>
                          </a:solidFill>
                          <a:effectLst/>
                          <a:hlinkClick r:id="rId8"/>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0234885"/>
                  </a:ext>
                </a:extLst>
              </a:tr>
              <a:tr h="594159">
                <a:tc>
                  <a:txBody>
                    <a:bodyPr/>
                    <a:lstStyle/>
                    <a:p>
                      <a:r>
                        <a:rPr lang="en-GB" sz="700" b="1">
                          <a:effectLst/>
                        </a:rPr>
                        <a:t>5. Best Western (</a:t>
                      </a:r>
                      <a:r>
                        <a:rPr lang="en-GB" sz="700" b="1" u="sng">
                          <a:solidFill>
                            <a:srgbClr val="BA9B55"/>
                          </a:solidFill>
                          <a:effectLst/>
                          <a:hlinkClick r:id="rId9"/>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9523246"/>
                  </a:ext>
                </a:extLst>
              </a:tr>
              <a:tr h="454661">
                <a:tc>
                  <a:txBody>
                    <a:bodyPr/>
                    <a:lstStyle/>
                    <a:p>
                      <a:r>
                        <a:rPr lang="en-GB" sz="700" b="1">
                          <a:effectLst/>
                        </a:rPr>
                        <a:t>6. 1 Hotel Group (</a:t>
                      </a:r>
                      <a:r>
                        <a:rPr lang="en-GB" sz="700" b="1" u="sng">
                          <a:solidFill>
                            <a:srgbClr val="BA9B55"/>
                          </a:solidFill>
                          <a:effectLst/>
                          <a:hlinkClick r:id="rId10"/>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4470249"/>
                  </a:ext>
                </a:extLst>
              </a:tr>
              <a:tr h="454661">
                <a:tc>
                  <a:txBody>
                    <a:bodyPr/>
                    <a:lstStyle/>
                    <a:p>
                      <a:r>
                        <a:rPr lang="en-GB" sz="700" b="1">
                          <a:effectLst/>
                        </a:rPr>
                        <a:t>7. Marriott (</a:t>
                      </a:r>
                      <a:r>
                        <a:rPr lang="en-GB" sz="700" b="1" u="sng">
                          <a:solidFill>
                            <a:srgbClr val="BA9B55"/>
                          </a:solidFill>
                          <a:effectLst/>
                          <a:hlinkClick r:id="rId11"/>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5279764"/>
                  </a:ext>
                </a:extLst>
              </a:tr>
              <a:tr h="454661">
                <a:tc>
                  <a:txBody>
                    <a:bodyPr/>
                    <a:lstStyle/>
                    <a:p>
                      <a:r>
                        <a:rPr lang="en-GB" sz="700" b="1">
                          <a:effectLst/>
                        </a:rPr>
                        <a:t>8. 6 Senses (</a:t>
                      </a:r>
                      <a:r>
                        <a:rPr lang="en-GB" sz="700" b="1" u="sng">
                          <a:solidFill>
                            <a:srgbClr val="BA9B55"/>
                          </a:solidFill>
                          <a:effectLst/>
                          <a:hlinkClick r:id="rId12"/>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3233444"/>
                  </a:ext>
                </a:extLst>
              </a:tr>
              <a:tr h="454661">
                <a:tc>
                  <a:txBody>
                    <a:bodyPr/>
                    <a:lstStyle/>
                    <a:p>
                      <a:r>
                        <a:rPr lang="en-GB" sz="700" b="1">
                          <a:effectLst/>
                        </a:rPr>
                        <a:t>9. Radisson Hotels (</a:t>
                      </a:r>
                      <a:r>
                        <a:rPr lang="en-GB" sz="700" b="1" u="sng">
                          <a:solidFill>
                            <a:srgbClr val="BA9B55"/>
                          </a:solidFill>
                          <a:effectLst/>
                          <a:hlinkClick r:id="rId13"/>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1444164"/>
                  </a:ext>
                </a:extLst>
              </a:tr>
              <a:tr h="454661">
                <a:tc>
                  <a:txBody>
                    <a:bodyPr/>
                    <a:lstStyle/>
                    <a:p>
                      <a:r>
                        <a:rPr lang="en-GB" sz="700" b="1">
                          <a:effectLst/>
                        </a:rPr>
                        <a:t>10. NH Hotels (</a:t>
                      </a:r>
                      <a:r>
                        <a:rPr lang="en-GB" sz="700" b="1" u="sng">
                          <a:solidFill>
                            <a:srgbClr val="BA9B55"/>
                          </a:solidFill>
                          <a:effectLst/>
                          <a:hlinkClick r:id="rId14"/>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 </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3941045"/>
                  </a:ext>
                </a:extLst>
              </a:tr>
              <a:tr h="454661">
                <a:tc>
                  <a:txBody>
                    <a:bodyPr/>
                    <a:lstStyle/>
                    <a:p>
                      <a:r>
                        <a:rPr lang="en-GB" sz="700" b="1">
                          <a:effectLst/>
                        </a:rPr>
                        <a:t>11. Hyatt (</a:t>
                      </a:r>
                      <a:r>
                        <a:rPr lang="en-GB" sz="700" b="1" u="sng">
                          <a:solidFill>
                            <a:srgbClr val="BA9B55"/>
                          </a:solidFill>
                          <a:effectLst/>
                          <a:hlinkClick r:id="rId15"/>
                        </a:rPr>
                        <a:t>CSR practices</a:t>
                      </a:r>
                      <a:r>
                        <a:rPr lang="en-GB" sz="700" b="1">
                          <a:effectLst/>
                        </a:rPr>
                        <a:t>)</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a:txBody>
                    <a:bodyPr/>
                    <a:lstStyle/>
                    <a:p>
                      <a:pPr algn="ctr"/>
                      <a:r>
                        <a:rPr lang="en-GB" sz="700" b="1">
                          <a:effectLst/>
                        </a:rPr>
                        <a:t>X</a:t>
                      </a:r>
                      <a:endParaRPr lang="en-GB" sz="700">
                        <a:effectLst/>
                      </a:endParaRPr>
                    </a:p>
                  </a:txBody>
                  <a:tcPr marL="13829" marR="13829" marT="13829" marB="13829"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98192496"/>
                  </a:ext>
                </a:extLst>
              </a:tr>
            </a:tbl>
          </a:graphicData>
        </a:graphic>
      </p:graphicFrame>
      <p:sp>
        <p:nvSpPr>
          <p:cNvPr id="8" name="TextBox 7">
            <a:extLst>
              <a:ext uri="{FF2B5EF4-FFF2-40B4-BE49-F238E27FC236}">
                <a16:creationId xmlns:a16="http://schemas.microsoft.com/office/drawing/2014/main" id="{59E37F00-0181-2646-8233-20EE16725837}"/>
              </a:ext>
            </a:extLst>
          </p:cNvPr>
          <p:cNvSpPr txBox="1"/>
          <p:nvPr/>
        </p:nvSpPr>
        <p:spPr>
          <a:xfrm>
            <a:off x="490330" y="5247861"/>
            <a:ext cx="1920719" cy="369332"/>
          </a:xfrm>
          <a:prstGeom prst="rect">
            <a:avLst/>
          </a:prstGeom>
          <a:noFill/>
        </p:spPr>
        <p:txBody>
          <a:bodyPr wrap="none" rtlCol="0">
            <a:spAutoFit/>
          </a:bodyPr>
          <a:lstStyle/>
          <a:p>
            <a:r>
              <a:rPr lang="en-GB"/>
              <a:t>(</a:t>
            </a:r>
            <a:r>
              <a:rPr lang="en-GB" err="1"/>
              <a:t>Gentinetta</a:t>
            </a:r>
            <a:r>
              <a:rPr lang="en-GB"/>
              <a:t>, 2020)</a:t>
            </a:r>
          </a:p>
        </p:txBody>
      </p:sp>
      <p:sp>
        <p:nvSpPr>
          <p:cNvPr id="6" name="TextBox 5">
            <a:extLst>
              <a:ext uri="{FF2B5EF4-FFF2-40B4-BE49-F238E27FC236}">
                <a16:creationId xmlns:a16="http://schemas.microsoft.com/office/drawing/2014/main" id="{7835E8E8-6B9B-43F3-9CF7-014D7763A3CA}"/>
              </a:ext>
            </a:extLst>
          </p:cNvPr>
          <p:cNvSpPr txBox="1"/>
          <p:nvPr/>
        </p:nvSpPr>
        <p:spPr>
          <a:xfrm>
            <a:off x="165851" y="2604151"/>
            <a:ext cx="2641597" cy="1200329"/>
          </a:xfrm>
          <a:prstGeom prst="rect">
            <a:avLst/>
          </a:prstGeom>
          <a:noFill/>
        </p:spPr>
        <p:txBody>
          <a:bodyPr wrap="square">
            <a:spAutoFit/>
          </a:bodyPr>
          <a:lstStyle/>
          <a:p>
            <a:r>
              <a:rPr lang="en-GB" b="1" dirty="0">
                <a:hlinkClick r:id="rId16"/>
              </a:rPr>
              <a:t>11 Examples of CSR practices in the hospitality industry (ehl.edu)</a:t>
            </a:r>
            <a:endParaRPr lang="en-GB" b="1" dirty="0"/>
          </a:p>
        </p:txBody>
      </p:sp>
    </p:spTree>
    <p:extLst>
      <p:ext uri="{BB962C8B-B14F-4D97-AF65-F5344CB8AC3E}">
        <p14:creationId xmlns:p14="http://schemas.microsoft.com/office/powerpoint/2010/main" val="14152076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lIns="91440" tIns="45720" rIns="91440" bIns="45720" anchor="t">
            <a:normAutofit/>
          </a:bodyPr>
          <a:lstStyle/>
          <a:p>
            <a:pPr algn="ctr"/>
            <a:r>
              <a:rPr lang="en-GB" sz="4000" b="1" u="sng" dirty="0">
                <a:latin typeface="+mn-lt"/>
                <a:cs typeface="Arial"/>
              </a:rPr>
              <a:t>Individual activity</a:t>
            </a:r>
            <a:br>
              <a:rPr lang="en-GB" sz="4000" b="1" u="sng" dirty="0">
                <a:latin typeface="+mn-lt"/>
                <a:cs typeface="Arial"/>
              </a:rPr>
            </a:br>
            <a:r>
              <a:rPr lang="en-GB" sz="4000" b="1" u="sng" dirty="0">
                <a:latin typeface="+mn-lt"/>
                <a:cs typeface="Arial"/>
              </a:rPr>
              <a:t>30 Minutes</a:t>
            </a:r>
            <a:endParaRPr lang="en-US" sz="4000" b="1" u="sng" dirty="0">
              <a:latin typeface="+mn-lt"/>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a:xfrm>
            <a:off x="889907" y="1783552"/>
            <a:ext cx="7800735" cy="1553766"/>
          </a:xfrm>
        </p:spPr>
        <p:txBody>
          <a:bodyPr lIns="91440" tIns="45720" rIns="91440" bIns="45720" anchor="t"/>
          <a:lstStyle/>
          <a:p>
            <a:pPr marL="0" indent="0">
              <a:buNone/>
            </a:pPr>
            <a:r>
              <a:rPr lang="en-GB" sz="2800" dirty="0">
                <a:cs typeface="Arial"/>
              </a:rPr>
              <a:t>Look up the web site for some of your favourite restaurant chains and add Corporate Social Responsibility into the search. What can you find?</a:t>
            </a:r>
          </a:p>
          <a:p>
            <a:endParaRPr lang="en-GB" dirty="0"/>
          </a:p>
        </p:txBody>
      </p:sp>
      <p:pic>
        <p:nvPicPr>
          <p:cNvPr id="5" name="Picture 4">
            <a:extLst>
              <a:ext uri="{FF2B5EF4-FFF2-40B4-BE49-F238E27FC236}">
                <a16:creationId xmlns:a16="http://schemas.microsoft.com/office/drawing/2014/main" id="{6CCDA2FF-0A6C-8454-5C72-C602D57DA9C7}"/>
              </a:ext>
            </a:extLst>
          </p:cNvPr>
          <p:cNvPicPr>
            <a:picLocks noChangeAspect="1"/>
          </p:cNvPicPr>
          <p:nvPr/>
        </p:nvPicPr>
        <p:blipFill>
          <a:blip r:embed="rId2"/>
          <a:stretch>
            <a:fillRect/>
          </a:stretch>
        </p:blipFill>
        <p:spPr>
          <a:xfrm>
            <a:off x="3444478" y="3943304"/>
            <a:ext cx="2857500" cy="1607344"/>
          </a:xfrm>
          <a:prstGeom prst="rect">
            <a:avLst/>
          </a:prstGeom>
        </p:spPr>
      </p:pic>
      <p:pic>
        <p:nvPicPr>
          <p:cNvPr id="6" name="Picture 5">
            <a:extLst>
              <a:ext uri="{FF2B5EF4-FFF2-40B4-BE49-F238E27FC236}">
                <a16:creationId xmlns:a16="http://schemas.microsoft.com/office/drawing/2014/main" id="{E7A74A81-2B2E-F713-414A-7E619C577A6B}"/>
              </a:ext>
            </a:extLst>
          </p:cNvPr>
          <p:cNvPicPr>
            <a:picLocks noChangeAspect="1"/>
          </p:cNvPicPr>
          <p:nvPr/>
        </p:nvPicPr>
        <p:blipFill>
          <a:blip r:embed="rId3"/>
          <a:stretch>
            <a:fillRect/>
          </a:stretch>
        </p:blipFill>
        <p:spPr>
          <a:xfrm>
            <a:off x="731191" y="3889726"/>
            <a:ext cx="2095500" cy="1714500"/>
          </a:xfrm>
          <a:prstGeom prst="rect">
            <a:avLst/>
          </a:prstGeom>
        </p:spPr>
      </p:pic>
      <p:pic>
        <p:nvPicPr>
          <p:cNvPr id="7" name="Picture 6">
            <a:extLst>
              <a:ext uri="{FF2B5EF4-FFF2-40B4-BE49-F238E27FC236}">
                <a16:creationId xmlns:a16="http://schemas.microsoft.com/office/drawing/2014/main" id="{29313BD1-8A5B-FE12-02E0-1478A6C8E58C}"/>
              </a:ext>
            </a:extLst>
          </p:cNvPr>
          <p:cNvPicPr>
            <a:picLocks noChangeAspect="1"/>
          </p:cNvPicPr>
          <p:nvPr/>
        </p:nvPicPr>
        <p:blipFill>
          <a:blip r:embed="rId4"/>
          <a:stretch>
            <a:fillRect/>
          </a:stretch>
        </p:blipFill>
        <p:spPr>
          <a:xfrm>
            <a:off x="6943427" y="3837881"/>
            <a:ext cx="1674464" cy="1607344"/>
          </a:xfrm>
          <a:prstGeom prst="rect">
            <a:avLst/>
          </a:prstGeom>
        </p:spPr>
      </p:pic>
    </p:spTree>
    <p:extLst>
      <p:ext uri="{BB962C8B-B14F-4D97-AF65-F5344CB8AC3E}">
        <p14:creationId xmlns:p14="http://schemas.microsoft.com/office/powerpoint/2010/main" val="2927935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477" y="0"/>
            <a:ext cx="7701045" cy="2015115"/>
          </a:xfrm>
        </p:spPr>
        <p:txBody>
          <a:bodyPr>
            <a:normAutofit/>
          </a:bodyPr>
          <a:lstStyle/>
          <a:p>
            <a:pPr algn="ctr"/>
            <a:r>
              <a:rPr lang="en-GB" sz="4000" dirty="0">
                <a:latin typeface="+mn-lt"/>
              </a:rPr>
              <a:t>But should we believe everything we see or read?</a:t>
            </a:r>
            <a:endParaRPr lang="en-US" sz="4000" dirty="0">
              <a:latin typeface="+mn-lt"/>
            </a:endParaRPr>
          </a:p>
        </p:txBody>
      </p:sp>
      <p:pic>
        <p:nvPicPr>
          <p:cNvPr id="6" name="Picture 6">
            <a:extLst>
              <a:ext uri="{FF2B5EF4-FFF2-40B4-BE49-F238E27FC236}">
                <a16:creationId xmlns:a16="http://schemas.microsoft.com/office/drawing/2014/main" id="{4E0698AD-3D08-BE36-DD3C-BBE4C4655F53}"/>
              </a:ext>
            </a:extLst>
          </p:cNvPr>
          <p:cNvPicPr>
            <a:picLocks noChangeAspect="1"/>
          </p:cNvPicPr>
          <p:nvPr/>
        </p:nvPicPr>
        <p:blipFill>
          <a:blip r:embed="rId3"/>
          <a:stretch>
            <a:fillRect/>
          </a:stretch>
        </p:blipFill>
        <p:spPr>
          <a:xfrm>
            <a:off x="2217206" y="1602899"/>
            <a:ext cx="4709588" cy="3896591"/>
          </a:xfrm>
          <a:prstGeom prst="rect">
            <a:avLst/>
          </a:prstGeom>
        </p:spPr>
      </p:pic>
    </p:spTree>
    <p:extLst>
      <p:ext uri="{BB962C8B-B14F-4D97-AF65-F5344CB8AC3E}">
        <p14:creationId xmlns:p14="http://schemas.microsoft.com/office/powerpoint/2010/main" val="16803572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ABBD-0987-4F48-B788-0F200238954B}"/>
              </a:ext>
            </a:extLst>
          </p:cNvPr>
          <p:cNvSpPr>
            <a:spLocks noGrp="1"/>
          </p:cNvSpPr>
          <p:nvPr>
            <p:ph type="title"/>
          </p:nvPr>
        </p:nvSpPr>
        <p:spPr>
          <a:xfrm>
            <a:off x="628650" y="0"/>
            <a:ext cx="7886700" cy="1325563"/>
          </a:xfrm>
        </p:spPr>
        <p:txBody>
          <a:bodyPr>
            <a:normAutofit/>
          </a:bodyPr>
          <a:lstStyle/>
          <a:p>
            <a:pPr algn="ctr"/>
            <a:r>
              <a:rPr lang="en-GB" sz="4000" dirty="0">
                <a:latin typeface="+mn-lt"/>
                <a:cs typeface="Arial"/>
              </a:rPr>
              <a:t>Greenwashing</a:t>
            </a:r>
          </a:p>
        </p:txBody>
      </p:sp>
      <p:sp>
        <p:nvSpPr>
          <p:cNvPr id="3" name="Content Placeholder 2">
            <a:extLst>
              <a:ext uri="{FF2B5EF4-FFF2-40B4-BE49-F238E27FC236}">
                <a16:creationId xmlns:a16="http://schemas.microsoft.com/office/drawing/2014/main" id="{C16C033B-A22D-9F4E-A800-1F418B545F23}"/>
              </a:ext>
            </a:extLst>
          </p:cNvPr>
          <p:cNvSpPr>
            <a:spLocks noGrp="1"/>
          </p:cNvSpPr>
          <p:nvPr>
            <p:ph idx="1"/>
          </p:nvPr>
        </p:nvSpPr>
        <p:spPr>
          <a:xfrm>
            <a:off x="228600" y="1696890"/>
            <a:ext cx="8686800" cy="4067955"/>
          </a:xfrm>
        </p:spPr>
        <p:txBody>
          <a:bodyPr vert="horz" lIns="91440" tIns="45720" rIns="91440" bIns="45720" rtlCol="0" anchor="t">
            <a:noAutofit/>
          </a:bodyPr>
          <a:lstStyle/>
          <a:p>
            <a:pPr>
              <a:lnSpc>
                <a:spcPct val="100000"/>
              </a:lnSpc>
              <a:spcBef>
                <a:spcPts val="0"/>
              </a:spcBef>
              <a:spcAft>
                <a:spcPts val="600"/>
              </a:spcAft>
            </a:pPr>
            <a:r>
              <a:rPr lang="en-GB" sz="2000" dirty="0">
                <a:cs typeface="Arial"/>
              </a:rPr>
              <a:t>..is the practice of using powerful PR, marketing and advertising to make an </a:t>
            </a:r>
            <a:r>
              <a:rPr lang="en-GB" sz="2000" b="1" dirty="0">
                <a:cs typeface="Arial"/>
              </a:rPr>
              <a:t>unsubstantiated or misleading claim </a:t>
            </a:r>
            <a:r>
              <a:rPr lang="en-GB" sz="2000" dirty="0">
                <a:cs typeface="Arial"/>
              </a:rPr>
              <a:t>about the sustainability benefits of a product or service. </a:t>
            </a:r>
          </a:p>
          <a:p>
            <a:pPr>
              <a:lnSpc>
                <a:spcPct val="100000"/>
              </a:lnSpc>
              <a:spcBef>
                <a:spcPts val="0"/>
              </a:spcBef>
              <a:spcAft>
                <a:spcPts val="600"/>
              </a:spcAft>
            </a:pPr>
            <a:r>
              <a:rPr lang="en-GB" sz="2000" dirty="0">
                <a:cs typeface="Arial"/>
              </a:rPr>
              <a:t>Companies do this so that they </a:t>
            </a:r>
            <a:r>
              <a:rPr lang="en-GB" sz="2000" b="1" dirty="0">
                <a:cs typeface="Arial"/>
              </a:rPr>
              <a:t>appear to be more socially or environmentally sustainable than they really are </a:t>
            </a:r>
            <a:r>
              <a:rPr lang="en-GB" sz="2000" dirty="0">
                <a:cs typeface="Arial"/>
              </a:rPr>
              <a:t>– and so attract more buyers and make more profit.</a:t>
            </a:r>
          </a:p>
          <a:p>
            <a:pPr>
              <a:lnSpc>
                <a:spcPct val="100000"/>
              </a:lnSpc>
              <a:spcBef>
                <a:spcPts val="0"/>
              </a:spcBef>
              <a:spcAft>
                <a:spcPts val="600"/>
              </a:spcAft>
            </a:pPr>
            <a:r>
              <a:rPr lang="en-GB" sz="2000" dirty="0">
                <a:cs typeface="Arial"/>
              </a:rPr>
              <a:t>The phrase was first coined by environmentalist </a:t>
            </a:r>
            <a:r>
              <a:rPr lang="en-GB" sz="2000" b="1" dirty="0">
                <a:cs typeface="Arial"/>
              </a:rPr>
              <a:t>Jay Westerveld </a:t>
            </a:r>
            <a:r>
              <a:rPr lang="en-GB" sz="2000" dirty="0">
                <a:cs typeface="Arial"/>
              </a:rPr>
              <a:t>in 1986 </a:t>
            </a:r>
          </a:p>
          <a:p>
            <a:pPr>
              <a:lnSpc>
                <a:spcPct val="100000"/>
              </a:lnSpc>
              <a:spcBef>
                <a:spcPts val="0"/>
              </a:spcBef>
              <a:spcAft>
                <a:spcPts val="600"/>
              </a:spcAft>
            </a:pPr>
            <a:r>
              <a:rPr lang="en-GB" sz="2000" dirty="0">
                <a:cs typeface="Arial"/>
              </a:rPr>
              <a:t>Greenwashing leads to confusion and diminished support of companies that are actually doing something sustainably good.</a:t>
            </a:r>
          </a:p>
          <a:p>
            <a:pPr>
              <a:lnSpc>
                <a:spcPct val="100000"/>
              </a:lnSpc>
              <a:spcBef>
                <a:spcPts val="0"/>
              </a:spcBef>
              <a:spcAft>
                <a:spcPts val="600"/>
              </a:spcAft>
            </a:pPr>
            <a:r>
              <a:rPr lang="en-GB" sz="2000" dirty="0">
                <a:cs typeface="Arial"/>
              </a:rPr>
              <a:t>Today it is on the increase because more of us have started to demand that the products and services we use are genuinely sustainable. </a:t>
            </a:r>
            <a:br>
              <a:rPr lang="en-GB" sz="1800" dirty="0"/>
            </a:br>
            <a:endParaRPr lang="en-GB" sz="1800" dirty="0"/>
          </a:p>
        </p:txBody>
      </p:sp>
      <p:pic>
        <p:nvPicPr>
          <p:cNvPr id="5" name="Picture 4" descr="A picture containing brush, tool&#10;&#10;Description automatically generated">
            <a:extLst>
              <a:ext uri="{FF2B5EF4-FFF2-40B4-BE49-F238E27FC236}">
                <a16:creationId xmlns:a16="http://schemas.microsoft.com/office/drawing/2014/main" id="{827C65F2-F696-3645-848E-C5E4C7B2EBC6}"/>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972" b="99341" l="9986" r="89943">
                        <a14:foregroundMark x1="44759" y1="90969" x2="45042" y2="98636"/>
                        <a14:foregroundMark x1="45042" y1="98636" x2="47309" y2="91251"/>
                        <a14:foregroundMark x1="47309" y1="91251" x2="47450" y2="99671"/>
                        <a14:foregroundMark x1="47450" y1="99671" x2="50567" y2="92239"/>
                        <a14:foregroundMark x1="50567" y1="92239" x2="53045" y2="99671"/>
                        <a14:foregroundMark x1="53045" y1="99671" x2="52479" y2="89605"/>
                        <a14:foregroundMark x1="52479" y1="89605" x2="55241" y2="99341"/>
                        <a14:foregroundMark x1="70680" y1="57197" x2="71884" y2="40216"/>
                        <a14:foregroundMark x1="25637" y1="58231" x2="26558" y2="4106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6052161" y="-952078"/>
            <a:ext cx="2282487" cy="3443990"/>
          </a:xfrm>
          <a:prstGeom prst="rect">
            <a:avLst/>
          </a:prstGeom>
        </p:spPr>
      </p:pic>
      <p:sp>
        <p:nvSpPr>
          <p:cNvPr id="6" name="TextBox 5">
            <a:extLst>
              <a:ext uri="{FF2B5EF4-FFF2-40B4-BE49-F238E27FC236}">
                <a16:creationId xmlns:a16="http://schemas.microsoft.com/office/drawing/2014/main" id="{DB65BAEB-4645-8A49-B93F-437730BF9D32}"/>
              </a:ext>
            </a:extLst>
          </p:cNvPr>
          <p:cNvSpPr txBox="1"/>
          <p:nvPr/>
        </p:nvSpPr>
        <p:spPr>
          <a:xfrm>
            <a:off x="7251792" y="5242027"/>
            <a:ext cx="1435008" cy="369332"/>
          </a:xfrm>
          <a:prstGeom prst="rect">
            <a:avLst/>
          </a:prstGeom>
          <a:noFill/>
        </p:spPr>
        <p:txBody>
          <a:bodyPr wrap="none" rtlCol="0">
            <a:spAutoFit/>
          </a:bodyPr>
          <a:lstStyle/>
          <a:p>
            <a:r>
              <a:rPr lang="en-GB"/>
              <a:t>(Jones, 2017)</a:t>
            </a:r>
          </a:p>
        </p:txBody>
      </p:sp>
    </p:spTree>
    <p:extLst>
      <p:ext uri="{BB962C8B-B14F-4D97-AF65-F5344CB8AC3E}">
        <p14:creationId xmlns:p14="http://schemas.microsoft.com/office/powerpoint/2010/main" val="22735730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3647"/>
            <a:ext cx="8229600" cy="1210146"/>
          </a:xfrm>
        </p:spPr>
        <p:txBody>
          <a:bodyPr>
            <a:normAutofit/>
          </a:bodyPr>
          <a:lstStyle/>
          <a:p>
            <a:pPr algn="ctr"/>
            <a:r>
              <a:rPr lang="en-GB" sz="4000" dirty="0">
                <a:latin typeface="+mn-lt"/>
              </a:rPr>
              <a:t>The Dangers of Greenwashing…</a:t>
            </a:r>
            <a:br>
              <a:rPr lang="en-GB" sz="4000" dirty="0">
                <a:latin typeface="+mn-lt"/>
              </a:rPr>
            </a:br>
            <a:endParaRPr lang="en-GB" sz="4000" dirty="0">
              <a:latin typeface="+mn-lt"/>
            </a:endParaRPr>
          </a:p>
        </p:txBody>
      </p:sp>
      <p:pic>
        <p:nvPicPr>
          <p:cNvPr id="3" name="Online Media 2" title="Greenwash today, suffer tomorrow">
            <a:hlinkClick r:id="" action="ppaction://media"/>
            <a:extLst>
              <a:ext uri="{FF2B5EF4-FFF2-40B4-BE49-F238E27FC236}">
                <a16:creationId xmlns:a16="http://schemas.microsoft.com/office/drawing/2014/main" id="{33C618AA-0ABC-69F0-C82C-5D1737E93EC0}"/>
              </a:ext>
            </a:extLst>
          </p:cNvPr>
          <p:cNvPicPr>
            <a:picLocks noRot="1" noChangeAspect="1"/>
          </p:cNvPicPr>
          <p:nvPr>
            <a:videoFile r:link="rId1"/>
          </p:nvPr>
        </p:nvPicPr>
        <p:blipFill>
          <a:blip r:embed="rId4"/>
          <a:stretch>
            <a:fillRect/>
          </a:stretch>
        </p:blipFill>
        <p:spPr>
          <a:xfrm>
            <a:off x="762000" y="1276350"/>
            <a:ext cx="7620000" cy="4305300"/>
          </a:xfrm>
          <a:prstGeom prst="rect">
            <a:avLst/>
          </a:prstGeom>
        </p:spPr>
      </p:pic>
    </p:spTree>
    <p:extLst>
      <p:ext uri="{BB962C8B-B14F-4D97-AF65-F5344CB8AC3E}">
        <p14:creationId xmlns:p14="http://schemas.microsoft.com/office/powerpoint/2010/main" val="271875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lIns="91440" tIns="45720" rIns="91440" bIns="45720" anchor="t">
            <a:normAutofit fontScale="90000"/>
          </a:bodyPr>
          <a:lstStyle/>
          <a:p>
            <a:pPr algn="ctr"/>
            <a:r>
              <a:rPr lang="en-GB" sz="4000" b="1" u="sng" dirty="0">
                <a:latin typeface="+mn-lt"/>
                <a:ea typeface="Times New Roman" panose="02020603050405020304" pitchFamily="18" charset="0"/>
              </a:rPr>
              <a:t>Individual Activity</a:t>
            </a:r>
            <a:br>
              <a:rPr lang="en-GB" sz="4000" b="1" u="sng" dirty="0">
                <a:latin typeface="+mn-lt"/>
                <a:ea typeface="Times New Roman" panose="02020603050405020304" pitchFamily="18" charset="0"/>
              </a:rPr>
            </a:br>
            <a:r>
              <a:rPr lang="en-GB" sz="4000" b="1" u="sng" dirty="0">
                <a:latin typeface="+mn-lt"/>
                <a:ea typeface="Times New Roman" panose="02020603050405020304" pitchFamily="18" charset="0"/>
              </a:rPr>
              <a:t>30 Minutes </a:t>
            </a:r>
            <a:br>
              <a:rPr lang="en-GB" sz="4000" dirty="0">
                <a:latin typeface="+mn-lt"/>
                <a:ea typeface="Times New Roman" panose="02020603050405020304" pitchFamily="18" charset="0"/>
              </a:rPr>
            </a:br>
            <a:endParaRPr lang="en-US" sz="4000" dirty="0">
              <a:latin typeface="+mn-lt"/>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a:xfrm>
            <a:off x="3897443" y="1480826"/>
            <a:ext cx="5037632" cy="4351338"/>
          </a:xfrm>
        </p:spPr>
        <p:txBody>
          <a:bodyPr lIns="91440" tIns="45720" rIns="91440" bIns="45720" anchor="t">
            <a:normAutofit lnSpcReduction="10000"/>
          </a:bodyPr>
          <a:lstStyle/>
          <a:p>
            <a:pPr fontAlgn="base">
              <a:spcAft>
                <a:spcPts val="600"/>
              </a:spcAft>
            </a:pPr>
            <a:r>
              <a:rPr lang="en-GB" sz="2400" dirty="0">
                <a:effectLst/>
                <a:ea typeface="Times New Roman" panose="02020603050405020304" pitchFamily="18" charset="0"/>
              </a:rPr>
              <a:t>Read the following article, </a:t>
            </a:r>
            <a:r>
              <a:rPr lang="en-GB" sz="2400" u="sng" dirty="0">
                <a:solidFill>
                  <a:srgbClr val="0000FF"/>
                </a:solidFill>
                <a:effectLst/>
                <a:ea typeface="Calibri" panose="020F0502020204030204" pitchFamily="34" charset="0"/>
                <a:hlinkClick r:id="rId3"/>
              </a:rPr>
              <a:t>Corporate social responsibility (CSR) as a customer satisfaction and retention strategy in the chain restaurant sector - ScienceDirect</a:t>
            </a:r>
            <a:endParaRPr lang="en-GB" sz="2400" dirty="0">
              <a:effectLst/>
              <a:ea typeface="Times New Roman" panose="02020603050405020304" pitchFamily="18" charset="0"/>
            </a:endParaRPr>
          </a:p>
          <a:p>
            <a:pPr fontAlgn="base">
              <a:spcAft>
                <a:spcPts val="600"/>
              </a:spcAft>
            </a:pPr>
            <a:r>
              <a:rPr lang="en-GB" sz="2400" i="1" dirty="0" err="1">
                <a:effectLst/>
                <a:ea typeface="Times New Roman" panose="02020603050405020304" pitchFamily="18" charset="0"/>
              </a:rPr>
              <a:t>Soyeun</a:t>
            </a:r>
            <a:r>
              <a:rPr lang="en-GB" sz="2400" i="1" dirty="0">
                <a:effectLst/>
                <a:ea typeface="Times New Roman" panose="02020603050405020304" pitchFamily="18" charset="0"/>
              </a:rPr>
              <a:t> </a:t>
            </a:r>
            <a:r>
              <a:rPr lang="en-GB" sz="2400" i="1" dirty="0" err="1">
                <a:effectLst/>
                <a:ea typeface="Times New Roman" panose="02020603050405020304" pitchFamily="18" charset="0"/>
              </a:rPr>
              <a:t>Leea</a:t>
            </a:r>
            <a:r>
              <a:rPr lang="en-GB" sz="2400" i="1" dirty="0">
                <a:effectLst/>
                <a:ea typeface="Times New Roman" panose="02020603050405020304" pitchFamily="18" charset="0"/>
              </a:rPr>
              <a:t>, </a:t>
            </a:r>
            <a:r>
              <a:rPr lang="en-GB" sz="2400" i="1" dirty="0" err="1">
                <a:effectLst/>
                <a:ea typeface="Times New Roman" panose="02020603050405020304" pitchFamily="18" charset="0"/>
              </a:rPr>
              <a:t>Heesup</a:t>
            </a:r>
            <a:r>
              <a:rPr lang="en-GB" sz="2400" i="1" dirty="0">
                <a:effectLst/>
                <a:ea typeface="Times New Roman" panose="02020603050405020304" pitchFamily="18" charset="0"/>
              </a:rPr>
              <a:t> Hana,</a:t>
            </a:r>
            <a:r>
              <a:rPr lang="en-GB" sz="2400" i="1" dirty="0">
                <a:effectLst/>
                <a:ea typeface="Times New Roman" panose="02020603050405020304" pitchFamily="18" charset="0"/>
                <a:cs typeface="Cambria Math" panose="02040503050406030204" pitchFamily="18" charset="0"/>
              </a:rPr>
              <a:t>∗</a:t>
            </a:r>
            <a:r>
              <a:rPr lang="en-GB" sz="2400" i="1" dirty="0">
                <a:effectLst/>
                <a:ea typeface="Times New Roman" panose="02020603050405020304" pitchFamily="18" charset="0"/>
              </a:rPr>
              <a:t> , Aleksandar </a:t>
            </a:r>
            <a:r>
              <a:rPr lang="en-GB" sz="2400" i="1" dirty="0" err="1">
                <a:effectLst/>
                <a:ea typeface="Times New Roman" panose="02020603050405020304" pitchFamily="18" charset="0"/>
              </a:rPr>
              <a:t>Radicb</a:t>
            </a:r>
            <a:r>
              <a:rPr lang="en-GB" sz="2400" i="1" dirty="0">
                <a:effectLst/>
                <a:ea typeface="Times New Roman" panose="02020603050405020304" pitchFamily="18" charset="0"/>
              </a:rPr>
              <a:t>, </a:t>
            </a:r>
            <a:r>
              <a:rPr lang="en-GB" sz="2400" i="1" dirty="0" err="1">
                <a:effectLst/>
                <a:ea typeface="Times New Roman" panose="02020603050405020304" pitchFamily="18" charset="0"/>
              </a:rPr>
              <a:t>Beenish</a:t>
            </a:r>
            <a:r>
              <a:rPr lang="en-GB" sz="2400" i="1" dirty="0">
                <a:effectLst/>
                <a:ea typeface="Times New Roman" panose="02020603050405020304" pitchFamily="18" charset="0"/>
              </a:rPr>
              <a:t> </a:t>
            </a:r>
            <a:r>
              <a:rPr lang="en-GB" sz="2400" i="1" dirty="0" err="1">
                <a:effectLst/>
                <a:ea typeface="Times New Roman" panose="02020603050405020304" pitchFamily="18" charset="0"/>
              </a:rPr>
              <a:t>Tariqc</a:t>
            </a:r>
            <a:r>
              <a:rPr lang="en-GB" sz="2400" dirty="0">
                <a:effectLst/>
                <a:ea typeface="Times New Roman" panose="02020603050405020304" pitchFamily="18" charset="0"/>
              </a:rPr>
              <a:t>, </a:t>
            </a:r>
          </a:p>
          <a:p>
            <a:r>
              <a:rPr lang="en-GB" sz="2400" dirty="0">
                <a:effectLst/>
                <a:ea typeface="Calibri" panose="020F0502020204030204" pitchFamily="34" charset="0"/>
              </a:rPr>
              <a:t>Concentrate on the discussion and conclusions (pages 355 and 356). Create a </a:t>
            </a:r>
            <a:r>
              <a:rPr lang="en-GB" sz="2400" b="1" dirty="0">
                <a:effectLst/>
                <a:ea typeface="Calibri" panose="020F0502020204030204" pitchFamily="34" charset="0"/>
              </a:rPr>
              <a:t>list </a:t>
            </a:r>
            <a:r>
              <a:rPr lang="en-GB" sz="2400" dirty="0">
                <a:effectLst/>
                <a:ea typeface="Calibri" panose="020F0502020204030204" pitchFamily="34" charset="0"/>
              </a:rPr>
              <a:t>of your key findings and thoughts to report back to the main group (max 1 page).</a:t>
            </a:r>
            <a:endParaRPr lang="en-GB" sz="2400" dirty="0">
              <a:cs typeface="Times New Roman"/>
            </a:endParaRPr>
          </a:p>
        </p:txBody>
      </p:sp>
      <p:pic>
        <p:nvPicPr>
          <p:cNvPr id="5" name="Picture 4">
            <a:extLst>
              <a:ext uri="{FF2B5EF4-FFF2-40B4-BE49-F238E27FC236}">
                <a16:creationId xmlns:a16="http://schemas.microsoft.com/office/drawing/2014/main" id="{4C72CBDF-866D-E812-2DC0-1C422617996E}"/>
              </a:ext>
            </a:extLst>
          </p:cNvPr>
          <p:cNvPicPr>
            <a:picLocks noChangeAspect="1"/>
          </p:cNvPicPr>
          <p:nvPr/>
        </p:nvPicPr>
        <p:blipFill>
          <a:blip r:embed="rId4"/>
          <a:stretch>
            <a:fillRect/>
          </a:stretch>
        </p:blipFill>
        <p:spPr>
          <a:xfrm>
            <a:off x="299678" y="1972672"/>
            <a:ext cx="3543060" cy="895673"/>
          </a:xfrm>
          <a:prstGeom prst="rect">
            <a:avLst/>
          </a:prstGeom>
        </p:spPr>
      </p:pic>
    </p:spTree>
    <p:extLst>
      <p:ext uri="{BB962C8B-B14F-4D97-AF65-F5344CB8AC3E}">
        <p14:creationId xmlns:p14="http://schemas.microsoft.com/office/powerpoint/2010/main" val="2295330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9223-F2E5-A7F7-5D52-3D74F6539FDD}"/>
              </a:ext>
            </a:extLst>
          </p:cNvPr>
          <p:cNvSpPr>
            <a:spLocks noGrp="1"/>
          </p:cNvSpPr>
          <p:nvPr>
            <p:ph type="title"/>
          </p:nvPr>
        </p:nvSpPr>
        <p:spPr>
          <a:xfrm>
            <a:off x="467544" y="365126"/>
            <a:ext cx="8047806" cy="1325563"/>
          </a:xfrm>
        </p:spPr>
        <p:txBody>
          <a:bodyPr>
            <a:normAutofit/>
          </a:bodyPr>
          <a:lstStyle/>
          <a:p>
            <a:r>
              <a:rPr lang="en-GB" b="1" dirty="0"/>
              <a:t>Assessment 1 – Due Time: 11.59pm; 14/11/25</a:t>
            </a:r>
            <a:br>
              <a:rPr lang="en-GB" dirty="0"/>
            </a:br>
            <a:endParaRPr lang="en-GB" dirty="0"/>
          </a:p>
        </p:txBody>
      </p:sp>
      <p:sp>
        <p:nvSpPr>
          <p:cNvPr id="3" name="Content Placeholder 2">
            <a:extLst>
              <a:ext uri="{FF2B5EF4-FFF2-40B4-BE49-F238E27FC236}">
                <a16:creationId xmlns:a16="http://schemas.microsoft.com/office/drawing/2014/main" id="{D1737262-2893-F453-BA9C-B02F469758A2}"/>
              </a:ext>
            </a:extLst>
          </p:cNvPr>
          <p:cNvSpPr>
            <a:spLocks noGrp="1"/>
          </p:cNvSpPr>
          <p:nvPr>
            <p:ph idx="1"/>
          </p:nvPr>
        </p:nvSpPr>
        <p:spPr>
          <a:xfrm>
            <a:off x="395536" y="1340769"/>
            <a:ext cx="8119814" cy="4536504"/>
          </a:xfrm>
        </p:spPr>
        <p:txBody>
          <a:bodyPr>
            <a:normAutofit/>
          </a:bodyPr>
          <a:lstStyle/>
          <a:p>
            <a:pPr marL="0" indent="0" algn="just">
              <a:lnSpc>
                <a:spcPct val="120000"/>
              </a:lnSpc>
              <a:spcBef>
                <a:spcPts val="0"/>
              </a:spcBef>
              <a:buNone/>
            </a:pPr>
            <a:r>
              <a:rPr lang="en-GB" sz="1800" b="1" dirty="0">
                <a:effectLst/>
                <a:latin typeface="Arial" panose="020B0604020202020204" pitchFamily="34" charset="0"/>
                <a:ea typeface="Calibri" panose="020F0502020204030204" pitchFamily="34" charset="0"/>
              </a:rPr>
              <a:t>Essay - 2000 words (+/- 10%)</a:t>
            </a:r>
            <a:endParaRPr lang="en-GB" sz="1800" dirty="0">
              <a:effectLst/>
              <a:latin typeface="Calibri" panose="020F0502020204030204" pitchFamily="34" charset="0"/>
              <a:ea typeface="Calibri" panose="020F0502020204030204" pitchFamily="34" charset="0"/>
            </a:endParaRPr>
          </a:p>
          <a:p>
            <a:pPr marL="0" indent="0">
              <a:buNone/>
            </a:pPr>
            <a:r>
              <a:rPr lang="en-GB" dirty="0"/>
              <a:t>Critically assess how sustainability is being embedded within the restaurant sector, considering environmental, social, and economic dimensions. Discuss key trends and drivers, and evaluate examples of good or poor practice.</a:t>
            </a:r>
          </a:p>
          <a:p>
            <a:pPr marL="0" indent="0">
              <a:buNone/>
            </a:pPr>
            <a:endParaRPr lang="en-GB" dirty="0"/>
          </a:p>
          <a:p>
            <a:r>
              <a:rPr lang="en-GB" dirty="0"/>
              <a:t>Things to consider:</a:t>
            </a:r>
          </a:p>
          <a:p>
            <a:pPr lvl="0"/>
            <a:r>
              <a:rPr lang="en-GB" dirty="0"/>
              <a:t>Defining Sustainability in the Restaurant Sector</a:t>
            </a:r>
          </a:p>
          <a:p>
            <a:pPr lvl="0"/>
            <a:r>
              <a:rPr lang="en-GB" dirty="0"/>
              <a:t>Trends in Sustainable Restaurant Management </a:t>
            </a:r>
          </a:p>
          <a:p>
            <a:pPr lvl="0"/>
            <a:r>
              <a:rPr lang="en-GB" dirty="0"/>
              <a:t>Drivers &amp; Barriers to Sustainability</a:t>
            </a:r>
          </a:p>
          <a:p>
            <a:pPr lvl="0"/>
            <a:r>
              <a:rPr lang="en-GB" dirty="0"/>
              <a:t>Examples from Practice</a:t>
            </a:r>
          </a:p>
          <a:p>
            <a:pPr marL="0" indent="0">
              <a:lnSpc>
                <a:spcPct val="120000"/>
              </a:lnSpc>
              <a:spcBef>
                <a:spcPts val="0"/>
              </a:spcBef>
              <a:buNone/>
            </a:pPr>
            <a:endParaRPr lang="en-GB" sz="1800" b="1" dirty="0">
              <a:effectLst/>
              <a:latin typeface="Arial" panose="020B0604020202020204" pitchFamily="34" charset="0"/>
              <a:ea typeface="Times New Roman" panose="02020603050405020304" pitchFamily="18" charset="0"/>
            </a:endParaRPr>
          </a:p>
          <a:p>
            <a:pPr marL="0" indent="0" algn="just">
              <a:lnSpc>
                <a:spcPct val="120000"/>
              </a:lnSpc>
              <a:spcBef>
                <a:spcPts val="0"/>
              </a:spcBef>
              <a:buNone/>
            </a:pPr>
            <a:endParaRPr lang="en-GB" sz="18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99597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9223-F2E5-A7F7-5D52-3D74F6539FDD}"/>
              </a:ext>
            </a:extLst>
          </p:cNvPr>
          <p:cNvSpPr>
            <a:spLocks noGrp="1"/>
          </p:cNvSpPr>
          <p:nvPr>
            <p:ph type="title"/>
          </p:nvPr>
        </p:nvSpPr>
        <p:spPr>
          <a:xfrm>
            <a:off x="144556" y="88502"/>
            <a:ext cx="7886700" cy="975642"/>
          </a:xfrm>
        </p:spPr>
        <p:txBody>
          <a:bodyPr/>
          <a:lstStyle/>
          <a:p>
            <a:r>
              <a:rPr lang="en-GB" b="1" dirty="0"/>
              <a:t>Assessment 1</a:t>
            </a:r>
          </a:p>
        </p:txBody>
      </p:sp>
      <p:sp>
        <p:nvSpPr>
          <p:cNvPr id="3" name="Content Placeholder 2">
            <a:extLst>
              <a:ext uri="{FF2B5EF4-FFF2-40B4-BE49-F238E27FC236}">
                <a16:creationId xmlns:a16="http://schemas.microsoft.com/office/drawing/2014/main" id="{D1737262-2893-F453-BA9C-B02F469758A2}"/>
              </a:ext>
            </a:extLst>
          </p:cNvPr>
          <p:cNvSpPr>
            <a:spLocks noGrp="1"/>
          </p:cNvSpPr>
          <p:nvPr>
            <p:ph idx="1"/>
          </p:nvPr>
        </p:nvSpPr>
        <p:spPr>
          <a:xfrm>
            <a:off x="267500" y="856674"/>
            <a:ext cx="7886700" cy="4836195"/>
          </a:xfrm>
        </p:spPr>
        <p:txBody>
          <a:bodyPr>
            <a:normAutofit fontScale="55000" lnSpcReduction="20000"/>
          </a:bodyPr>
          <a:lstStyle/>
          <a:p>
            <a:pPr marL="0" indent="0" algn="just">
              <a:lnSpc>
                <a:spcPct val="120000"/>
              </a:lnSpc>
              <a:spcBef>
                <a:spcPts val="0"/>
              </a:spcBef>
              <a:buNone/>
            </a:pPr>
            <a:r>
              <a:rPr lang="en-GB" sz="2200" b="1" dirty="0">
                <a:effectLst/>
                <a:ea typeface="Times New Roman" panose="02020603050405020304" pitchFamily="18" charset="0"/>
              </a:rPr>
              <a:t>You should structure your work in the following way;</a:t>
            </a:r>
            <a:endParaRPr lang="en-GB" sz="2200" b="1" dirty="0">
              <a:effectLst/>
              <a:ea typeface="Calibri" panose="020F0502020204030204" pitchFamily="34" charset="0"/>
            </a:endParaRPr>
          </a:p>
          <a:p>
            <a:pPr marL="0" indent="0" algn="just">
              <a:lnSpc>
                <a:spcPct val="120000"/>
              </a:lnSpc>
              <a:spcBef>
                <a:spcPts val="0"/>
              </a:spcBef>
              <a:buNone/>
            </a:pPr>
            <a:endParaRPr lang="en-GB" sz="2200" b="1" dirty="0">
              <a:ea typeface="Times New Roman" panose="02020603050405020304" pitchFamily="18" charset="0"/>
            </a:endParaRPr>
          </a:p>
          <a:p>
            <a:pPr marL="0" indent="0">
              <a:buNone/>
            </a:pPr>
            <a:r>
              <a:rPr lang="en-GB" sz="2200" b="1" dirty="0"/>
              <a:t>Your introduction should be approximately 10% of the total word count and should include the following:</a:t>
            </a:r>
            <a:endParaRPr lang="en-GB" sz="2200" dirty="0"/>
          </a:p>
          <a:p>
            <a:pPr lvl="0"/>
            <a:r>
              <a:rPr lang="en-GB" sz="2200" dirty="0"/>
              <a:t>A brief overview of sustainability and its significance within the restaurant industry</a:t>
            </a:r>
          </a:p>
          <a:p>
            <a:pPr lvl="0"/>
            <a:r>
              <a:rPr lang="en-GB" sz="2200" dirty="0"/>
              <a:t>An introduction to the three pillars of sustainability: environmental, social, and economic</a:t>
            </a:r>
          </a:p>
          <a:p>
            <a:pPr lvl="0"/>
            <a:r>
              <a:rPr lang="en-GB" sz="2200" dirty="0"/>
              <a:t>A clear outline of the essay’s structure and main objectives</a:t>
            </a:r>
          </a:p>
          <a:p>
            <a:pPr marL="0" lvl="0" indent="0">
              <a:buNone/>
            </a:pPr>
            <a:endParaRPr lang="en-GB" sz="2200" dirty="0"/>
          </a:p>
          <a:p>
            <a:pPr marL="0" indent="0">
              <a:buNone/>
            </a:pPr>
            <a:r>
              <a:rPr lang="en-GB" sz="2200" b="1" dirty="0"/>
              <a:t>The main body of your essay should comprise approximately 80% of the total word count. This section should critically explore the following key areas:</a:t>
            </a:r>
            <a:endParaRPr lang="en-GB" sz="2200" dirty="0"/>
          </a:p>
          <a:p>
            <a:pPr lvl="0"/>
            <a:r>
              <a:rPr lang="en-GB" sz="2200" dirty="0"/>
              <a:t>A definition of sustainability within the context of the restaurant sector</a:t>
            </a:r>
          </a:p>
          <a:p>
            <a:pPr lvl="0"/>
            <a:r>
              <a:rPr lang="en-GB" sz="2200" dirty="0"/>
              <a:t>Current trends and innovations in sustainable restaurant management</a:t>
            </a:r>
          </a:p>
          <a:p>
            <a:pPr lvl="0"/>
            <a:r>
              <a:rPr lang="en-GB" sz="2200" dirty="0"/>
              <a:t>Key drivers and barriers influencing sustainability in the industry</a:t>
            </a:r>
          </a:p>
          <a:p>
            <a:pPr lvl="0"/>
            <a:r>
              <a:rPr lang="en-GB" sz="2200" dirty="0"/>
              <a:t>Real-world examples of sustainability practices, highlighting both effective and ineffective approaches</a:t>
            </a:r>
          </a:p>
          <a:p>
            <a:r>
              <a:rPr lang="en-GB" sz="2200" dirty="0"/>
              <a:t> </a:t>
            </a:r>
          </a:p>
          <a:p>
            <a:pPr marL="0" indent="0">
              <a:buNone/>
            </a:pPr>
            <a:r>
              <a:rPr lang="en-GB" sz="2200" b="1" dirty="0"/>
              <a:t>Your conclusion </a:t>
            </a:r>
            <a:r>
              <a:rPr lang="en-GB" sz="2200" dirty="0"/>
              <a:t>should be approximately 10% of the total word count and should not introduce any new information. It should summarise the key points discussed in the essay, reflect on the current state and future direction of sustainability in the restaurant sector, and suggest potential areas for future improvement or innovation. </a:t>
            </a:r>
          </a:p>
          <a:p>
            <a:pPr marL="0" indent="0" algn="just">
              <a:lnSpc>
                <a:spcPct val="120000"/>
              </a:lnSpc>
              <a:spcBef>
                <a:spcPts val="0"/>
              </a:spcBef>
              <a:buNone/>
            </a:pPr>
            <a:endParaRPr lang="en-GB" sz="2200" dirty="0">
              <a:effectLst/>
              <a:ea typeface="Times New Roman" panose="02020603050405020304" pitchFamily="18" charset="0"/>
            </a:endParaRPr>
          </a:p>
          <a:p>
            <a:pPr marL="0" indent="0" algn="just">
              <a:lnSpc>
                <a:spcPct val="120000"/>
              </a:lnSpc>
              <a:spcBef>
                <a:spcPts val="0"/>
              </a:spcBef>
              <a:buNone/>
            </a:pPr>
            <a:r>
              <a:rPr lang="en-GB" sz="2200" dirty="0">
                <a:effectLst/>
                <a:ea typeface="Times New Roman" panose="02020603050405020304" pitchFamily="18" charset="0"/>
              </a:rPr>
              <a:t>Please use:</a:t>
            </a:r>
            <a:endParaRPr lang="en-GB" sz="2200" dirty="0">
              <a:effectLst/>
            </a:endParaRPr>
          </a:p>
          <a:p>
            <a:pPr marL="342900" lvl="0" indent="-342900" algn="just">
              <a:lnSpc>
                <a:spcPct val="120000"/>
              </a:lnSpc>
              <a:spcBef>
                <a:spcPts val="0"/>
              </a:spcBef>
              <a:buFont typeface="Symbol" panose="05050102010706020507" pitchFamily="18" charset="2"/>
              <a:buChar char=""/>
            </a:pPr>
            <a:r>
              <a:rPr lang="en-GB" sz="2200" dirty="0">
                <a:effectLst/>
                <a:ea typeface="Times New Roman" panose="02020603050405020304" pitchFamily="18" charset="0"/>
                <a:cs typeface="Arial" panose="020B0604020202020204" pitchFamily="34" charset="0"/>
              </a:rPr>
              <a:t>Arial, Calibri or Times New Romans Font, point size 12</a:t>
            </a:r>
            <a:endParaRPr lang="en-GB" sz="2200" dirty="0">
              <a:effectLst/>
              <a:cs typeface="Arial" panose="020B0604020202020204" pitchFamily="34" charset="0"/>
            </a:endParaRPr>
          </a:p>
          <a:p>
            <a:pPr marL="342900" lvl="0" indent="-342900" algn="just">
              <a:lnSpc>
                <a:spcPct val="120000"/>
              </a:lnSpc>
              <a:spcBef>
                <a:spcPts val="0"/>
              </a:spcBef>
              <a:buFont typeface="Symbol" panose="05050102010706020507" pitchFamily="18" charset="2"/>
              <a:buChar char=""/>
            </a:pPr>
            <a:r>
              <a:rPr lang="en-GB" sz="2200" dirty="0">
                <a:effectLst/>
                <a:ea typeface="Times New Roman" panose="02020603050405020304" pitchFamily="18" charset="0"/>
                <a:cs typeface="Arial" panose="020B0604020202020204" pitchFamily="34" charset="0"/>
              </a:rPr>
              <a:t>1.5 line spacing and justified text</a:t>
            </a:r>
            <a:endParaRPr lang="en-GB" sz="2200" dirty="0">
              <a:effectLst/>
              <a:cs typeface="Arial" panose="020B0604020202020204" pitchFamily="34" charset="0"/>
            </a:endParaRPr>
          </a:p>
          <a:p>
            <a:pPr algn="just">
              <a:lnSpc>
                <a:spcPct val="120000"/>
              </a:lnSpc>
              <a:spcBef>
                <a:spcPts val="0"/>
              </a:spcBef>
            </a:pPr>
            <a:r>
              <a:rPr lang="en-GB" sz="2200" dirty="0">
                <a:effectLst/>
                <a:ea typeface="Times New Roman" panose="02020603050405020304" pitchFamily="18" charset="0"/>
                <a:cs typeface="Arial" panose="020B0604020202020204" pitchFamily="34" charset="0"/>
              </a:rPr>
              <a:t>You must include in-text citations, along with a Reference List that conforms to UWTSD’s Harvard Referencing Guide (copy available on Moodle).</a:t>
            </a:r>
            <a:endParaRPr lang="en-GB" sz="2200" dirty="0">
              <a:effectLst/>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61172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F26F-6322-B03F-FB0F-61D54A57FFA7}"/>
              </a:ext>
            </a:extLst>
          </p:cNvPr>
          <p:cNvSpPr>
            <a:spLocks noGrp="1"/>
          </p:cNvSpPr>
          <p:nvPr>
            <p:ph type="title"/>
          </p:nvPr>
        </p:nvSpPr>
        <p:spPr>
          <a:xfrm>
            <a:off x="223283" y="1075274"/>
            <a:ext cx="8172450" cy="714984"/>
          </a:xfrm>
        </p:spPr>
        <p:txBody>
          <a:bodyPr/>
          <a:lstStyle/>
          <a:p>
            <a:r>
              <a:rPr lang="en-GB" b="1" dirty="0"/>
              <a:t>Essay Structure</a:t>
            </a:r>
          </a:p>
        </p:txBody>
      </p:sp>
      <p:sp>
        <p:nvSpPr>
          <p:cNvPr id="3" name="Content Placeholder 2">
            <a:extLst>
              <a:ext uri="{FF2B5EF4-FFF2-40B4-BE49-F238E27FC236}">
                <a16:creationId xmlns:a16="http://schemas.microsoft.com/office/drawing/2014/main" id="{5A910F12-2674-2107-ED75-A54C040017E0}"/>
              </a:ext>
            </a:extLst>
          </p:cNvPr>
          <p:cNvSpPr>
            <a:spLocks noGrp="1"/>
          </p:cNvSpPr>
          <p:nvPr>
            <p:ph idx="1"/>
          </p:nvPr>
        </p:nvSpPr>
        <p:spPr>
          <a:xfrm>
            <a:off x="366158" y="2245010"/>
            <a:ext cx="7886700" cy="2984813"/>
          </a:xfrm>
        </p:spPr>
        <p:txBody>
          <a:bodyPr/>
          <a:lstStyle/>
          <a:p>
            <a:r>
              <a:rPr lang="en-GB" dirty="0"/>
              <a:t>Third Person</a:t>
            </a:r>
          </a:p>
          <a:p>
            <a:endParaRPr lang="en-GB" dirty="0"/>
          </a:p>
          <a:p>
            <a:r>
              <a:rPr lang="en-GB" b="1" dirty="0"/>
              <a:t>NO </a:t>
            </a:r>
            <a:r>
              <a:rPr lang="en-GB" dirty="0"/>
              <a:t>Graphs, subheadings or content table !</a:t>
            </a:r>
          </a:p>
          <a:p>
            <a:endParaRPr lang="en-GB" dirty="0"/>
          </a:p>
          <a:p>
            <a:r>
              <a:rPr lang="en-GB" dirty="0"/>
              <a:t>Continuous/ flowing paragraphs that include plenty of research from academic literature</a:t>
            </a:r>
          </a:p>
          <a:p>
            <a:endParaRPr lang="en-GB" dirty="0"/>
          </a:p>
          <a:p>
            <a:pPr marL="0" indent="0">
              <a:buNone/>
            </a:pPr>
            <a:endParaRPr lang="en-GB" dirty="0"/>
          </a:p>
        </p:txBody>
      </p:sp>
      <p:pic>
        <p:nvPicPr>
          <p:cNvPr id="4" name="Picture 3">
            <a:extLst>
              <a:ext uri="{FF2B5EF4-FFF2-40B4-BE49-F238E27FC236}">
                <a16:creationId xmlns:a16="http://schemas.microsoft.com/office/drawing/2014/main" id="{5FFF3DAE-862D-6156-551F-B2338EDF3D66}"/>
              </a:ext>
            </a:extLst>
          </p:cNvPr>
          <p:cNvPicPr>
            <a:picLocks noChangeAspect="1"/>
          </p:cNvPicPr>
          <p:nvPr/>
        </p:nvPicPr>
        <p:blipFill>
          <a:blip r:embed="rId3"/>
          <a:stretch>
            <a:fillRect/>
          </a:stretch>
        </p:blipFill>
        <p:spPr>
          <a:xfrm>
            <a:off x="5493603" y="501935"/>
            <a:ext cx="2628900" cy="1743075"/>
          </a:xfrm>
          <a:prstGeom prst="rect">
            <a:avLst/>
          </a:prstGeom>
        </p:spPr>
      </p:pic>
    </p:spTree>
    <p:extLst>
      <p:ext uri="{BB962C8B-B14F-4D97-AF65-F5344CB8AC3E}">
        <p14:creationId xmlns:p14="http://schemas.microsoft.com/office/powerpoint/2010/main" val="9596650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785937" y="0"/>
            <a:ext cx="5572125" cy="576684"/>
          </a:xfrm>
        </p:spPr>
        <p:txBody>
          <a:bodyPr>
            <a:noAutofit/>
          </a:bodyPr>
          <a:lstStyle/>
          <a:p>
            <a:pPr algn="ctr"/>
            <a:r>
              <a:rPr lang="en-GB" sz="4000" dirty="0">
                <a:latin typeface="+mn-lt"/>
              </a:rPr>
              <a:t>References</a:t>
            </a:r>
          </a:p>
        </p:txBody>
      </p:sp>
      <p:sp>
        <p:nvSpPr>
          <p:cNvPr id="4" name="Rectangle 3">
            <a:extLst>
              <a:ext uri="{FF2B5EF4-FFF2-40B4-BE49-F238E27FC236}">
                <a16:creationId xmlns:a16="http://schemas.microsoft.com/office/drawing/2014/main" id="{EAF4CEF8-B6A5-FD46-A6C1-2AC4106C99FD}"/>
              </a:ext>
            </a:extLst>
          </p:cNvPr>
          <p:cNvSpPr/>
          <p:nvPr/>
        </p:nvSpPr>
        <p:spPr>
          <a:xfrm>
            <a:off x="214660" y="576684"/>
            <a:ext cx="8714680" cy="5170646"/>
          </a:xfrm>
          <a:prstGeom prst="rect">
            <a:avLst/>
          </a:prstGeom>
        </p:spPr>
        <p:txBody>
          <a:bodyPr wrap="square">
            <a:spAutoFit/>
          </a:bodyPr>
          <a:lstStyle/>
          <a:p>
            <a:pPr marL="285750" indent="-285750" algn="just">
              <a:buFont typeface="Arial" panose="020B0604020202020204" pitchFamily="34" charset="0"/>
              <a:buChar char="•"/>
            </a:pPr>
            <a:r>
              <a:rPr lang="en-GB" sz="1500" dirty="0" err="1">
                <a:solidFill>
                  <a:srgbClr val="000000"/>
                </a:solidFill>
              </a:rPr>
              <a:t>Gentinetta</a:t>
            </a:r>
            <a:r>
              <a:rPr lang="en-GB" sz="1500" dirty="0">
                <a:solidFill>
                  <a:srgbClr val="000000"/>
                </a:solidFill>
              </a:rPr>
              <a:t>, J. (2020) </a:t>
            </a:r>
            <a:r>
              <a:rPr lang="en-GB" sz="1500" i="1" dirty="0">
                <a:solidFill>
                  <a:srgbClr val="000000"/>
                </a:solidFill>
              </a:rPr>
              <a:t>11 Examples Of CSR Practices In The Hospitality Industry</a:t>
            </a:r>
            <a:r>
              <a:rPr lang="en-GB" sz="1500" dirty="0">
                <a:solidFill>
                  <a:srgbClr val="000000"/>
                </a:solidFill>
              </a:rPr>
              <a:t>. [online] Hospitalityinsights.ehl.edu. Available at: https://hospitalityinsights.ehl.edu/csr-practices-hospitality-industry [Accessed 24 January 2021].</a:t>
            </a:r>
          </a:p>
          <a:p>
            <a:pPr marL="285750" indent="-285750" algn="just">
              <a:buFont typeface="Arial" panose="020B0604020202020204" pitchFamily="34" charset="0"/>
              <a:buChar char="•"/>
            </a:pPr>
            <a:r>
              <a:rPr lang="en-GB" sz="1500" dirty="0">
                <a:solidFill>
                  <a:srgbClr val="000000"/>
                </a:solidFill>
              </a:rPr>
              <a:t>Governance &amp; Accountability Institute (2019) </a:t>
            </a:r>
            <a:r>
              <a:rPr lang="en-GB" sz="1500" i="1" dirty="0">
                <a:solidFill>
                  <a:srgbClr val="000000"/>
                </a:solidFill>
              </a:rPr>
              <a:t>Millennials Really Do Want To Work For Environmentally-Sustainable Companies, According To A New Survey Of Large Company Employees</a:t>
            </a:r>
            <a:r>
              <a:rPr lang="en-GB" sz="1500" dirty="0">
                <a:solidFill>
                  <a:srgbClr val="000000"/>
                </a:solidFill>
              </a:rPr>
              <a:t>. [online] Ga-institute.com. Available at: https://www.ga-institute.com/newsletter/press-release/article/millennials-really-do-want-to-work-for-environmentally-sustainable-companies-according-to-a-new-su.html [Accessed 24 January 2021].</a:t>
            </a:r>
          </a:p>
          <a:p>
            <a:pPr marL="285750" indent="-285750" algn="just">
              <a:buFont typeface="Arial" panose="020B0604020202020204" pitchFamily="34" charset="0"/>
              <a:buChar char="•"/>
            </a:pPr>
            <a:r>
              <a:rPr lang="en-GB" sz="1500" dirty="0">
                <a:solidFill>
                  <a:srgbClr val="000000"/>
                </a:solidFill>
              </a:rPr>
              <a:t>Harvard Business Review (2019) </a:t>
            </a:r>
            <a:r>
              <a:rPr lang="en-GB" sz="1500" i="1" dirty="0">
                <a:solidFill>
                  <a:srgbClr val="000000"/>
                </a:solidFill>
              </a:rPr>
              <a:t>Research: Actually, Consumers Do Buy Sustainable Products</a:t>
            </a:r>
            <a:r>
              <a:rPr lang="en-GB" sz="1500" dirty="0">
                <a:solidFill>
                  <a:srgbClr val="000000"/>
                </a:solidFill>
              </a:rPr>
              <a:t>. [online] Harvard Business Review. Available at: https://hbr.org/2019/06/research-actually-consumers-do-buy-sustainable-products [Accessed 24 January 2021].</a:t>
            </a:r>
          </a:p>
          <a:p>
            <a:pPr marL="285750" indent="-285750" algn="just">
              <a:buFont typeface="Arial" panose="020B0604020202020204" pitchFamily="34" charset="0"/>
              <a:buChar char="•"/>
            </a:pPr>
            <a:r>
              <a:rPr lang="en-GB" sz="1500" dirty="0">
                <a:solidFill>
                  <a:srgbClr val="000000"/>
                </a:solidFill>
              </a:rPr>
              <a:t>Jones, C. (2017) </a:t>
            </a:r>
            <a:r>
              <a:rPr lang="en-GB" sz="1500" i="1" dirty="0">
                <a:solidFill>
                  <a:srgbClr val="000000"/>
                </a:solidFill>
              </a:rPr>
              <a:t>What Is Greenwashing?</a:t>
            </a:r>
            <a:r>
              <a:rPr lang="en-GB" sz="1500" dirty="0">
                <a:solidFill>
                  <a:srgbClr val="000000"/>
                </a:solidFill>
              </a:rPr>
              <a:t>. [online] NOW. Available at: https://www.itmustbenow.com/feature/our-big-questions/greenwashing-explained/ [Accessed 24 January 2021].</a:t>
            </a:r>
          </a:p>
          <a:p>
            <a:pPr marL="285750" indent="-285750" algn="just">
              <a:buFont typeface="Arial" panose="020B0604020202020204" pitchFamily="34" charset="0"/>
              <a:buChar char="•"/>
            </a:pPr>
            <a:r>
              <a:rPr lang="en-GB" sz="1500" dirty="0" err="1">
                <a:solidFill>
                  <a:srgbClr val="000000"/>
                </a:solidFill>
              </a:rPr>
              <a:t>Lissner</a:t>
            </a:r>
            <a:r>
              <a:rPr lang="en-GB" sz="1500" dirty="0">
                <a:solidFill>
                  <a:srgbClr val="000000"/>
                </a:solidFill>
              </a:rPr>
              <a:t>, I. (2017) </a:t>
            </a:r>
            <a:r>
              <a:rPr lang="en-GB" sz="1500" i="1" dirty="0">
                <a:solidFill>
                  <a:srgbClr val="000000"/>
                </a:solidFill>
              </a:rPr>
              <a:t>The Hotel Sector Must Cut Carbon Footprint By 90% To Meet 2-Degree Climate Threshold</a:t>
            </a:r>
            <a:r>
              <a:rPr lang="en-GB" sz="1500" dirty="0">
                <a:solidFill>
                  <a:srgbClr val="000000"/>
                </a:solidFill>
              </a:rPr>
              <a:t>. [online] Green Key. Available at: https://www.greenkey.global/stories-news-1/2017/11/9/the-hotel-sector-must-cut-carbon-footprint-by-90-to-meet-2-degree-climate-threshold [Accessed 24 January 2021].</a:t>
            </a:r>
          </a:p>
          <a:p>
            <a:pPr marL="285750" indent="-285750" algn="just">
              <a:buFont typeface="Arial" panose="020B0604020202020204" pitchFamily="34" charset="0"/>
              <a:buChar char="•"/>
            </a:pPr>
            <a:r>
              <a:rPr lang="en-GB" sz="1500" dirty="0">
                <a:solidFill>
                  <a:srgbClr val="000000"/>
                </a:solidFill>
              </a:rPr>
              <a:t>United Nations (2015) </a:t>
            </a:r>
            <a:r>
              <a:rPr lang="en-GB" sz="1500" i="1" dirty="0">
                <a:solidFill>
                  <a:srgbClr val="000000"/>
                </a:solidFill>
              </a:rPr>
              <a:t>THE 17 GOALS | Sustainable Development</a:t>
            </a:r>
            <a:r>
              <a:rPr lang="en-GB" sz="1500" dirty="0">
                <a:solidFill>
                  <a:srgbClr val="000000"/>
                </a:solidFill>
              </a:rPr>
              <a:t>. [online] Sdgs.un.org. Available at: https://sdgs.un.org/goals [Accessed 24 January 2021].</a:t>
            </a:r>
          </a:p>
          <a:p>
            <a:pPr marL="285750" indent="-285750" algn="just">
              <a:buFont typeface="Arial" panose="020B0604020202020204" pitchFamily="34" charset="0"/>
              <a:buChar char="•"/>
            </a:pPr>
            <a:r>
              <a:rPr lang="en-GB" sz="1500" dirty="0" err="1">
                <a:solidFill>
                  <a:srgbClr val="000000"/>
                </a:solidFill>
              </a:rPr>
              <a:t>Wich</a:t>
            </a:r>
            <a:r>
              <a:rPr lang="en-GB" sz="1500" dirty="0">
                <a:solidFill>
                  <a:srgbClr val="000000"/>
                </a:solidFill>
              </a:rPr>
              <a:t>, S. (2020) </a:t>
            </a:r>
            <a:r>
              <a:rPr lang="en-GB" sz="1500" i="1" dirty="0">
                <a:solidFill>
                  <a:srgbClr val="000000"/>
                </a:solidFill>
              </a:rPr>
              <a:t>Is 2020 The Year Of Sustainable Business In Hospitality?</a:t>
            </a:r>
            <a:r>
              <a:rPr lang="en-GB" sz="1500" dirty="0">
                <a:solidFill>
                  <a:srgbClr val="000000"/>
                </a:solidFill>
              </a:rPr>
              <a:t>. [online] Hospitalityinsights.ehl.edu. Available at: https://hospitalityinsights.ehl.edu/sustainable-business-in-hospitality [Accessed 24 January 2021].</a:t>
            </a:r>
            <a:endParaRPr lang="en-GB" sz="1500" b="0" i="0" u="none" strike="noStrike" dirty="0">
              <a:solidFill>
                <a:srgbClr val="000000"/>
              </a:solidFill>
              <a:effectLst/>
            </a:endParaRPr>
          </a:p>
        </p:txBody>
      </p:sp>
    </p:spTree>
    <p:extLst>
      <p:ext uri="{BB962C8B-B14F-4D97-AF65-F5344CB8AC3E}">
        <p14:creationId xmlns:p14="http://schemas.microsoft.com/office/powerpoint/2010/main" val="119291145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 id="{FF45DBA2-CD6A-4650-B6C6-AB18B91BA115}" vid="{FBC77213-00C1-421F-A4DD-0DA82D01A76C}"/>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DF11959-54C5-455E-8492-9E046D41451E}">
  <ds:schemaRefs>
    <ds:schemaRef ds:uri="7b371449-43eb-435e-a0a2-287b0bfa5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purl.org/dc/elements/1.1/"/>
    <ds:schemaRef ds:uri="http://www.w3.org/XML/1998/namespace"/>
    <ds:schemaRef ds:uri="http://purl.org/dc/dcmitype/"/>
    <ds:schemaRef ds:uri="http://schemas.microsoft.com/office/2006/metadata/properties"/>
    <ds:schemaRef ds:uri="http://schemas.microsoft.com/office/infopath/2007/PartnerControls"/>
    <ds:schemaRef ds:uri="http://schemas.openxmlformats.org/package/2006/metadata/core-properties"/>
    <ds:schemaRef ds:uri="7b371449-43eb-435e-a0a2-287b0bfa5005"/>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TotalTime>
  <Words>4478</Words>
  <Application>Microsoft Office PowerPoint</Application>
  <PresentationFormat>On-screen Show (4:3)</PresentationFormat>
  <Paragraphs>332</Paragraphs>
  <Slides>32</Slides>
  <Notes>20</Notes>
  <HiddenSlides>0</HiddenSlides>
  <MMClips>4</MMClips>
  <ScaleCrop>false</ScaleCrop>
  <HeadingPairs>
    <vt:vector size="6" baseType="variant">
      <vt:variant>
        <vt:lpstr>Fonts Used</vt:lpstr>
      </vt:variant>
      <vt:variant>
        <vt:i4>13</vt:i4>
      </vt:variant>
      <vt:variant>
        <vt:lpstr>Theme</vt:lpstr>
      </vt:variant>
      <vt:variant>
        <vt:i4>6</vt:i4>
      </vt:variant>
      <vt:variant>
        <vt:lpstr>Slide Titles</vt:lpstr>
      </vt:variant>
      <vt:variant>
        <vt:i4>32</vt:i4>
      </vt:variant>
    </vt:vector>
  </HeadingPairs>
  <TitlesOfParts>
    <vt:vector size="51" baseType="lpstr">
      <vt:lpstr>Google Sans</vt:lpstr>
      <vt:lpstr>Jost</vt:lpstr>
      <vt:lpstr>Aptos</vt:lpstr>
      <vt:lpstr>Aptos Light</vt:lpstr>
      <vt:lpstr>Arial</vt:lpstr>
      <vt:lpstr>Calibri</vt:lpstr>
      <vt:lpstr>Calibri Light</vt:lpstr>
      <vt:lpstr>Cambria</vt:lpstr>
      <vt:lpstr>Merriweather</vt:lpstr>
      <vt:lpstr>Merriweather Sans</vt:lpstr>
      <vt:lpstr>Symbol</vt:lpstr>
      <vt:lpstr>Times New Roman</vt:lpstr>
      <vt:lpstr>Wingdings</vt:lpstr>
      <vt:lpstr>Title Slide 1</vt:lpstr>
      <vt:lpstr>Text 1</vt:lpstr>
      <vt:lpstr>Sub Title 1</vt:lpstr>
      <vt:lpstr>Sub Title 2</vt:lpstr>
      <vt:lpstr>Text 1</vt:lpstr>
      <vt:lpstr>theme</vt:lpstr>
      <vt:lpstr>International Gastronomy Management BMGM 5000 Embedding Sustainability within Organisations WEEK 4</vt:lpstr>
      <vt:lpstr>International Gastronomy Management  BMGM 5000  Embedding Sustainability within Organisations  Jemma Smith j.smith@uwtsd.ac.uk</vt:lpstr>
      <vt:lpstr>Recap</vt:lpstr>
      <vt:lpstr> Aims For Today</vt:lpstr>
      <vt:lpstr>PowerPoint Presentation</vt:lpstr>
      <vt:lpstr>Responsible leadership</vt:lpstr>
      <vt:lpstr>Individual Activity</vt:lpstr>
      <vt:lpstr>Corporate Social Responsibility</vt:lpstr>
      <vt:lpstr>CSR defined and debated </vt:lpstr>
      <vt:lpstr>Carroll’s pyramid of CSR</vt:lpstr>
      <vt:lpstr>CSR - positive/negative</vt:lpstr>
      <vt:lpstr>PowerPoint Presentation</vt:lpstr>
      <vt:lpstr>Starbucks</vt:lpstr>
      <vt:lpstr>PowerPoint Presentation</vt:lpstr>
      <vt:lpstr>The importance of CSR &amp; Sustainability</vt:lpstr>
      <vt:lpstr>The importance of CSR (cont’d.)</vt:lpstr>
      <vt:lpstr>Drivers for Change</vt:lpstr>
      <vt:lpstr>Individual activity – 15 minutes</vt:lpstr>
      <vt:lpstr>The Time Is Now</vt:lpstr>
      <vt:lpstr>The website includes information and details on: - Company values - Corporate responsibility - Ethics and human rights - Responsible products and supplies - meliahotelsinternational.com  </vt:lpstr>
      <vt:lpstr>CSR - Hospitality</vt:lpstr>
      <vt:lpstr>Best in class</vt:lpstr>
      <vt:lpstr>PowerPoint Presentation</vt:lpstr>
      <vt:lpstr>Individual activity 30 Minutes</vt:lpstr>
      <vt:lpstr>But should we believe everything we see or read?</vt:lpstr>
      <vt:lpstr>Greenwashing</vt:lpstr>
      <vt:lpstr>The Dangers of Greenwashing… </vt:lpstr>
      <vt:lpstr>Individual Activity 30 Minutes  </vt:lpstr>
      <vt:lpstr>Assessment 1 – Due Time: 11.59pm; 14/11/25 </vt:lpstr>
      <vt:lpstr>Assessment 1</vt:lpstr>
      <vt:lpstr>Essay Structure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5</cp:revision>
  <cp:lastPrinted>2022-10-17T15:19:31Z</cp:lastPrinted>
  <dcterms:created xsi:type="dcterms:W3CDTF">2015-04-14T15:21:28Z</dcterms:created>
  <dcterms:modified xsi:type="dcterms:W3CDTF">2025-10-14T13:29:58Z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