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5" r:id="rId11"/>
    <p:sldId id="266" r:id="rId12"/>
    <p:sldId id="267" r:id="rId13"/>
    <p:sldId id="268" r:id="rId14"/>
    <p:sldId id="269" r:id="rId15"/>
    <p:sldId id="270" r:id="rId16"/>
    <p:sldId id="271"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5268" autoAdjust="0"/>
  </p:normalViewPr>
  <p:slideViewPr>
    <p:cSldViewPr snapToGrid="0">
      <p:cViewPr varScale="1">
        <p:scale>
          <a:sx n="96" d="100"/>
          <a:sy n="96" d="100"/>
        </p:scale>
        <p:origin x="17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zaul Rabbani" userId="6423aae04096ec20" providerId="LiveId" clId="{D0FE6FC4-7603-4F73-865B-4267AC2094C7}"/>
    <pc:docChg chg="custSel modSld">
      <pc:chgData name="Rezaul Rabbani" userId="6423aae04096ec20" providerId="LiveId" clId="{D0FE6FC4-7603-4F73-865B-4267AC2094C7}" dt="2023-01-26T12:46:06.300" v="58" actId="20577"/>
      <pc:docMkLst>
        <pc:docMk/>
      </pc:docMkLst>
      <pc:sldChg chg="modSp mod">
        <pc:chgData name="Rezaul Rabbani" userId="6423aae04096ec20" providerId="LiveId" clId="{D0FE6FC4-7603-4F73-865B-4267AC2094C7}" dt="2023-01-26T12:35:30.253" v="2" actId="20577"/>
        <pc:sldMkLst>
          <pc:docMk/>
          <pc:sldMk cId="3508148470" sldId="256"/>
        </pc:sldMkLst>
        <pc:spChg chg="mod">
          <ac:chgData name="Rezaul Rabbani" userId="6423aae04096ec20" providerId="LiveId" clId="{D0FE6FC4-7603-4F73-865B-4267AC2094C7}" dt="2023-01-26T12:35:30.253" v="2" actId="20577"/>
          <ac:spMkLst>
            <pc:docMk/>
            <pc:sldMk cId="3508148470" sldId="256"/>
            <ac:spMk id="8" creationId="{08DD634B-F157-4984-ACB8-86A76EC0BBC3}"/>
          </ac:spMkLst>
        </pc:spChg>
      </pc:sldChg>
      <pc:sldChg chg="modSp mod">
        <pc:chgData name="Rezaul Rabbani" userId="6423aae04096ec20" providerId="LiveId" clId="{D0FE6FC4-7603-4F73-865B-4267AC2094C7}" dt="2023-01-26T12:46:06.300" v="58" actId="20577"/>
        <pc:sldMkLst>
          <pc:docMk/>
          <pc:sldMk cId="3712858458" sldId="258"/>
        </pc:sldMkLst>
        <pc:spChg chg="mod">
          <ac:chgData name="Rezaul Rabbani" userId="6423aae04096ec20" providerId="LiveId" clId="{D0FE6FC4-7603-4F73-865B-4267AC2094C7}" dt="2023-01-26T12:46:06.300" v="58" actId="20577"/>
          <ac:spMkLst>
            <pc:docMk/>
            <pc:sldMk cId="3712858458" sldId="258"/>
            <ac:spMk id="2" creationId="{697B3D68-0B02-47CF-BAD1-0B76865FFB86}"/>
          </ac:spMkLst>
        </pc:spChg>
      </pc:sldChg>
      <pc:sldChg chg="modSp mod">
        <pc:chgData name="Rezaul Rabbani" userId="6423aae04096ec20" providerId="LiveId" clId="{D0FE6FC4-7603-4F73-865B-4267AC2094C7}" dt="2023-01-26T12:46:00.951" v="56" actId="20577"/>
        <pc:sldMkLst>
          <pc:docMk/>
          <pc:sldMk cId="1146183755" sldId="259"/>
        </pc:sldMkLst>
        <pc:spChg chg="mod">
          <ac:chgData name="Rezaul Rabbani" userId="6423aae04096ec20" providerId="LiveId" clId="{D0FE6FC4-7603-4F73-865B-4267AC2094C7}" dt="2023-01-26T12:46:00.951" v="56" actId="20577"/>
          <ac:spMkLst>
            <pc:docMk/>
            <pc:sldMk cId="1146183755" sldId="259"/>
            <ac:spMk id="2" creationId="{697B3D68-0B02-47CF-BAD1-0B76865FFB86}"/>
          </ac:spMkLst>
        </pc:spChg>
      </pc:sldChg>
      <pc:sldChg chg="modSp mod">
        <pc:chgData name="Rezaul Rabbani" userId="6423aae04096ec20" providerId="LiveId" clId="{D0FE6FC4-7603-4F73-865B-4267AC2094C7}" dt="2023-01-26T12:45:47.780" v="50" actId="20577"/>
        <pc:sldMkLst>
          <pc:docMk/>
          <pc:sldMk cId="2023899009" sldId="260"/>
        </pc:sldMkLst>
        <pc:spChg chg="mod">
          <ac:chgData name="Rezaul Rabbani" userId="6423aae04096ec20" providerId="LiveId" clId="{D0FE6FC4-7603-4F73-865B-4267AC2094C7}" dt="2023-01-26T12:45:47.780" v="50" actId="20577"/>
          <ac:spMkLst>
            <pc:docMk/>
            <pc:sldMk cId="2023899009" sldId="260"/>
            <ac:spMk id="4" creationId="{005CA25C-7D6C-4750-8E91-F05C01B4EF58}"/>
          </ac:spMkLst>
        </pc:spChg>
      </pc:sldChg>
      <pc:sldChg chg="modSp mod">
        <pc:chgData name="Rezaul Rabbani" userId="6423aae04096ec20" providerId="LiveId" clId="{D0FE6FC4-7603-4F73-865B-4267AC2094C7}" dt="2023-01-26T12:45:32.966" v="48" actId="20577"/>
        <pc:sldMkLst>
          <pc:docMk/>
          <pc:sldMk cId="1278787067" sldId="262"/>
        </pc:sldMkLst>
        <pc:spChg chg="mod">
          <ac:chgData name="Rezaul Rabbani" userId="6423aae04096ec20" providerId="LiveId" clId="{D0FE6FC4-7603-4F73-865B-4267AC2094C7}" dt="2023-01-26T12:45:32.966" v="48" actId="20577"/>
          <ac:spMkLst>
            <pc:docMk/>
            <pc:sldMk cId="1278787067" sldId="262"/>
            <ac:spMk id="3" creationId="{500D8975-6C74-4334-BB67-AC35AB510E8A}"/>
          </ac:spMkLst>
        </pc:spChg>
      </pc:sldChg>
      <pc:sldChg chg="modSp mod">
        <pc:chgData name="Rezaul Rabbani" userId="6423aae04096ec20" providerId="LiveId" clId="{D0FE6FC4-7603-4F73-865B-4267AC2094C7}" dt="2023-01-26T12:45:26.622" v="46" actId="20577"/>
        <pc:sldMkLst>
          <pc:docMk/>
          <pc:sldMk cId="2642928535" sldId="263"/>
        </pc:sldMkLst>
        <pc:spChg chg="mod">
          <ac:chgData name="Rezaul Rabbani" userId="6423aae04096ec20" providerId="LiveId" clId="{D0FE6FC4-7603-4F73-865B-4267AC2094C7}" dt="2023-01-26T12:45:26.622" v="46" actId="20577"/>
          <ac:spMkLst>
            <pc:docMk/>
            <pc:sldMk cId="2642928535" sldId="263"/>
            <ac:spMk id="4" creationId="{005CA25C-7D6C-4750-8E91-F05C01B4EF58}"/>
          </ac:spMkLst>
        </pc:spChg>
      </pc:sldChg>
      <pc:sldChg chg="modSp mod">
        <pc:chgData name="Rezaul Rabbani" userId="6423aae04096ec20" providerId="LiveId" clId="{D0FE6FC4-7603-4F73-865B-4267AC2094C7}" dt="2023-01-26T12:45:19.579" v="44" actId="20577"/>
        <pc:sldMkLst>
          <pc:docMk/>
          <pc:sldMk cId="1461647986" sldId="265"/>
        </pc:sldMkLst>
        <pc:spChg chg="mod">
          <ac:chgData name="Rezaul Rabbani" userId="6423aae04096ec20" providerId="LiveId" clId="{D0FE6FC4-7603-4F73-865B-4267AC2094C7}" dt="2023-01-26T12:45:19.579" v="44" actId="20577"/>
          <ac:spMkLst>
            <pc:docMk/>
            <pc:sldMk cId="1461647986" sldId="265"/>
            <ac:spMk id="4" creationId="{005CA25C-7D6C-4750-8E91-F05C01B4EF58}"/>
          </ac:spMkLst>
        </pc:spChg>
      </pc:sldChg>
      <pc:sldChg chg="modSp mod">
        <pc:chgData name="Rezaul Rabbani" userId="6423aae04096ec20" providerId="LiveId" clId="{D0FE6FC4-7603-4F73-865B-4267AC2094C7}" dt="2023-01-26T12:45:10.254" v="40" actId="20577"/>
        <pc:sldMkLst>
          <pc:docMk/>
          <pc:sldMk cId="3697224184" sldId="266"/>
        </pc:sldMkLst>
        <pc:spChg chg="mod">
          <ac:chgData name="Rezaul Rabbani" userId="6423aae04096ec20" providerId="LiveId" clId="{D0FE6FC4-7603-4F73-865B-4267AC2094C7}" dt="2023-01-26T12:45:10.254" v="40" actId="20577"/>
          <ac:spMkLst>
            <pc:docMk/>
            <pc:sldMk cId="3697224184" sldId="266"/>
            <ac:spMk id="4" creationId="{005CA25C-7D6C-4750-8E91-F05C01B4EF58}"/>
          </ac:spMkLst>
        </pc:spChg>
      </pc:sldChg>
      <pc:sldChg chg="modSp mod">
        <pc:chgData name="Rezaul Rabbani" userId="6423aae04096ec20" providerId="LiveId" clId="{D0FE6FC4-7603-4F73-865B-4267AC2094C7}" dt="2023-01-26T12:36:48.449" v="5" actId="33524"/>
        <pc:sldMkLst>
          <pc:docMk/>
          <pc:sldMk cId="721087691" sldId="267"/>
        </pc:sldMkLst>
        <pc:spChg chg="mod">
          <ac:chgData name="Rezaul Rabbani" userId="6423aae04096ec20" providerId="LiveId" clId="{D0FE6FC4-7603-4F73-865B-4267AC2094C7}" dt="2023-01-26T12:36:48.449" v="5" actId="33524"/>
          <ac:spMkLst>
            <pc:docMk/>
            <pc:sldMk cId="721087691" sldId="267"/>
            <ac:spMk id="4" creationId="{005CA25C-7D6C-4750-8E91-F05C01B4EF58}"/>
          </ac:spMkLst>
        </pc:spChg>
      </pc:sldChg>
      <pc:sldChg chg="modSp mod">
        <pc:chgData name="Rezaul Rabbani" userId="6423aae04096ec20" providerId="LiveId" clId="{D0FE6FC4-7603-4F73-865B-4267AC2094C7}" dt="2023-01-26T12:44:55.916" v="36" actId="20577"/>
        <pc:sldMkLst>
          <pc:docMk/>
          <pc:sldMk cId="518142449" sldId="268"/>
        </pc:sldMkLst>
        <pc:spChg chg="mod">
          <ac:chgData name="Rezaul Rabbani" userId="6423aae04096ec20" providerId="LiveId" clId="{D0FE6FC4-7603-4F73-865B-4267AC2094C7}" dt="2023-01-26T12:44:55.916" v="36" actId="20577"/>
          <ac:spMkLst>
            <pc:docMk/>
            <pc:sldMk cId="518142449" sldId="268"/>
            <ac:spMk id="4" creationId="{005CA25C-7D6C-4750-8E91-F05C01B4EF58}"/>
          </ac:spMkLst>
        </pc:spChg>
      </pc:sldChg>
      <pc:sldChg chg="modSp mod">
        <pc:chgData name="Rezaul Rabbani" userId="6423aae04096ec20" providerId="LiveId" clId="{D0FE6FC4-7603-4F73-865B-4267AC2094C7}" dt="2023-01-26T12:44:40.348" v="30" actId="20577"/>
        <pc:sldMkLst>
          <pc:docMk/>
          <pc:sldMk cId="2952443181" sldId="269"/>
        </pc:sldMkLst>
        <pc:spChg chg="mod">
          <ac:chgData name="Rezaul Rabbani" userId="6423aae04096ec20" providerId="LiveId" clId="{D0FE6FC4-7603-4F73-865B-4267AC2094C7}" dt="2023-01-26T12:44:40.348" v="30" actId="20577"/>
          <ac:spMkLst>
            <pc:docMk/>
            <pc:sldMk cId="2952443181" sldId="269"/>
            <ac:spMk id="4" creationId="{005CA25C-7D6C-4750-8E91-F05C01B4EF58}"/>
          </ac:spMkLst>
        </pc:spChg>
      </pc:sldChg>
      <pc:sldChg chg="modSp mod">
        <pc:chgData name="Rezaul Rabbani" userId="6423aae04096ec20" providerId="LiveId" clId="{D0FE6FC4-7603-4F73-865B-4267AC2094C7}" dt="2023-01-26T12:44:24.986" v="24" actId="20577"/>
        <pc:sldMkLst>
          <pc:docMk/>
          <pc:sldMk cId="1479977944" sldId="270"/>
        </pc:sldMkLst>
        <pc:spChg chg="mod">
          <ac:chgData name="Rezaul Rabbani" userId="6423aae04096ec20" providerId="LiveId" clId="{D0FE6FC4-7603-4F73-865B-4267AC2094C7}" dt="2023-01-26T12:44:24.986" v="24" actId="20577"/>
          <ac:spMkLst>
            <pc:docMk/>
            <pc:sldMk cId="1479977944" sldId="270"/>
            <ac:spMk id="5" creationId="{566ED88D-C702-41E9-BD6B-ABD6C70D8F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D89AA4-AF0E-44BF-9ED2-D4E5C0B92E72}" type="datetimeFigureOut">
              <a:rPr lang="en-US" smtClean="0"/>
              <a:t>1/26/2023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9A997-B7C0-4D37-AAE7-80D2A55B6A59}" type="slidenum">
              <a:rPr lang="en-US" smtClean="0"/>
              <a:t>‹#›</a:t>
            </a:fld>
            <a:endParaRPr lang="en-US"/>
          </a:p>
        </p:txBody>
      </p:sp>
    </p:spTree>
    <p:extLst>
      <p:ext uri="{BB962C8B-B14F-4D97-AF65-F5344CB8AC3E}">
        <p14:creationId xmlns:p14="http://schemas.microsoft.com/office/powerpoint/2010/main" val="15612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discuss the role, and importance of guest service, and hospitality in the hospitality industry based on the chosen hotel brand, Ritz-Carlton. Firstly, it will give a brief overview of the hotel brand by giving a background and justifications for choosing it. Secondly, it identifies the target customers of the hotel brand following the STP model. Thirdly, it will discuss the nature, scope, and role of the guest service provided by the Ritz-Carlton hotel brand. Fourthly, it will explain the need to consider the roles and functions of guest service in general by giving proper examples. Finally, the report will discuss the importance of hospitality and how the hotels meet or exceed the expectations of the guests.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2</a:t>
            </a:fld>
            <a:endParaRPr lang="en-US"/>
          </a:p>
        </p:txBody>
      </p:sp>
    </p:spTree>
    <p:extLst>
      <p:ext uri="{BB962C8B-B14F-4D97-AF65-F5344CB8AC3E}">
        <p14:creationId xmlns:p14="http://schemas.microsoft.com/office/powerpoint/2010/main" val="956677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discuss the role, and importance of guest service, and hospitality in the hospitality industry based on the chosen hotel brand, The Edition. Firstly, it will give a brief overview of the hotel brand by giving a background and justifications for choosing it. Secondly, it identifies the target customers of the hotel brand following the STP model. Thirdly, it will discuss the nature, scope, and role of the guest service provided by the London Edition hotel. Fourthly, it will explain the need to consider the roles and functions of guest service in general by giving proper examples. Finally, the report will discuss the importance of hospitality and how the hotels meet or exceed the expectations of the guests. </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3</a:t>
            </a:fld>
            <a:endParaRPr lang="en-US"/>
          </a:p>
        </p:txBody>
      </p:sp>
    </p:spTree>
    <p:extLst>
      <p:ext uri="{BB962C8B-B14F-4D97-AF65-F5344CB8AC3E}">
        <p14:creationId xmlns:p14="http://schemas.microsoft.com/office/powerpoint/2010/main" val="1375113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chosen hotel company is Marriott International and one of the brands ‘The Edition’ has been chosen. The main focus of the presentation will be on the UK branch of ‘the London Edition’ The Edition is a classic luxury hotel brand of Marriott international. The Edition hotel has 15 luxury hotels globally and has planned to build new 5 hotels in 2023 </a:t>
            </a:r>
            <a:r>
              <a:rPr lang="en-US" sz="1200" kern="1200" dirty="0">
                <a:solidFill>
                  <a:schemeClr val="tx1"/>
                </a:solidFill>
                <a:effectLst/>
                <a:latin typeface="+mn-lt"/>
                <a:ea typeface="+mn-ea"/>
                <a:cs typeface="+mn-cs"/>
              </a:rPr>
              <a:t>(Business wire, 2022)</a:t>
            </a:r>
            <a:r>
              <a:rPr lang="en-GB" sz="1200" kern="1200" dirty="0">
                <a:solidFill>
                  <a:schemeClr val="tx1"/>
                </a:solidFill>
                <a:effectLst/>
                <a:latin typeface="+mn-lt"/>
                <a:ea typeface="+mn-ea"/>
                <a:cs typeface="+mn-cs"/>
              </a:rPr>
              <a:t>. The company was established in 2010 and operates as a subsidiary of Marriott International. It was a partnership hotel between Marriott International and hotelier Ian Schrager. In 2013, the London Edition was established </a:t>
            </a:r>
            <a:r>
              <a:rPr lang="en-US" sz="1200" kern="1200" dirty="0">
                <a:solidFill>
                  <a:schemeClr val="tx1"/>
                </a:solidFill>
                <a:effectLst/>
                <a:latin typeface="+mn-lt"/>
                <a:ea typeface="+mn-ea"/>
                <a:cs typeface="+mn-cs"/>
              </a:rPr>
              <a:t>(Business </a:t>
            </a:r>
            <a:r>
              <a:rPr lang="en-US" sz="1200" kern="1200" dirty="0" err="1">
                <a:solidFill>
                  <a:schemeClr val="tx1"/>
                </a:solidFill>
                <a:effectLst/>
                <a:latin typeface="+mn-lt"/>
                <a:ea typeface="+mn-ea"/>
                <a:cs typeface="+mn-cs"/>
              </a:rPr>
              <a:t>Traveller</a:t>
            </a:r>
            <a:r>
              <a:rPr lang="en-US" sz="1200" kern="1200" dirty="0">
                <a:solidFill>
                  <a:schemeClr val="tx1"/>
                </a:solidFill>
                <a:effectLst/>
                <a:latin typeface="+mn-lt"/>
                <a:ea typeface="+mn-ea"/>
                <a:cs typeface="+mn-cs"/>
              </a:rPr>
              <a:t>, 2018)</a:t>
            </a:r>
            <a:r>
              <a:rPr lang="en-GB" sz="1200" kern="1200" dirty="0">
                <a:solidFill>
                  <a:schemeClr val="tx1"/>
                </a:solidFill>
                <a:effectLst/>
                <a:latin typeface="+mn-lt"/>
                <a:ea typeface="+mn-ea"/>
                <a:cs typeface="+mn-cs"/>
              </a:rPr>
              <a:t>. However, the hotel brand offers various services and products to its clients. For example, apart from hotels and resort reservations, this brand offer yachts, wedding arrangements, meetings, and residencies. According to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Zippia</a:t>
            </a:r>
            <a:r>
              <a:rPr lang="en-US" sz="1200" kern="1200" dirty="0">
                <a:solidFill>
                  <a:schemeClr val="tx1"/>
                </a:solidFill>
                <a:effectLst/>
                <a:latin typeface="+mn-lt"/>
                <a:ea typeface="+mn-ea"/>
                <a:cs typeface="+mn-cs"/>
              </a:rPr>
              <a:t>, 2022), the Edition generated revenue of $15.9 million in 2021. The company has around 12,000 employees. The brand’s mission is to provide maximum comfort and care to its guests. According to Pravin (2021), the London Edition trains its employees to be obsessed with their employees. Therefore, customer obsession is its corporate culture and is based on which the brand has become successful today. </a:t>
            </a:r>
          </a:p>
          <a:p>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4</a:t>
            </a:fld>
            <a:endParaRPr lang="en-US"/>
          </a:p>
        </p:txBody>
      </p:sp>
    </p:spTree>
    <p:extLst>
      <p:ext uri="{BB962C8B-B14F-4D97-AF65-F5344CB8AC3E}">
        <p14:creationId xmlns:p14="http://schemas.microsoft.com/office/powerpoint/2010/main" val="1784164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Identifying the right base of target customers is important for any business to plan a strategy and implement it. Therefore, knowing target customers will help any business to modify their marketing strategy accordingly. According to Kotler and Armstrong (2020), the target market or target consumers are the groups of individuals to whom a brand wants to reach through various marketing efforts. </a:t>
            </a:r>
            <a:r>
              <a:rPr lang="en-GB" sz="1200" kern="1200" dirty="0">
                <a:solidFill>
                  <a:schemeClr val="tx1"/>
                </a:solidFill>
                <a:effectLst/>
                <a:latin typeface="+mn-lt"/>
                <a:ea typeface="+mn-ea"/>
                <a:cs typeface="+mn-cs"/>
              </a:rPr>
              <a:t>Target customers are the people who have the highest probability to purchase a product. The author recommended businesses should be specific while identifying target customers and researching customers properly. Because a clear understanding of target customers will help to reach the potential customers properly.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main consumers of the London Edition are identified and analysed using the STP model. The STP model’s full elaboration is segmentation, targeting, and positioning. The following discussion will analyse this.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5</a:t>
            </a:fld>
            <a:endParaRPr lang="en-US"/>
          </a:p>
        </p:txBody>
      </p:sp>
    </p:spTree>
    <p:extLst>
      <p:ext uri="{BB962C8B-B14F-4D97-AF65-F5344CB8AC3E}">
        <p14:creationId xmlns:p14="http://schemas.microsoft.com/office/powerpoint/2010/main" val="2878464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Segmentation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Here, businesses mainly segment the total market based on four characteristics. The main characteristics are demographic, geographic, psychographic, and behavioural.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Demographic:</a:t>
            </a:r>
            <a:r>
              <a:rPr lang="en-GB" sz="1200" kern="1200" dirty="0">
                <a:solidFill>
                  <a:schemeClr val="tx1"/>
                </a:solidFill>
                <a:effectLst/>
                <a:latin typeface="+mn-lt"/>
                <a:ea typeface="+mn-ea"/>
                <a:cs typeface="+mn-cs"/>
              </a:rPr>
              <a:t> The market can be broken down based on age, income level, education level, and occupation. The London Edition’s customers can range from 15 years old to 80 years old and their income level can be middle to high income. Besides, people having moderate to a high levels of education be also a market. Finally, white-collar, pink-collar, blue-collar, Gold collar and grey-collar workers can fall into the hotel’s segmented market.</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Geographic: </a:t>
            </a:r>
            <a:r>
              <a:rPr lang="en-GB" sz="1200" kern="1200" dirty="0">
                <a:solidFill>
                  <a:schemeClr val="tx1"/>
                </a:solidFill>
                <a:effectLst/>
                <a:latin typeface="+mn-lt"/>
                <a:ea typeface="+mn-ea"/>
                <a:cs typeface="+mn-cs"/>
              </a:rPr>
              <a:t>In geography, potential customers are segmented based on their location. The geographic segmentation of the London Edition can be global or region based.</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Psychographic: </a:t>
            </a:r>
            <a:r>
              <a:rPr lang="en-GB" sz="1200" kern="1200" dirty="0">
                <a:solidFill>
                  <a:schemeClr val="tx1"/>
                </a:solidFill>
                <a:effectLst/>
                <a:latin typeface="+mn-lt"/>
                <a:ea typeface="+mn-ea"/>
                <a:cs typeface="+mn-cs"/>
              </a:rPr>
              <a:t>Customers' thoughts, beliefs, values, and opinions are given the priority to identify them. In the case of The London Edition, this can be a wide segmentation based on people who like luxury, people value their comfort, time, and service, and are busy and focused on affordability.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Behavioural: </a:t>
            </a:r>
            <a:r>
              <a:rPr lang="en-GB" sz="1200" kern="1200" dirty="0">
                <a:solidFill>
                  <a:schemeClr val="tx1"/>
                </a:solidFill>
                <a:effectLst/>
                <a:latin typeface="+mn-lt"/>
                <a:ea typeface="+mn-ea"/>
                <a:cs typeface="+mn-cs"/>
              </a:rPr>
              <a:t>Based on purchasing or usage behaviour potential customers can be segmented. For example, the London Edition customers can be people who frequently visit the hotel as their lifestyle is living in different destinations and places. Besides, customers who engage in complex buying processes to habitual buying processes can be segmented for the hotel brand.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6</a:t>
            </a:fld>
            <a:endParaRPr lang="en-US"/>
          </a:p>
        </p:txBody>
      </p:sp>
    </p:spTree>
    <p:extLst>
      <p:ext uri="{BB962C8B-B14F-4D97-AF65-F5344CB8AC3E}">
        <p14:creationId xmlns:p14="http://schemas.microsoft.com/office/powerpoint/2010/main" val="1764576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stage, the businesses choose the optimal segmented market for their business. Criteria such as segmented market size, accessibility, financial feasibility, and differences in the segments are considered while choosing the optimal segmentation. Businesses can also combine multiple segments to target the market based on their strategy and goals. Therefore, the same criteria can be applied to understand the target segmentations of the London Edition. According to </a:t>
            </a:r>
            <a:r>
              <a:rPr lang="en-US" sz="1200" kern="1200" dirty="0" err="1">
                <a:solidFill>
                  <a:schemeClr val="tx1"/>
                </a:solidFill>
                <a:effectLst/>
                <a:latin typeface="+mn-lt"/>
                <a:ea typeface="+mn-ea"/>
                <a:cs typeface="+mn-cs"/>
              </a:rPr>
              <a:t>Alsabbagh</a:t>
            </a:r>
            <a:r>
              <a:rPr lang="en-US" sz="1200" kern="1200" dirty="0">
                <a:solidFill>
                  <a:schemeClr val="tx1"/>
                </a:solidFill>
                <a:effectLst/>
                <a:latin typeface="+mn-lt"/>
                <a:ea typeface="+mn-ea"/>
                <a:cs typeface="+mn-cs"/>
              </a:rPr>
              <a:t> and Ahmad (2015), The Edition’s target customers are people who are businessmen, celebrities, international and national sportsmen, and corporate executives, especially who work in top-level management. These people belong to the high-income class, prefer luxury, and are highly educated.  The hotel brand is luxury and thus, The London Edition is serving upper and upper-middle-class people. Therefore, the segment size is niche as only a few people can widely access luxury services. However, the target market is financially feasible as the customers have high-income levels and thus the brand can generate high revenue for them. They target London and its nearby cities customers as it has one branch in London.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7</a:t>
            </a:fld>
            <a:endParaRPr lang="en-US"/>
          </a:p>
        </p:txBody>
      </p:sp>
    </p:spTree>
    <p:extLst>
      <p:ext uri="{BB962C8B-B14F-4D97-AF65-F5344CB8AC3E}">
        <p14:creationId xmlns:p14="http://schemas.microsoft.com/office/powerpoint/2010/main" val="1610617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Positioning is a strategy to distinguish itself from competitors and to be perceived as a desired brand by the target customers (Kotler and Armstrong, 2020). The London Edition serves high-income level people who love to have luxury. Therefore, they positioned themselves as a luxury brand that can provide high comfort and service to their customers. As its motto says they serve the ladies and gentlemen with the help of ladies and gentlemen. It indicates that they provide luxury quality service to luxury people. It can be seen in the picture that the brand charges a higher price for its luxury service and it goes beyond the typical affordability and does not serve the mass market.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8</a:t>
            </a:fld>
            <a:endParaRPr lang="en-US"/>
          </a:p>
        </p:txBody>
      </p:sp>
    </p:spTree>
    <p:extLst>
      <p:ext uri="{BB962C8B-B14F-4D97-AF65-F5344CB8AC3E}">
        <p14:creationId xmlns:p14="http://schemas.microsoft.com/office/powerpoint/2010/main" val="4080766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Edition provides various guest services and amenities to its customers. However, the hotel operates under the name ‘the London Edition’ in the UK only. </a:t>
            </a:r>
            <a:r>
              <a:rPr lang="en-US" sz="1200" kern="1200" dirty="0">
                <a:solidFill>
                  <a:schemeClr val="tx1"/>
                </a:solidFill>
                <a:effectLst/>
                <a:latin typeface="+mn-lt"/>
                <a:ea typeface="+mn-ea"/>
                <a:cs typeface="+mn-cs"/>
              </a:rPr>
              <a:t>According to The Edition (2023), its guest service can be classified into four categories which are hotel service e.g. room facilities, wi-fi and others, spas, and shops. Firstly, the hotel is ready to serve customers. For example, customers can browse the hotel and see what services are available. Besides, the hotel is committed to providing all kinds of luxury services to guests. Moreover, in this hotel and reservation service section, the brand allows its customers to choose hotel rooms and services based on their preferences (The Edition, 2023). For example, if customers prefer a big room they have four options to choose from to stay in. For example, it also suggests the people of the UK who visit their website choose travel destinations such as the Caribbean islands, California, and Geneva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journey of their customers and also shows how accommodating The Edition can assist in their journey. Besides, in reservations, it provides packages and a booking system for customers to visit the reserves. These reserves are built by the brand for people to visit and these are resorts. </a:t>
            </a:r>
          </a:p>
          <a:p>
            <a:r>
              <a:rPr lang="en-US" sz="1200" kern="1200" dirty="0">
                <a:solidFill>
                  <a:schemeClr val="tx1"/>
                </a:solidFill>
                <a:effectLst/>
                <a:latin typeface="+mn-lt"/>
                <a:ea typeface="+mn-ea"/>
                <a:cs typeface="+mn-cs"/>
              </a:rPr>
              <a:t>The Marriott convoy is a service that enables people to be a member of the hotel brand and to enjoy service further. This subscription is also applicable in the edition of London hotel as it helps to get special offers. The subscription offers silver, gold, platinum, titanium, and ambassador elite subscription programs to people and offers various services under each subscription program. For example, by joining silver membership, customers can stay 10 nights a year whereas for gold membership it is 25 nights. Besides, the memberships provide bonuses and reward points to the customers which motivate to them make repeat purchases. </a:t>
            </a: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9</a:t>
            </a:fld>
            <a:endParaRPr lang="en-US"/>
          </a:p>
        </p:txBody>
      </p:sp>
    </p:spTree>
    <p:extLst>
      <p:ext uri="{BB962C8B-B14F-4D97-AF65-F5344CB8AC3E}">
        <p14:creationId xmlns:p14="http://schemas.microsoft.com/office/powerpoint/2010/main" val="3181255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Moreover, the hotel offers its customers vacations where hotel room service, flight to reach the destination and commute in the city car service are provided. For example, if a person plans to visit London, he can get the flight service, room service, and car service from the website. All facilities will be given from The Edition brand which is applicable anywhere in the world.</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Pizam</a:t>
            </a:r>
            <a:r>
              <a:rPr lang="en-US" sz="1200" kern="1200" dirty="0">
                <a:solidFill>
                  <a:schemeClr val="tx1"/>
                </a:solidFill>
                <a:effectLst/>
                <a:latin typeface="+mn-lt"/>
                <a:ea typeface="+mn-ea"/>
                <a:cs typeface="+mn-cs"/>
              </a:rPr>
              <a:t> (2016), The Edition </a:t>
            </a:r>
            <a:r>
              <a:rPr lang="en-US" sz="1200" kern="1200" dirty="0" err="1">
                <a:solidFill>
                  <a:schemeClr val="tx1"/>
                </a:solidFill>
                <a:effectLst/>
                <a:latin typeface="+mn-lt"/>
                <a:ea typeface="+mn-ea"/>
                <a:cs typeface="+mn-cs"/>
              </a:rPr>
              <a:t>specialises</a:t>
            </a:r>
            <a:r>
              <a:rPr lang="en-US" sz="1200" kern="1200" dirty="0">
                <a:solidFill>
                  <a:schemeClr val="tx1"/>
                </a:solidFill>
                <a:effectLst/>
                <a:latin typeface="+mn-lt"/>
                <a:ea typeface="+mn-ea"/>
                <a:cs typeface="+mn-cs"/>
              </a:rPr>
              <a:t> in providing high customer satisfaction by customizing experiences, engaging them, and being customer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For example, 65% of London residents have brand awareness regarding this hotel (</a:t>
            </a:r>
            <a:r>
              <a:rPr lang="en-US" sz="1200" kern="1200" dirty="0" err="1">
                <a:solidFill>
                  <a:schemeClr val="tx1"/>
                </a:solidFill>
                <a:effectLst/>
                <a:latin typeface="+mn-lt"/>
                <a:ea typeface="+mn-ea"/>
                <a:cs typeface="+mn-cs"/>
              </a:rPr>
              <a:t>Sarkey</a:t>
            </a:r>
            <a:r>
              <a:rPr lang="en-US" sz="1200" kern="1200" dirty="0">
                <a:solidFill>
                  <a:schemeClr val="tx1"/>
                </a:solidFill>
                <a:effectLst/>
                <a:latin typeface="+mn-lt"/>
                <a:ea typeface="+mn-ea"/>
                <a:cs typeface="+mn-cs"/>
              </a:rPr>
              <a:t>, Turkson, and Ansah, 2015). The London Edition’s whole guest service is designed for customer satisfaction idea. It can be shown in the hotel’s gold standard culture. The gold standard fully guides and ensures the customer experience. It consists of twelve values, a motto, three steps of service, and the employee’s promise. For example, the three steps of service give sincere gestures to the guests, fulfilling their needs before they arise, and saying goodbye when guests depart from the hotels in a nice gesture. Moreover, Al-</a:t>
            </a:r>
            <a:r>
              <a:rPr lang="en-US" sz="1200" kern="1200" dirty="0" err="1">
                <a:solidFill>
                  <a:schemeClr val="tx1"/>
                </a:solidFill>
                <a:effectLst/>
                <a:latin typeface="+mn-lt"/>
                <a:ea typeface="+mn-ea"/>
                <a:cs typeface="+mn-cs"/>
              </a:rPr>
              <a:t>Zoubi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Alomari</a:t>
            </a:r>
            <a:r>
              <a:rPr lang="en-US" sz="1200" kern="1200" dirty="0">
                <a:solidFill>
                  <a:schemeClr val="tx1"/>
                </a:solidFill>
                <a:effectLst/>
                <a:latin typeface="+mn-lt"/>
                <a:ea typeface="+mn-ea"/>
                <a:cs typeface="+mn-cs"/>
              </a:rPr>
              <a:t> (2017) stated that the hotel </a:t>
            </a:r>
            <a:r>
              <a:rPr lang="en-US" sz="1200" kern="1200" dirty="0" err="1">
                <a:solidFill>
                  <a:schemeClr val="tx1"/>
                </a:solidFill>
                <a:effectLst/>
                <a:latin typeface="+mn-lt"/>
                <a:ea typeface="+mn-ea"/>
                <a:cs typeface="+mn-cs"/>
              </a:rPr>
              <a:t>expertises</a:t>
            </a:r>
            <a:r>
              <a:rPr lang="en-US" sz="1200" kern="1200" dirty="0">
                <a:solidFill>
                  <a:schemeClr val="tx1"/>
                </a:solidFill>
                <a:effectLst/>
                <a:latin typeface="+mn-lt"/>
                <a:ea typeface="+mn-ea"/>
                <a:cs typeface="+mn-cs"/>
              </a:rPr>
              <a:t> in providing exceptional quality in terms of service. For example, the brand gives priority to having clean rooms, on-time service, and fulfilling promises which ensure top-notch guest service.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10</a:t>
            </a:fld>
            <a:endParaRPr lang="en-US"/>
          </a:p>
        </p:txBody>
      </p:sp>
    </p:spTree>
    <p:extLst>
      <p:ext uri="{BB962C8B-B14F-4D97-AF65-F5344CB8AC3E}">
        <p14:creationId xmlns:p14="http://schemas.microsoft.com/office/powerpoint/2010/main" val="3579909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Roles and functions of the guest's services directly meet the needs and want of the customers. Therefore, the functionality and roles of each service or product that is serving the customers have to be modified and upgraded accordingly. But without understanding the functions of the services that a hotel provides maximum customer satisfaction is not possible. </a:t>
            </a:r>
          </a:p>
          <a:p>
            <a:r>
              <a:rPr lang="en-US" sz="1200" kern="1200" dirty="0">
                <a:solidFill>
                  <a:schemeClr val="tx1"/>
                </a:solidFill>
                <a:effectLst/>
                <a:latin typeface="+mn-lt"/>
                <a:ea typeface="+mn-ea"/>
                <a:cs typeface="+mn-cs"/>
              </a:rPr>
              <a:t>According to Tarrant (2018), ensuring proper guest service experience in the hotel industry is crucial in the situation of rising pressure from competition and changing consumers demand. Besides, the author argued that ensuring high guest service can increase the number of repetitive guests in a hotel. For example, 60% of the guests who have experienced positive guest service in the hotel will return to the hotel for staying another night, argued the author. Guest services can be performed in various ways in a hotel. Specifically, the guest's services are normally performed by the employees and the elements by which customers' needs are solved. For example, a guest service manager in the hotel will ensure an easy in and out process for its customers; the app or website of the hotel will provide valuable information regarding the hotel that will help customers to understand the features of the hotel and so on</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11</a:t>
            </a:fld>
            <a:endParaRPr lang="en-US"/>
          </a:p>
        </p:txBody>
      </p:sp>
    </p:spTree>
    <p:extLst>
      <p:ext uri="{BB962C8B-B14F-4D97-AF65-F5344CB8AC3E}">
        <p14:creationId xmlns:p14="http://schemas.microsoft.com/office/powerpoint/2010/main" val="27572591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All of these are part of guest service. For example, The Edition offers free wi-fi, and snacks in its customers' rooms which is also a guest service. </a:t>
            </a:r>
          </a:p>
          <a:p>
            <a:r>
              <a:rPr lang="en-US" sz="1200" kern="1200" dirty="0">
                <a:solidFill>
                  <a:schemeClr val="tx1"/>
                </a:solidFill>
                <a:effectLst/>
                <a:latin typeface="+mn-lt"/>
                <a:ea typeface="+mn-ea"/>
                <a:cs typeface="+mn-cs"/>
              </a:rPr>
              <a:t>But it has to be measured periodically how well the roles and functions of guest service are performing in a hotel to assess the gaps and to fulfill them. For example, The Edition incorporated guest service experience management for evaluating the performance of each employee, service, and department based on how well they are ensuring customer satisfaction. This evaluation of functions and roles provides clear consideration. It is needed to establish customers’ trust, long term relationships with them, to attract customers, and increase sales (</a:t>
            </a:r>
            <a:r>
              <a:rPr lang="en-US" sz="1200" kern="1200" dirty="0" err="1">
                <a:solidFill>
                  <a:schemeClr val="tx1"/>
                </a:solidFill>
                <a:effectLst/>
                <a:latin typeface="+mn-lt"/>
                <a:ea typeface="+mn-ea"/>
                <a:cs typeface="+mn-cs"/>
              </a:rPr>
              <a:t>Alsabbagh</a:t>
            </a:r>
            <a:r>
              <a:rPr lang="en-US" sz="1200" kern="1200" dirty="0">
                <a:solidFill>
                  <a:schemeClr val="tx1"/>
                </a:solidFill>
                <a:effectLst/>
                <a:latin typeface="+mn-lt"/>
                <a:ea typeface="+mn-ea"/>
                <a:cs typeface="+mn-cs"/>
              </a:rPr>
              <a:t> and Ahmad, 2015). For example, for enhancing the functionality of guest services, The Edition provides a minimum of 250 hours of training to its employees each year. It is done because the brand thinks employees are the main asset that ensures maximum customer satisfaction (Morin, 2019)</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12</a:t>
            </a:fld>
            <a:endParaRPr lang="en-US"/>
          </a:p>
        </p:txBody>
      </p:sp>
    </p:spTree>
    <p:extLst>
      <p:ext uri="{BB962C8B-B14F-4D97-AF65-F5344CB8AC3E}">
        <p14:creationId xmlns:p14="http://schemas.microsoft.com/office/powerpoint/2010/main" val="1525780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(Lee, 2017), hospitality is the relationship between guests and hotels when hotels provide guests with good services and it results in trust between both parties. Therefore, hospitality is important for various reasons. </a:t>
            </a:r>
          </a:p>
          <a:p>
            <a:r>
              <a:rPr lang="en-US" sz="1200" kern="1200" dirty="0">
                <a:solidFill>
                  <a:schemeClr val="tx1"/>
                </a:solidFill>
                <a:effectLst/>
                <a:latin typeface="+mn-lt"/>
                <a:ea typeface="+mn-ea"/>
                <a:cs typeface="+mn-cs"/>
              </a:rPr>
              <a:t>Hospitality can ensure to attract and retain loyal customers argued by </a:t>
            </a:r>
            <a:r>
              <a:rPr lang="en-US" sz="1200" kern="1200" dirty="0" err="1">
                <a:solidFill>
                  <a:schemeClr val="tx1"/>
                </a:solidFill>
                <a:effectLst/>
                <a:latin typeface="+mn-lt"/>
                <a:ea typeface="+mn-ea"/>
                <a:cs typeface="+mn-cs"/>
              </a:rPr>
              <a:t>Alsabbagh</a:t>
            </a:r>
            <a:r>
              <a:rPr lang="en-US" sz="1200" kern="1200" dirty="0">
                <a:solidFill>
                  <a:schemeClr val="tx1"/>
                </a:solidFill>
                <a:effectLst/>
                <a:latin typeface="+mn-lt"/>
                <a:ea typeface="+mn-ea"/>
                <a:cs typeface="+mn-cs"/>
              </a:rPr>
              <a:t> and Ahmad, (2015). The author stated that in the hospitality industry, customers should be at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of the focus. Because one satisfied customer will tell about the exceptional service to three of his/her friends. But an unsatisfied customer will tell about the service to thousand people. Therefore, maintaining the trust and building loyalty among customers are assisted by hospitality. Secondly, proper hospitality can help to gain a competitive advantage. According to Tarrant (2018), there are numerous hotels and resorts for customers to try and thus hotels should focus on why they should be remembered by the customers. Therefore, effective hospitality can be the reason. For example, The Edition developed its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in such a way that solely focuses on giving hospitality to its guests such as giving greetings to guests respectfully and cordially when they arrive and leave the hotel. The hotel brand is reputed for its hospitality in the hotel industry. Finally, Glion (2020) stated that effective hospitality management assists hotel to grow their business. The author also argued that 86% of respondents will give more money for having a satisfying customer experience while staying in the hotels. Thus, hospitality can be a primary reason for satisfying customers. In this case, hotels should be flexible and approachable to listen to their customers and be open to their suggestions. The author further stated that ensuring customer engagement by taking their preference and opinion seriously shows good hospitality practices in the hotel.</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13</a:t>
            </a:fld>
            <a:endParaRPr lang="en-US"/>
          </a:p>
        </p:txBody>
      </p:sp>
    </p:spTree>
    <p:extLst>
      <p:ext uri="{BB962C8B-B14F-4D97-AF65-F5344CB8AC3E}">
        <p14:creationId xmlns:p14="http://schemas.microsoft.com/office/powerpoint/2010/main" val="672211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Anlöz</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Özgen</a:t>
            </a:r>
            <a:r>
              <a:rPr lang="en-US" sz="1200" kern="1200" dirty="0">
                <a:solidFill>
                  <a:schemeClr val="tx1"/>
                </a:solidFill>
                <a:effectLst/>
                <a:latin typeface="+mn-lt"/>
                <a:ea typeface="+mn-ea"/>
                <a:cs typeface="+mn-cs"/>
              </a:rPr>
              <a:t> (2021) stated that before meeting or exceeding guests’ expectations, hotels should identify what exactly guests expect from a hotel. The author argued that three basic things are generally expected by the guests when they stay in the hotel which are affordability, accessibility to the hotel (location), and extra services provided. Meeting these basic requirements help hotels to meet guests’ expectations and satisfy them. But to exceed guests' expectations, hotels have to offer more services to the customers. For example, one of the unique services that the London Edition provides to its customers is the </a:t>
            </a:r>
            <a:r>
              <a:rPr lang="en-US" sz="1200" kern="1200" dirty="0" err="1">
                <a:solidFill>
                  <a:schemeClr val="tx1"/>
                </a:solidFill>
                <a:effectLst/>
                <a:latin typeface="+mn-lt"/>
                <a:ea typeface="+mn-ea"/>
                <a:cs typeface="+mn-cs"/>
              </a:rPr>
              <a:t>customisable</a:t>
            </a:r>
            <a:r>
              <a:rPr lang="en-US" sz="1200" kern="1200" dirty="0">
                <a:solidFill>
                  <a:schemeClr val="tx1"/>
                </a:solidFill>
                <a:effectLst/>
                <a:latin typeface="+mn-lt"/>
                <a:ea typeface="+mn-ea"/>
                <a:cs typeface="+mn-cs"/>
              </a:rPr>
              <a:t> features to design holiday plan which is beyond expectations.</a:t>
            </a:r>
          </a:p>
          <a:p>
            <a:r>
              <a:rPr lang="en-US" sz="1200" kern="1200" dirty="0">
                <a:solidFill>
                  <a:schemeClr val="tx1"/>
                </a:solidFill>
                <a:effectLst/>
                <a:latin typeface="+mn-lt"/>
                <a:ea typeface="+mn-ea"/>
                <a:cs typeface="+mn-cs"/>
              </a:rPr>
              <a:t>However, according to Lee (2017), to meet guests' experience in the hotel industry, hotels have to ease the process of buying the service of the hotel. For example, if an individual wants to stay in a hotel and he finds several difficult steps to be completed before reserving a room in a hotel, he will look for another hotel with an easy process. Even if the second hotel may not offer the best service as the first one. Therefore, it is important to have a simplified purchase process. For example, the London Edition lets people reserve hotels, and rooms, plan vacations or design their vacation plans according to their needs on the website. Just clicking on some information customers can get service. Moreover, The London Edition asks customers to give their phone numbers so that customers do not have to do any work to reserve a room in the hotel.</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14</a:t>
            </a:fld>
            <a:endParaRPr lang="en-US"/>
          </a:p>
        </p:txBody>
      </p:sp>
    </p:spTree>
    <p:extLst>
      <p:ext uri="{BB962C8B-B14F-4D97-AF65-F5344CB8AC3E}">
        <p14:creationId xmlns:p14="http://schemas.microsoft.com/office/powerpoint/2010/main" val="1268313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chosen hotel brand was ‘The Edition’ which is a subsidiary company of Marriott International. The Edition operates globally where they have 15 hotels in various locations. The London Edition is a luxury hotel brand whose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culture is based on customer obsession. The hotel brand targets mainly upper to upper-middle-income class people, educated and aged between 30 to 80 years old living in London and nearby cities. Normally, the target consumers are businessmen, top-level corporate employees, national and international sportsmen, and celebrities. The brand positioned itself as a luxury brand providing top-notch service. The hotel brand provides various services to its customers depending on the customers' needs such as hotel rooms, vacation plans, spas, and shops. Besides, it is found that understanding the functions and roles of guest service is important to satisfy guests and to have loyal customers. Finally, it is found that hospitality can increase business growth and attract new customers for hotels. Also, hotels should identify customers’ expectations and then strive for meeting them to build a strong relationship.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15</a:t>
            </a:fld>
            <a:endParaRPr lang="en-US"/>
          </a:p>
        </p:txBody>
      </p:sp>
    </p:spTree>
    <p:extLst>
      <p:ext uri="{BB962C8B-B14F-4D97-AF65-F5344CB8AC3E}">
        <p14:creationId xmlns:p14="http://schemas.microsoft.com/office/powerpoint/2010/main" val="151824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discuss the role, and importance of guest service, and hospitality in the hospitality industry based on the chosen hotel brand, Ritz-Carlton. Firstly, it will give a brief overview of the hotel brand by giving a background and justifications for choosing it. Secondly, it identifies the target customers of the hotel brand following the STP model. Thirdly, it will discuss the nature, scope, and role of the guest service provided by the Ritz-Carlton hotel brand. Fourthly, it will explain the need to consider the roles and functions of guest service in general by giving proper examples. Finally, the report will discuss the importance of hospitality and how the hotels meet or exceed the expectations of the guests.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649A997-B7C0-4D37-AAE7-80D2A55B6A59}" type="slidenum">
              <a:rPr lang="en-US" smtClean="0"/>
              <a:t>16</a:t>
            </a:fld>
            <a:endParaRPr lang="en-US"/>
          </a:p>
        </p:txBody>
      </p:sp>
    </p:spTree>
    <p:extLst>
      <p:ext uri="{BB962C8B-B14F-4D97-AF65-F5344CB8AC3E}">
        <p14:creationId xmlns:p14="http://schemas.microsoft.com/office/powerpoint/2010/main" val="804924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70C5-D9D0-4FEF-89E6-6AE4727740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6BA410E-90C4-499E-84CD-0341B2F119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CC9A87D-D35E-49B3-9D2F-B223F2447CF7}"/>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D12EC5BB-B00D-4F79-9075-A221F488D2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538CE9-76A8-422D-8EAA-EA066375306E}"/>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1127603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176B-3F2E-42BD-BCC6-804E7B8321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B82207-770C-42D4-B742-6866BB5A1EE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DB507F-D34C-4B37-9432-C9F471217062}"/>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69E6DA7B-62CA-4DD0-8D98-9920D2CA40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A46A67-E537-4B1E-B696-A372D6789A45}"/>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1908570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FBFEB-CBB7-4C17-8918-245C7F5DAA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5DCB805-A864-42F5-A06F-F1CA9A88A3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593220F-7D8C-4589-B6B9-3C0990794F4A}"/>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2FB626B3-B37A-45A8-AD44-020E038F3D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62CDF7-003C-4538-8EAB-C82AAD3256A1}"/>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4273445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7D6E4-5AA0-41A2-9AB4-56B74A9BC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14D2C2-82CD-4FF9-93D5-9EFBA024BAB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E71808-4780-458C-B35D-3EB4CF78F08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AFFD37-3ACA-4BA9-BB23-3340A149F8CA}"/>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6" name="Footer Placeholder 5">
            <a:extLst>
              <a:ext uri="{FF2B5EF4-FFF2-40B4-BE49-F238E27FC236}">
                <a16:creationId xmlns:a16="http://schemas.microsoft.com/office/drawing/2014/main" id="{7DD2039A-ECE3-4D69-800B-589BAD13DC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84DAEF-594A-421B-B745-2A4CAFCC52D9}"/>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891415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4FB53-1F47-4C25-9DC1-BB00608A7A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A187AD6-0626-4AA7-9950-45BD91397C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A8C66B4-6E64-49B2-BB61-C6E6783F5C7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19924F-FD25-460F-87CF-43DC49FD4A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64B38B0-328A-4BF4-B463-F44FB165EB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F862B62-53CA-45C3-A823-D6E9254D8F0D}"/>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8" name="Footer Placeholder 7">
            <a:extLst>
              <a:ext uri="{FF2B5EF4-FFF2-40B4-BE49-F238E27FC236}">
                <a16:creationId xmlns:a16="http://schemas.microsoft.com/office/drawing/2014/main" id="{DCE97799-CCBC-49F4-A129-B51ED5D0DB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6C3888-0DF0-486C-BC1B-E01E62802A22}"/>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3215324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0CBC4-3A53-418C-8DB4-B42D8044A48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B431550-8148-4798-9D1A-CC1D6C17838E}"/>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4" name="Footer Placeholder 3">
            <a:extLst>
              <a:ext uri="{FF2B5EF4-FFF2-40B4-BE49-F238E27FC236}">
                <a16:creationId xmlns:a16="http://schemas.microsoft.com/office/drawing/2014/main" id="{4DDF0B21-E6A5-45D0-BDD9-3B24E7330F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72A9DD2-2402-46EA-95EE-37422CD60F6B}"/>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33586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70F5B2-0EB4-4077-B24E-B951633A60FD}"/>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3" name="Footer Placeholder 2">
            <a:extLst>
              <a:ext uri="{FF2B5EF4-FFF2-40B4-BE49-F238E27FC236}">
                <a16:creationId xmlns:a16="http://schemas.microsoft.com/office/drawing/2014/main" id="{44946DC5-B321-47F7-9744-7236957788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7FE6CF4-B512-436E-ABAD-DB3EC26B5C8C}"/>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420843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7538-909D-4EC9-A3E4-49983F10B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F729CD-0EFD-432C-8558-9A80CC9D27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966C87-3195-4999-82DC-6D3199101B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0CD016-02CD-493E-A3C3-F14F7DC1F21E}"/>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6" name="Footer Placeholder 5">
            <a:extLst>
              <a:ext uri="{FF2B5EF4-FFF2-40B4-BE49-F238E27FC236}">
                <a16:creationId xmlns:a16="http://schemas.microsoft.com/office/drawing/2014/main" id="{BCE71A29-1536-41A8-8453-77A0AC373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46BA5A-1F3A-45AC-B95F-410A9B8E6B3A}"/>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417422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19583-DB9A-49FF-BD5C-BBAEC3156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F4FB53D-B206-4031-BA95-6985615C7C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5CC7044-3DA1-4D05-87FA-EFBF336C74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A53D896-BDD0-4057-A8F8-A5A28DF3D701}"/>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6" name="Footer Placeholder 5">
            <a:extLst>
              <a:ext uri="{FF2B5EF4-FFF2-40B4-BE49-F238E27FC236}">
                <a16:creationId xmlns:a16="http://schemas.microsoft.com/office/drawing/2014/main" id="{2301D2D2-F261-488D-897E-5E01B31505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363CC4-0148-4D4B-A1D4-9CF66B25BFC4}"/>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1801996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C5C55-3E62-4188-A7F6-6E2877D1A1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DACF6B6-9B3E-4C7C-8650-DE3C73AD590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2A000A-0479-4CED-9223-CF5E4CC76F7A}"/>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003D66CE-A872-4D27-BBC5-DBFFAE4687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E767B9-D657-4FA5-AB6C-341BA5C511B1}"/>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2293388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CEC61E-FF4F-4043-94A8-CD79E229A3C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D659C70-C9BE-42FD-9951-30432FB3108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EBE69F-2778-42E2-9265-399F06080EBB}"/>
              </a:ext>
            </a:extLst>
          </p:cNvPr>
          <p:cNvSpPr>
            <a:spLocks noGrp="1"/>
          </p:cNvSpPr>
          <p:nvPr>
            <p:ph type="dt" sz="half" idx="10"/>
          </p:nvPr>
        </p:nvSpPr>
        <p:spPr/>
        <p:txBody>
          <a:body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E2FE770E-2E3A-4A05-A8D6-43D1EB55F0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7D059F-35CA-43B3-BC5A-06E09E66D459}"/>
              </a:ext>
            </a:extLst>
          </p:cNvPr>
          <p:cNvSpPr>
            <a:spLocks noGrp="1"/>
          </p:cNvSpPr>
          <p:nvPr>
            <p:ph type="sldNum" sz="quarter" idx="12"/>
          </p:nvPr>
        </p:nvSpPr>
        <p:spPr/>
        <p:txBody>
          <a:bodyPr/>
          <a:lstStyle/>
          <a:p>
            <a:fld id="{A30BA705-19BB-48EE-9CE1-340DB8270899}" type="slidenum">
              <a:rPr lang="en-US" smtClean="0"/>
              <a:t>‹#›</a:t>
            </a:fld>
            <a:endParaRPr lang="en-US"/>
          </a:p>
        </p:txBody>
      </p:sp>
    </p:spTree>
    <p:extLst>
      <p:ext uri="{BB962C8B-B14F-4D97-AF65-F5344CB8AC3E}">
        <p14:creationId xmlns:p14="http://schemas.microsoft.com/office/powerpoint/2010/main" val="112469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DCD8F7-8C61-4D00-A2C3-07A4FFA189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2D815EF-B610-4458-9037-92ECE5B801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2AABB-B32D-4E98-80BC-D23AAA71DC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B4EE3C-8B00-4F80-B3FF-6E9EC8AA0F31}" type="datetimeFigureOut">
              <a:rPr lang="en-US" smtClean="0"/>
              <a:t>1/26/2023</a:t>
            </a:fld>
            <a:endParaRPr lang="en-US"/>
          </a:p>
        </p:txBody>
      </p:sp>
      <p:sp>
        <p:nvSpPr>
          <p:cNvPr id="5" name="Footer Placeholder 4">
            <a:extLst>
              <a:ext uri="{FF2B5EF4-FFF2-40B4-BE49-F238E27FC236}">
                <a16:creationId xmlns:a16="http://schemas.microsoft.com/office/drawing/2014/main" id="{5DAEB28B-DBCC-4388-BAD5-3FB1F37B73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8671F8B-215D-45AD-899A-75E7EAD6C0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0BA705-19BB-48EE-9CE1-340DB8270899}" type="slidenum">
              <a:rPr lang="en-US" smtClean="0"/>
              <a:t>‹#›</a:t>
            </a:fld>
            <a:endParaRPr lang="en-US"/>
          </a:p>
        </p:txBody>
      </p:sp>
    </p:spTree>
    <p:extLst>
      <p:ext uri="{BB962C8B-B14F-4D97-AF65-F5344CB8AC3E}">
        <p14:creationId xmlns:p14="http://schemas.microsoft.com/office/powerpoint/2010/main" val="3872687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539349-4702-42B5-AC61-9B879BE3F0C2}"/>
              </a:ext>
            </a:extLst>
          </p:cNvPr>
          <p:cNvSpPr txBox="1"/>
          <p:nvPr/>
        </p:nvSpPr>
        <p:spPr>
          <a:xfrm>
            <a:off x="0" y="3055007"/>
            <a:ext cx="12192000" cy="830997"/>
          </a:xfrm>
          <a:prstGeom prst="rect">
            <a:avLst/>
          </a:prstGeom>
          <a:solidFill>
            <a:schemeClr val="accent5">
              <a:lumMod val="50000"/>
            </a:schemeClr>
          </a:solidFill>
        </p:spPr>
        <p:txBody>
          <a:bodyPr wrap="square" rtlCol="0">
            <a:spAutoFit/>
          </a:bodyPr>
          <a:lstStyle/>
          <a:p>
            <a:pPr algn="ctr"/>
            <a:r>
              <a:rPr lang="en-US" sz="4800" dirty="0">
                <a:solidFill>
                  <a:schemeClr val="bg1"/>
                </a:solidFill>
                <a:latin typeface="Times New Roman" panose="02020603050405020304" pitchFamily="18" charset="0"/>
                <a:cs typeface="Times New Roman" panose="02020603050405020304" pitchFamily="18" charset="0"/>
              </a:rPr>
              <a:t>Welcome to the Presentation</a:t>
            </a:r>
          </a:p>
        </p:txBody>
      </p:sp>
      <p:sp>
        <p:nvSpPr>
          <p:cNvPr id="5" name="Rectangle 4">
            <a:extLst>
              <a:ext uri="{FF2B5EF4-FFF2-40B4-BE49-F238E27FC236}">
                <a16:creationId xmlns:a16="http://schemas.microsoft.com/office/drawing/2014/main" id="{08A7BD6E-1B21-4370-BB74-CC9A14B0F9DB}"/>
              </a:ext>
            </a:extLst>
          </p:cNvPr>
          <p:cNvSpPr/>
          <p:nvPr/>
        </p:nvSpPr>
        <p:spPr>
          <a:xfrm>
            <a:off x="2027068" y="4616828"/>
            <a:ext cx="7640714" cy="960328"/>
          </a:xfrm>
          <a:prstGeom prst="rect">
            <a:avLst/>
          </a:prstGeom>
        </p:spPr>
        <p:txBody>
          <a:bodyPr wrap="square">
            <a:spAutoFit/>
          </a:bodyPr>
          <a:lstStyle/>
          <a:p>
            <a:pPr algn="ctr">
              <a:lnSpc>
                <a:spcPct val="150000"/>
              </a:lnSpc>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The Role and Importance of Quality Service, Hospitality and Guest Service within the Hotel Industry</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descr="University of Wales Trinity Saint David launches 'One Planet ...">
            <a:extLst>
              <a:ext uri="{FF2B5EF4-FFF2-40B4-BE49-F238E27FC236}">
                <a16:creationId xmlns:a16="http://schemas.microsoft.com/office/drawing/2014/main" id="{DF1F35E6-2A1E-4AEC-A238-5AEF3A4EA74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94148" y="104380"/>
            <a:ext cx="2906553" cy="1454316"/>
          </a:xfrm>
          <a:prstGeom prst="rect">
            <a:avLst/>
          </a:prstGeom>
          <a:noFill/>
          <a:ln>
            <a:noFill/>
          </a:ln>
        </p:spPr>
      </p:pic>
      <p:sp>
        <p:nvSpPr>
          <p:cNvPr id="7" name="Rectangle 6">
            <a:extLst>
              <a:ext uri="{FF2B5EF4-FFF2-40B4-BE49-F238E27FC236}">
                <a16:creationId xmlns:a16="http://schemas.microsoft.com/office/drawing/2014/main" id="{9067A674-1E06-4E0B-A90B-6FC8B824D651}"/>
              </a:ext>
            </a:extLst>
          </p:cNvPr>
          <p:cNvSpPr/>
          <p:nvPr/>
        </p:nvSpPr>
        <p:spPr>
          <a:xfrm>
            <a:off x="2799424" y="1638595"/>
            <a:ext cx="6096000" cy="964367"/>
          </a:xfrm>
          <a:prstGeom prst="rect">
            <a:avLst/>
          </a:prstGeom>
        </p:spPr>
        <p:txBody>
          <a:bodyPr>
            <a:spAutoFit/>
          </a:bodyPr>
          <a:lstStyle/>
          <a:p>
            <a:pPr algn="ctr">
              <a:lnSpc>
                <a:spcPct val="150000"/>
              </a:lnSpc>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Hospitality and Guest Service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2000" dirty="0">
                <a:latin typeface="Times New Roman" panose="02020603050405020304" pitchFamily="18" charset="0"/>
                <a:ea typeface="Calibri" panose="020F0502020204030204" pitchFamily="34" charset="0"/>
              </a:rPr>
              <a:t>BMIH4003</a:t>
            </a:r>
            <a:endParaRPr lang="en-US" sz="2000" dirty="0"/>
          </a:p>
        </p:txBody>
      </p:sp>
      <p:sp>
        <p:nvSpPr>
          <p:cNvPr id="8" name="Rectangle 7">
            <a:extLst>
              <a:ext uri="{FF2B5EF4-FFF2-40B4-BE49-F238E27FC236}">
                <a16:creationId xmlns:a16="http://schemas.microsoft.com/office/drawing/2014/main" id="{08DD634B-F157-4984-ACB8-86A76EC0BBC3}"/>
              </a:ext>
            </a:extLst>
          </p:cNvPr>
          <p:cNvSpPr/>
          <p:nvPr/>
        </p:nvSpPr>
        <p:spPr>
          <a:xfrm>
            <a:off x="113196" y="1987729"/>
            <a:ext cx="3157492" cy="1036181"/>
          </a:xfrm>
          <a:prstGeom prst="rect">
            <a:avLst/>
          </a:prstGeom>
        </p:spPr>
        <p:txBody>
          <a:bodyPr wrap="square">
            <a:spAutoFit/>
          </a:bodyPr>
          <a:lstStyle/>
          <a:p>
            <a:pPr algn="just">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Student Name	: Rezaul Rabbani</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Times New Roman" panose="02020603050405020304" pitchFamily="18" charset="0"/>
                <a:ea typeface="Calibri" panose="020F0502020204030204" pitchFamily="34" charset="0"/>
              </a:rPr>
              <a:t>Student ID	: 1813391</a:t>
            </a:r>
          </a:p>
          <a:p>
            <a:r>
              <a:rPr lang="en-GB" sz="1200" dirty="0">
                <a:effectLst/>
                <a:latin typeface="Times New Roman" panose="02020603050405020304" pitchFamily="18" charset="0"/>
                <a:ea typeface="Calibri" panose="020F0502020204030204" pitchFamily="34" charset="0"/>
              </a:rPr>
              <a:t>Lecturer’s       : Muhammad </a:t>
            </a:r>
            <a:r>
              <a:rPr lang="en-GB" sz="1200" dirty="0" err="1">
                <a:effectLst/>
                <a:latin typeface="Times New Roman" panose="02020603050405020304" pitchFamily="18" charset="0"/>
                <a:ea typeface="Calibri" panose="020F0502020204030204" pitchFamily="34" charset="0"/>
              </a:rPr>
              <a:t>Cassamo</a:t>
            </a:r>
            <a:endParaRPr lang="en-GB" sz="1200"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508148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5B4DBE-6EDA-45F4-BA96-70FEF0C82F96}"/>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Table of Content</a:t>
            </a:r>
          </a:p>
        </p:txBody>
      </p:sp>
      <p:sp>
        <p:nvSpPr>
          <p:cNvPr id="7" name="TextBox 6">
            <a:extLst>
              <a:ext uri="{FF2B5EF4-FFF2-40B4-BE49-F238E27FC236}">
                <a16:creationId xmlns:a16="http://schemas.microsoft.com/office/drawing/2014/main" id="{5E8998C2-367B-4E42-9270-163B95D3FA94}"/>
              </a:ext>
            </a:extLst>
          </p:cNvPr>
          <p:cNvSpPr txBox="1"/>
          <p:nvPr/>
        </p:nvSpPr>
        <p:spPr>
          <a:xfrm>
            <a:off x="1251752" y="1571348"/>
            <a:ext cx="8691239" cy="3782061"/>
          </a:xfrm>
          <a:prstGeom prst="rect">
            <a:avLst/>
          </a:prstGeom>
          <a:noFill/>
        </p:spPr>
        <p:txBody>
          <a:bodyPr wrap="square" rtlCol="0">
            <a:spAutoFit/>
          </a:bodyPr>
          <a:lstStyle/>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Introduction</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Introduction of the chosen Hotel Brand</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 Identifying the Hotel’s main Consumers</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Role, Scope and Nature of Guests’ Service</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Explaining the need to consider the roles and functions of the Guest Service</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Importance of Hospitality and How Hotels meet/exceed guests’ expectations</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Conclusion</a:t>
            </a:r>
          </a:p>
          <a:p>
            <a:pPr marL="342900" indent="-342900" algn="just">
              <a:lnSpc>
                <a:spcPct val="150000"/>
              </a:lnSpc>
              <a:buFont typeface="+mj-lt"/>
              <a:buAutoNum type="arabicPeriod"/>
            </a:pPr>
            <a:r>
              <a:rPr lang="en-US" dirty="0">
                <a:latin typeface="Times New Roman" panose="02020603050405020304" pitchFamily="18" charset="0"/>
                <a:cs typeface="Times New Roman" panose="02020603050405020304" pitchFamily="18" charset="0"/>
              </a:rPr>
              <a:t>Reference List</a:t>
            </a:r>
          </a:p>
          <a:p>
            <a:pPr marL="342900" indent="-342900" algn="just">
              <a:lnSpc>
                <a:spcPct val="150000"/>
              </a:lnSpc>
              <a:buFont typeface="+mj-lt"/>
              <a:buAutoNum type="arabicPeriod"/>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5105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5B4DBE-6EDA-45F4-BA96-70FEF0C82F96}"/>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566ED88D-C702-41E9-BD6B-ABD6C70D8F54}"/>
              </a:ext>
            </a:extLst>
          </p:cNvPr>
          <p:cNvSpPr/>
          <p:nvPr/>
        </p:nvSpPr>
        <p:spPr>
          <a:xfrm>
            <a:off x="580006" y="2264977"/>
            <a:ext cx="4178424" cy="1525418"/>
          </a:xfrm>
          <a:prstGeom prst="rect">
            <a:avLst/>
          </a:prstGeom>
          <a:ln>
            <a:solidFill>
              <a:schemeClr val="accent1"/>
            </a:solidFill>
          </a:ln>
        </p:spPr>
        <p:txBody>
          <a:bodyPr wrap="square">
            <a:spAutoFit/>
          </a:bodyPr>
          <a:lstStyle/>
          <a:p>
            <a:pPr marL="285750" indent="-285750" algn="just">
              <a:lnSpc>
                <a:spcPct val="150000"/>
              </a:lnSpc>
              <a:spcAft>
                <a:spcPts val="800"/>
              </a:spcAft>
              <a:buFont typeface="Wingdings" panose="05000000000000000000" pitchFamily="2" charset="2"/>
              <a:buChar char="Ø"/>
            </a:pPr>
            <a:r>
              <a:rPr lang="en-GB" sz="1600" dirty="0">
                <a:latin typeface="Times New Roman" panose="02020603050405020304" pitchFamily="18" charset="0"/>
                <a:ea typeface="Calibri" panose="020F0502020204030204" pitchFamily="34" charset="0"/>
                <a:cs typeface="Times New Roman" panose="02020603050405020304" pitchFamily="18" charset="0"/>
              </a:rPr>
              <a:t>The presentation will discuss the role, and importance of guest service, and hospitality in the hospitality industry based on the chosen hotel brand, the Edition.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74399648-C308-414D-8C1A-85BE5F75845A}"/>
              </a:ext>
            </a:extLst>
          </p:cNvPr>
          <p:cNvPicPr>
            <a:picLocks noChangeAspect="1"/>
          </p:cNvPicPr>
          <p:nvPr/>
        </p:nvPicPr>
        <p:blipFill rotWithShape="1">
          <a:blip r:embed="rId3"/>
          <a:srcRect l="10704" t="20241" r="11456" b="2798"/>
          <a:stretch/>
        </p:blipFill>
        <p:spPr>
          <a:xfrm>
            <a:off x="4900474" y="1433739"/>
            <a:ext cx="7122713" cy="3777904"/>
          </a:xfrm>
          <a:prstGeom prst="rect">
            <a:avLst/>
          </a:prstGeom>
        </p:spPr>
      </p:pic>
    </p:spTree>
    <p:extLst>
      <p:ext uri="{BB962C8B-B14F-4D97-AF65-F5344CB8AC3E}">
        <p14:creationId xmlns:p14="http://schemas.microsoft.com/office/powerpoint/2010/main" val="2747308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Introduction of the chosen Hotel Brand</a:t>
            </a:r>
          </a:p>
        </p:txBody>
      </p:sp>
      <p:sp>
        <p:nvSpPr>
          <p:cNvPr id="2" name="Rectangle 1">
            <a:extLst>
              <a:ext uri="{FF2B5EF4-FFF2-40B4-BE49-F238E27FC236}">
                <a16:creationId xmlns:a16="http://schemas.microsoft.com/office/drawing/2014/main" id="{697B3D68-0B02-47CF-BAD1-0B76865FFB86}"/>
              </a:ext>
            </a:extLst>
          </p:cNvPr>
          <p:cNvSpPr/>
          <p:nvPr/>
        </p:nvSpPr>
        <p:spPr>
          <a:xfrm>
            <a:off x="364357" y="1764252"/>
            <a:ext cx="5086533" cy="3741409"/>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ea typeface="Calibri" panose="020F0502020204030204" pitchFamily="34" charset="0"/>
                <a:cs typeface="Times New Roman" panose="02020603050405020304" pitchFamily="18" charset="0"/>
              </a:rPr>
              <a:t>The chosen hotel company is Marriott International</a:t>
            </a:r>
          </a:p>
          <a:p>
            <a:pPr marL="285750" indent="-285750" algn="just">
              <a:lnSpc>
                <a:spcPct val="150000"/>
              </a:lnSpc>
              <a:buFont typeface="Wingdings" panose="05000000000000000000" pitchFamily="2" charset="2"/>
              <a:buChar char="Ø"/>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Its one of the brands ‘the Edition’ has been chosen</a:t>
            </a:r>
          </a:p>
          <a:p>
            <a:pPr marL="285750" indent="-285750" algn="just">
              <a:lnSpc>
                <a:spcPct val="150000"/>
              </a:lnSpc>
              <a:buFont typeface="Wingdings" panose="05000000000000000000" pitchFamily="2" charset="2"/>
              <a:buChar char="Ø"/>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The focus of the presentation will be on the UK branch of ‘the London Edition’ </a:t>
            </a:r>
          </a:p>
          <a:p>
            <a:pPr algn="just">
              <a:lnSpc>
                <a:spcPct val="150000"/>
              </a:lnSpc>
            </a:pP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brand generated revenue of $15.9 million in 2021</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Customer obsession is its corporate culture </a:t>
            </a:r>
            <a:r>
              <a:rPr lang="en-GB" sz="1600" dirty="0">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A99730D-8E18-4D7D-9F94-C0738CFACE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3853" y="1529893"/>
            <a:ext cx="6223759" cy="4153322"/>
          </a:xfrm>
          <a:prstGeom prst="rect">
            <a:avLst/>
          </a:prstGeom>
          <a:ln>
            <a:solidFill>
              <a:schemeClr val="tx1"/>
            </a:solidFill>
          </a:ln>
        </p:spPr>
      </p:pic>
    </p:spTree>
    <p:extLst>
      <p:ext uri="{BB962C8B-B14F-4D97-AF65-F5344CB8AC3E}">
        <p14:creationId xmlns:p14="http://schemas.microsoft.com/office/powerpoint/2010/main" val="3712858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Identifying Hotel’s Main Consumers</a:t>
            </a:r>
          </a:p>
        </p:txBody>
      </p:sp>
      <p:sp>
        <p:nvSpPr>
          <p:cNvPr id="2" name="Rectangle 1">
            <a:extLst>
              <a:ext uri="{FF2B5EF4-FFF2-40B4-BE49-F238E27FC236}">
                <a16:creationId xmlns:a16="http://schemas.microsoft.com/office/drawing/2014/main" id="{697B3D68-0B02-47CF-BAD1-0B76865FFB86}"/>
              </a:ext>
            </a:extLst>
          </p:cNvPr>
          <p:cNvSpPr/>
          <p:nvPr/>
        </p:nvSpPr>
        <p:spPr>
          <a:xfrm>
            <a:off x="612624" y="1495434"/>
            <a:ext cx="4909287" cy="4110741"/>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Knowing target customers will help any business to modify their marketing strategy accordingly</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Target customers are the people who have the highest probability to purchase a product</a:t>
            </a:r>
          </a:p>
          <a:p>
            <a:pPr marL="285750" indent="-285750" algn="just">
              <a:lnSpc>
                <a:spcPct val="150000"/>
              </a:lnSpc>
              <a:buFont typeface="Wingdings" panose="05000000000000000000" pitchFamily="2" charset="2"/>
              <a:buChar char="Ø"/>
            </a:pP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Businesses should be specific while identifying target customers and researching customers properly</a:t>
            </a:r>
          </a:p>
          <a:p>
            <a:pPr marL="285750" indent="-285750" algn="just">
              <a:lnSpc>
                <a:spcPct val="150000"/>
              </a:lnSpc>
              <a:buFont typeface="Wingdings" panose="05000000000000000000" pitchFamily="2" charset="2"/>
              <a:buChar char="Ø"/>
            </a:pP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The main consumers of the London Edition are identified and analysed using the STP model. </a:t>
            </a: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05679A5-CEC3-467F-80CF-B438242606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33231" y="887503"/>
            <a:ext cx="5746145" cy="5326602"/>
          </a:xfrm>
          <a:prstGeom prst="rect">
            <a:avLst/>
          </a:prstGeom>
        </p:spPr>
      </p:pic>
    </p:spTree>
    <p:extLst>
      <p:ext uri="{BB962C8B-B14F-4D97-AF65-F5344CB8AC3E}">
        <p14:creationId xmlns:p14="http://schemas.microsoft.com/office/powerpoint/2010/main" val="1146183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Identifying Hotel’s Main Consumers</a:t>
            </a:r>
          </a:p>
        </p:txBody>
      </p:sp>
      <p:sp>
        <p:nvSpPr>
          <p:cNvPr id="2" name="Rectangle 1">
            <a:extLst>
              <a:ext uri="{FF2B5EF4-FFF2-40B4-BE49-F238E27FC236}">
                <a16:creationId xmlns:a16="http://schemas.microsoft.com/office/drawing/2014/main" id="{697B3D68-0B02-47CF-BAD1-0B76865FFB86}"/>
              </a:ext>
            </a:extLst>
          </p:cNvPr>
          <p:cNvSpPr/>
          <p:nvPr/>
        </p:nvSpPr>
        <p:spPr>
          <a:xfrm>
            <a:off x="4332369" y="714200"/>
            <a:ext cx="2601092" cy="417422"/>
          </a:xfrm>
          <a:prstGeom prst="rect">
            <a:avLst/>
          </a:prstGeom>
          <a:ln>
            <a:solidFill>
              <a:schemeClr val="accent1">
                <a:lumMod val="75000"/>
              </a:schemeClr>
            </a:solidFill>
          </a:ln>
        </p:spPr>
        <p:txBody>
          <a:bodyPr wrap="square">
            <a:spAutoFit/>
          </a:bodyPr>
          <a:lstStyle/>
          <a:p>
            <a:pPr algn="ctr">
              <a:lnSpc>
                <a:spcPct val="150000"/>
              </a:lnSpc>
            </a:pPr>
            <a:r>
              <a:rPr lang="en-US" sz="1600" b="1" dirty="0">
                <a:latin typeface="Times New Roman" panose="02020603050405020304" pitchFamily="18" charset="0"/>
                <a:cs typeface="Times New Roman" panose="02020603050405020304" pitchFamily="18" charset="0"/>
              </a:rPr>
              <a:t>Segmentation</a:t>
            </a:r>
          </a:p>
        </p:txBody>
      </p:sp>
      <p:sp>
        <p:nvSpPr>
          <p:cNvPr id="4" name="Rectangle 3">
            <a:extLst>
              <a:ext uri="{FF2B5EF4-FFF2-40B4-BE49-F238E27FC236}">
                <a16:creationId xmlns:a16="http://schemas.microsoft.com/office/drawing/2014/main" id="{005CA25C-7D6C-4750-8E91-F05C01B4EF58}"/>
              </a:ext>
            </a:extLst>
          </p:cNvPr>
          <p:cNvSpPr/>
          <p:nvPr/>
        </p:nvSpPr>
        <p:spPr>
          <a:xfrm>
            <a:off x="723628" y="1991859"/>
            <a:ext cx="4909287" cy="3372077"/>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Demographic</a:t>
            </a:r>
            <a:r>
              <a:rPr lang="en-US" sz="16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Range from 15 years old to 80 years old and middle to high income level</a:t>
            </a:r>
          </a:p>
          <a:p>
            <a:pPr algn="just">
              <a:lnSpc>
                <a:spcPct val="150000"/>
              </a:lnSpc>
            </a:pP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600" b="1" dirty="0">
                <a:latin typeface="Times New Roman" panose="02020603050405020304" pitchFamily="18" charset="0"/>
                <a:cs typeface="Times New Roman" panose="02020603050405020304" pitchFamily="18" charset="0"/>
              </a:rPr>
              <a:t>Geographic</a:t>
            </a:r>
            <a:r>
              <a:rPr lang="en-GB" sz="1600" dirty="0">
                <a:latin typeface="Times New Roman" panose="02020603050405020304" pitchFamily="18" charset="0"/>
                <a:cs typeface="Times New Roman" panose="02020603050405020304" pitchFamily="18" charset="0"/>
              </a:rPr>
              <a:t>: London and nearby cities</a:t>
            </a:r>
          </a:p>
          <a:p>
            <a:pPr algn="just">
              <a:lnSpc>
                <a:spcPct val="150000"/>
              </a:lnSpc>
            </a:pP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 </a:t>
            </a:r>
            <a:r>
              <a:rPr lang="en-US" sz="1600" b="1" dirty="0">
                <a:latin typeface="Times New Roman" panose="02020603050405020304" pitchFamily="18" charset="0"/>
                <a:cs typeface="Times New Roman" panose="02020603050405020304" pitchFamily="18" charset="0"/>
              </a:rPr>
              <a:t>Psychographic</a:t>
            </a:r>
            <a:r>
              <a:rPr lang="en-US" sz="1600" dirty="0">
                <a:latin typeface="Times New Roman" panose="02020603050405020304" pitchFamily="18" charset="0"/>
                <a:cs typeface="Times New Roman" panose="02020603050405020304" pitchFamily="18" charset="0"/>
              </a:rPr>
              <a:t>: People like luxury and affordability</a:t>
            </a:r>
          </a:p>
          <a:p>
            <a:pPr algn="just">
              <a:lnSpc>
                <a:spcPct val="150000"/>
              </a:lnSpc>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Behavioral</a:t>
            </a:r>
            <a:r>
              <a:rPr lang="en-US" sz="1600" dirty="0">
                <a:latin typeface="Times New Roman" panose="02020603050405020304" pitchFamily="18" charset="0"/>
                <a:cs typeface="Times New Roman" panose="02020603050405020304" pitchFamily="18" charset="0"/>
              </a:rPr>
              <a:t> : Repetitive purchase, complex purchase to habitual purchase behavior</a:t>
            </a:r>
          </a:p>
        </p:txBody>
      </p:sp>
      <p:pic>
        <p:nvPicPr>
          <p:cNvPr id="5" name="Picture 4">
            <a:extLst>
              <a:ext uri="{FF2B5EF4-FFF2-40B4-BE49-F238E27FC236}">
                <a16:creationId xmlns:a16="http://schemas.microsoft.com/office/drawing/2014/main" id="{532C9407-682A-4D57-A18F-917CFB6972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8611" y="1924722"/>
            <a:ext cx="7329604" cy="3252783"/>
          </a:xfrm>
          <a:prstGeom prst="rect">
            <a:avLst/>
          </a:prstGeom>
        </p:spPr>
      </p:pic>
    </p:spTree>
    <p:extLst>
      <p:ext uri="{BB962C8B-B14F-4D97-AF65-F5344CB8AC3E}">
        <p14:creationId xmlns:p14="http://schemas.microsoft.com/office/powerpoint/2010/main" val="2023899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Identifying Hotel’s Main Consumers</a:t>
            </a:r>
          </a:p>
        </p:txBody>
      </p:sp>
      <p:sp>
        <p:nvSpPr>
          <p:cNvPr id="2" name="Rectangle 1">
            <a:extLst>
              <a:ext uri="{FF2B5EF4-FFF2-40B4-BE49-F238E27FC236}">
                <a16:creationId xmlns:a16="http://schemas.microsoft.com/office/drawing/2014/main" id="{697B3D68-0B02-47CF-BAD1-0B76865FFB86}"/>
              </a:ext>
            </a:extLst>
          </p:cNvPr>
          <p:cNvSpPr/>
          <p:nvPr/>
        </p:nvSpPr>
        <p:spPr>
          <a:xfrm>
            <a:off x="4332369" y="714200"/>
            <a:ext cx="2601092" cy="417422"/>
          </a:xfrm>
          <a:prstGeom prst="rect">
            <a:avLst/>
          </a:prstGeom>
          <a:ln>
            <a:solidFill>
              <a:schemeClr val="accent1">
                <a:lumMod val="75000"/>
              </a:schemeClr>
            </a:solidFill>
          </a:ln>
        </p:spPr>
        <p:txBody>
          <a:bodyPr wrap="square">
            <a:spAutoFit/>
          </a:bodyPr>
          <a:lstStyle/>
          <a:p>
            <a:pPr algn="ctr">
              <a:lnSpc>
                <a:spcPct val="150000"/>
              </a:lnSpc>
            </a:pPr>
            <a:r>
              <a:rPr lang="en-US" sz="1600" b="1" dirty="0">
                <a:latin typeface="Times New Roman" panose="02020603050405020304" pitchFamily="18" charset="0"/>
                <a:cs typeface="Times New Roman" panose="02020603050405020304" pitchFamily="18" charset="0"/>
              </a:rPr>
              <a:t>Targeting</a:t>
            </a:r>
          </a:p>
        </p:txBody>
      </p:sp>
      <p:sp>
        <p:nvSpPr>
          <p:cNvPr id="4" name="Rectangle 3">
            <a:extLst>
              <a:ext uri="{FF2B5EF4-FFF2-40B4-BE49-F238E27FC236}">
                <a16:creationId xmlns:a16="http://schemas.microsoft.com/office/drawing/2014/main" id="{005CA25C-7D6C-4750-8E91-F05C01B4EF58}"/>
              </a:ext>
            </a:extLst>
          </p:cNvPr>
          <p:cNvSpPr/>
          <p:nvPr/>
        </p:nvSpPr>
        <p:spPr>
          <a:xfrm>
            <a:off x="261990" y="2781803"/>
            <a:ext cx="4909287" cy="1294393"/>
          </a:xfrm>
          <a:prstGeom prst="rect">
            <a:avLst/>
          </a:prstGeom>
          <a:ln>
            <a:solidFill>
              <a:schemeClr val="accent1">
                <a:lumMod val="75000"/>
              </a:schemeClr>
            </a:solidFill>
          </a:ln>
        </p:spPr>
        <p:txBody>
          <a:bodyPr wrap="square">
            <a:spAutoFit/>
          </a:bodyPr>
          <a:lstStyle/>
          <a:p>
            <a:pPr algn="just">
              <a:lnSpc>
                <a:spcPct val="150000"/>
              </a:lnSpc>
            </a:pPr>
            <a:r>
              <a:rPr lang="en-US" dirty="0">
                <a:latin typeface="Times New Roman" panose="02020603050405020304" pitchFamily="18" charset="0"/>
                <a:cs typeface="Times New Roman" panose="02020603050405020304" pitchFamily="18" charset="0"/>
              </a:rPr>
              <a:t>People belonging to the high-income class, prefer luxury, and are highly educated. Also, they are upper and upper-middle-class people</a:t>
            </a:r>
            <a:endParaRPr lang="en-US" sz="16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D5E368D-CEFC-4794-A1CE-4357E0AD4A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2915" y="1757779"/>
            <a:ext cx="6248896" cy="4150309"/>
          </a:xfrm>
          <a:prstGeom prst="rect">
            <a:avLst/>
          </a:prstGeom>
          <a:ln>
            <a:solidFill>
              <a:schemeClr val="tx1"/>
            </a:solidFill>
          </a:ln>
        </p:spPr>
      </p:pic>
    </p:spTree>
    <p:extLst>
      <p:ext uri="{BB962C8B-B14F-4D97-AF65-F5344CB8AC3E}">
        <p14:creationId xmlns:p14="http://schemas.microsoft.com/office/powerpoint/2010/main" val="26056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Identifying Hotel’s Main Consumers</a:t>
            </a:r>
          </a:p>
        </p:txBody>
      </p:sp>
      <p:sp>
        <p:nvSpPr>
          <p:cNvPr id="2" name="Rectangle 1">
            <a:extLst>
              <a:ext uri="{FF2B5EF4-FFF2-40B4-BE49-F238E27FC236}">
                <a16:creationId xmlns:a16="http://schemas.microsoft.com/office/drawing/2014/main" id="{697B3D68-0B02-47CF-BAD1-0B76865FFB86}"/>
              </a:ext>
            </a:extLst>
          </p:cNvPr>
          <p:cNvSpPr/>
          <p:nvPr/>
        </p:nvSpPr>
        <p:spPr>
          <a:xfrm>
            <a:off x="4332369" y="714200"/>
            <a:ext cx="2601092" cy="417422"/>
          </a:xfrm>
          <a:prstGeom prst="rect">
            <a:avLst/>
          </a:prstGeom>
          <a:ln>
            <a:solidFill>
              <a:schemeClr val="accent1">
                <a:lumMod val="75000"/>
              </a:schemeClr>
            </a:solidFill>
          </a:ln>
        </p:spPr>
        <p:txBody>
          <a:bodyPr wrap="square">
            <a:spAutoFit/>
          </a:bodyPr>
          <a:lstStyle/>
          <a:p>
            <a:pPr algn="ctr">
              <a:lnSpc>
                <a:spcPct val="150000"/>
              </a:lnSpc>
            </a:pPr>
            <a:r>
              <a:rPr lang="en-US" sz="1600" b="1" dirty="0">
                <a:latin typeface="Times New Roman" panose="02020603050405020304" pitchFamily="18" charset="0"/>
                <a:cs typeface="Times New Roman" panose="02020603050405020304" pitchFamily="18" charset="0"/>
              </a:rPr>
              <a:t>Positioning</a:t>
            </a:r>
          </a:p>
        </p:txBody>
      </p:sp>
      <p:sp>
        <p:nvSpPr>
          <p:cNvPr id="3" name="Rectangle 2">
            <a:extLst>
              <a:ext uri="{FF2B5EF4-FFF2-40B4-BE49-F238E27FC236}">
                <a16:creationId xmlns:a16="http://schemas.microsoft.com/office/drawing/2014/main" id="{500D8975-6C74-4334-BB67-AC35AB510E8A}"/>
              </a:ext>
            </a:extLst>
          </p:cNvPr>
          <p:cNvSpPr/>
          <p:nvPr/>
        </p:nvSpPr>
        <p:spPr>
          <a:xfrm>
            <a:off x="689631" y="2379033"/>
            <a:ext cx="3642738" cy="2099934"/>
          </a:xfrm>
          <a:prstGeom prst="rect">
            <a:avLst/>
          </a:prstGeom>
          <a:ln>
            <a:solidFill>
              <a:schemeClr val="accent1">
                <a:lumMod val="75000"/>
              </a:schemeClr>
            </a:solidFill>
          </a:ln>
        </p:spPr>
        <p:txBody>
          <a:bodyPr wrap="square">
            <a:spAutoFit/>
          </a:bodyPr>
          <a:lstStyle/>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ea typeface="Calibri" panose="020F0502020204030204" pitchFamily="34" charset="0"/>
                <a:cs typeface="Times New Roman" panose="02020603050405020304" pitchFamily="18" charset="0"/>
              </a:rPr>
              <a:t>The brand charges a higher price for its luxury service.</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ea typeface="Calibri" panose="020F0502020204030204" pitchFamily="34" charset="0"/>
                <a:cs typeface="Times New Roman" panose="02020603050405020304" pitchFamily="18" charset="0"/>
              </a:rPr>
              <a:t> It goes beyond the typical affordability</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ea typeface="Calibri" panose="020F0502020204030204" pitchFamily="34" charset="0"/>
                <a:cs typeface="Times New Roman" panose="02020603050405020304" pitchFamily="18" charset="0"/>
              </a:rPr>
              <a:t>It does not serve the mass market.</a:t>
            </a:r>
          </a:p>
        </p:txBody>
      </p:sp>
      <p:cxnSp>
        <p:nvCxnSpPr>
          <p:cNvPr id="8" name="Straight Arrow Connector 7">
            <a:extLst>
              <a:ext uri="{FF2B5EF4-FFF2-40B4-BE49-F238E27FC236}">
                <a16:creationId xmlns:a16="http://schemas.microsoft.com/office/drawing/2014/main" id="{7C5FC398-8D30-487E-9999-2452B5EF75B2}"/>
              </a:ext>
            </a:extLst>
          </p:cNvPr>
          <p:cNvCxnSpPr/>
          <p:nvPr/>
        </p:nvCxnSpPr>
        <p:spPr>
          <a:xfrm>
            <a:off x="6264676" y="3429000"/>
            <a:ext cx="4867922" cy="0"/>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CBC3FDF-D472-472D-9510-CD9F9A4AE7BC}"/>
              </a:ext>
            </a:extLst>
          </p:cNvPr>
          <p:cNvCxnSpPr/>
          <p:nvPr/>
        </p:nvCxnSpPr>
        <p:spPr>
          <a:xfrm>
            <a:off x="8787413" y="1491448"/>
            <a:ext cx="0" cy="4065973"/>
          </a:xfrm>
          <a:prstGeom prst="straightConnector1">
            <a:avLst/>
          </a:prstGeom>
          <a:ln w="38100">
            <a:solidFill>
              <a:schemeClr val="accent1">
                <a:lumMod val="7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07DC77-B8DF-4A65-B011-F4A4A5A87A0F}"/>
              </a:ext>
            </a:extLst>
          </p:cNvPr>
          <p:cNvSpPr txBox="1"/>
          <p:nvPr/>
        </p:nvSpPr>
        <p:spPr>
          <a:xfrm>
            <a:off x="10085033" y="3685844"/>
            <a:ext cx="1950061" cy="338554"/>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Premium Market</a:t>
            </a:r>
          </a:p>
        </p:txBody>
      </p:sp>
      <p:sp>
        <p:nvSpPr>
          <p:cNvPr id="12" name="TextBox 11">
            <a:extLst>
              <a:ext uri="{FF2B5EF4-FFF2-40B4-BE49-F238E27FC236}">
                <a16:creationId xmlns:a16="http://schemas.microsoft.com/office/drawing/2014/main" id="{40D10782-23D0-4F31-8788-5F83AE7CD58F}"/>
              </a:ext>
            </a:extLst>
          </p:cNvPr>
          <p:cNvSpPr txBox="1"/>
          <p:nvPr/>
        </p:nvSpPr>
        <p:spPr>
          <a:xfrm>
            <a:off x="5632915" y="3685844"/>
            <a:ext cx="1950061" cy="338554"/>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Mass Market</a:t>
            </a:r>
          </a:p>
        </p:txBody>
      </p:sp>
      <p:sp>
        <p:nvSpPr>
          <p:cNvPr id="13" name="TextBox 12">
            <a:extLst>
              <a:ext uri="{FF2B5EF4-FFF2-40B4-BE49-F238E27FC236}">
                <a16:creationId xmlns:a16="http://schemas.microsoft.com/office/drawing/2014/main" id="{25403ECE-1386-406D-86BB-A763080880E7}"/>
              </a:ext>
            </a:extLst>
          </p:cNvPr>
          <p:cNvSpPr txBox="1"/>
          <p:nvPr/>
        </p:nvSpPr>
        <p:spPr>
          <a:xfrm>
            <a:off x="7812382" y="5785778"/>
            <a:ext cx="1950061" cy="338554"/>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Affordability</a:t>
            </a:r>
          </a:p>
        </p:txBody>
      </p:sp>
      <p:sp>
        <p:nvSpPr>
          <p:cNvPr id="14" name="TextBox 13">
            <a:extLst>
              <a:ext uri="{FF2B5EF4-FFF2-40B4-BE49-F238E27FC236}">
                <a16:creationId xmlns:a16="http://schemas.microsoft.com/office/drawing/2014/main" id="{9361DECB-1F87-48B6-9D12-5FC0B68A8DA7}"/>
              </a:ext>
            </a:extLst>
          </p:cNvPr>
          <p:cNvSpPr txBox="1"/>
          <p:nvPr/>
        </p:nvSpPr>
        <p:spPr>
          <a:xfrm>
            <a:off x="7812381" y="1035160"/>
            <a:ext cx="1950061" cy="338554"/>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Premium Price</a:t>
            </a:r>
          </a:p>
        </p:txBody>
      </p:sp>
      <p:pic>
        <p:nvPicPr>
          <p:cNvPr id="5" name="Picture 4">
            <a:extLst>
              <a:ext uri="{FF2B5EF4-FFF2-40B4-BE49-F238E27FC236}">
                <a16:creationId xmlns:a16="http://schemas.microsoft.com/office/drawing/2014/main" id="{36D2F27B-F619-400F-A3CF-7DF43517D4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0089" y="1315849"/>
            <a:ext cx="1950062" cy="1083368"/>
          </a:xfrm>
          <a:prstGeom prst="rect">
            <a:avLst/>
          </a:prstGeom>
        </p:spPr>
      </p:pic>
    </p:spTree>
    <p:extLst>
      <p:ext uri="{BB962C8B-B14F-4D97-AF65-F5344CB8AC3E}">
        <p14:creationId xmlns:p14="http://schemas.microsoft.com/office/powerpoint/2010/main" val="1278787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Role, Scope and Nature of Guest Service</a:t>
            </a:r>
          </a:p>
        </p:txBody>
      </p:sp>
      <p:sp>
        <p:nvSpPr>
          <p:cNvPr id="4" name="Rectangle 3">
            <a:extLst>
              <a:ext uri="{FF2B5EF4-FFF2-40B4-BE49-F238E27FC236}">
                <a16:creationId xmlns:a16="http://schemas.microsoft.com/office/drawing/2014/main" id="{005CA25C-7D6C-4750-8E91-F05C01B4EF58}"/>
              </a:ext>
            </a:extLst>
          </p:cNvPr>
          <p:cNvSpPr/>
          <p:nvPr/>
        </p:nvSpPr>
        <p:spPr>
          <a:xfrm>
            <a:off x="230821" y="707452"/>
            <a:ext cx="4962616" cy="5957400"/>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Its guest service can be classified into four categories which are hotels and resorts, Marriott Bonvoy, spas, and shops.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Marriott Bonvoy service enables people to be a member of the hotel brand and to enjoy service further which is applicable in the London Edition.</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It offers silver, gold, platinum, titanium, and ambassador elite subscription programs to people and offers various services under each subscription program</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memberships provide bonuses and reward points to the customers which motivate to them make repeat purchases</a:t>
            </a:r>
            <a:endParaRPr lang="en-US" sz="1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580079B-8992-4B84-B7C3-977DD1DF70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0788" y="1253387"/>
            <a:ext cx="6529389" cy="4351226"/>
          </a:xfrm>
          <a:prstGeom prst="rect">
            <a:avLst/>
          </a:prstGeom>
          <a:ln>
            <a:solidFill>
              <a:schemeClr val="tx1"/>
            </a:solidFill>
          </a:ln>
        </p:spPr>
      </p:pic>
    </p:spTree>
    <p:extLst>
      <p:ext uri="{BB962C8B-B14F-4D97-AF65-F5344CB8AC3E}">
        <p14:creationId xmlns:p14="http://schemas.microsoft.com/office/powerpoint/2010/main" val="2642928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Role, Scope and Nature of Guest Service</a:t>
            </a:r>
          </a:p>
        </p:txBody>
      </p:sp>
      <p:sp>
        <p:nvSpPr>
          <p:cNvPr id="4" name="Rectangle 3">
            <a:extLst>
              <a:ext uri="{FF2B5EF4-FFF2-40B4-BE49-F238E27FC236}">
                <a16:creationId xmlns:a16="http://schemas.microsoft.com/office/drawing/2014/main" id="{005CA25C-7D6C-4750-8E91-F05C01B4EF58}"/>
              </a:ext>
            </a:extLst>
          </p:cNvPr>
          <p:cNvSpPr/>
          <p:nvPr/>
        </p:nvSpPr>
        <p:spPr>
          <a:xfrm>
            <a:off x="519443" y="1253387"/>
            <a:ext cx="4594095" cy="4849404"/>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hotel offers its customers vacations where hotel room service, flight to reach the destination and commute in the city car service are provided</a:t>
            </a:r>
          </a:p>
          <a:p>
            <a:pPr algn="just">
              <a:lnSpc>
                <a:spcPct val="150000"/>
              </a:lnSpc>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London Edition specializes in providing high customer satisfaction by customizing experiences, engaging them, and being customer centered</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gold standard fully guides and ensures the customer experience</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hotel expertise's in providing exceptional quality in terms of service</a:t>
            </a:r>
          </a:p>
        </p:txBody>
      </p:sp>
      <p:pic>
        <p:nvPicPr>
          <p:cNvPr id="5" name="Picture 4">
            <a:extLst>
              <a:ext uri="{FF2B5EF4-FFF2-40B4-BE49-F238E27FC236}">
                <a16:creationId xmlns:a16="http://schemas.microsoft.com/office/drawing/2014/main" id="{7885031E-6D39-4168-969F-127E584DE2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0788" y="1253387"/>
            <a:ext cx="6529389" cy="4351226"/>
          </a:xfrm>
          <a:prstGeom prst="rect">
            <a:avLst/>
          </a:prstGeom>
          <a:ln>
            <a:solidFill>
              <a:schemeClr val="tx1"/>
            </a:solidFill>
          </a:ln>
        </p:spPr>
      </p:pic>
    </p:spTree>
    <p:extLst>
      <p:ext uri="{BB962C8B-B14F-4D97-AF65-F5344CB8AC3E}">
        <p14:creationId xmlns:p14="http://schemas.microsoft.com/office/powerpoint/2010/main" val="1461647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Explaining the need to consider the role and function of Guests Service </a:t>
            </a:r>
          </a:p>
        </p:txBody>
      </p:sp>
      <p:sp>
        <p:nvSpPr>
          <p:cNvPr id="4" name="Rectangle 3">
            <a:extLst>
              <a:ext uri="{FF2B5EF4-FFF2-40B4-BE49-F238E27FC236}">
                <a16:creationId xmlns:a16="http://schemas.microsoft.com/office/drawing/2014/main" id="{005CA25C-7D6C-4750-8E91-F05C01B4EF58}"/>
              </a:ext>
            </a:extLst>
          </p:cNvPr>
          <p:cNvSpPr/>
          <p:nvPr/>
        </p:nvSpPr>
        <p:spPr>
          <a:xfrm>
            <a:off x="421789" y="942283"/>
            <a:ext cx="4798281" cy="5218736"/>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Without understanding the functions of the services that a hotel provides maximum customer satisfaction is not possible</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Ensuring proper guest service experience in the hotel industry is crucial in the situation of rising pressure from competition and changing consumer's demand</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60% of the guests who have experienced positive guest service in the hotel will return to the hotel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guest's services are normally performed by the employees and the elements by which customers' needs are solved</a:t>
            </a:r>
          </a:p>
        </p:txBody>
      </p:sp>
      <p:pic>
        <p:nvPicPr>
          <p:cNvPr id="3" name="Picture 2">
            <a:extLst>
              <a:ext uri="{FF2B5EF4-FFF2-40B4-BE49-F238E27FC236}">
                <a16:creationId xmlns:a16="http://schemas.microsoft.com/office/drawing/2014/main" id="{BC0E4357-2E5D-4450-A26C-32C2C672CC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167" y="1445233"/>
            <a:ext cx="5960469" cy="3967533"/>
          </a:xfrm>
          <a:prstGeom prst="rect">
            <a:avLst/>
          </a:prstGeom>
          <a:ln>
            <a:solidFill>
              <a:schemeClr val="tx1"/>
            </a:solidFill>
          </a:ln>
        </p:spPr>
      </p:pic>
    </p:spTree>
    <p:extLst>
      <p:ext uri="{BB962C8B-B14F-4D97-AF65-F5344CB8AC3E}">
        <p14:creationId xmlns:p14="http://schemas.microsoft.com/office/powerpoint/2010/main" val="3697224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Explaining the need to consider the role and function of Guests Service </a:t>
            </a:r>
          </a:p>
        </p:txBody>
      </p:sp>
      <p:sp>
        <p:nvSpPr>
          <p:cNvPr id="4" name="Rectangle 3">
            <a:extLst>
              <a:ext uri="{FF2B5EF4-FFF2-40B4-BE49-F238E27FC236}">
                <a16:creationId xmlns:a16="http://schemas.microsoft.com/office/drawing/2014/main" id="{005CA25C-7D6C-4750-8E91-F05C01B4EF58}"/>
              </a:ext>
            </a:extLst>
          </p:cNvPr>
          <p:cNvSpPr/>
          <p:nvPr/>
        </p:nvSpPr>
        <p:spPr>
          <a:xfrm>
            <a:off x="430667" y="986671"/>
            <a:ext cx="4531951" cy="5218736"/>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It must be measured periodically how well the roles and functions of guest service are performing in a hotel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London Edition incorporated guest service experience management for evaluating the performance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This evaluation of functions and roles provides clear consideration</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It is needed to establish customers’ trust, long term relationships with them, to attract customers, and increase sales</a:t>
            </a:r>
          </a:p>
        </p:txBody>
      </p:sp>
      <p:pic>
        <p:nvPicPr>
          <p:cNvPr id="3" name="Picture 2">
            <a:extLst>
              <a:ext uri="{FF2B5EF4-FFF2-40B4-BE49-F238E27FC236}">
                <a16:creationId xmlns:a16="http://schemas.microsoft.com/office/drawing/2014/main" id="{7448DF8C-C047-45CD-87D1-95D7E2A80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53234" y="1446131"/>
            <a:ext cx="6551399" cy="3685162"/>
          </a:xfrm>
          <a:prstGeom prst="rect">
            <a:avLst/>
          </a:prstGeom>
          <a:ln>
            <a:solidFill>
              <a:schemeClr val="tx1"/>
            </a:solidFill>
          </a:ln>
        </p:spPr>
      </p:pic>
    </p:spTree>
    <p:extLst>
      <p:ext uri="{BB962C8B-B14F-4D97-AF65-F5344CB8AC3E}">
        <p14:creationId xmlns:p14="http://schemas.microsoft.com/office/powerpoint/2010/main" val="72108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Importance of Hospitality and How hotels meet/exceed Guests’ expectations</a:t>
            </a:r>
          </a:p>
        </p:txBody>
      </p:sp>
      <p:sp>
        <p:nvSpPr>
          <p:cNvPr id="4" name="Rectangle 3">
            <a:extLst>
              <a:ext uri="{FF2B5EF4-FFF2-40B4-BE49-F238E27FC236}">
                <a16:creationId xmlns:a16="http://schemas.microsoft.com/office/drawing/2014/main" id="{005CA25C-7D6C-4750-8E91-F05C01B4EF58}"/>
              </a:ext>
            </a:extLst>
          </p:cNvPr>
          <p:cNvSpPr/>
          <p:nvPr/>
        </p:nvSpPr>
        <p:spPr>
          <a:xfrm>
            <a:off x="279745" y="1101953"/>
            <a:ext cx="5561761" cy="5218736"/>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Hospitality is the relationship between guests and hotels when hotels provide guests with good services, and it results in trust between both parties.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Hospitality can ensure to attract and retain loyal customers</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Proper hospitality can help to gain a competitive advantage</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London Edition developed its organizational culture in such a way that solely focuses on giving hospitality to its guests </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Effective hospitality management assists hotel to grow their business</a:t>
            </a:r>
          </a:p>
        </p:txBody>
      </p:sp>
      <p:pic>
        <p:nvPicPr>
          <p:cNvPr id="3" name="Picture 2">
            <a:extLst>
              <a:ext uri="{FF2B5EF4-FFF2-40B4-BE49-F238E27FC236}">
                <a16:creationId xmlns:a16="http://schemas.microsoft.com/office/drawing/2014/main" id="{785784F6-75F7-441C-91AE-E7EA342BB1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8453" y="1458971"/>
            <a:ext cx="5887443" cy="3940058"/>
          </a:xfrm>
          <a:prstGeom prst="rect">
            <a:avLst/>
          </a:prstGeom>
          <a:ln>
            <a:solidFill>
              <a:schemeClr val="tx1"/>
            </a:solidFill>
          </a:ln>
        </p:spPr>
      </p:pic>
    </p:spTree>
    <p:extLst>
      <p:ext uri="{BB962C8B-B14F-4D97-AF65-F5344CB8AC3E}">
        <p14:creationId xmlns:p14="http://schemas.microsoft.com/office/powerpoint/2010/main" val="518142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CDFFF52-5D71-4BC5-B6B5-89B584624A2F}"/>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Importance of Hospitality and How hotels meet/exceed Guests’ expectations</a:t>
            </a:r>
          </a:p>
        </p:txBody>
      </p:sp>
      <p:sp>
        <p:nvSpPr>
          <p:cNvPr id="4" name="Rectangle 3">
            <a:extLst>
              <a:ext uri="{FF2B5EF4-FFF2-40B4-BE49-F238E27FC236}">
                <a16:creationId xmlns:a16="http://schemas.microsoft.com/office/drawing/2014/main" id="{005CA25C-7D6C-4750-8E91-F05C01B4EF58}"/>
              </a:ext>
            </a:extLst>
          </p:cNvPr>
          <p:cNvSpPr/>
          <p:nvPr/>
        </p:nvSpPr>
        <p:spPr>
          <a:xfrm>
            <a:off x="448421" y="1181851"/>
            <a:ext cx="5561761" cy="4480073"/>
          </a:xfrm>
          <a:prstGeom prst="rect">
            <a:avLst/>
          </a:prstGeom>
          <a:ln>
            <a:solidFill>
              <a:schemeClr val="accent1">
                <a:lumMod val="75000"/>
              </a:schemeClr>
            </a:solidFill>
          </a:ln>
        </p:spPr>
        <p:txBody>
          <a:bodyPr wrap="square">
            <a:spAutoFit/>
          </a:bodyPr>
          <a:lstStyle/>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Before meeting or exceeding guests’ expectations, hotels should identify what exactly guests expect from a hotel</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Three basic things are generally expected by the guests when they stay in the hotel which are affordability, accessibility to the hotel (location), and extra services provided</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Hotels must ease the process of buying the service of the hotel</a:t>
            </a:r>
          </a:p>
          <a:p>
            <a:pPr marL="285750" indent="-285750" algn="just">
              <a:lnSpc>
                <a:spcPct val="150000"/>
              </a:lnSpc>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London Edition lets people reserve hotels, and rooms, plan vacations or design their vacation plans according to their needs on the website</a:t>
            </a:r>
          </a:p>
        </p:txBody>
      </p:sp>
      <p:pic>
        <p:nvPicPr>
          <p:cNvPr id="3" name="Picture 2">
            <a:extLst>
              <a:ext uri="{FF2B5EF4-FFF2-40B4-BE49-F238E27FC236}">
                <a16:creationId xmlns:a16="http://schemas.microsoft.com/office/drawing/2014/main" id="{3A481BE2-5C7B-4602-9BE7-1F26353287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1820" y="1581242"/>
            <a:ext cx="5831103" cy="3887402"/>
          </a:xfrm>
          <a:prstGeom prst="rect">
            <a:avLst/>
          </a:prstGeom>
          <a:ln>
            <a:solidFill>
              <a:schemeClr val="tx1"/>
            </a:solidFill>
          </a:ln>
        </p:spPr>
      </p:pic>
    </p:spTree>
    <p:extLst>
      <p:ext uri="{BB962C8B-B14F-4D97-AF65-F5344CB8AC3E}">
        <p14:creationId xmlns:p14="http://schemas.microsoft.com/office/powerpoint/2010/main" val="2952443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5B4DBE-6EDA-45F4-BA96-70FEF0C82F96}"/>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Conclusion</a:t>
            </a:r>
          </a:p>
        </p:txBody>
      </p:sp>
      <p:sp>
        <p:nvSpPr>
          <p:cNvPr id="5" name="Rectangle 4">
            <a:extLst>
              <a:ext uri="{FF2B5EF4-FFF2-40B4-BE49-F238E27FC236}">
                <a16:creationId xmlns:a16="http://schemas.microsoft.com/office/drawing/2014/main" id="{566ED88D-C702-41E9-BD6B-ABD6C70D8F54}"/>
              </a:ext>
            </a:extLst>
          </p:cNvPr>
          <p:cNvSpPr/>
          <p:nvPr/>
        </p:nvSpPr>
        <p:spPr>
          <a:xfrm>
            <a:off x="233776" y="1270677"/>
            <a:ext cx="5323645" cy="4623702"/>
          </a:xfrm>
          <a:prstGeom prst="rect">
            <a:avLst/>
          </a:prstGeom>
          <a:ln>
            <a:solidFill>
              <a:schemeClr val="accent1"/>
            </a:solidFill>
          </a:ln>
        </p:spPr>
        <p:txBody>
          <a:bodyPr wrap="square">
            <a:spAutoFit/>
          </a:bodyPr>
          <a:lstStyle/>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chosen hotel brand was ‘the Edition’ </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It is a luxury hotel brand whose organization culture is based on customer obsession. </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target consumers are businessmen, top-level corporate employees, national and international sportsmen, and celebrities</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Understanding the functions and roles of guest service is important to satisfy guests and to have loyal customers</a:t>
            </a:r>
          </a:p>
          <a:p>
            <a:pPr marL="285750" indent="-285750" algn="just">
              <a:lnSpc>
                <a:spcPct val="150000"/>
              </a:lnSpc>
              <a:spcAft>
                <a:spcPts val="800"/>
              </a:spcAft>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Hospitality can increase business growth and attract new customers for hotels</a:t>
            </a:r>
          </a:p>
          <a:p>
            <a:pPr marL="285750" indent="-285750" algn="just">
              <a:lnSpc>
                <a:spcPct val="150000"/>
              </a:lnSpc>
              <a:spcAft>
                <a:spcPts val="800"/>
              </a:spcAft>
              <a:buFont typeface="Wingdings" panose="05000000000000000000" pitchFamily="2" charset="2"/>
              <a:buChar char="Ø"/>
            </a:pPr>
            <a:endParaRPr lang="en-US" sz="1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9A3203F-ECB8-4AE0-869C-FFBF62DCD95A}"/>
              </a:ext>
            </a:extLst>
          </p:cNvPr>
          <p:cNvPicPr>
            <a:picLocks noChangeAspect="1"/>
          </p:cNvPicPr>
          <p:nvPr/>
        </p:nvPicPr>
        <p:blipFill rotWithShape="1">
          <a:blip r:embed="rId3"/>
          <a:srcRect l="10704" t="20241" r="11456" b="2798"/>
          <a:stretch/>
        </p:blipFill>
        <p:spPr>
          <a:xfrm>
            <a:off x="5699467" y="1691191"/>
            <a:ext cx="6258757" cy="3319660"/>
          </a:xfrm>
          <a:prstGeom prst="rect">
            <a:avLst/>
          </a:prstGeom>
        </p:spPr>
      </p:pic>
    </p:spTree>
    <p:extLst>
      <p:ext uri="{BB962C8B-B14F-4D97-AF65-F5344CB8AC3E}">
        <p14:creationId xmlns:p14="http://schemas.microsoft.com/office/powerpoint/2010/main" val="147997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5B4DBE-6EDA-45F4-BA96-70FEF0C82F96}"/>
              </a:ext>
            </a:extLst>
          </p:cNvPr>
          <p:cNvSpPr txBox="1"/>
          <p:nvPr/>
        </p:nvSpPr>
        <p:spPr>
          <a:xfrm>
            <a:off x="0" y="0"/>
            <a:ext cx="12192000" cy="461665"/>
          </a:xfrm>
          <a:prstGeom prst="rect">
            <a:avLst/>
          </a:prstGeom>
          <a:solidFill>
            <a:schemeClr val="accent5">
              <a:lumMod val="50000"/>
            </a:schemeClr>
          </a:solidFill>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Reference List</a:t>
            </a:r>
          </a:p>
        </p:txBody>
      </p:sp>
      <p:sp>
        <p:nvSpPr>
          <p:cNvPr id="3" name="Rectangle 2">
            <a:extLst>
              <a:ext uri="{FF2B5EF4-FFF2-40B4-BE49-F238E27FC236}">
                <a16:creationId xmlns:a16="http://schemas.microsoft.com/office/drawing/2014/main" id="{16699D4B-5BDE-4C2F-8570-708F5FE7E338}"/>
              </a:ext>
            </a:extLst>
          </p:cNvPr>
          <p:cNvSpPr/>
          <p:nvPr/>
        </p:nvSpPr>
        <p:spPr>
          <a:xfrm>
            <a:off x="398015" y="665851"/>
            <a:ext cx="11560207" cy="5989397"/>
          </a:xfrm>
          <a:prstGeom prst="rect">
            <a:avLst/>
          </a:prstGeom>
        </p:spPr>
        <p:txBody>
          <a:bodyPr wrap="square">
            <a:spAutoFit/>
          </a:bodyPr>
          <a:lstStyle/>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Zoubi</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A.F. and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Alomari</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(2017). The Role of Internal Customer in Improving the Quality of Hotel Services in Jordan: A Case Study of the Marriott International Hotel in Amman.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International Journal of Marketing Studies</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9(6), p.82. doi:10.5539/ijms.v9n6p82.</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Alsabbagh</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K.I. and Ahmad, S.Z. (2015). Values-based organization – Ritz Carlton Abu Dhabi Hotel.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Emerald Emerging Markets Case Studies</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3(6), pp.1–6. doi:10.1108/eemcs-06-2015-0115.</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anlöz</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Özgen</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H.K. (2021). Excellence in Hotel Businesses: The Case of a European Quality Award-Winning Hotel.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International Journal of Business Excellence</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1(1), p.1. doi:10.1504/ijbex.2021.10041327.</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Business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Traveller</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(2018).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Edition Hotels: What you need to know</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Business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Traveller</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https://www.businesstraveller.com/features/edition-hotels-need-know/.</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Business wire (2022).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EDITION Announces Global Expansion Plan</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www.businesswire.com. Available at: https://www.businesswire.com/news/home/20221207005247/en/EDITION-Announces-Global-Expansion-Plan.</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Glion (2020).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Why is hospitality important in businesses? - Glion Website</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www.glion.edu. Available at: https://www.glion.edu/magazine/hospitality-important-businesses/.</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Kotler, P. and Armstrong, G. (2020).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Principles of Marketing</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18th ed. Harlow: Pearson Education Limited.</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Lee, P.C. (2017).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TrainTraining</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Development Trends in the Hospitality Industry- Evidence from Hospitality Management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Journalsing</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Development Trends in the Hospitality Industry- Evidence from Hospitality Management Journals.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Journal of Tourism Research &amp; Hospitality</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06(02). doi:10.4172/2324-8807.1000164.</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Morin, C. (2019).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How the Ritz-Carlton Creates a 5 Star Customer Experience</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CRM.org. Available at: https://crm.org/articles/ritz-carlton-gold-standards.</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Pizam</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(2016). Non-complementary behavior and guest service management.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58, pp.117–118. doi:10.1016/j.ijhm.2016.08.007.</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Pravin, P. (2021).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Ritz Carlton Business Strategy - The Strategy Story</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a:t>
            </a: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TheStrategyStory</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Available at: https://thestrategystory.com/2021/06/09/ritz-carlton-business-strategy/.</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Ritz-Carlton (2023).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Luxury Hotels &amp; Resorts</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[online] The Ritz-Carlton. Available at: https://www.ritzcarlton.com/en/services-amenities.</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Sarkey</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A.S., Turkson, A.H. and Ansah, J.K. (2015). A Study of the Impact of Frontline Employee Traits on Service Quality and Customer Satisfaction in UK Hotels.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doi:10.2139/ssrn.2280603.</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1200"/>
              </a:spcAft>
            </a:pP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Tarrant, C. (2018). UK hotel industry — market restructuring and the need to respond to customer demands. </a:t>
            </a:r>
            <a:r>
              <a:rPr lang="en-US" sz="1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Tourism Management</a:t>
            </a:r>
            <a:r>
              <a:rPr lang="en-US" sz="1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10(3), pp.187–191. doi:10.1016/0261-5177(89)90068-x.</a:t>
            </a:r>
            <a:endParaRPr lang="en-US" sz="1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59629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539349-4702-42B5-AC61-9B879BE3F0C2}"/>
              </a:ext>
            </a:extLst>
          </p:cNvPr>
          <p:cNvSpPr txBox="1"/>
          <p:nvPr/>
        </p:nvSpPr>
        <p:spPr>
          <a:xfrm>
            <a:off x="0" y="2894119"/>
            <a:ext cx="12192000" cy="830997"/>
          </a:xfrm>
          <a:prstGeom prst="rect">
            <a:avLst/>
          </a:prstGeom>
          <a:solidFill>
            <a:schemeClr val="accent5">
              <a:lumMod val="50000"/>
            </a:schemeClr>
          </a:solidFill>
        </p:spPr>
        <p:txBody>
          <a:bodyPr wrap="square" rtlCol="0">
            <a:spAutoFit/>
          </a:bodyPr>
          <a:lstStyle/>
          <a:p>
            <a:pPr algn="ctr"/>
            <a:r>
              <a:rPr lang="en-US" sz="4800" dirty="0">
                <a:solidFill>
                  <a:schemeClr val="bg1"/>
                </a:solidFill>
                <a:latin typeface="Times New Roman" panose="02020603050405020304" pitchFamily="18" charset="0"/>
                <a:cs typeface="Times New Roman" panose="02020603050405020304" pitchFamily="18" charset="0"/>
              </a:rPr>
              <a:t>Thank You</a:t>
            </a:r>
          </a:p>
        </p:txBody>
      </p:sp>
      <p:sp>
        <p:nvSpPr>
          <p:cNvPr id="5" name="Rectangle 4">
            <a:extLst>
              <a:ext uri="{FF2B5EF4-FFF2-40B4-BE49-F238E27FC236}">
                <a16:creationId xmlns:a16="http://schemas.microsoft.com/office/drawing/2014/main" id="{08A7BD6E-1B21-4370-BB74-CC9A14B0F9DB}"/>
              </a:ext>
            </a:extLst>
          </p:cNvPr>
          <p:cNvSpPr/>
          <p:nvPr/>
        </p:nvSpPr>
        <p:spPr>
          <a:xfrm>
            <a:off x="2027068" y="4616828"/>
            <a:ext cx="7640714" cy="960328"/>
          </a:xfrm>
          <a:prstGeom prst="rect">
            <a:avLst/>
          </a:prstGeom>
        </p:spPr>
        <p:txBody>
          <a:bodyPr wrap="square">
            <a:spAutoFit/>
          </a:bodyPr>
          <a:lstStyle/>
          <a:p>
            <a:pPr algn="ctr">
              <a:lnSpc>
                <a:spcPct val="150000"/>
              </a:lnSpc>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The Role and Importance of Quality Service, Hospitality and Guest Service within the Hotel Industry</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descr="University of Wales Trinity Saint David launches 'One Planet ...">
            <a:extLst>
              <a:ext uri="{FF2B5EF4-FFF2-40B4-BE49-F238E27FC236}">
                <a16:creationId xmlns:a16="http://schemas.microsoft.com/office/drawing/2014/main" id="{DF1F35E6-2A1E-4AEC-A238-5AEF3A4EA74E}"/>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94148" y="104380"/>
            <a:ext cx="2906553" cy="1454316"/>
          </a:xfrm>
          <a:prstGeom prst="rect">
            <a:avLst/>
          </a:prstGeom>
          <a:noFill/>
          <a:ln>
            <a:noFill/>
          </a:ln>
        </p:spPr>
      </p:pic>
      <p:sp>
        <p:nvSpPr>
          <p:cNvPr id="7" name="Rectangle 6">
            <a:extLst>
              <a:ext uri="{FF2B5EF4-FFF2-40B4-BE49-F238E27FC236}">
                <a16:creationId xmlns:a16="http://schemas.microsoft.com/office/drawing/2014/main" id="{9067A674-1E06-4E0B-A90B-6FC8B824D651}"/>
              </a:ext>
            </a:extLst>
          </p:cNvPr>
          <p:cNvSpPr/>
          <p:nvPr/>
        </p:nvSpPr>
        <p:spPr>
          <a:xfrm>
            <a:off x="2799424" y="1638595"/>
            <a:ext cx="6096000" cy="964367"/>
          </a:xfrm>
          <a:prstGeom prst="rect">
            <a:avLst/>
          </a:prstGeom>
        </p:spPr>
        <p:txBody>
          <a:bodyPr>
            <a:spAutoFit/>
          </a:bodyPr>
          <a:lstStyle/>
          <a:p>
            <a:pPr algn="ctr">
              <a:lnSpc>
                <a:spcPct val="150000"/>
              </a:lnSpc>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Hospitality and Guest Service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r>
              <a:rPr lang="en-GB" sz="2000" dirty="0">
                <a:latin typeface="Times New Roman" panose="02020603050405020304" pitchFamily="18" charset="0"/>
                <a:ea typeface="Calibri" panose="020F0502020204030204" pitchFamily="34" charset="0"/>
              </a:rPr>
              <a:t>BMIH4003</a:t>
            </a:r>
            <a:endParaRPr lang="en-US" sz="2000" dirty="0"/>
          </a:p>
        </p:txBody>
      </p:sp>
    </p:spTree>
    <p:extLst>
      <p:ext uri="{BB962C8B-B14F-4D97-AF65-F5344CB8AC3E}">
        <p14:creationId xmlns:p14="http://schemas.microsoft.com/office/powerpoint/2010/main" val="4044873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4772</Words>
  <Application>Microsoft Office PowerPoint</Application>
  <PresentationFormat>Widescreen</PresentationFormat>
  <Paragraphs>180</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Rezaul Rabbani</dc:creator>
  <cp:lastModifiedBy>Rezaul Rabbani (1813391)</cp:lastModifiedBy>
  <cp:revision>1</cp:revision>
  <dcterms:created xsi:type="dcterms:W3CDTF">2023-01-18T11:17:37Z</dcterms:created>
  <dcterms:modified xsi:type="dcterms:W3CDTF">2023-01-26T12:46:15Z</dcterms:modified>
</cp:coreProperties>
</file>