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46" d="100"/>
          <a:sy n="146" d="100"/>
        </p:scale>
        <p:origin x="59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Moise" userId="836240720987ac0e" providerId="LiveId" clId="{40B98E46-F394-46E3-9755-0467B939505C}"/>
    <pc:docChg chg="custSel modSld">
      <pc:chgData name="Alexandra Moise" userId="836240720987ac0e" providerId="LiveId" clId="{40B98E46-F394-46E3-9755-0467B939505C}" dt="2026-10-11T18:13:28.250" v="0" actId="478"/>
      <pc:docMkLst>
        <pc:docMk/>
      </pc:docMkLst>
      <pc:sldChg chg="delSp mod">
        <pc:chgData name="Alexandra Moise" userId="836240720987ac0e" providerId="LiveId" clId="{40B98E46-F394-46E3-9755-0467B939505C}" dt="2026-10-11T18:13:28.250" v="0" actId="478"/>
        <pc:sldMkLst>
          <pc:docMk/>
          <pc:sldMk cId="0" sldId="258"/>
        </pc:sldMkLst>
        <pc:spChg chg="del">
          <ac:chgData name="Alexandra Moise" userId="836240720987ac0e" providerId="LiveId" clId="{40B98E46-F394-46E3-9755-0467B939505C}" dt="2026-10-11T18:13:28.250" v="0" actId="478"/>
          <ac:spMkLst>
            <pc:docMk/>
            <pc:sldMk cId="0" sldId="258"/>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9028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20 seconds) Hello, my name is Lavinia. I am a nursery practitioner helping Shona, who is 3. She gets anxious when her carers leave, she says very little, and she finds group play hard. I chose Vygotsky’s theory because it explains how adults, language and play help children learn and move forward. I will explain the theory, use it to understand Shona, suggest ways to help her, talk about nature and nurture, and say what is good and not so good about it.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1 minute) Vygotsky said that children first learn with other people and only later on their own (Vygotsky, 1978). There are four main ideas. One: children learn from people who know more than them. Two: language, numbers and play help children think in more advanced ways. Three: the zone of proximal development, or ZPD. Four: scaffolding, which means giving help and then slowly taking it away (Wood, Bruner and Ross, 1976). In nursery, adults and other children give this kind of help all day (Gross, 2020).</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1 minute 10) The ZPD is the gap between what a child can do alone and what they can do with help (Vygotsky, 1978). The middle ring is where learning happens. These are only examples for Shona. On her own she plays with objects. With help she could take a turn in a game with her key person. She cannot yet join a busy circle time. Tasks should be a little above her level. If a task is too hard, no amount of help will work. If it is too easy, she will lose interest. I would need to watch Shona to check these examples.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1 minute) Vygotsky said language makes thinking possible and later helps us control what we do (Vygotsky, 1978). It goes in three steps. First, children talk to other people. Then they think out loud and talk to themselves. Later, the talking moves inside their head. Berk (1994) found that children talk to themselves most when a task is hard, and less as they get better at it. At 3, Shona is between the first and second step. If she is anxious she may have fewer chats with adults, so she gets less practice. I will watch if she talks to herself in play, and I would also check for hearing or speech problems.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1 minute 15) Emotional: Vygotsky’s theory works when a child is happy to learn with an adult, so Shona’s anxiety could get in the way. The theory says little about attachment, so I would also use Bowlby (1969). Language: language is the main tool for thinking, so she needs lots of chats with adults (Vygotsky, 1978). I would also check her hearing and speech. Social: Vygotsky said play helps children learn above their level (Vygotsky, 1978). So adults showing her how to play, with one other child, could help her join in. All of these are ideas that I would check by watching Shona and talking with her carers.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1 minute 15) The plan follows the idea of scaffolding. Step 1, watch: I find out what Shona can do alone and with help. I also ask her carers about her home language and routines, because families have different ways of doing things (Cross et al., 1989). Step 2, connect: her key person builds trust (DfE, 2024). Step 3, scaffold: I say what she is doing and add to her words, using songs and gestures (Bruner, 1983). Step 4, fade: I slowly give less help as she copes (Wood, Bruner and Ross, 1976). The bottom row shows how the plan helps her emotional, social, thinking and physical wellbeing.</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1 minute) Vygotsky includes both nature and nurture. Children are born with basic mental skills, like reflexes and using their senses. Through culture and other people, these grow into advanced skills like reasoning and planning (Vygotsky, 1978). On the biological side, the brain grows with age and babies are good at learning speech sounds early on (Kuhl, 2004). On the environmental side, the more adults talk to children, the more words they learn (Huttenlocher et al., 1991), and culture decides what children are taught. Shona’s biology and her experiences work together, so I would ask her carers about both.</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1 minute 15) What is good: it gives practical tools, the ZPD and scaffolding (Berk and Winsler, 1995). It is supported by research (Wood, Bruner and Ross, 1976; Berk, 1994). It also takes culture and home language seriously (Cross et al., 1989). What is not so good: the ZPD is hard to measure exactly (Gross, 2020). It says little about feelings and attachment, which matters for Shona. It also says less about biology than some other language theories. To sum up, it is good for Shona’s language and play, but I would use it with an attachment approach. Thank you for listening. Are there any questions?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list in Harvard style. Not presented aloud.</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731520"/>
          </a:xfrm>
          <a:prstGeom prst="rect">
            <a:avLst/>
          </a:prstGeom>
          <a:noFill/>
          <a:ln/>
        </p:spPr>
        <p:txBody>
          <a:bodyPr wrap="square" rtlCol="0"/>
          <a:lstStyle>
            <a:lvl1pPr marL="0" indent="0" algn="l">
              <a:buNone/>
              <a:defRPr lang="en-US" sz="2800" b="1" dirty="0">
                <a:solidFill>
                  <a:srgbClr val="14213D"/>
                </a:solidFill>
                <a:latin typeface="Century Schoolbook" pitchFamily="34" charset="0"/>
                <a:ea typeface="Century Schoolbook" pitchFamily="34" charset="-122"/>
                <a:cs typeface="Century Schoolbook" pitchFamily="34" charset="-120"/>
              </a:defRPr>
            </a:lvl1pPr>
          </a:lstStyle>
          <a:p>
            <a:pPr marL="0" indent="0" algn="l">
              <a:buNone/>
            </a:pPr>
            <a:endParaRPr lang="en-US" sz="2800" dirty="0"/>
          </a:p>
        </p:txBody>
      </p:sp>
      <p:sp>
        <p:nvSpPr>
          <p:cNvPr id="25" name="Slide Number Placeholder 0"/>
          <p:cNvSpPr>
            <a:spLocks noGrp="1"/>
          </p:cNvSpPr>
          <p:nvPr>
            <p:ph type="sldNum" sz="quarter" idx="4294967295"/>
          </p:nvPr>
        </p:nvSpPr>
        <p:spPr>
          <a:xfrm>
            <a:off x="841248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A6578"/>
                </a:solidFill>
                <a:latin typeface="Arial"/>
                <a:ea typeface="Arial"/>
                <a:cs typeface="Arial"/>
              </a:defRPr>
            </a:lvl1pPr>
          </a:lstStyle>
          <a:p>
            <a:pPr algn="l"/>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solidFill>
          <a:srgbClr val="14213D"/>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41248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A6578"/>
                </a:solidFill>
                <a:latin typeface="Arial"/>
                <a:ea typeface="Arial"/>
                <a:cs typeface="Arial"/>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Ring outer"/>
          <p:cNvSpPr/>
          <p:nvPr/>
        </p:nvSpPr>
        <p:spPr>
          <a:xfrm>
            <a:off x="5715000" y="594360"/>
            <a:ext cx="3566160" cy="3566160"/>
          </a:xfrm>
          <a:prstGeom prst="ellipse">
            <a:avLst/>
          </a:prstGeom>
          <a:solidFill>
            <a:srgbClr val="1F2F57"/>
          </a:solidFill>
          <a:ln w="12700">
            <a:solidFill>
              <a:srgbClr val="1F2F57"/>
            </a:solidFill>
            <a:prstDash val="solid"/>
          </a:ln>
        </p:spPr>
        <p:txBody>
          <a:bodyPr/>
          <a:lstStyle/>
          <a:p>
            <a:endParaRPr lang="en-GB"/>
          </a:p>
        </p:txBody>
      </p:sp>
      <p:sp>
        <p:nvSpPr>
          <p:cNvPr id="3" name="Ring middle"/>
          <p:cNvSpPr/>
          <p:nvPr/>
        </p:nvSpPr>
        <p:spPr>
          <a:xfrm>
            <a:off x="6263640" y="1143000"/>
            <a:ext cx="2468880" cy="2468880"/>
          </a:xfrm>
          <a:prstGeom prst="ellipse">
            <a:avLst/>
          </a:prstGeom>
          <a:solidFill>
            <a:srgbClr val="3A5BA0"/>
          </a:solidFill>
          <a:ln w="12700">
            <a:solidFill>
              <a:srgbClr val="3A5BA0"/>
            </a:solidFill>
            <a:prstDash val="solid"/>
          </a:ln>
        </p:spPr>
        <p:txBody>
          <a:bodyPr/>
          <a:lstStyle/>
          <a:p>
            <a:endParaRPr lang="en-GB"/>
          </a:p>
        </p:txBody>
      </p:sp>
      <p:sp>
        <p:nvSpPr>
          <p:cNvPr id="4" name="Ring inner"/>
          <p:cNvSpPr/>
          <p:nvPr/>
        </p:nvSpPr>
        <p:spPr>
          <a:xfrm>
            <a:off x="6812280" y="1691640"/>
            <a:ext cx="1371600" cy="1371600"/>
          </a:xfrm>
          <a:prstGeom prst="ellipse">
            <a:avLst/>
          </a:prstGeom>
          <a:solidFill>
            <a:srgbClr val="FCA311"/>
          </a:solidFill>
          <a:ln w="12700">
            <a:solidFill>
              <a:srgbClr val="FCA311"/>
            </a:solidFill>
            <a:prstDash val="solid"/>
          </a:ln>
        </p:spPr>
        <p:txBody>
          <a:bodyPr/>
          <a:lstStyle/>
          <a:p>
            <a:endParaRPr lang="en-GB"/>
          </a:p>
        </p:txBody>
      </p:sp>
      <p:sp>
        <p:nvSpPr>
          <p:cNvPr id="5" name="Text 3"/>
          <p:cNvSpPr txBox="1"/>
          <p:nvPr/>
        </p:nvSpPr>
        <p:spPr>
          <a:xfrm>
            <a:off x="548640" y="457200"/>
            <a:ext cx="5029200" cy="2011680"/>
          </a:xfrm>
          <a:prstGeom prst="rect">
            <a:avLst/>
          </a:prstGeom>
          <a:noFill/>
          <a:ln/>
        </p:spPr>
        <p:txBody>
          <a:bodyPr wrap="square" lIns="0" tIns="0" rIns="0" bIns="0" rtlCol="0" anchor="ctr"/>
          <a:lstStyle/>
          <a:p>
            <a:pPr marL="0" indent="0">
              <a:buNone/>
            </a:pPr>
            <a:r>
              <a:rPr lang="en-US" sz="3000" b="1" dirty="0">
                <a:solidFill>
                  <a:srgbClr val="FFFFFF"/>
                </a:solidFill>
                <a:latin typeface="Century Schoolbook" pitchFamily="34" charset="0"/>
                <a:ea typeface="Century Schoolbook" pitchFamily="34" charset="-122"/>
                <a:cs typeface="Century Schoolbook" pitchFamily="34" charset="-120"/>
              </a:rPr>
              <a:t>Supporting Shona through Vygotsky’s Sociocultural Theory</a:t>
            </a:r>
            <a:endParaRPr lang="en-US" sz="3000" dirty="0"/>
          </a:p>
        </p:txBody>
      </p:sp>
      <p:sp>
        <p:nvSpPr>
          <p:cNvPr id="6" name="Text 4"/>
          <p:cNvSpPr txBox="1"/>
          <p:nvPr/>
        </p:nvSpPr>
        <p:spPr>
          <a:xfrm>
            <a:off x="548640" y="2560320"/>
            <a:ext cx="5029200" cy="365760"/>
          </a:xfrm>
          <a:prstGeom prst="rect">
            <a:avLst/>
          </a:prstGeom>
          <a:noFill/>
          <a:ln/>
        </p:spPr>
        <p:txBody>
          <a:bodyPr wrap="square" lIns="0" tIns="0" rIns="0" bIns="0" rtlCol="0" anchor="t"/>
          <a:lstStyle/>
          <a:p>
            <a:pPr marL="0" indent="0">
              <a:buNone/>
            </a:pPr>
            <a:r>
              <a:rPr lang="en-US" sz="1500" b="1" dirty="0">
                <a:solidFill>
                  <a:srgbClr val="FCA311"/>
                </a:solidFill>
                <a:latin typeface="Arial" pitchFamily="34" charset="0"/>
                <a:ea typeface="Arial" pitchFamily="34" charset="-122"/>
                <a:cs typeface="Arial" pitchFamily="34" charset="-120"/>
              </a:rPr>
              <a:t>Assessment Component 1 – Individual Presentation</a:t>
            </a:r>
            <a:endParaRPr lang="en-US" sz="1500" dirty="0"/>
          </a:p>
        </p:txBody>
      </p:sp>
      <p:sp>
        <p:nvSpPr>
          <p:cNvPr id="7" name="Text 5"/>
          <p:cNvSpPr txBox="1"/>
          <p:nvPr/>
        </p:nvSpPr>
        <p:spPr>
          <a:xfrm>
            <a:off x="548640" y="3108960"/>
            <a:ext cx="7315200" cy="1554480"/>
          </a:xfrm>
          <a:prstGeom prst="rect">
            <a:avLst/>
          </a:prstGeom>
          <a:noFill/>
          <a:ln/>
        </p:spPr>
        <p:txBody>
          <a:bodyPr wrap="square" lIns="0" tIns="0" rIns="0" bIns="0" rtlCol="0" anchor="t"/>
          <a:lstStyle/>
          <a:p>
            <a:pPr marL="0" indent="0">
              <a:spcAft>
                <a:spcPts val="400"/>
              </a:spcAft>
              <a:buNone/>
            </a:pPr>
            <a:r>
              <a:rPr lang="en-US" sz="1400" b="1" dirty="0">
                <a:solidFill>
                  <a:srgbClr val="FFFFFF"/>
                </a:solidFill>
                <a:latin typeface="Arial" pitchFamily="34" charset="0"/>
                <a:ea typeface="Arial" pitchFamily="34" charset="-122"/>
                <a:cs typeface="Arial" pitchFamily="34" charset="-120"/>
              </a:rPr>
              <a:t>Name: </a:t>
            </a:r>
            <a:r>
              <a:rPr lang="en-US" sz="1400" dirty="0">
                <a:solidFill>
                  <a:srgbClr val="FFFFFF"/>
                </a:solidFill>
                <a:latin typeface="Arial" pitchFamily="34" charset="0"/>
                <a:ea typeface="Arial" pitchFamily="34" charset="-122"/>
                <a:cs typeface="Arial" pitchFamily="34" charset="-120"/>
              </a:rPr>
              <a:t>Lavinia Anamaria Zamfir</a:t>
            </a:r>
            <a:endParaRPr lang="en-US" sz="1400" dirty="0"/>
          </a:p>
          <a:p>
            <a:pPr marL="0" indent="0">
              <a:spcAft>
                <a:spcPts val="400"/>
              </a:spcAft>
              <a:buNone/>
            </a:pPr>
            <a:r>
              <a:rPr lang="en-US" sz="1400" b="1" dirty="0">
                <a:solidFill>
                  <a:srgbClr val="FFFFFF"/>
                </a:solidFill>
                <a:latin typeface="Arial" pitchFamily="34" charset="0"/>
                <a:ea typeface="Arial" pitchFamily="34" charset="-122"/>
                <a:cs typeface="Arial" pitchFamily="34" charset="-120"/>
              </a:rPr>
              <a:t>Student number: </a:t>
            </a:r>
            <a:r>
              <a:rPr lang="en-US" sz="1400" dirty="0">
                <a:solidFill>
                  <a:srgbClr val="FFFFFF"/>
                </a:solidFill>
                <a:latin typeface="Arial" pitchFamily="34" charset="0"/>
                <a:ea typeface="Arial" pitchFamily="34" charset="-122"/>
                <a:cs typeface="Arial" pitchFamily="34" charset="-120"/>
              </a:rPr>
              <a:t>2519622</a:t>
            </a:r>
            <a:endParaRPr lang="en-US" sz="1400" dirty="0"/>
          </a:p>
          <a:p>
            <a:pPr marL="0" indent="0">
              <a:spcAft>
                <a:spcPts val="400"/>
              </a:spcAft>
              <a:buNone/>
            </a:pPr>
            <a:r>
              <a:rPr lang="en-US" sz="1400" b="1" dirty="0">
                <a:solidFill>
                  <a:srgbClr val="FFFFFF"/>
                </a:solidFill>
                <a:latin typeface="Arial" pitchFamily="34" charset="0"/>
                <a:ea typeface="Arial" pitchFamily="34" charset="-122"/>
                <a:cs typeface="Arial" pitchFamily="34" charset="-120"/>
              </a:rPr>
              <a:t>Module: </a:t>
            </a:r>
            <a:r>
              <a:rPr lang="en-US" sz="1400" dirty="0">
                <a:solidFill>
                  <a:srgbClr val="FFFFFF"/>
                </a:solidFill>
                <a:latin typeface="Arial" pitchFamily="34" charset="0"/>
                <a:ea typeface="Arial" pitchFamily="34" charset="-122"/>
                <a:cs typeface="Arial" pitchFamily="34" charset="-120"/>
              </a:rPr>
              <a:t>LCHS4010 – Psychology in Health and Social Care</a:t>
            </a:r>
            <a:endParaRPr lang="en-US" sz="1400" dirty="0"/>
          </a:p>
          <a:p>
            <a:pPr marL="0" indent="0">
              <a:spcAft>
                <a:spcPts val="400"/>
              </a:spcAft>
              <a:buNone/>
            </a:pPr>
            <a:r>
              <a:rPr lang="en-US" sz="1400" b="1" dirty="0">
                <a:solidFill>
                  <a:srgbClr val="FFFFFF"/>
                </a:solidFill>
                <a:latin typeface="Arial" pitchFamily="34" charset="0"/>
                <a:ea typeface="Arial" pitchFamily="34" charset="-122"/>
                <a:cs typeface="Arial" pitchFamily="34" charset="-120"/>
              </a:rPr>
              <a:t>Lecturer: </a:t>
            </a:r>
            <a:r>
              <a:rPr lang="en-US" sz="1400" dirty="0">
                <a:solidFill>
                  <a:srgbClr val="FFFFFF"/>
                </a:solidFill>
                <a:latin typeface="Arial" pitchFamily="34" charset="0"/>
                <a:ea typeface="Arial" pitchFamily="34" charset="-122"/>
                <a:cs typeface="Arial" pitchFamily="34" charset="-120"/>
              </a:rPr>
              <a:t>Rizwan Nadim</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731520"/>
          </a:xfrm>
          <a:prstGeom prst="rect">
            <a:avLst/>
          </a:prstGeom>
          <a:noFill/>
          <a:ln/>
        </p:spPr>
        <p:txBody>
          <a:bodyPr wrap="square" lIns="0" tIns="0" rIns="0" bIns="0" rtlCol="0" anchor="ctr"/>
          <a:lstStyle/>
          <a:p>
            <a:pPr marL="0" indent="0" algn="l">
              <a:buNone/>
            </a:pPr>
            <a:r>
              <a:rPr lang="en-US" sz="2800" b="1" dirty="0">
                <a:solidFill>
                  <a:srgbClr val="14213D"/>
                </a:solidFill>
                <a:latin typeface="Century Schoolbook" pitchFamily="34" charset="0"/>
                <a:ea typeface="Century Schoolbook" pitchFamily="34" charset="-122"/>
                <a:cs typeface="Century Schoolbook" pitchFamily="34" charset="-120"/>
              </a:rPr>
              <a:t>Vygotsky’s sociocultural theory</a:t>
            </a:r>
            <a:endParaRPr lang="en-US" sz="2800" dirty="0"/>
          </a:p>
        </p:txBody>
      </p:sp>
      <p:sp>
        <p:nvSpPr>
          <p:cNvPr id="3" name="Statement panel"/>
          <p:cNvSpPr/>
          <p:nvPr/>
        </p:nvSpPr>
        <p:spPr>
          <a:xfrm>
            <a:off x="457200" y="1188720"/>
            <a:ext cx="3291840" cy="3520440"/>
          </a:xfrm>
          <a:prstGeom prst="roundRect">
            <a:avLst>
              <a:gd name="adj" fmla="val 2778"/>
            </a:avLst>
          </a:prstGeom>
          <a:solidFill>
            <a:srgbClr val="14213D"/>
          </a:solidFill>
          <a:ln w="12700">
            <a:solidFill>
              <a:srgbClr val="14213D"/>
            </a:solidFill>
            <a:prstDash val="solid"/>
          </a:ln>
        </p:spPr>
        <p:txBody>
          <a:bodyPr/>
          <a:lstStyle/>
          <a:p>
            <a:endParaRPr lang="en-GB"/>
          </a:p>
        </p:txBody>
      </p:sp>
      <p:sp>
        <p:nvSpPr>
          <p:cNvPr id="4" name="Text 2"/>
          <p:cNvSpPr txBox="1"/>
          <p:nvPr/>
        </p:nvSpPr>
        <p:spPr>
          <a:xfrm>
            <a:off x="685800" y="1417320"/>
            <a:ext cx="2834640" cy="1554480"/>
          </a:xfrm>
          <a:prstGeom prst="rect">
            <a:avLst/>
          </a:prstGeom>
          <a:noFill/>
          <a:ln/>
        </p:spPr>
        <p:txBody>
          <a:bodyPr wrap="square" lIns="0" tIns="0" rIns="0" bIns="0" rtlCol="0" anchor="ctr"/>
          <a:lstStyle/>
          <a:p>
            <a:pPr marL="0" indent="0">
              <a:buNone/>
            </a:pPr>
            <a:r>
              <a:rPr lang="en-US" sz="2100" b="1" dirty="0">
                <a:solidFill>
                  <a:srgbClr val="FFFFFF"/>
                </a:solidFill>
                <a:latin typeface="Century Schoolbook" pitchFamily="34" charset="0"/>
                <a:ea typeface="Century Schoolbook" pitchFamily="34" charset="-122"/>
                <a:cs typeface="Century Schoolbook" pitchFamily="34" charset="-120"/>
              </a:rPr>
              <a:t>Children learn first with other people, and then on their own.</a:t>
            </a:r>
            <a:endParaRPr lang="en-US" sz="2100" dirty="0"/>
          </a:p>
        </p:txBody>
      </p:sp>
      <p:sp>
        <p:nvSpPr>
          <p:cNvPr id="5" name="Text 3"/>
          <p:cNvSpPr txBox="1"/>
          <p:nvPr/>
        </p:nvSpPr>
        <p:spPr>
          <a:xfrm>
            <a:off x="685800" y="3017520"/>
            <a:ext cx="2834640" cy="274320"/>
          </a:xfrm>
          <a:prstGeom prst="rect">
            <a:avLst/>
          </a:prstGeom>
          <a:noFill/>
          <a:ln/>
        </p:spPr>
        <p:txBody>
          <a:bodyPr wrap="square" lIns="0" tIns="0" rIns="0" bIns="0" rtlCol="0" anchor="t"/>
          <a:lstStyle/>
          <a:p>
            <a:pPr marL="0" indent="0">
              <a:buNone/>
            </a:pPr>
            <a:r>
              <a:rPr lang="en-US" sz="1400" b="1" dirty="0">
                <a:solidFill>
                  <a:srgbClr val="FCA311"/>
                </a:solidFill>
                <a:latin typeface="Arial" pitchFamily="34" charset="0"/>
                <a:ea typeface="Arial" pitchFamily="34" charset="-122"/>
                <a:cs typeface="Arial" pitchFamily="34" charset="-120"/>
              </a:rPr>
              <a:t>Vygotsky (1978)</a:t>
            </a:r>
            <a:endParaRPr lang="en-US" sz="1400" dirty="0"/>
          </a:p>
        </p:txBody>
      </p:sp>
      <p:sp>
        <p:nvSpPr>
          <p:cNvPr id="6" name="Text 4"/>
          <p:cNvSpPr txBox="1"/>
          <p:nvPr/>
        </p:nvSpPr>
        <p:spPr>
          <a:xfrm>
            <a:off x="685800" y="3429000"/>
            <a:ext cx="2834640" cy="1143000"/>
          </a:xfrm>
          <a:prstGeom prst="rect">
            <a:avLst/>
          </a:prstGeom>
          <a:noFill/>
          <a:ln/>
        </p:spPr>
        <p:txBody>
          <a:bodyPr wrap="square" lIns="0" tIns="0" rIns="0" bIns="0" rtlCol="0" anchor="t"/>
          <a:lstStyle/>
          <a:p>
            <a:pPr marL="0" indent="0">
              <a:buNone/>
            </a:pPr>
            <a:r>
              <a:rPr lang="en-US" sz="1400" dirty="0">
                <a:solidFill>
                  <a:srgbClr val="DCE5F5"/>
                </a:solidFill>
                <a:latin typeface="Arial" pitchFamily="34" charset="0"/>
                <a:ea typeface="Arial" pitchFamily="34" charset="-122"/>
                <a:cs typeface="Arial" pitchFamily="34" charset="-120"/>
              </a:rPr>
              <a:t>Why it matters: in nursery, adults help children learn every day by talking and playing with them.</a:t>
            </a:r>
            <a:endParaRPr lang="en-US" sz="1400" dirty="0"/>
          </a:p>
        </p:txBody>
      </p:sp>
      <p:sp>
        <p:nvSpPr>
          <p:cNvPr id="7" name="Concept 1"/>
          <p:cNvSpPr/>
          <p:nvPr/>
        </p:nvSpPr>
        <p:spPr>
          <a:xfrm>
            <a:off x="4023360" y="1188720"/>
            <a:ext cx="4663440" cy="795528"/>
          </a:xfrm>
          <a:prstGeom prst="roundRect">
            <a:avLst>
              <a:gd name="adj" fmla="val 6897"/>
            </a:avLst>
          </a:prstGeom>
          <a:solidFill>
            <a:srgbClr val="E5ECF7"/>
          </a:solidFill>
          <a:ln w="12700">
            <a:solidFill>
              <a:srgbClr val="E5ECF7"/>
            </a:solidFill>
            <a:prstDash val="solid"/>
          </a:ln>
        </p:spPr>
        <p:txBody>
          <a:bodyPr/>
          <a:lstStyle/>
          <a:p>
            <a:endParaRPr lang="en-GB"/>
          </a:p>
        </p:txBody>
      </p:sp>
      <p:sp>
        <p:nvSpPr>
          <p:cNvPr id="8" name="Num 1"/>
          <p:cNvSpPr/>
          <p:nvPr/>
        </p:nvSpPr>
        <p:spPr>
          <a:xfrm>
            <a:off x="4133088" y="1362456"/>
            <a:ext cx="457200" cy="457200"/>
          </a:xfrm>
          <a:prstGeom prst="roundRect">
            <a:avLst>
              <a:gd name="adj" fmla="val 16000"/>
            </a:avLst>
          </a:prstGeom>
          <a:solidFill>
            <a:srgbClr val="FCA311"/>
          </a:solidFill>
          <a:ln w="12700">
            <a:solidFill>
              <a:srgbClr val="FCA311"/>
            </a:solidFill>
            <a:prstDash val="solid"/>
          </a:ln>
        </p:spPr>
        <p:txBody>
          <a:bodyPr/>
          <a:lstStyle/>
          <a:p>
            <a:endParaRPr lang="en-GB"/>
          </a:p>
        </p:txBody>
      </p:sp>
      <p:sp>
        <p:nvSpPr>
          <p:cNvPr id="9" name="Text 7"/>
          <p:cNvSpPr txBox="1"/>
          <p:nvPr/>
        </p:nvSpPr>
        <p:spPr>
          <a:xfrm>
            <a:off x="4133088" y="1362456"/>
            <a:ext cx="457200" cy="457200"/>
          </a:xfrm>
          <a:prstGeom prst="rect">
            <a:avLst/>
          </a:prstGeom>
          <a:noFill/>
          <a:ln/>
        </p:spPr>
        <p:txBody>
          <a:bodyPr wrap="square" lIns="0" tIns="0" rIns="0" bIns="0" rtlCol="0" anchor="ctr"/>
          <a:lstStyle/>
          <a:p>
            <a:pPr marL="0" indent="0" algn="ctr">
              <a:buNone/>
            </a:pPr>
            <a:r>
              <a:rPr lang="en-US" sz="1600" b="1" dirty="0">
                <a:solidFill>
                  <a:srgbClr val="14213D"/>
                </a:solidFill>
                <a:latin typeface="Arial" pitchFamily="34" charset="0"/>
                <a:ea typeface="Arial" pitchFamily="34" charset="-122"/>
                <a:cs typeface="Arial" pitchFamily="34" charset="-120"/>
              </a:rPr>
              <a:t>1</a:t>
            </a:r>
            <a:endParaRPr lang="en-US" sz="1600" dirty="0"/>
          </a:p>
        </p:txBody>
      </p:sp>
      <p:sp>
        <p:nvSpPr>
          <p:cNvPr id="10" name="Text 8"/>
          <p:cNvSpPr txBox="1"/>
          <p:nvPr/>
        </p:nvSpPr>
        <p:spPr>
          <a:xfrm>
            <a:off x="4754880" y="1188720"/>
            <a:ext cx="3840480" cy="795528"/>
          </a:xfrm>
          <a:prstGeom prst="rect">
            <a:avLst/>
          </a:prstGeom>
          <a:noFill/>
          <a:ln/>
        </p:spPr>
        <p:txBody>
          <a:bodyPr wrap="square" lIns="0" tIns="0" rIns="0" bIns="0" rtlCol="0" anchor="ctr"/>
          <a:lstStyle/>
          <a:p>
            <a:pPr marL="0" indent="0">
              <a:buNone/>
            </a:pPr>
            <a:r>
              <a:rPr lang="en-US" sz="1400" b="1" dirty="0">
                <a:solidFill>
                  <a:srgbClr val="14213D"/>
                </a:solidFill>
                <a:latin typeface="Arial" pitchFamily="34" charset="0"/>
                <a:ea typeface="Arial" pitchFamily="34" charset="-122"/>
                <a:cs typeface="Arial" pitchFamily="34" charset="-120"/>
              </a:rPr>
              <a:t>Social interaction</a:t>
            </a:r>
            <a:endParaRPr lang="en-US" sz="1400" dirty="0"/>
          </a:p>
          <a:p>
            <a:pPr marL="0" indent="0">
              <a:buNone/>
            </a:pPr>
            <a:r>
              <a:rPr lang="en-US" sz="1400" dirty="0">
                <a:solidFill>
                  <a:srgbClr val="1B2433"/>
                </a:solidFill>
                <a:latin typeface="Arial" pitchFamily="34" charset="0"/>
                <a:ea typeface="Arial" pitchFamily="34" charset="-122"/>
                <a:cs typeface="Arial" pitchFamily="34" charset="-120"/>
              </a:rPr>
              <a:t>Children learn from carers, teachers and other children (Vygotsky, 1978).</a:t>
            </a:r>
            <a:endParaRPr lang="en-US" sz="1400" dirty="0"/>
          </a:p>
        </p:txBody>
      </p:sp>
      <p:sp>
        <p:nvSpPr>
          <p:cNvPr id="11" name="Concept 2"/>
          <p:cNvSpPr/>
          <p:nvPr/>
        </p:nvSpPr>
        <p:spPr>
          <a:xfrm>
            <a:off x="4023360" y="2075688"/>
            <a:ext cx="4663440" cy="795528"/>
          </a:xfrm>
          <a:prstGeom prst="roundRect">
            <a:avLst>
              <a:gd name="adj" fmla="val 6897"/>
            </a:avLst>
          </a:prstGeom>
          <a:solidFill>
            <a:srgbClr val="E5ECF7"/>
          </a:solidFill>
          <a:ln w="12700">
            <a:solidFill>
              <a:srgbClr val="E5ECF7"/>
            </a:solidFill>
            <a:prstDash val="solid"/>
          </a:ln>
        </p:spPr>
        <p:txBody>
          <a:bodyPr/>
          <a:lstStyle/>
          <a:p>
            <a:endParaRPr lang="en-GB"/>
          </a:p>
        </p:txBody>
      </p:sp>
      <p:sp>
        <p:nvSpPr>
          <p:cNvPr id="12" name="Num 2"/>
          <p:cNvSpPr/>
          <p:nvPr/>
        </p:nvSpPr>
        <p:spPr>
          <a:xfrm>
            <a:off x="4133088" y="2249424"/>
            <a:ext cx="457200" cy="457200"/>
          </a:xfrm>
          <a:prstGeom prst="roundRect">
            <a:avLst>
              <a:gd name="adj" fmla="val 16000"/>
            </a:avLst>
          </a:prstGeom>
          <a:solidFill>
            <a:srgbClr val="FCA311"/>
          </a:solidFill>
          <a:ln w="12700">
            <a:solidFill>
              <a:srgbClr val="FCA311"/>
            </a:solidFill>
            <a:prstDash val="solid"/>
          </a:ln>
        </p:spPr>
        <p:txBody>
          <a:bodyPr/>
          <a:lstStyle/>
          <a:p>
            <a:endParaRPr lang="en-GB"/>
          </a:p>
        </p:txBody>
      </p:sp>
      <p:sp>
        <p:nvSpPr>
          <p:cNvPr id="13" name="Text 11"/>
          <p:cNvSpPr txBox="1"/>
          <p:nvPr/>
        </p:nvSpPr>
        <p:spPr>
          <a:xfrm>
            <a:off x="4133088" y="2249424"/>
            <a:ext cx="457200" cy="457200"/>
          </a:xfrm>
          <a:prstGeom prst="rect">
            <a:avLst/>
          </a:prstGeom>
          <a:noFill/>
          <a:ln/>
        </p:spPr>
        <p:txBody>
          <a:bodyPr wrap="square" lIns="0" tIns="0" rIns="0" bIns="0" rtlCol="0" anchor="ctr"/>
          <a:lstStyle/>
          <a:p>
            <a:pPr marL="0" indent="0" algn="ctr">
              <a:buNone/>
            </a:pPr>
            <a:r>
              <a:rPr lang="en-US" sz="1600" b="1" dirty="0">
                <a:solidFill>
                  <a:srgbClr val="14213D"/>
                </a:solidFill>
                <a:latin typeface="Arial" pitchFamily="34" charset="0"/>
                <a:ea typeface="Arial" pitchFamily="34" charset="-122"/>
                <a:cs typeface="Arial" pitchFamily="34" charset="-120"/>
              </a:rPr>
              <a:t>2</a:t>
            </a:r>
            <a:endParaRPr lang="en-US" sz="1600" dirty="0"/>
          </a:p>
        </p:txBody>
      </p:sp>
      <p:sp>
        <p:nvSpPr>
          <p:cNvPr id="14" name="Text 12"/>
          <p:cNvSpPr txBox="1"/>
          <p:nvPr/>
        </p:nvSpPr>
        <p:spPr>
          <a:xfrm>
            <a:off x="4754880" y="2075688"/>
            <a:ext cx="3840480" cy="795528"/>
          </a:xfrm>
          <a:prstGeom prst="rect">
            <a:avLst/>
          </a:prstGeom>
          <a:noFill/>
          <a:ln/>
        </p:spPr>
        <p:txBody>
          <a:bodyPr wrap="square" lIns="0" tIns="0" rIns="0" bIns="0" rtlCol="0" anchor="ctr"/>
          <a:lstStyle/>
          <a:p>
            <a:pPr marL="0" indent="0">
              <a:buNone/>
            </a:pPr>
            <a:r>
              <a:rPr lang="en-US" sz="1400" b="1" dirty="0">
                <a:solidFill>
                  <a:srgbClr val="14213D"/>
                </a:solidFill>
                <a:latin typeface="Arial" pitchFamily="34" charset="0"/>
                <a:ea typeface="Arial" pitchFamily="34" charset="-122"/>
                <a:cs typeface="Arial" pitchFamily="34" charset="-120"/>
              </a:rPr>
              <a:t>Cultural tools</a:t>
            </a:r>
            <a:endParaRPr lang="en-US" sz="1400" dirty="0"/>
          </a:p>
          <a:p>
            <a:pPr marL="0" indent="0">
              <a:buNone/>
            </a:pPr>
            <a:r>
              <a:rPr lang="en-US" sz="1400" dirty="0">
                <a:solidFill>
                  <a:srgbClr val="1B2433"/>
                </a:solidFill>
                <a:latin typeface="Arial" pitchFamily="34" charset="0"/>
                <a:ea typeface="Arial" pitchFamily="34" charset="-122"/>
                <a:cs typeface="Arial" pitchFamily="34" charset="-120"/>
              </a:rPr>
              <a:t>Language, numbers and play help children think in more advanced ways (Vygotsky, 1978).</a:t>
            </a:r>
            <a:endParaRPr lang="en-US" sz="1400" dirty="0"/>
          </a:p>
        </p:txBody>
      </p:sp>
      <p:sp>
        <p:nvSpPr>
          <p:cNvPr id="15" name="Concept 3"/>
          <p:cNvSpPr/>
          <p:nvPr/>
        </p:nvSpPr>
        <p:spPr>
          <a:xfrm>
            <a:off x="4023360" y="2962656"/>
            <a:ext cx="4663440" cy="795528"/>
          </a:xfrm>
          <a:prstGeom prst="roundRect">
            <a:avLst>
              <a:gd name="adj" fmla="val 6897"/>
            </a:avLst>
          </a:prstGeom>
          <a:solidFill>
            <a:srgbClr val="E5ECF7"/>
          </a:solidFill>
          <a:ln w="12700">
            <a:solidFill>
              <a:srgbClr val="E5ECF7"/>
            </a:solidFill>
            <a:prstDash val="solid"/>
          </a:ln>
        </p:spPr>
        <p:txBody>
          <a:bodyPr/>
          <a:lstStyle/>
          <a:p>
            <a:endParaRPr lang="en-GB"/>
          </a:p>
        </p:txBody>
      </p:sp>
      <p:sp>
        <p:nvSpPr>
          <p:cNvPr id="16" name="Num 3"/>
          <p:cNvSpPr/>
          <p:nvPr/>
        </p:nvSpPr>
        <p:spPr>
          <a:xfrm>
            <a:off x="4133088" y="3136392"/>
            <a:ext cx="457200" cy="457200"/>
          </a:xfrm>
          <a:prstGeom prst="roundRect">
            <a:avLst>
              <a:gd name="adj" fmla="val 16000"/>
            </a:avLst>
          </a:prstGeom>
          <a:solidFill>
            <a:srgbClr val="FCA311"/>
          </a:solidFill>
          <a:ln w="12700">
            <a:solidFill>
              <a:srgbClr val="FCA311"/>
            </a:solidFill>
            <a:prstDash val="solid"/>
          </a:ln>
        </p:spPr>
        <p:txBody>
          <a:bodyPr/>
          <a:lstStyle/>
          <a:p>
            <a:endParaRPr lang="en-GB"/>
          </a:p>
        </p:txBody>
      </p:sp>
      <p:sp>
        <p:nvSpPr>
          <p:cNvPr id="17" name="Text 15"/>
          <p:cNvSpPr txBox="1"/>
          <p:nvPr/>
        </p:nvSpPr>
        <p:spPr>
          <a:xfrm>
            <a:off x="4133088" y="3136392"/>
            <a:ext cx="457200" cy="457200"/>
          </a:xfrm>
          <a:prstGeom prst="rect">
            <a:avLst/>
          </a:prstGeom>
          <a:noFill/>
          <a:ln/>
        </p:spPr>
        <p:txBody>
          <a:bodyPr wrap="square" lIns="0" tIns="0" rIns="0" bIns="0" rtlCol="0" anchor="ctr"/>
          <a:lstStyle/>
          <a:p>
            <a:pPr marL="0" indent="0" algn="ctr">
              <a:buNone/>
            </a:pPr>
            <a:r>
              <a:rPr lang="en-US" sz="1600" b="1" dirty="0">
                <a:solidFill>
                  <a:srgbClr val="14213D"/>
                </a:solidFill>
                <a:latin typeface="Arial" pitchFamily="34" charset="0"/>
                <a:ea typeface="Arial" pitchFamily="34" charset="-122"/>
                <a:cs typeface="Arial" pitchFamily="34" charset="-120"/>
              </a:rPr>
              <a:t>3</a:t>
            </a:r>
            <a:endParaRPr lang="en-US" sz="1600" dirty="0"/>
          </a:p>
        </p:txBody>
      </p:sp>
      <p:sp>
        <p:nvSpPr>
          <p:cNvPr id="18" name="Text 16"/>
          <p:cNvSpPr txBox="1"/>
          <p:nvPr/>
        </p:nvSpPr>
        <p:spPr>
          <a:xfrm>
            <a:off x="4754880" y="2962656"/>
            <a:ext cx="3840480" cy="795528"/>
          </a:xfrm>
          <a:prstGeom prst="rect">
            <a:avLst/>
          </a:prstGeom>
          <a:noFill/>
          <a:ln/>
        </p:spPr>
        <p:txBody>
          <a:bodyPr wrap="square" lIns="0" tIns="0" rIns="0" bIns="0" rtlCol="0" anchor="ctr"/>
          <a:lstStyle/>
          <a:p>
            <a:pPr marL="0" indent="0">
              <a:buNone/>
            </a:pPr>
            <a:r>
              <a:rPr lang="en-US" sz="1400" b="1" dirty="0">
                <a:solidFill>
                  <a:srgbClr val="14213D"/>
                </a:solidFill>
                <a:latin typeface="Arial" pitchFamily="34" charset="0"/>
                <a:ea typeface="Arial" pitchFamily="34" charset="-122"/>
                <a:cs typeface="Arial" pitchFamily="34" charset="-120"/>
              </a:rPr>
              <a:t>Zone of proximal development (ZPD)</a:t>
            </a:r>
            <a:endParaRPr lang="en-US" sz="1400" dirty="0"/>
          </a:p>
          <a:p>
            <a:pPr marL="0" indent="0">
              <a:buNone/>
            </a:pPr>
            <a:r>
              <a:rPr lang="en-US" sz="1400" dirty="0">
                <a:solidFill>
                  <a:srgbClr val="1B2433"/>
                </a:solidFill>
                <a:latin typeface="Arial" pitchFamily="34" charset="0"/>
                <a:ea typeface="Arial" pitchFamily="34" charset="-122"/>
                <a:cs typeface="Arial" pitchFamily="34" charset="-120"/>
              </a:rPr>
              <a:t>The gap between what a child can do alone and what they can do with help.</a:t>
            </a:r>
            <a:endParaRPr lang="en-US" sz="1400" dirty="0"/>
          </a:p>
        </p:txBody>
      </p:sp>
      <p:sp>
        <p:nvSpPr>
          <p:cNvPr id="19" name="Concept 4"/>
          <p:cNvSpPr/>
          <p:nvPr/>
        </p:nvSpPr>
        <p:spPr>
          <a:xfrm>
            <a:off x="4023360" y="3849624"/>
            <a:ext cx="4663440" cy="795528"/>
          </a:xfrm>
          <a:prstGeom prst="roundRect">
            <a:avLst>
              <a:gd name="adj" fmla="val 6897"/>
            </a:avLst>
          </a:prstGeom>
          <a:solidFill>
            <a:srgbClr val="E5ECF7"/>
          </a:solidFill>
          <a:ln w="12700">
            <a:solidFill>
              <a:srgbClr val="E5ECF7"/>
            </a:solidFill>
            <a:prstDash val="solid"/>
          </a:ln>
        </p:spPr>
        <p:txBody>
          <a:bodyPr/>
          <a:lstStyle/>
          <a:p>
            <a:endParaRPr lang="en-GB"/>
          </a:p>
        </p:txBody>
      </p:sp>
      <p:sp>
        <p:nvSpPr>
          <p:cNvPr id="20" name="Num 4"/>
          <p:cNvSpPr/>
          <p:nvPr/>
        </p:nvSpPr>
        <p:spPr>
          <a:xfrm>
            <a:off x="4133088" y="4023360"/>
            <a:ext cx="457200" cy="457200"/>
          </a:xfrm>
          <a:prstGeom prst="roundRect">
            <a:avLst>
              <a:gd name="adj" fmla="val 16000"/>
            </a:avLst>
          </a:prstGeom>
          <a:solidFill>
            <a:srgbClr val="FCA311"/>
          </a:solidFill>
          <a:ln w="12700">
            <a:solidFill>
              <a:srgbClr val="FCA311"/>
            </a:solidFill>
            <a:prstDash val="solid"/>
          </a:ln>
        </p:spPr>
        <p:txBody>
          <a:bodyPr/>
          <a:lstStyle/>
          <a:p>
            <a:endParaRPr lang="en-GB"/>
          </a:p>
        </p:txBody>
      </p:sp>
      <p:sp>
        <p:nvSpPr>
          <p:cNvPr id="21" name="Text 19"/>
          <p:cNvSpPr txBox="1"/>
          <p:nvPr/>
        </p:nvSpPr>
        <p:spPr>
          <a:xfrm>
            <a:off x="4133088" y="4023360"/>
            <a:ext cx="457200" cy="457200"/>
          </a:xfrm>
          <a:prstGeom prst="rect">
            <a:avLst/>
          </a:prstGeom>
          <a:noFill/>
          <a:ln/>
        </p:spPr>
        <p:txBody>
          <a:bodyPr wrap="square" lIns="0" tIns="0" rIns="0" bIns="0" rtlCol="0" anchor="ctr"/>
          <a:lstStyle/>
          <a:p>
            <a:pPr marL="0" indent="0" algn="ctr">
              <a:buNone/>
            </a:pPr>
            <a:r>
              <a:rPr lang="en-US" sz="1600" b="1" dirty="0">
                <a:solidFill>
                  <a:srgbClr val="14213D"/>
                </a:solidFill>
                <a:latin typeface="Arial" pitchFamily="34" charset="0"/>
                <a:ea typeface="Arial" pitchFamily="34" charset="-122"/>
                <a:cs typeface="Arial" pitchFamily="34" charset="-120"/>
              </a:rPr>
              <a:t>4</a:t>
            </a:r>
            <a:endParaRPr lang="en-US" sz="1600" dirty="0"/>
          </a:p>
        </p:txBody>
      </p:sp>
      <p:sp>
        <p:nvSpPr>
          <p:cNvPr id="22" name="Text 20"/>
          <p:cNvSpPr txBox="1"/>
          <p:nvPr/>
        </p:nvSpPr>
        <p:spPr>
          <a:xfrm>
            <a:off x="4754880" y="3849624"/>
            <a:ext cx="3840480" cy="795528"/>
          </a:xfrm>
          <a:prstGeom prst="rect">
            <a:avLst/>
          </a:prstGeom>
          <a:noFill/>
          <a:ln/>
        </p:spPr>
        <p:txBody>
          <a:bodyPr wrap="square" lIns="0" tIns="0" rIns="0" bIns="0" rtlCol="0" anchor="ctr"/>
          <a:lstStyle/>
          <a:p>
            <a:pPr marL="0" indent="0">
              <a:buNone/>
            </a:pPr>
            <a:r>
              <a:rPr lang="en-US" sz="1400" b="1" dirty="0">
                <a:solidFill>
                  <a:srgbClr val="14213D"/>
                </a:solidFill>
                <a:latin typeface="Arial" pitchFamily="34" charset="0"/>
                <a:ea typeface="Arial" pitchFamily="34" charset="-122"/>
                <a:cs typeface="Arial" pitchFamily="34" charset="-120"/>
              </a:rPr>
              <a:t>Scaffolding</a:t>
            </a:r>
            <a:endParaRPr lang="en-US" sz="1400" dirty="0"/>
          </a:p>
          <a:p>
            <a:pPr marL="0" indent="0">
              <a:buNone/>
            </a:pPr>
            <a:r>
              <a:rPr lang="en-US" sz="1400" dirty="0">
                <a:solidFill>
                  <a:srgbClr val="1B2433"/>
                </a:solidFill>
                <a:latin typeface="Arial" pitchFamily="34" charset="0"/>
                <a:ea typeface="Arial" pitchFamily="34" charset="-122"/>
                <a:cs typeface="Arial" pitchFamily="34" charset="-120"/>
              </a:rPr>
              <a:t>Help from an adult that is slowly taken away (Wood, Bruner and Ross, 1976).</a:t>
            </a:r>
            <a:endParaRPr lang="en-US" sz="1400" dirty="0"/>
          </a:p>
        </p:txBody>
      </p:sp>
      <p:sp>
        <p:nvSpPr>
          <p:cNvPr id="25" name="Slide Number Placeholder 0"/>
          <p:cNvSpPr>
            <a:spLocks noGrp="1"/>
          </p:cNvSpPr>
          <p:nvPr>
            <p:ph type="sldNum" sz="quarter" idx="4294967295"/>
          </p:nvPr>
        </p:nvSpPr>
        <p:spPr>
          <a:xfrm>
            <a:off x="841248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A6578"/>
                </a:solidFill>
                <a:latin typeface="Arial"/>
                <a:ea typeface="Arial"/>
                <a:cs typeface="Arial"/>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731520"/>
          </a:xfrm>
          <a:prstGeom prst="rect">
            <a:avLst/>
          </a:prstGeom>
          <a:noFill/>
          <a:ln/>
        </p:spPr>
        <p:txBody>
          <a:bodyPr wrap="square" lIns="0" tIns="0" rIns="0" bIns="0" rtlCol="0" anchor="ctr"/>
          <a:lstStyle/>
          <a:p>
            <a:pPr marL="0" indent="0" algn="l">
              <a:buNone/>
            </a:pPr>
            <a:r>
              <a:rPr lang="en-US" sz="2800" b="1" dirty="0">
                <a:solidFill>
                  <a:srgbClr val="14213D"/>
                </a:solidFill>
                <a:latin typeface="Century Schoolbook" pitchFamily="34" charset="0"/>
                <a:ea typeface="Century Schoolbook" pitchFamily="34" charset="-122"/>
                <a:cs typeface="Century Schoolbook" pitchFamily="34" charset="-120"/>
              </a:rPr>
              <a:t>The zone of proximal development (ZPD)</a:t>
            </a:r>
            <a:endParaRPr lang="en-US" sz="2800" dirty="0"/>
          </a:p>
        </p:txBody>
      </p:sp>
      <p:sp>
        <p:nvSpPr>
          <p:cNvPr id="3" name="ZPD outer"/>
          <p:cNvSpPr/>
          <p:nvPr/>
        </p:nvSpPr>
        <p:spPr>
          <a:xfrm>
            <a:off x="914400" y="1280160"/>
            <a:ext cx="3383280" cy="3383280"/>
          </a:xfrm>
          <a:prstGeom prst="ellipse">
            <a:avLst/>
          </a:prstGeom>
          <a:solidFill>
            <a:srgbClr val="E5ECF7"/>
          </a:solidFill>
          <a:ln w="12700">
            <a:solidFill>
              <a:srgbClr val="E5ECF7"/>
            </a:solidFill>
            <a:prstDash val="solid"/>
          </a:ln>
        </p:spPr>
        <p:txBody>
          <a:bodyPr/>
          <a:lstStyle/>
          <a:p>
            <a:endParaRPr lang="en-GB"/>
          </a:p>
        </p:txBody>
      </p:sp>
      <p:sp>
        <p:nvSpPr>
          <p:cNvPr id="4" name="ZPD middle"/>
          <p:cNvSpPr/>
          <p:nvPr/>
        </p:nvSpPr>
        <p:spPr>
          <a:xfrm>
            <a:off x="1463040" y="1828800"/>
            <a:ext cx="2286000" cy="2286000"/>
          </a:xfrm>
          <a:prstGeom prst="ellipse">
            <a:avLst/>
          </a:prstGeom>
          <a:solidFill>
            <a:srgbClr val="FCA311"/>
          </a:solidFill>
          <a:ln w="12700">
            <a:solidFill>
              <a:srgbClr val="FCA311"/>
            </a:solidFill>
            <a:prstDash val="solid"/>
          </a:ln>
        </p:spPr>
        <p:txBody>
          <a:bodyPr/>
          <a:lstStyle/>
          <a:p>
            <a:endParaRPr lang="en-GB"/>
          </a:p>
        </p:txBody>
      </p:sp>
      <p:sp>
        <p:nvSpPr>
          <p:cNvPr id="5" name="ZPD inner"/>
          <p:cNvSpPr/>
          <p:nvPr/>
        </p:nvSpPr>
        <p:spPr>
          <a:xfrm>
            <a:off x="2011680" y="2377440"/>
            <a:ext cx="1188720" cy="1188720"/>
          </a:xfrm>
          <a:prstGeom prst="ellipse">
            <a:avLst/>
          </a:prstGeom>
          <a:solidFill>
            <a:srgbClr val="14213D"/>
          </a:solidFill>
          <a:ln w="12700">
            <a:solidFill>
              <a:srgbClr val="14213D"/>
            </a:solidFill>
            <a:prstDash val="solid"/>
          </a:ln>
        </p:spPr>
        <p:txBody>
          <a:bodyPr/>
          <a:lstStyle/>
          <a:p>
            <a:endParaRPr lang="en-GB"/>
          </a:p>
        </p:txBody>
      </p:sp>
      <p:sp>
        <p:nvSpPr>
          <p:cNvPr id="6" name="Text 4"/>
          <p:cNvSpPr txBox="1"/>
          <p:nvPr/>
        </p:nvSpPr>
        <p:spPr>
          <a:xfrm>
            <a:off x="1783080" y="1481328"/>
            <a:ext cx="1645920" cy="274320"/>
          </a:xfrm>
          <a:prstGeom prst="rect">
            <a:avLst/>
          </a:prstGeom>
          <a:noFill/>
          <a:ln/>
        </p:spPr>
        <p:txBody>
          <a:bodyPr wrap="square" lIns="0" tIns="0" rIns="0" bIns="0" rtlCol="0" anchor="t"/>
          <a:lstStyle/>
          <a:p>
            <a:pPr marL="0" indent="0" algn="ctr">
              <a:buNone/>
            </a:pPr>
            <a:r>
              <a:rPr lang="en-US" sz="1300" b="1" dirty="0">
                <a:solidFill>
                  <a:srgbClr val="14213D"/>
                </a:solidFill>
                <a:latin typeface="Arial" pitchFamily="34" charset="0"/>
                <a:ea typeface="Arial" pitchFamily="34" charset="-122"/>
                <a:cs typeface="Arial" pitchFamily="34" charset="-120"/>
              </a:rPr>
              <a:t>not yet</a:t>
            </a:r>
            <a:endParaRPr lang="en-US" sz="1300" dirty="0"/>
          </a:p>
        </p:txBody>
      </p:sp>
      <p:sp>
        <p:nvSpPr>
          <p:cNvPr id="7" name="Text 5"/>
          <p:cNvSpPr txBox="1"/>
          <p:nvPr/>
        </p:nvSpPr>
        <p:spPr>
          <a:xfrm>
            <a:off x="1874520" y="2011680"/>
            <a:ext cx="1463040" cy="274320"/>
          </a:xfrm>
          <a:prstGeom prst="rect">
            <a:avLst/>
          </a:prstGeom>
          <a:noFill/>
          <a:ln/>
        </p:spPr>
        <p:txBody>
          <a:bodyPr wrap="square" lIns="0" tIns="0" rIns="0" bIns="0" rtlCol="0" anchor="t"/>
          <a:lstStyle/>
          <a:p>
            <a:pPr marL="0" indent="0" algn="ctr">
              <a:buNone/>
            </a:pPr>
            <a:r>
              <a:rPr lang="en-US" sz="1300" b="1" dirty="0">
                <a:solidFill>
                  <a:srgbClr val="14213D"/>
                </a:solidFill>
                <a:latin typeface="Arial" pitchFamily="34" charset="0"/>
                <a:ea typeface="Arial" pitchFamily="34" charset="-122"/>
                <a:cs typeface="Arial" pitchFamily="34" charset="-120"/>
              </a:rPr>
              <a:t>with help</a:t>
            </a:r>
            <a:endParaRPr lang="en-US" sz="1300" dirty="0"/>
          </a:p>
        </p:txBody>
      </p:sp>
      <p:sp>
        <p:nvSpPr>
          <p:cNvPr id="8" name="Text 6"/>
          <p:cNvSpPr txBox="1"/>
          <p:nvPr/>
        </p:nvSpPr>
        <p:spPr>
          <a:xfrm>
            <a:off x="2011680" y="2377440"/>
            <a:ext cx="1188720" cy="1188720"/>
          </a:xfrm>
          <a:prstGeom prst="rect">
            <a:avLst/>
          </a:prstGeom>
          <a:noFill/>
          <a:ln/>
        </p:spPr>
        <p:txBody>
          <a:bodyPr wrap="square" lIns="0" tIns="0" rIns="0" bIns="0"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alone</a:t>
            </a:r>
            <a:endParaRPr lang="en-US" sz="1300" dirty="0"/>
          </a:p>
        </p:txBody>
      </p:sp>
      <p:sp>
        <p:nvSpPr>
          <p:cNvPr id="9" name="Key 1"/>
          <p:cNvSpPr/>
          <p:nvPr/>
        </p:nvSpPr>
        <p:spPr>
          <a:xfrm>
            <a:off x="4754880" y="1325880"/>
            <a:ext cx="347472" cy="347472"/>
          </a:xfrm>
          <a:prstGeom prst="ellipse">
            <a:avLst/>
          </a:prstGeom>
          <a:solidFill>
            <a:srgbClr val="14213D"/>
          </a:solidFill>
          <a:ln w="12700">
            <a:solidFill>
              <a:srgbClr val="14213D"/>
            </a:solidFill>
            <a:prstDash val="solid"/>
          </a:ln>
        </p:spPr>
        <p:txBody>
          <a:bodyPr/>
          <a:lstStyle/>
          <a:p>
            <a:endParaRPr lang="en-GB"/>
          </a:p>
        </p:txBody>
      </p:sp>
      <p:sp>
        <p:nvSpPr>
          <p:cNvPr id="10" name="Text 8"/>
          <p:cNvSpPr txBox="1"/>
          <p:nvPr/>
        </p:nvSpPr>
        <p:spPr>
          <a:xfrm>
            <a:off x="5303520" y="1234440"/>
            <a:ext cx="3383280" cy="868680"/>
          </a:xfrm>
          <a:prstGeom prst="rect">
            <a:avLst/>
          </a:prstGeom>
          <a:noFill/>
          <a:ln/>
        </p:spPr>
        <p:txBody>
          <a:bodyPr wrap="square" lIns="0" tIns="0" rIns="0" bIns="0" rtlCol="0" anchor="t"/>
          <a:lstStyle/>
          <a:p>
            <a:pPr marL="0" indent="0">
              <a:buNone/>
            </a:pPr>
            <a:r>
              <a:rPr lang="en-US" sz="1400" b="1" dirty="0">
                <a:solidFill>
                  <a:srgbClr val="14213D"/>
                </a:solidFill>
                <a:latin typeface="Arial" pitchFamily="34" charset="0"/>
                <a:ea typeface="Arial" pitchFamily="34" charset="-122"/>
                <a:cs typeface="Arial" pitchFamily="34" charset="-120"/>
              </a:rPr>
              <a:t>Alone</a:t>
            </a:r>
            <a:endParaRPr lang="en-US" sz="1400" dirty="0"/>
          </a:p>
          <a:p>
            <a:pPr marL="0" indent="0">
              <a:buNone/>
            </a:pPr>
            <a:r>
              <a:rPr lang="en-US" sz="1400" dirty="0">
                <a:solidFill>
                  <a:srgbClr val="1B2433"/>
                </a:solidFill>
                <a:latin typeface="Arial" pitchFamily="34" charset="0"/>
                <a:ea typeface="Arial" pitchFamily="34" charset="-122"/>
                <a:cs typeface="Arial" pitchFamily="34" charset="-120"/>
              </a:rPr>
              <a:t>Plays with objects and watches other children.</a:t>
            </a:r>
            <a:endParaRPr lang="en-US" sz="1400" dirty="0"/>
          </a:p>
        </p:txBody>
      </p:sp>
      <p:sp>
        <p:nvSpPr>
          <p:cNvPr id="11" name="Key 2"/>
          <p:cNvSpPr/>
          <p:nvPr/>
        </p:nvSpPr>
        <p:spPr>
          <a:xfrm>
            <a:off x="4754880" y="2240280"/>
            <a:ext cx="347472" cy="347472"/>
          </a:xfrm>
          <a:prstGeom prst="ellipse">
            <a:avLst/>
          </a:prstGeom>
          <a:solidFill>
            <a:srgbClr val="FCA311"/>
          </a:solidFill>
          <a:ln w="12700">
            <a:solidFill>
              <a:srgbClr val="FCA311"/>
            </a:solidFill>
            <a:prstDash val="solid"/>
          </a:ln>
        </p:spPr>
        <p:txBody>
          <a:bodyPr/>
          <a:lstStyle/>
          <a:p>
            <a:endParaRPr lang="en-GB"/>
          </a:p>
        </p:txBody>
      </p:sp>
      <p:sp>
        <p:nvSpPr>
          <p:cNvPr id="12" name="Text 10"/>
          <p:cNvSpPr txBox="1"/>
          <p:nvPr/>
        </p:nvSpPr>
        <p:spPr>
          <a:xfrm>
            <a:off x="5303520" y="2148840"/>
            <a:ext cx="3383280" cy="868680"/>
          </a:xfrm>
          <a:prstGeom prst="rect">
            <a:avLst/>
          </a:prstGeom>
          <a:noFill/>
          <a:ln/>
        </p:spPr>
        <p:txBody>
          <a:bodyPr wrap="square" lIns="0" tIns="0" rIns="0" bIns="0" rtlCol="0" anchor="t"/>
          <a:lstStyle/>
          <a:p>
            <a:pPr marL="0" indent="0">
              <a:buNone/>
            </a:pPr>
            <a:r>
              <a:rPr lang="en-US" sz="1400" b="1" dirty="0">
                <a:solidFill>
                  <a:srgbClr val="14213D"/>
                </a:solidFill>
                <a:latin typeface="Arial" pitchFamily="34" charset="0"/>
                <a:ea typeface="Arial" pitchFamily="34" charset="-122"/>
                <a:cs typeface="Arial" pitchFamily="34" charset="-120"/>
              </a:rPr>
              <a:t>With help</a:t>
            </a:r>
            <a:endParaRPr lang="en-US" sz="1400" dirty="0"/>
          </a:p>
          <a:p>
            <a:pPr marL="0" indent="0">
              <a:buNone/>
            </a:pPr>
            <a:r>
              <a:rPr lang="en-US" sz="1400" dirty="0">
                <a:solidFill>
                  <a:srgbClr val="1B2433"/>
                </a:solidFill>
                <a:latin typeface="Arial" pitchFamily="34" charset="0"/>
                <a:ea typeface="Arial" pitchFamily="34" charset="-122"/>
                <a:cs typeface="Arial" pitchFamily="34" charset="-120"/>
              </a:rPr>
              <a:t>Takes a turn in a game with her key person and copies words the adult says.</a:t>
            </a:r>
            <a:endParaRPr lang="en-US" sz="1400" dirty="0"/>
          </a:p>
        </p:txBody>
      </p:sp>
      <p:sp>
        <p:nvSpPr>
          <p:cNvPr id="13" name="Key 3"/>
          <p:cNvSpPr/>
          <p:nvPr/>
        </p:nvSpPr>
        <p:spPr>
          <a:xfrm>
            <a:off x="4754880" y="3154680"/>
            <a:ext cx="347472" cy="347472"/>
          </a:xfrm>
          <a:prstGeom prst="ellipse">
            <a:avLst/>
          </a:prstGeom>
          <a:solidFill>
            <a:srgbClr val="9FB3D9"/>
          </a:solidFill>
          <a:ln w="12700">
            <a:solidFill>
              <a:srgbClr val="9FB3D9"/>
            </a:solidFill>
            <a:prstDash val="solid"/>
          </a:ln>
        </p:spPr>
        <p:txBody>
          <a:bodyPr/>
          <a:lstStyle/>
          <a:p>
            <a:endParaRPr lang="en-GB"/>
          </a:p>
        </p:txBody>
      </p:sp>
      <p:sp>
        <p:nvSpPr>
          <p:cNvPr id="14" name="Text 12"/>
          <p:cNvSpPr txBox="1"/>
          <p:nvPr/>
        </p:nvSpPr>
        <p:spPr>
          <a:xfrm>
            <a:off x="5303520" y="3063240"/>
            <a:ext cx="3383280" cy="868680"/>
          </a:xfrm>
          <a:prstGeom prst="rect">
            <a:avLst/>
          </a:prstGeom>
          <a:noFill/>
          <a:ln/>
        </p:spPr>
        <p:txBody>
          <a:bodyPr wrap="square" lIns="0" tIns="0" rIns="0" bIns="0" rtlCol="0" anchor="t"/>
          <a:lstStyle/>
          <a:p>
            <a:pPr marL="0" indent="0">
              <a:buNone/>
            </a:pPr>
            <a:r>
              <a:rPr lang="en-US" sz="1400" b="1" dirty="0">
                <a:solidFill>
                  <a:srgbClr val="14213D"/>
                </a:solidFill>
                <a:latin typeface="Arial" pitchFamily="34" charset="0"/>
                <a:ea typeface="Arial" pitchFamily="34" charset="-122"/>
                <a:cs typeface="Arial" pitchFamily="34" charset="-120"/>
              </a:rPr>
              <a:t>Not yet</a:t>
            </a:r>
            <a:endParaRPr lang="en-US" sz="1400" dirty="0"/>
          </a:p>
          <a:p>
            <a:pPr marL="0" indent="0">
              <a:buNone/>
            </a:pPr>
            <a:r>
              <a:rPr lang="en-US" sz="1400" dirty="0">
                <a:solidFill>
                  <a:srgbClr val="1B2433"/>
                </a:solidFill>
                <a:latin typeface="Arial" pitchFamily="34" charset="0"/>
                <a:ea typeface="Arial" pitchFamily="34" charset="-122"/>
                <a:cs typeface="Arial" pitchFamily="34" charset="-120"/>
              </a:rPr>
              <a:t>Joining a busy circle time with no help.</a:t>
            </a:r>
            <a:endParaRPr lang="en-US" sz="1400" dirty="0"/>
          </a:p>
        </p:txBody>
      </p:sp>
      <p:sp>
        <p:nvSpPr>
          <p:cNvPr id="15" name="Pitch note"/>
          <p:cNvSpPr/>
          <p:nvPr/>
        </p:nvSpPr>
        <p:spPr>
          <a:xfrm>
            <a:off x="4754880" y="4023360"/>
            <a:ext cx="3931920" cy="685800"/>
          </a:xfrm>
          <a:prstGeom prst="roundRect">
            <a:avLst>
              <a:gd name="adj" fmla="val 8000"/>
            </a:avLst>
          </a:prstGeom>
          <a:solidFill>
            <a:srgbClr val="FFF1D6"/>
          </a:solidFill>
          <a:ln w="12700">
            <a:solidFill>
              <a:srgbClr val="FFF1D6"/>
            </a:solidFill>
            <a:prstDash val="solid"/>
          </a:ln>
        </p:spPr>
        <p:txBody>
          <a:bodyPr/>
          <a:lstStyle/>
          <a:p>
            <a:endParaRPr lang="en-GB"/>
          </a:p>
        </p:txBody>
      </p:sp>
      <p:sp>
        <p:nvSpPr>
          <p:cNvPr id="16" name="Text 14"/>
          <p:cNvSpPr txBox="1"/>
          <p:nvPr/>
        </p:nvSpPr>
        <p:spPr>
          <a:xfrm>
            <a:off x="4892040" y="4023360"/>
            <a:ext cx="3657600" cy="685800"/>
          </a:xfrm>
          <a:prstGeom prst="rect">
            <a:avLst/>
          </a:prstGeom>
          <a:noFill/>
          <a:ln/>
        </p:spPr>
        <p:txBody>
          <a:bodyPr wrap="square" lIns="0" tIns="0" rIns="0" bIns="0" rtlCol="0" anchor="ctr"/>
          <a:lstStyle/>
          <a:p>
            <a:pPr marL="0" indent="0">
              <a:buNone/>
            </a:pPr>
            <a:r>
              <a:rPr lang="en-US" sz="1400" dirty="0">
                <a:solidFill>
                  <a:srgbClr val="1B2433"/>
                </a:solidFill>
                <a:latin typeface="Arial" pitchFamily="34" charset="0"/>
                <a:ea typeface="Arial" pitchFamily="34" charset="-122"/>
                <a:cs typeface="Arial" pitchFamily="34" charset="-120"/>
              </a:rPr>
              <a:t>Set tasks a little above her level. If too hard, help will not be enough. If too easy, she will get bored.</a:t>
            </a:r>
            <a:endParaRPr lang="en-US" sz="1400" dirty="0"/>
          </a:p>
        </p:txBody>
      </p:sp>
      <p:sp>
        <p:nvSpPr>
          <p:cNvPr id="25" name="Slide Number Placeholder 0"/>
          <p:cNvSpPr>
            <a:spLocks noGrp="1"/>
          </p:cNvSpPr>
          <p:nvPr>
            <p:ph type="sldNum" sz="quarter" idx="4294967295"/>
          </p:nvPr>
        </p:nvSpPr>
        <p:spPr>
          <a:xfrm>
            <a:off x="841248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A6578"/>
                </a:solidFill>
                <a:latin typeface="Arial"/>
                <a:ea typeface="Arial"/>
                <a:cs typeface="Arial"/>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731520"/>
          </a:xfrm>
          <a:prstGeom prst="rect">
            <a:avLst/>
          </a:prstGeom>
          <a:noFill/>
          <a:ln/>
        </p:spPr>
        <p:txBody>
          <a:bodyPr wrap="square" lIns="0" tIns="0" rIns="0" bIns="0" rtlCol="0" anchor="ctr"/>
          <a:lstStyle/>
          <a:p>
            <a:pPr marL="0" indent="0" algn="l">
              <a:buNone/>
            </a:pPr>
            <a:r>
              <a:rPr lang="en-US" sz="2800" b="1" dirty="0">
                <a:solidFill>
                  <a:srgbClr val="14213D"/>
                </a:solidFill>
                <a:latin typeface="Century Schoolbook" pitchFamily="34" charset="0"/>
                <a:ea typeface="Century Schoolbook" pitchFamily="34" charset="-122"/>
                <a:cs typeface="Century Schoolbook" pitchFamily="34" charset="-120"/>
              </a:rPr>
              <a:t>Language helps us think</a:t>
            </a:r>
            <a:endParaRPr lang="en-US" sz="2800" dirty="0"/>
          </a:p>
        </p:txBody>
      </p:sp>
      <p:sp>
        <p:nvSpPr>
          <p:cNvPr id="3" name="Step 1"/>
          <p:cNvSpPr/>
          <p:nvPr/>
        </p:nvSpPr>
        <p:spPr>
          <a:xfrm>
            <a:off x="457200" y="2834640"/>
            <a:ext cx="1965960" cy="1737360"/>
          </a:xfrm>
          <a:prstGeom prst="roundRect">
            <a:avLst>
              <a:gd name="adj" fmla="val 2105"/>
            </a:avLst>
          </a:prstGeom>
          <a:solidFill>
            <a:srgbClr val="14213D"/>
          </a:solidFill>
          <a:ln w="12700">
            <a:solidFill>
              <a:srgbClr val="14213D"/>
            </a:solidFill>
            <a:prstDash val="solid"/>
          </a:ln>
        </p:spPr>
        <p:txBody>
          <a:bodyPr/>
          <a:lstStyle/>
          <a:p>
            <a:endParaRPr lang="en-GB"/>
          </a:p>
        </p:txBody>
      </p:sp>
      <p:sp>
        <p:nvSpPr>
          <p:cNvPr id="4" name="Text 2"/>
          <p:cNvSpPr txBox="1"/>
          <p:nvPr/>
        </p:nvSpPr>
        <p:spPr>
          <a:xfrm>
            <a:off x="594360" y="2944368"/>
            <a:ext cx="1691640" cy="1554480"/>
          </a:xfrm>
          <a:prstGeom prst="rect">
            <a:avLst/>
          </a:prstGeom>
          <a:noFill/>
          <a:ln/>
        </p:spPr>
        <p:txBody>
          <a:bodyPr wrap="square" lIns="0" tIns="0" rIns="0" bIns="0" rtlCol="0" anchor="t"/>
          <a:lstStyle/>
          <a:p>
            <a:pPr marL="0" indent="0">
              <a:spcAft>
                <a:spcPts val="300"/>
              </a:spcAft>
              <a:buNone/>
            </a:pPr>
            <a:r>
              <a:rPr lang="en-US" sz="1500" b="1" dirty="0">
                <a:solidFill>
                  <a:srgbClr val="FFFFFF"/>
                </a:solidFill>
                <a:latin typeface="Arial" pitchFamily="34" charset="0"/>
                <a:ea typeface="Arial" pitchFamily="34" charset="-122"/>
                <a:cs typeface="Arial" pitchFamily="34" charset="-120"/>
              </a:rPr>
              <a:t>Talking to others</a:t>
            </a:r>
            <a:endParaRPr lang="en-US" sz="1400" dirty="0"/>
          </a:p>
          <a:p>
            <a:pPr marL="0" indent="0">
              <a:spcAft>
                <a:spcPts val="300"/>
              </a:spcAft>
              <a:buNone/>
            </a:pPr>
            <a:r>
              <a:rPr lang="en-US" sz="1300" b="1" dirty="0">
                <a:solidFill>
                  <a:srgbClr val="FFFFFF"/>
                </a:solidFill>
                <a:latin typeface="Arial" pitchFamily="34" charset="0"/>
                <a:ea typeface="Arial" pitchFamily="34" charset="-122"/>
                <a:cs typeface="Arial" pitchFamily="34" charset="-120"/>
              </a:rPr>
              <a:t>0–3 years</a:t>
            </a:r>
            <a:endParaRPr lang="en-US" sz="1400" dirty="0"/>
          </a:p>
          <a:p>
            <a:pPr marL="0" indent="0">
              <a:spcAft>
                <a:spcPts val="300"/>
              </a:spcAft>
              <a:buNone/>
            </a:pPr>
            <a:r>
              <a:rPr lang="en-US" sz="1400" dirty="0">
                <a:solidFill>
                  <a:srgbClr val="FFFFFF"/>
                </a:solidFill>
                <a:latin typeface="Arial" pitchFamily="34" charset="0"/>
                <a:ea typeface="Arial" pitchFamily="34" charset="-122"/>
                <a:cs typeface="Arial" pitchFamily="34" charset="-120"/>
              </a:rPr>
              <a:t>Talking to others about what they need and feel</a:t>
            </a:r>
            <a:endParaRPr lang="en-US" sz="1400" dirty="0"/>
          </a:p>
        </p:txBody>
      </p:sp>
      <p:sp>
        <p:nvSpPr>
          <p:cNvPr id="5" name="Step 2"/>
          <p:cNvSpPr/>
          <p:nvPr/>
        </p:nvSpPr>
        <p:spPr>
          <a:xfrm>
            <a:off x="2514600" y="2286000"/>
            <a:ext cx="1965960" cy="2286000"/>
          </a:xfrm>
          <a:prstGeom prst="roundRect">
            <a:avLst>
              <a:gd name="adj" fmla="val 1860"/>
            </a:avLst>
          </a:prstGeom>
          <a:solidFill>
            <a:srgbClr val="3A5BA0"/>
          </a:solidFill>
          <a:ln w="12700">
            <a:solidFill>
              <a:srgbClr val="3A5BA0"/>
            </a:solidFill>
            <a:prstDash val="solid"/>
          </a:ln>
        </p:spPr>
        <p:txBody>
          <a:bodyPr/>
          <a:lstStyle/>
          <a:p>
            <a:endParaRPr lang="en-GB"/>
          </a:p>
        </p:txBody>
      </p:sp>
      <p:sp>
        <p:nvSpPr>
          <p:cNvPr id="6" name="Text 4"/>
          <p:cNvSpPr txBox="1"/>
          <p:nvPr/>
        </p:nvSpPr>
        <p:spPr>
          <a:xfrm>
            <a:off x="2651760" y="2395728"/>
            <a:ext cx="1691640" cy="2103120"/>
          </a:xfrm>
          <a:prstGeom prst="rect">
            <a:avLst/>
          </a:prstGeom>
          <a:noFill/>
          <a:ln/>
        </p:spPr>
        <p:txBody>
          <a:bodyPr wrap="square" lIns="0" tIns="0" rIns="0" bIns="0" rtlCol="0" anchor="t"/>
          <a:lstStyle/>
          <a:p>
            <a:pPr marL="0" indent="0">
              <a:spcAft>
                <a:spcPts val="300"/>
              </a:spcAft>
              <a:buNone/>
            </a:pPr>
            <a:r>
              <a:rPr lang="en-US" sz="1500" b="1" dirty="0">
                <a:solidFill>
                  <a:srgbClr val="FFFFFF"/>
                </a:solidFill>
                <a:latin typeface="Arial" pitchFamily="34" charset="0"/>
                <a:ea typeface="Arial" pitchFamily="34" charset="-122"/>
                <a:cs typeface="Arial" pitchFamily="34" charset="-120"/>
              </a:rPr>
              <a:t>Talking to self</a:t>
            </a:r>
            <a:endParaRPr lang="en-US" sz="1400" dirty="0"/>
          </a:p>
          <a:p>
            <a:pPr marL="0" indent="0">
              <a:spcAft>
                <a:spcPts val="300"/>
              </a:spcAft>
              <a:buNone/>
            </a:pPr>
            <a:r>
              <a:rPr lang="en-US" sz="1300" b="1" dirty="0">
                <a:solidFill>
                  <a:srgbClr val="FFFFFF"/>
                </a:solidFill>
                <a:latin typeface="Arial" pitchFamily="34" charset="0"/>
                <a:ea typeface="Arial" pitchFamily="34" charset="-122"/>
                <a:cs typeface="Arial" pitchFamily="34" charset="-120"/>
              </a:rPr>
              <a:t>3–7 years</a:t>
            </a:r>
            <a:endParaRPr lang="en-US" sz="1400" dirty="0"/>
          </a:p>
          <a:p>
            <a:pPr marL="0" indent="0">
              <a:spcAft>
                <a:spcPts val="300"/>
              </a:spcAft>
              <a:buNone/>
            </a:pPr>
            <a:r>
              <a:rPr lang="en-US" sz="1400" dirty="0">
                <a:solidFill>
                  <a:srgbClr val="FFFFFF"/>
                </a:solidFill>
                <a:latin typeface="Arial" pitchFamily="34" charset="0"/>
                <a:ea typeface="Arial" pitchFamily="34" charset="-122"/>
                <a:cs typeface="Arial" pitchFamily="34" charset="-120"/>
              </a:rPr>
              <a:t>Thinking out loud, talking to themselves while doing tasks</a:t>
            </a:r>
            <a:endParaRPr lang="en-US" sz="1400" dirty="0"/>
          </a:p>
        </p:txBody>
      </p:sp>
      <p:sp>
        <p:nvSpPr>
          <p:cNvPr id="7" name="Step 3"/>
          <p:cNvSpPr/>
          <p:nvPr/>
        </p:nvSpPr>
        <p:spPr>
          <a:xfrm>
            <a:off x="4572000" y="1737360"/>
            <a:ext cx="1965960" cy="2834640"/>
          </a:xfrm>
          <a:prstGeom prst="roundRect">
            <a:avLst>
              <a:gd name="adj" fmla="val 1860"/>
            </a:avLst>
          </a:prstGeom>
          <a:solidFill>
            <a:srgbClr val="FCA311"/>
          </a:solidFill>
          <a:ln w="12700">
            <a:solidFill>
              <a:srgbClr val="FCA311"/>
            </a:solidFill>
            <a:prstDash val="solid"/>
          </a:ln>
        </p:spPr>
        <p:txBody>
          <a:bodyPr/>
          <a:lstStyle/>
          <a:p>
            <a:endParaRPr lang="en-GB"/>
          </a:p>
        </p:txBody>
      </p:sp>
      <p:sp>
        <p:nvSpPr>
          <p:cNvPr id="8" name="Text 6"/>
          <p:cNvSpPr txBox="1"/>
          <p:nvPr/>
        </p:nvSpPr>
        <p:spPr>
          <a:xfrm>
            <a:off x="4709160" y="1847088"/>
            <a:ext cx="1691640" cy="2651760"/>
          </a:xfrm>
          <a:prstGeom prst="rect">
            <a:avLst/>
          </a:prstGeom>
          <a:noFill/>
          <a:ln/>
        </p:spPr>
        <p:txBody>
          <a:bodyPr wrap="square" lIns="0" tIns="0" rIns="0" bIns="0" rtlCol="0" anchor="t"/>
          <a:lstStyle/>
          <a:p>
            <a:pPr marL="0" indent="0">
              <a:spcAft>
                <a:spcPts val="300"/>
              </a:spcAft>
              <a:buNone/>
            </a:pPr>
            <a:r>
              <a:rPr lang="en-US" sz="1500" b="1" dirty="0">
                <a:solidFill>
                  <a:srgbClr val="14213D"/>
                </a:solidFill>
                <a:latin typeface="Arial" pitchFamily="34" charset="0"/>
                <a:ea typeface="Arial" pitchFamily="34" charset="-122"/>
                <a:cs typeface="Arial" pitchFamily="34" charset="-120"/>
              </a:rPr>
              <a:t>Inner speech</a:t>
            </a:r>
            <a:endParaRPr lang="en-US" sz="1400" dirty="0"/>
          </a:p>
          <a:p>
            <a:pPr marL="0" indent="0">
              <a:spcAft>
                <a:spcPts val="300"/>
              </a:spcAft>
              <a:buNone/>
            </a:pPr>
            <a:r>
              <a:rPr lang="en-US" sz="1300" b="1" dirty="0">
                <a:solidFill>
                  <a:srgbClr val="14213D"/>
                </a:solidFill>
                <a:latin typeface="Arial" pitchFamily="34" charset="0"/>
                <a:ea typeface="Arial" pitchFamily="34" charset="-122"/>
                <a:cs typeface="Arial" pitchFamily="34" charset="-120"/>
              </a:rPr>
              <a:t>7 years on</a:t>
            </a:r>
            <a:endParaRPr lang="en-US" sz="1400" dirty="0"/>
          </a:p>
          <a:p>
            <a:pPr marL="0" indent="0">
              <a:spcAft>
                <a:spcPts val="300"/>
              </a:spcAft>
              <a:buNone/>
            </a:pPr>
            <a:r>
              <a:rPr lang="en-US" sz="1400" dirty="0">
                <a:solidFill>
                  <a:srgbClr val="14213D"/>
                </a:solidFill>
                <a:latin typeface="Arial" pitchFamily="34" charset="0"/>
                <a:ea typeface="Arial" pitchFamily="34" charset="-122"/>
                <a:cs typeface="Arial" pitchFamily="34" charset="-120"/>
              </a:rPr>
              <a:t>Thinking silently in their head</a:t>
            </a:r>
            <a:endParaRPr lang="en-US" sz="1400" dirty="0"/>
          </a:p>
        </p:txBody>
      </p:sp>
      <p:sp>
        <p:nvSpPr>
          <p:cNvPr id="9" name="Shona panel"/>
          <p:cNvSpPr/>
          <p:nvPr/>
        </p:nvSpPr>
        <p:spPr>
          <a:xfrm>
            <a:off x="6766560" y="1188720"/>
            <a:ext cx="1920240" cy="3383280"/>
          </a:xfrm>
          <a:prstGeom prst="roundRect">
            <a:avLst>
              <a:gd name="adj" fmla="val 3810"/>
            </a:avLst>
          </a:prstGeom>
          <a:solidFill>
            <a:srgbClr val="FFF1D6"/>
          </a:solidFill>
          <a:ln w="12700">
            <a:solidFill>
              <a:srgbClr val="FFF1D6"/>
            </a:solidFill>
            <a:prstDash val="solid"/>
          </a:ln>
        </p:spPr>
        <p:txBody>
          <a:bodyPr/>
          <a:lstStyle/>
          <a:p>
            <a:endParaRPr lang="en-GB"/>
          </a:p>
        </p:txBody>
      </p:sp>
      <p:sp>
        <p:nvSpPr>
          <p:cNvPr id="10" name="Text 8"/>
          <p:cNvSpPr txBox="1"/>
          <p:nvPr/>
        </p:nvSpPr>
        <p:spPr>
          <a:xfrm>
            <a:off x="6903720" y="1298448"/>
            <a:ext cx="1691640" cy="274320"/>
          </a:xfrm>
          <a:prstGeom prst="rect">
            <a:avLst/>
          </a:prstGeom>
          <a:noFill/>
          <a:ln/>
        </p:spPr>
        <p:txBody>
          <a:bodyPr wrap="square" lIns="0" tIns="0" rIns="0" bIns="0" rtlCol="0" anchor="t"/>
          <a:lstStyle/>
          <a:p>
            <a:pPr marL="0" indent="0">
              <a:buNone/>
            </a:pPr>
            <a:r>
              <a:rPr lang="en-US" sz="1500" b="1" dirty="0">
                <a:solidFill>
                  <a:srgbClr val="14213D"/>
                </a:solidFill>
                <a:latin typeface="Century Schoolbook" pitchFamily="34" charset="0"/>
                <a:ea typeface="Century Schoolbook" pitchFamily="34" charset="-122"/>
                <a:cs typeface="Century Schoolbook" pitchFamily="34" charset="-120"/>
              </a:rPr>
              <a:t>Where is Shona?</a:t>
            </a:r>
            <a:endParaRPr lang="en-US" sz="1500" dirty="0"/>
          </a:p>
        </p:txBody>
      </p:sp>
      <p:sp>
        <p:nvSpPr>
          <p:cNvPr id="11" name="Text 9"/>
          <p:cNvSpPr txBox="1"/>
          <p:nvPr/>
        </p:nvSpPr>
        <p:spPr>
          <a:xfrm>
            <a:off x="6903720" y="1691640"/>
            <a:ext cx="1691640" cy="2834640"/>
          </a:xfrm>
          <a:prstGeom prst="rect">
            <a:avLst/>
          </a:prstGeom>
          <a:noFill/>
          <a:ln/>
        </p:spPr>
        <p:txBody>
          <a:bodyPr wrap="square" lIns="0" tIns="0" rIns="0" bIns="0" rtlCol="0" anchor="t"/>
          <a:lstStyle/>
          <a:p>
            <a:pPr marL="0" indent="0">
              <a:buNone/>
            </a:pPr>
            <a:r>
              <a:rPr lang="en-US" sz="1300" dirty="0">
                <a:solidFill>
                  <a:srgbClr val="1B2433"/>
                </a:solidFill>
                <a:latin typeface="Arial" pitchFamily="34" charset="0"/>
                <a:ea typeface="Arial" pitchFamily="34" charset="-122"/>
                <a:cs typeface="Arial" pitchFamily="34" charset="-120"/>
              </a:rPr>
              <a:t>At 3 she is starting to talk to herself as well as to others. I will watch if she does this in play (Berk, 1994). Her anxiety may mean she has fewer chats with adults.</a:t>
            </a:r>
            <a:endParaRPr lang="en-US" sz="1300" dirty="0"/>
          </a:p>
        </p:txBody>
      </p:sp>
      <p:sp>
        <p:nvSpPr>
          <p:cNvPr id="25" name="Slide Number Placeholder 0"/>
          <p:cNvSpPr>
            <a:spLocks noGrp="1"/>
          </p:cNvSpPr>
          <p:nvPr>
            <p:ph type="sldNum" sz="quarter" idx="4294967295"/>
          </p:nvPr>
        </p:nvSpPr>
        <p:spPr>
          <a:xfrm>
            <a:off x="841248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A6578"/>
                </a:solidFill>
                <a:latin typeface="Arial"/>
                <a:ea typeface="Arial"/>
                <a:cs typeface="Arial"/>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731520"/>
          </a:xfrm>
          <a:prstGeom prst="rect">
            <a:avLst/>
          </a:prstGeom>
          <a:noFill/>
          <a:ln/>
        </p:spPr>
        <p:txBody>
          <a:bodyPr wrap="square" lIns="0" tIns="0" rIns="0" bIns="0" rtlCol="0" anchor="ctr"/>
          <a:lstStyle/>
          <a:p>
            <a:pPr marL="0" indent="0" algn="l">
              <a:buNone/>
            </a:pPr>
            <a:r>
              <a:rPr lang="en-US" sz="2800" b="1" dirty="0">
                <a:solidFill>
                  <a:srgbClr val="14213D"/>
                </a:solidFill>
                <a:latin typeface="Century Schoolbook" pitchFamily="34" charset="0"/>
                <a:ea typeface="Century Schoolbook" pitchFamily="34" charset="-122"/>
                <a:cs typeface="Century Schoolbook" pitchFamily="34" charset="-120"/>
              </a:rPr>
              <a:t>Using the theory to understand Shona</a:t>
            </a:r>
            <a:endParaRPr lang="en-US" sz="2800" dirty="0"/>
          </a:p>
        </p:txBody>
      </p:sp>
      <p:sp>
        <p:nvSpPr>
          <p:cNvPr id="3" name="Lens 1"/>
          <p:cNvSpPr/>
          <p:nvPr/>
        </p:nvSpPr>
        <p:spPr>
          <a:xfrm>
            <a:off x="457200" y="1188720"/>
            <a:ext cx="2651760" cy="2834640"/>
          </a:xfrm>
          <a:prstGeom prst="roundRect">
            <a:avLst>
              <a:gd name="adj" fmla="val 2069"/>
            </a:avLst>
          </a:prstGeom>
          <a:solidFill>
            <a:srgbClr val="E5ECF7"/>
          </a:solidFill>
          <a:ln w="12700">
            <a:solidFill>
              <a:srgbClr val="E5ECF7"/>
            </a:solidFill>
            <a:prstDash val="solid"/>
          </a:ln>
        </p:spPr>
        <p:txBody>
          <a:bodyPr/>
          <a:lstStyle/>
          <a:p>
            <a:endParaRPr lang="en-GB"/>
          </a:p>
        </p:txBody>
      </p:sp>
      <p:sp>
        <p:nvSpPr>
          <p:cNvPr id="4" name="Chip 1"/>
          <p:cNvSpPr/>
          <p:nvPr/>
        </p:nvSpPr>
        <p:spPr>
          <a:xfrm>
            <a:off x="457200" y="1188720"/>
            <a:ext cx="2651760" cy="457200"/>
          </a:xfrm>
          <a:prstGeom prst="roundRect">
            <a:avLst>
              <a:gd name="adj" fmla="val 12000"/>
            </a:avLst>
          </a:prstGeom>
          <a:solidFill>
            <a:srgbClr val="14213D"/>
          </a:solidFill>
          <a:ln w="12700">
            <a:solidFill>
              <a:srgbClr val="14213D"/>
            </a:solidFill>
            <a:prstDash val="solid"/>
          </a:ln>
        </p:spPr>
        <p:txBody>
          <a:bodyPr/>
          <a:lstStyle/>
          <a:p>
            <a:endParaRPr lang="en-GB"/>
          </a:p>
        </p:txBody>
      </p:sp>
      <p:sp>
        <p:nvSpPr>
          <p:cNvPr id="5" name="Text 3"/>
          <p:cNvSpPr txBox="1"/>
          <p:nvPr/>
        </p:nvSpPr>
        <p:spPr>
          <a:xfrm>
            <a:off x="457200" y="1188720"/>
            <a:ext cx="2651760" cy="457200"/>
          </a:xfrm>
          <a:prstGeom prst="rect">
            <a:avLst/>
          </a:prstGeom>
          <a:noFill/>
          <a:ln/>
        </p:spPr>
        <p:txBody>
          <a:bodyPr wrap="square" lIns="0" tIns="0" rIns="0" bIns="0" rtlCol="0" anchor="ctr"/>
          <a:lstStyle/>
          <a:p>
            <a:pPr marL="0" indent="0" algn="ctr">
              <a:buNone/>
            </a:pPr>
            <a:r>
              <a:rPr lang="en-US" sz="1400" b="1" dirty="0">
                <a:solidFill>
                  <a:srgbClr val="FCA311"/>
                </a:solidFill>
                <a:latin typeface="Arial" pitchFamily="34" charset="0"/>
                <a:ea typeface="Arial" pitchFamily="34" charset="-122"/>
                <a:cs typeface="Arial" pitchFamily="34" charset="-120"/>
              </a:rPr>
              <a:t>EMOTIONAL</a:t>
            </a:r>
            <a:endParaRPr lang="en-US" sz="1400" dirty="0"/>
          </a:p>
        </p:txBody>
      </p:sp>
      <p:sp>
        <p:nvSpPr>
          <p:cNvPr id="6" name="Text 4"/>
          <p:cNvSpPr txBox="1"/>
          <p:nvPr/>
        </p:nvSpPr>
        <p:spPr>
          <a:xfrm>
            <a:off x="621792" y="1783080"/>
            <a:ext cx="2331720" cy="274320"/>
          </a:xfrm>
          <a:prstGeom prst="rect">
            <a:avLst/>
          </a:prstGeom>
          <a:noFill/>
          <a:ln/>
        </p:spPr>
        <p:txBody>
          <a:bodyPr wrap="square" lIns="0" tIns="0" rIns="0" bIns="0" rtlCol="0" anchor="t"/>
          <a:lstStyle/>
          <a:p>
            <a:pPr marL="0" indent="0">
              <a:buNone/>
            </a:pPr>
            <a:r>
              <a:rPr lang="en-US" sz="1500" b="1" dirty="0">
                <a:solidFill>
                  <a:srgbClr val="14213D"/>
                </a:solidFill>
                <a:latin typeface="Arial" pitchFamily="34" charset="0"/>
                <a:ea typeface="Arial" pitchFamily="34" charset="-122"/>
                <a:cs typeface="Arial" pitchFamily="34" charset="-120"/>
              </a:rPr>
              <a:t>Anxious when left</a:t>
            </a:r>
            <a:endParaRPr lang="en-US" sz="1500" dirty="0"/>
          </a:p>
        </p:txBody>
      </p:sp>
      <p:sp>
        <p:nvSpPr>
          <p:cNvPr id="7" name="Text 5"/>
          <p:cNvSpPr txBox="1"/>
          <p:nvPr/>
        </p:nvSpPr>
        <p:spPr>
          <a:xfrm>
            <a:off x="621792" y="2194560"/>
            <a:ext cx="2331720" cy="1783080"/>
          </a:xfrm>
          <a:prstGeom prst="rect">
            <a:avLst/>
          </a:prstGeom>
          <a:noFill/>
          <a:ln/>
        </p:spPr>
        <p:txBody>
          <a:bodyPr wrap="square" lIns="0" tIns="0" rIns="0" bIns="0" rtlCol="0" anchor="t"/>
          <a:lstStyle/>
          <a:p>
            <a:pPr marL="0" indent="0">
              <a:buNone/>
            </a:pPr>
            <a:r>
              <a:rPr lang="en-US" sz="1400" dirty="0">
                <a:solidFill>
                  <a:srgbClr val="1B2433"/>
                </a:solidFill>
                <a:latin typeface="Arial" pitchFamily="34" charset="0"/>
                <a:ea typeface="Arial" pitchFamily="34" charset="-122"/>
                <a:cs typeface="Arial" pitchFamily="34" charset="-120"/>
              </a:rPr>
              <a:t>Children need a trusted adult to help them learn. Until Shona feels safe, she may not use help. Vygotsky says little about attachment, so I also use Bowlby (1969).</a:t>
            </a:r>
            <a:endParaRPr lang="en-US" sz="1400" dirty="0"/>
          </a:p>
        </p:txBody>
      </p:sp>
      <p:sp>
        <p:nvSpPr>
          <p:cNvPr id="8" name="Lens 2"/>
          <p:cNvSpPr/>
          <p:nvPr/>
        </p:nvSpPr>
        <p:spPr>
          <a:xfrm>
            <a:off x="3291840" y="1188720"/>
            <a:ext cx="2651760" cy="2834640"/>
          </a:xfrm>
          <a:prstGeom prst="roundRect">
            <a:avLst>
              <a:gd name="adj" fmla="val 2069"/>
            </a:avLst>
          </a:prstGeom>
          <a:solidFill>
            <a:srgbClr val="E5ECF7"/>
          </a:solidFill>
          <a:ln w="12700">
            <a:solidFill>
              <a:srgbClr val="E5ECF7"/>
            </a:solidFill>
            <a:prstDash val="solid"/>
          </a:ln>
        </p:spPr>
        <p:txBody>
          <a:bodyPr/>
          <a:lstStyle/>
          <a:p>
            <a:endParaRPr lang="en-GB"/>
          </a:p>
        </p:txBody>
      </p:sp>
      <p:sp>
        <p:nvSpPr>
          <p:cNvPr id="9" name="Chip 2"/>
          <p:cNvSpPr/>
          <p:nvPr/>
        </p:nvSpPr>
        <p:spPr>
          <a:xfrm>
            <a:off x="3291840" y="1188720"/>
            <a:ext cx="2651760" cy="457200"/>
          </a:xfrm>
          <a:prstGeom prst="roundRect">
            <a:avLst>
              <a:gd name="adj" fmla="val 12000"/>
            </a:avLst>
          </a:prstGeom>
          <a:solidFill>
            <a:srgbClr val="14213D"/>
          </a:solidFill>
          <a:ln w="12700">
            <a:solidFill>
              <a:srgbClr val="14213D"/>
            </a:solidFill>
            <a:prstDash val="solid"/>
          </a:ln>
        </p:spPr>
        <p:txBody>
          <a:bodyPr/>
          <a:lstStyle/>
          <a:p>
            <a:endParaRPr lang="en-GB"/>
          </a:p>
        </p:txBody>
      </p:sp>
      <p:sp>
        <p:nvSpPr>
          <p:cNvPr id="10" name="Text 8"/>
          <p:cNvSpPr txBox="1"/>
          <p:nvPr/>
        </p:nvSpPr>
        <p:spPr>
          <a:xfrm>
            <a:off x="3291840" y="1188720"/>
            <a:ext cx="2651760" cy="457200"/>
          </a:xfrm>
          <a:prstGeom prst="rect">
            <a:avLst/>
          </a:prstGeom>
          <a:noFill/>
          <a:ln/>
        </p:spPr>
        <p:txBody>
          <a:bodyPr wrap="square" lIns="0" tIns="0" rIns="0" bIns="0" rtlCol="0" anchor="ctr"/>
          <a:lstStyle/>
          <a:p>
            <a:pPr marL="0" indent="0" algn="ctr">
              <a:buNone/>
            </a:pPr>
            <a:r>
              <a:rPr lang="en-US" sz="1400" b="1" dirty="0">
                <a:solidFill>
                  <a:srgbClr val="FCA311"/>
                </a:solidFill>
                <a:latin typeface="Arial" pitchFamily="34" charset="0"/>
                <a:ea typeface="Arial" pitchFamily="34" charset="-122"/>
                <a:cs typeface="Arial" pitchFamily="34" charset="-120"/>
              </a:rPr>
              <a:t>LANGUAGE</a:t>
            </a:r>
            <a:endParaRPr lang="en-US" sz="1400" dirty="0"/>
          </a:p>
        </p:txBody>
      </p:sp>
      <p:sp>
        <p:nvSpPr>
          <p:cNvPr id="11" name="Text 9"/>
          <p:cNvSpPr txBox="1"/>
          <p:nvPr/>
        </p:nvSpPr>
        <p:spPr>
          <a:xfrm>
            <a:off x="3456432" y="1783080"/>
            <a:ext cx="2331720" cy="274320"/>
          </a:xfrm>
          <a:prstGeom prst="rect">
            <a:avLst/>
          </a:prstGeom>
          <a:noFill/>
          <a:ln/>
        </p:spPr>
        <p:txBody>
          <a:bodyPr wrap="square" lIns="0" tIns="0" rIns="0" bIns="0" rtlCol="0" anchor="t"/>
          <a:lstStyle/>
          <a:p>
            <a:pPr marL="0" indent="0">
              <a:buNone/>
            </a:pPr>
            <a:r>
              <a:rPr lang="en-US" sz="1500" b="1" dirty="0">
                <a:solidFill>
                  <a:srgbClr val="14213D"/>
                </a:solidFill>
                <a:latin typeface="Arial" pitchFamily="34" charset="0"/>
                <a:ea typeface="Arial" pitchFamily="34" charset="-122"/>
                <a:cs typeface="Arial" pitchFamily="34" charset="-120"/>
              </a:rPr>
              <a:t>Says very little</a:t>
            </a:r>
            <a:endParaRPr lang="en-US" sz="1500" dirty="0"/>
          </a:p>
        </p:txBody>
      </p:sp>
      <p:sp>
        <p:nvSpPr>
          <p:cNvPr id="12" name="Text 10"/>
          <p:cNvSpPr txBox="1"/>
          <p:nvPr/>
        </p:nvSpPr>
        <p:spPr>
          <a:xfrm>
            <a:off x="3456432" y="2194560"/>
            <a:ext cx="2331720" cy="1783080"/>
          </a:xfrm>
          <a:prstGeom prst="rect">
            <a:avLst/>
          </a:prstGeom>
          <a:noFill/>
          <a:ln/>
        </p:spPr>
        <p:txBody>
          <a:bodyPr wrap="square" lIns="0" tIns="0" rIns="0" bIns="0" rtlCol="0" anchor="t"/>
          <a:lstStyle/>
          <a:p>
            <a:pPr marL="0" indent="0">
              <a:buNone/>
            </a:pPr>
            <a:r>
              <a:rPr lang="en-US" sz="1400" dirty="0">
                <a:solidFill>
                  <a:srgbClr val="1B2433"/>
                </a:solidFill>
                <a:latin typeface="Arial" pitchFamily="34" charset="0"/>
                <a:ea typeface="Arial" pitchFamily="34" charset="-122"/>
                <a:cs typeface="Arial" pitchFamily="34" charset="-120"/>
              </a:rPr>
              <a:t>Language is the main tool for thinking (Vygotsky, 1978). She needs lots of chats with adults. I would also check her hearing and speech.</a:t>
            </a:r>
            <a:endParaRPr lang="en-US" sz="1400" dirty="0"/>
          </a:p>
        </p:txBody>
      </p:sp>
      <p:sp>
        <p:nvSpPr>
          <p:cNvPr id="13" name="Lens 3"/>
          <p:cNvSpPr/>
          <p:nvPr/>
        </p:nvSpPr>
        <p:spPr>
          <a:xfrm>
            <a:off x="6126480" y="1188720"/>
            <a:ext cx="2651760" cy="2834640"/>
          </a:xfrm>
          <a:prstGeom prst="roundRect">
            <a:avLst>
              <a:gd name="adj" fmla="val 2069"/>
            </a:avLst>
          </a:prstGeom>
          <a:solidFill>
            <a:srgbClr val="E5ECF7"/>
          </a:solidFill>
          <a:ln w="12700">
            <a:solidFill>
              <a:srgbClr val="E5ECF7"/>
            </a:solidFill>
            <a:prstDash val="solid"/>
          </a:ln>
        </p:spPr>
        <p:txBody>
          <a:bodyPr/>
          <a:lstStyle/>
          <a:p>
            <a:endParaRPr lang="en-GB"/>
          </a:p>
        </p:txBody>
      </p:sp>
      <p:sp>
        <p:nvSpPr>
          <p:cNvPr id="14" name="Chip 3"/>
          <p:cNvSpPr/>
          <p:nvPr/>
        </p:nvSpPr>
        <p:spPr>
          <a:xfrm>
            <a:off x="6126480" y="1188720"/>
            <a:ext cx="2651760" cy="457200"/>
          </a:xfrm>
          <a:prstGeom prst="roundRect">
            <a:avLst>
              <a:gd name="adj" fmla="val 12000"/>
            </a:avLst>
          </a:prstGeom>
          <a:solidFill>
            <a:srgbClr val="14213D"/>
          </a:solidFill>
          <a:ln w="12700">
            <a:solidFill>
              <a:srgbClr val="14213D"/>
            </a:solidFill>
            <a:prstDash val="solid"/>
          </a:ln>
        </p:spPr>
        <p:txBody>
          <a:bodyPr/>
          <a:lstStyle/>
          <a:p>
            <a:endParaRPr lang="en-GB"/>
          </a:p>
        </p:txBody>
      </p:sp>
      <p:sp>
        <p:nvSpPr>
          <p:cNvPr id="15" name="Text 13"/>
          <p:cNvSpPr txBox="1"/>
          <p:nvPr/>
        </p:nvSpPr>
        <p:spPr>
          <a:xfrm>
            <a:off x="6126480" y="1188720"/>
            <a:ext cx="2651760" cy="457200"/>
          </a:xfrm>
          <a:prstGeom prst="rect">
            <a:avLst/>
          </a:prstGeom>
          <a:noFill/>
          <a:ln/>
        </p:spPr>
        <p:txBody>
          <a:bodyPr wrap="square" lIns="0" tIns="0" rIns="0" bIns="0" rtlCol="0" anchor="ctr"/>
          <a:lstStyle/>
          <a:p>
            <a:pPr marL="0" indent="0" algn="ctr">
              <a:buNone/>
            </a:pPr>
            <a:r>
              <a:rPr lang="en-US" sz="1400" b="1" dirty="0">
                <a:solidFill>
                  <a:srgbClr val="FCA311"/>
                </a:solidFill>
                <a:latin typeface="Arial" pitchFamily="34" charset="0"/>
                <a:ea typeface="Arial" pitchFamily="34" charset="-122"/>
                <a:cs typeface="Arial" pitchFamily="34" charset="-120"/>
              </a:rPr>
              <a:t>SOCIAL</a:t>
            </a:r>
            <a:endParaRPr lang="en-US" sz="1400" dirty="0"/>
          </a:p>
        </p:txBody>
      </p:sp>
      <p:sp>
        <p:nvSpPr>
          <p:cNvPr id="16" name="Text 14"/>
          <p:cNvSpPr txBox="1"/>
          <p:nvPr/>
        </p:nvSpPr>
        <p:spPr>
          <a:xfrm>
            <a:off x="6291072" y="1783080"/>
            <a:ext cx="2331720" cy="274320"/>
          </a:xfrm>
          <a:prstGeom prst="rect">
            <a:avLst/>
          </a:prstGeom>
          <a:noFill/>
          <a:ln/>
        </p:spPr>
        <p:txBody>
          <a:bodyPr wrap="square" lIns="0" tIns="0" rIns="0" bIns="0" rtlCol="0" anchor="t"/>
          <a:lstStyle/>
          <a:p>
            <a:pPr marL="0" indent="0">
              <a:buNone/>
            </a:pPr>
            <a:r>
              <a:rPr lang="en-US" sz="1500" b="1" dirty="0">
                <a:solidFill>
                  <a:srgbClr val="14213D"/>
                </a:solidFill>
                <a:latin typeface="Arial" pitchFamily="34" charset="0"/>
                <a:ea typeface="Arial" pitchFamily="34" charset="-122"/>
                <a:cs typeface="Arial" pitchFamily="34" charset="-120"/>
              </a:rPr>
              <a:t>Finds group play hard</a:t>
            </a:r>
            <a:endParaRPr lang="en-US" sz="1500" dirty="0"/>
          </a:p>
        </p:txBody>
      </p:sp>
      <p:sp>
        <p:nvSpPr>
          <p:cNvPr id="17" name="Text 15"/>
          <p:cNvSpPr txBox="1"/>
          <p:nvPr/>
        </p:nvSpPr>
        <p:spPr>
          <a:xfrm>
            <a:off x="6291072" y="2194560"/>
            <a:ext cx="2331720" cy="1783080"/>
          </a:xfrm>
          <a:prstGeom prst="rect">
            <a:avLst/>
          </a:prstGeom>
          <a:noFill/>
          <a:ln/>
        </p:spPr>
        <p:txBody>
          <a:bodyPr wrap="square" lIns="0" tIns="0" rIns="0" bIns="0" rtlCol="0" anchor="t"/>
          <a:lstStyle/>
          <a:p>
            <a:pPr marL="0" indent="0">
              <a:buNone/>
            </a:pPr>
            <a:r>
              <a:rPr lang="en-US" sz="1400" dirty="0">
                <a:solidFill>
                  <a:srgbClr val="1B2433"/>
                </a:solidFill>
                <a:latin typeface="Arial" pitchFamily="34" charset="0"/>
                <a:ea typeface="Arial" pitchFamily="34" charset="-122"/>
                <a:cs typeface="Arial" pitchFamily="34" charset="-120"/>
              </a:rPr>
              <a:t>Play gives children a chance to learn above their level (Vygotsky, 1978). Adults and children can show her how to play together. She may need a small, supported start.</a:t>
            </a:r>
            <a:endParaRPr lang="en-US" sz="1400" dirty="0"/>
          </a:p>
        </p:txBody>
      </p:sp>
      <p:sp>
        <p:nvSpPr>
          <p:cNvPr id="18" name="Caution"/>
          <p:cNvSpPr/>
          <p:nvPr/>
        </p:nvSpPr>
        <p:spPr>
          <a:xfrm>
            <a:off x="457200" y="4160520"/>
            <a:ext cx="8229600" cy="548640"/>
          </a:xfrm>
          <a:prstGeom prst="roundRect">
            <a:avLst>
              <a:gd name="adj" fmla="val 10000"/>
            </a:avLst>
          </a:prstGeom>
          <a:solidFill>
            <a:srgbClr val="FFF1D6"/>
          </a:solidFill>
          <a:ln w="12700">
            <a:solidFill>
              <a:srgbClr val="FFF1D6"/>
            </a:solidFill>
            <a:prstDash val="solid"/>
          </a:ln>
        </p:spPr>
        <p:txBody>
          <a:bodyPr/>
          <a:lstStyle/>
          <a:p>
            <a:endParaRPr lang="en-GB"/>
          </a:p>
        </p:txBody>
      </p:sp>
      <p:sp>
        <p:nvSpPr>
          <p:cNvPr id="19" name="Text 17"/>
          <p:cNvSpPr txBox="1"/>
          <p:nvPr/>
        </p:nvSpPr>
        <p:spPr>
          <a:xfrm>
            <a:off x="640080" y="4160520"/>
            <a:ext cx="7863840" cy="548640"/>
          </a:xfrm>
          <a:prstGeom prst="rect">
            <a:avLst/>
          </a:prstGeom>
          <a:noFill/>
          <a:ln/>
        </p:spPr>
        <p:txBody>
          <a:bodyPr wrap="square" lIns="0" tIns="0" rIns="0" bIns="0" rtlCol="0" anchor="ctr"/>
          <a:lstStyle/>
          <a:p>
            <a:pPr marL="0" indent="0">
              <a:buNone/>
            </a:pPr>
            <a:r>
              <a:rPr lang="en-US" sz="1400" b="1" dirty="0">
                <a:solidFill>
                  <a:srgbClr val="1B2433"/>
                </a:solidFill>
                <a:latin typeface="Arial" pitchFamily="34" charset="0"/>
                <a:ea typeface="Arial" pitchFamily="34" charset="-122"/>
                <a:cs typeface="Arial" pitchFamily="34" charset="-120"/>
              </a:rPr>
              <a:t>These are ideas, not diagnoses: </a:t>
            </a:r>
            <a:r>
              <a:rPr lang="en-US" sz="1400" dirty="0">
                <a:solidFill>
                  <a:srgbClr val="1B2433"/>
                </a:solidFill>
                <a:latin typeface="Arial" pitchFamily="34" charset="0"/>
                <a:ea typeface="Arial" pitchFamily="34" charset="-122"/>
                <a:cs typeface="Arial" pitchFamily="34" charset="-120"/>
              </a:rPr>
              <a:t>I will check them by watching Shona and talking to her carers.</a:t>
            </a:r>
            <a:endParaRPr lang="en-US" sz="1400" dirty="0"/>
          </a:p>
        </p:txBody>
      </p:sp>
      <p:sp>
        <p:nvSpPr>
          <p:cNvPr id="25" name="Slide Number Placeholder 0"/>
          <p:cNvSpPr>
            <a:spLocks noGrp="1"/>
          </p:cNvSpPr>
          <p:nvPr>
            <p:ph type="sldNum" sz="quarter" idx="4294967295"/>
          </p:nvPr>
        </p:nvSpPr>
        <p:spPr>
          <a:xfrm>
            <a:off x="841248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A6578"/>
                </a:solidFill>
                <a:latin typeface="Arial"/>
                <a:ea typeface="Arial"/>
                <a:cs typeface="Arial"/>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731520"/>
          </a:xfrm>
          <a:prstGeom prst="rect">
            <a:avLst/>
          </a:prstGeom>
          <a:noFill/>
          <a:ln/>
        </p:spPr>
        <p:txBody>
          <a:bodyPr wrap="square" lIns="0" tIns="0" rIns="0" bIns="0" rtlCol="0" anchor="ctr"/>
          <a:lstStyle/>
          <a:p>
            <a:pPr marL="0" indent="0" algn="l">
              <a:buNone/>
            </a:pPr>
            <a:r>
              <a:rPr lang="en-US" sz="2800" b="1" dirty="0">
                <a:solidFill>
                  <a:srgbClr val="14213D"/>
                </a:solidFill>
                <a:latin typeface="Century Schoolbook" pitchFamily="34" charset="0"/>
                <a:ea typeface="Century Schoolbook" pitchFamily="34" charset="-122"/>
                <a:cs typeface="Century Schoolbook" pitchFamily="34" charset="-120"/>
              </a:rPr>
              <a:t>A plan to help Shona</a:t>
            </a:r>
            <a:endParaRPr lang="en-US" sz="2800" dirty="0"/>
          </a:p>
        </p:txBody>
      </p:sp>
      <p:sp>
        <p:nvSpPr>
          <p:cNvPr id="3" name="Chevron 1"/>
          <p:cNvSpPr/>
          <p:nvPr/>
        </p:nvSpPr>
        <p:spPr>
          <a:xfrm>
            <a:off x="457200" y="1188720"/>
            <a:ext cx="2103120" cy="502920"/>
          </a:xfrm>
          <a:prstGeom prst="chevron">
            <a:avLst/>
          </a:prstGeom>
          <a:solidFill>
            <a:srgbClr val="14213D"/>
          </a:solidFill>
          <a:ln w="12700">
            <a:solidFill>
              <a:srgbClr val="FFFFFF"/>
            </a:solidFill>
            <a:prstDash val="solid"/>
          </a:ln>
        </p:spPr>
        <p:txBody>
          <a:bodyPr/>
          <a:lstStyle/>
          <a:p>
            <a:endParaRPr lang="en-GB"/>
          </a:p>
        </p:txBody>
      </p:sp>
      <p:sp>
        <p:nvSpPr>
          <p:cNvPr id="4" name="Text 2"/>
          <p:cNvSpPr txBox="1"/>
          <p:nvPr/>
        </p:nvSpPr>
        <p:spPr>
          <a:xfrm>
            <a:off x="731520" y="1188720"/>
            <a:ext cx="1645920" cy="502920"/>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1  Observe</a:t>
            </a:r>
            <a:endParaRPr lang="en-US" sz="1500" dirty="0"/>
          </a:p>
        </p:txBody>
      </p:sp>
      <p:sp>
        <p:nvSpPr>
          <p:cNvPr id="5" name="Step card 1"/>
          <p:cNvSpPr/>
          <p:nvPr/>
        </p:nvSpPr>
        <p:spPr>
          <a:xfrm>
            <a:off x="457200" y="1828800"/>
            <a:ext cx="1920240" cy="1691640"/>
          </a:xfrm>
          <a:prstGeom prst="roundRect">
            <a:avLst>
              <a:gd name="adj" fmla="val 3243"/>
            </a:avLst>
          </a:prstGeom>
          <a:solidFill>
            <a:srgbClr val="E5ECF7"/>
          </a:solidFill>
          <a:ln w="12700">
            <a:solidFill>
              <a:srgbClr val="E5ECF7"/>
            </a:solidFill>
            <a:prstDash val="solid"/>
          </a:ln>
        </p:spPr>
        <p:txBody>
          <a:bodyPr/>
          <a:lstStyle/>
          <a:p>
            <a:endParaRPr lang="en-GB"/>
          </a:p>
        </p:txBody>
      </p:sp>
      <p:sp>
        <p:nvSpPr>
          <p:cNvPr id="6" name="Text 4"/>
          <p:cNvSpPr txBox="1"/>
          <p:nvPr/>
        </p:nvSpPr>
        <p:spPr>
          <a:xfrm>
            <a:off x="566928" y="1901952"/>
            <a:ext cx="1719072" cy="1572768"/>
          </a:xfrm>
          <a:prstGeom prst="rect">
            <a:avLst/>
          </a:prstGeom>
          <a:noFill/>
          <a:ln/>
        </p:spPr>
        <p:txBody>
          <a:bodyPr wrap="square" lIns="0" tIns="0" rIns="0" bIns="0" rtlCol="0" anchor="t"/>
          <a:lstStyle/>
          <a:p>
            <a:pPr marL="0" indent="0">
              <a:buNone/>
            </a:pPr>
            <a:r>
              <a:rPr lang="en-US" sz="1300" dirty="0">
                <a:solidFill>
                  <a:srgbClr val="1B2433"/>
                </a:solidFill>
                <a:latin typeface="Arial" pitchFamily="34" charset="0"/>
                <a:ea typeface="Arial" pitchFamily="34" charset="-122"/>
                <a:cs typeface="Arial" pitchFamily="34" charset="-120"/>
              </a:rPr>
              <a:t>Watch what Shona can do alone and with help. Ask her carers about her home language and routines (Cross et al., 1989).</a:t>
            </a:r>
            <a:endParaRPr lang="en-US" sz="1300" dirty="0"/>
          </a:p>
        </p:txBody>
      </p:sp>
      <p:sp>
        <p:nvSpPr>
          <p:cNvPr id="7" name="Chevron 2"/>
          <p:cNvSpPr/>
          <p:nvPr/>
        </p:nvSpPr>
        <p:spPr>
          <a:xfrm>
            <a:off x="2532888" y="1188720"/>
            <a:ext cx="2103120" cy="502920"/>
          </a:xfrm>
          <a:prstGeom prst="chevron">
            <a:avLst/>
          </a:prstGeom>
          <a:solidFill>
            <a:srgbClr val="3A5BA0"/>
          </a:solidFill>
          <a:ln w="12700">
            <a:solidFill>
              <a:srgbClr val="FFFFFF"/>
            </a:solidFill>
            <a:prstDash val="solid"/>
          </a:ln>
        </p:spPr>
        <p:txBody>
          <a:bodyPr/>
          <a:lstStyle/>
          <a:p>
            <a:endParaRPr lang="en-GB"/>
          </a:p>
        </p:txBody>
      </p:sp>
      <p:sp>
        <p:nvSpPr>
          <p:cNvPr id="8" name="Text 6"/>
          <p:cNvSpPr txBox="1"/>
          <p:nvPr/>
        </p:nvSpPr>
        <p:spPr>
          <a:xfrm>
            <a:off x="2807208" y="1188720"/>
            <a:ext cx="1645920" cy="502920"/>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2  Connect</a:t>
            </a:r>
            <a:endParaRPr lang="en-US" sz="1500" dirty="0"/>
          </a:p>
        </p:txBody>
      </p:sp>
      <p:sp>
        <p:nvSpPr>
          <p:cNvPr id="9" name="Step card 2"/>
          <p:cNvSpPr/>
          <p:nvPr/>
        </p:nvSpPr>
        <p:spPr>
          <a:xfrm>
            <a:off x="2532888" y="1828800"/>
            <a:ext cx="1920240" cy="1691640"/>
          </a:xfrm>
          <a:prstGeom prst="roundRect">
            <a:avLst>
              <a:gd name="adj" fmla="val 3243"/>
            </a:avLst>
          </a:prstGeom>
          <a:solidFill>
            <a:srgbClr val="E5ECF7"/>
          </a:solidFill>
          <a:ln w="12700">
            <a:solidFill>
              <a:srgbClr val="E5ECF7"/>
            </a:solidFill>
            <a:prstDash val="solid"/>
          </a:ln>
        </p:spPr>
        <p:txBody>
          <a:bodyPr/>
          <a:lstStyle/>
          <a:p>
            <a:endParaRPr lang="en-GB"/>
          </a:p>
        </p:txBody>
      </p:sp>
      <p:sp>
        <p:nvSpPr>
          <p:cNvPr id="10" name="Text 8"/>
          <p:cNvSpPr txBox="1"/>
          <p:nvPr/>
        </p:nvSpPr>
        <p:spPr>
          <a:xfrm>
            <a:off x="2642616" y="1901952"/>
            <a:ext cx="1719072" cy="1572768"/>
          </a:xfrm>
          <a:prstGeom prst="rect">
            <a:avLst/>
          </a:prstGeom>
          <a:noFill/>
          <a:ln/>
        </p:spPr>
        <p:txBody>
          <a:bodyPr wrap="square" lIns="0" tIns="0" rIns="0" bIns="0" rtlCol="0" anchor="t"/>
          <a:lstStyle/>
          <a:p>
            <a:pPr marL="0" indent="0">
              <a:buNone/>
            </a:pPr>
            <a:r>
              <a:rPr lang="en-US" sz="1300" dirty="0">
                <a:solidFill>
                  <a:srgbClr val="1B2433"/>
                </a:solidFill>
                <a:latin typeface="Arial" pitchFamily="34" charset="0"/>
                <a:ea typeface="Arial" pitchFamily="34" charset="-122"/>
                <a:cs typeface="Arial" pitchFamily="34" charset="-120"/>
              </a:rPr>
              <a:t>Her key person builds trust with kind, regular routines, so she is ready to learn (DfE, 2024).</a:t>
            </a:r>
            <a:endParaRPr lang="en-US" sz="1300" dirty="0"/>
          </a:p>
        </p:txBody>
      </p:sp>
      <p:sp>
        <p:nvSpPr>
          <p:cNvPr id="11" name="Chevron 3"/>
          <p:cNvSpPr/>
          <p:nvPr/>
        </p:nvSpPr>
        <p:spPr>
          <a:xfrm>
            <a:off x="4608576" y="1188720"/>
            <a:ext cx="2103120" cy="502920"/>
          </a:xfrm>
          <a:prstGeom prst="chevron">
            <a:avLst/>
          </a:prstGeom>
          <a:solidFill>
            <a:srgbClr val="14213D"/>
          </a:solidFill>
          <a:ln w="12700">
            <a:solidFill>
              <a:srgbClr val="FFFFFF"/>
            </a:solidFill>
            <a:prstDash val="solid"/>
          </a:ln>
        </p:spPr>
        <p:txBody>
          <a:bodyPr/>
          <a:lstStyle/>
          <a:p>
            <a:endParaRPr lang="en-GB"/>
          </a:p>
        </p:txBody>
      </p:sp>
      <p:sp>
        <p:nvSpPr>
          <p:cNvPr id="12" name="Text 10"/>
          <p:cNvSpPr txBox="1"/>
          <p:nvPr/>
        </p:nvSpPr>
        <p:spPr>
          <a:xfrm>
            <a:off x="4882896" y="1188720"/>
            <a:ext cx="1645920" cy="502920"/>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3  Scaffold</a:t>
            </a:r>
            <a:endParaRPr lang="en-US" sz="1500" dirty="0"/>
          </a:p>
        </p:txBody>
      </p:sp>
      <p:sp>
        <p:nvSpPr>
          <p:cNvPr id="13" name="Step card 3"/>
          <p:cNvSpPr/>
          <p:nvPr/>
        </p:nvSpPr>
        <p:spPr>
          <a:xfrm>
            <a:off x="4608576" y="1828800"/>
            <a:ext cx="1920240" cy="1691640"/>
          </a:xfrm>
          <a:prstGeom prst="roundRect">
            <a:avLst>
              <a:gd name="adj" fmla="val 3243"/>
            </a:avLst>
          </a:prstGeom>
          <a:solidFill>
            <a:srgbClr val="E5ECF7"/>
          </a:solidFill>
          <a:ln w="12700">
            <a:solidFill>
              <a:srgbClr val="E5ECF7"/>
            </a:solidFill>
            <a:prstDash val="solid"/>
          </a:ln>
        </p:spPr>
        <p:txBody>
          <a:bodyPr/>
          <a:lstStyle/>
          <a:p>
            <a:endParaRPr lang="en-GB"/>
          </a:p>
        </p:txBody>
      </p:sp>
      <p:sp>
        <p:nvSpPr>
          <p:cNvPr id="14" name="Text 12"/>
          <p:cNvSpPr txBox="1"/>
          <p:nvPr/>
        </p:nvSpPr>
        <p:spPr>
          <a:xfrm>
            <a:off x="4718304" y="1901952"/>
            <a:ext cx="1719072" cy="1572768"/>
          </a:xfrm>
          <a:prstGeom prst="rect">
            <a:avLst/>
          </a:prstGeom>
          <a:noFill/>
          <a:ln/>
        </p:spPr>
        <p:txBody>
          <a:bodyPr wrap="square" lIns="0" tIns="0" rIns="0" bIns="0" rtlCol="0" anchor="t"/>
          <a:lstStyle/>
          <a:p>
            <a:pPr marL="0" indent="0">
              <a:buNone/>
            </a:pPr>
            <a:r>
              <a:rPr lang="en-US" sz="1300" dirty="0">
                <a:solidFill>
                  <a:srgbClr val="1B2433"/>
                </a:solidFill>
                <a:latin typeface="Arial" pitchFamily="34" charset="0"/>
                <a:ea typeface="Arial" pitchFamily="34" charset="-122"/>
                <a:cs typeface="Arial" pitchFamily="34" charset="-120"/>
              </a:rPr>
              <a:t>Say what she is doing, add to her words (“ball” becomes “red ball”), and use songs and gestures (Bruner, 1983).</a:t>
            </a:r>
            <a:endParaRPr lang="en-US" sz="1300" dirty="0"/>
          </a:p>
        </p:txBody>
      </p:sp>
      <p:sp>
        <p:nvSpPr>
          <p:cNvPr id="15" name="Chevron 4"/>
          <p:cNvSpPr/>
          <p:nvPr/>
        </p:nvSpPr>
        <p:spPr>
          <a:xfrm>
            <a:off x="6684264" y="1188720"/>
            <a:ext cx="2103120" cy="502920"/>
          </a:xfrm>
          <a:prstGeom prst="chevron">
            <a:avLst/>
          </a:prstGeom>
          <a:solidFill>
            <a:srgbClr val="3A5BA0"/>
          </a:solidFill>
          <a:ln w="12700">
            <a:solidFill>
              <a:srgbClr val="FFFFFF"/>
            </a:solidFill>
            <a:prstDash val="solid"/>
          </a:ln>
        </p:spPr>
        <p:txBody>
          <a:bodyPr/>
          <a:lstStyle/>
          <a:p>
            <a:endParaRPr lang="en-GB"/>
          </a:p>
        </p:txBody>
      </p:sp>
      <p:sp>
        <p:nvSpPr>
          <p:cNvPr id="16" name="Text 14"/>
          <p:cNvSpPr txBox="1"/>
          <p:nvPr/>
        </p:nvSpPr>
        <p:spPr>
          <a:xfrm>
            <a:off x="6958584" y="1188720"/>
            <a:ext cx="1645920" cy="502920"/>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4  Fade</a:t>
            </a:r>
            <a:endParaRPr lang="en-US" sz="1500" dirty="0"/>
          </a:p>
        </p:txBody>
      </p:sp>
      <p:sp>
        <p:nvSpPr>
          <p:cNvPr id="17" name="Step card 4"/>
          <p:cNvSpPr/>
          <p:nvPr/>
        </p:nvSpPr>
        <p:spPr>
          <a:xfrm>
            <a:off x="6684264" y="1828800"/>
            <a:ext cx="1920240" cy="1691640"/>
          </a:xfrm>
          <a:prstGeom prst="roundRect">
            <a:avLst>
              <a:gd name="adj" fmla="val 3243"/>
            </a:avLst>
          </a:prstGeom>
          <a:solidFill>
            <a:srgbClr val="E5ECF7"/>
          </a:solidFill>
          <a:ln w="12700">
            <a:solidFill>
              <a:srgbClr val="E5ECF7"/>
            </a:solidFill>
            <a:prstDash val="solid"/>
          </a:ln>
        </p:spPr>
        <p:txBody>
          <a:bodyPr/>
          <a:lstStyle/>
          <a:p>
            <a:endParaRPr lang="en-GB"/>
          </a:p>
        </p:txBody>
      </p:sp>
      <p:sp>
        <p:nvSpPr>
          <p:cNvPr id="18" name="Text 16"/>
          <p:cNvSpPr txBox="1"/>
          <p:nvPr/>
        </p:nvSpPr>
        <p:spPr>
          <a:xfrm>
            <a:off x="6793992" y="1901952"/>
            <a:ext cx="1719072" cy="1572768"/>
          </a:xfrm>
          <a:prstGeom prst="rect">
            <a:avLst/>
          </a:prstGeom>
          <a:noFill/>
          <a:ln/>
        </p:spPr>
        <p:txBody>
          <a:bodyPr wrap="square" lIns="0" tIns="0" rIns="0" bIns="0" rtlCol="0" anchor="t"/>
          <a:lstStyle/>
          <a:p>
            <a:pPr marL="0" indent="0">
              <a:buNone/>
            </a:pPr>
            <a:r>
              <a:rPr lang="en-US" sz="1300" dirty="0">
                <a:solidFill>
                  <a:srgbClr val="1B2433"/>
                </a:solidFill>
                <a:latin typeface="Arial" pitchFamily="34" charset="0"/>
                <a:ea typeface="Arial" pitchFamily="34" charset="-122"/>
                <a:cs typeface="Arial" pitchFamily="34" charset="-120"/>
              </a:rPr>
              <a:t>Give less help as she copes: adult-led play, then a small group, then play on her own.</a:t>
            </a:r>
            <a:endParaRPr lang="en-US" sz="1300" dirty="0"/>
          </a:p>
        </p:txBody>
      </p:sp>
      <p:sp>
        <p:nvSpPr>
          <p:cNvPr id="19" name="Wellbeing 1"/>
          <p:cNvSpPr/>
          <p:nvPr/>
        </p:nvSpPr>
        <p:spPr>
          <a:xfrm>
            <a:off x="457200" y="3657600"/>
            <a:ext cx="1920240" cy="1051560"/>
          </a:xfrm>
          <a:prstGeom prst="roundRect">
            <a:avLst>
              <a:gd name="adj" fmla="val 5217"/>
            </a:avLst>
          </a:prstGeom>
          <a:solidFill>
            <a:srgbClr val="FFF1D6"/>
          </a:solidFill>
          <a:ln w="12700">
            <a:solidFill>
              <a:srgbClr val="FFF1D6"/>
            </a:solidFill>
            <a:prstDash val="solid"/>
          </a:ln>
        </p:spPr>
        <p:txBody>
          <a:bodyPr/>
          <a:lstStyle/>
          <a:p>
            <a:endParaRPr lang="en-GB"/>
          </a:p>
        </p:txBody>
      </p:sp>
      <p:sp>
        <p:nvSpPr>
          <p:cNvPr id="20" name="Text 18"/>
          <p:cNvSpPr txBox="1"/>
          <p:nvPr/>
        </p:nvSpPr>
        <p:spPr>
          <a:xfrm>
            <a:off x="566928" y="3685032"/>
            <a:ext cx="1719072" cy="1005840"/>
          </a:xfrm>
          <a:prstGeom prst="rect">
            <a:avLst/>
          </a:prstGeom>
          <a:noFill/>
          <a:ln/>
        </p:spPr>
        <p:txBody>
          <a:bodyPr wrap="square" lIns="0" tIns="0" rIns="0" bIns="0" rtlCol="0" anchor="ctr"/>
          <a:lstStyle/>
          <a:p>
            <a:pPr marL="0" indent="0">
              <a:buNone/>
            </a:pPr>
            <a:r>
              <a:rPr lang="en-US" sz="1400" b="1" dirty="0">
                <a:solidFill>
                  <a:srgbClr val="14213D"/>
                </a:solidFill>
                <a:latin typeface="Arial" pitchFamily="34" charset="0"/>
                <a:ea typeface="Arial" pitchFamily="34" charset="-122"/>
                <a:cs typeface="Arial" pitchFamily="34" charset="-120"/>
              </a:rPr>
              <a:t>Emotional</a:t>
            </a:r>
            <a:endParaRPr lang="en-US" sz="1400" dirty="0"/>
          </a:p>
          <a:p>
            <a:pPr marL="0" indent="0">
              <a:buNone/>
            </a:pPr>
            <a:r>
              <a:rPr lang="en-US" sz="1300" dirty="0">
                <a:solidFill>
                  <a:srgbClr val="1B2433"/>
                </a:solidFill>
                <a:latin typeface="Arial" pitchFamily="34" charset="0"/>
                <a:ea typeface="Arial" pitchFamily="34" charset="-122"/>
                <a:cs typeface="Arial" pitchFamily="34" charset="-120"/>
              </a:rPr>
              <a:t>Regular routines and a trusted key person</a:t>
            </a:r>
            <a:endParaRPr lang="en-US" sz="1400" dirty="0"/>
          </a:p>
        </p:txBody>
      </p:sp>
      <p:sp>
        <p:nvSpPr>
          <p:cNvPr id="21" name="Wellbeing 2"/>
          <p:cNvSpPr/>
          <p:nvPr/>
        </p:nvSpPr>
        <p:spPr>
          <a:xfrm>
            <a:off x="2532888" y="3657600"/>
            <a:ext cx="1920240" cy="1051560"/>
          </a:xfrm>
          <a:prstGeom prst="roundRect">
            <a:avLst>
              <a:gd name="adj" fmla="val 5217"/>
            </a:avLst>
          </a:prstGeom>
          <a:solidFill>
            <a:srgbClr val="FFF1D6"/>
          </a:solidFill>
          <a:ln w="12700">
            <a:solidFill>
              <a:srgbClr val="FFF1D6"/>
            </a:solidFill>
            <a:prstDash val="solid"/>
          </a:ln>
        </p:spPr>
        <p:txBody>
          <a:bodyPr/>
          <a:lstStyle/>
          <a:p>
            <a:endParaRPr lang="en-GB"/>
          </a:p>
        </p:txBody>
      </p:sp>
      <p:sp>
        <p:nvSpPr>
          <p:cNvPr id="22" name="Text 20"/>
          <p:cNvSpPr txBox="1"/>
          <p:nvPr/>
        </p:nvSpPr>
        <p:spPr>
          <a:xfrm>
            <a:off x="2642616" y="3685032"/>
            <a:ext cx="1719072" cy="1005840"/>
          </a:xfrm>
          <a:prstGeom prst="rect">
            <a:avLst/>
          </a:prstGeom>
          <a:noFill/>
          <a:ln/>
        </p:spPr>
        <p:txBody>
          <a:bodyPr wrap="square" lIns="0" tIns="0" rIns="0" bIns="0" rtlCol="0" anchor="ctr"/>
          <a:lstStyle/>
          <a:p>
            <a:pPr marL="0" indent="0">
              <a:buNone/>
            </a:pPr>
            <a:r>
              <a:rPr lang="en-US" sz="1400" b="1" dirty="0">
                <a:solidFill>
                  <a:srgbClr val="14213D"/>
                </a:solidFill>
                <a:latin typeface="Arial" pitchFamily="34" charset="0"/>
                <a:ea typeface="Arial" pitchFamily="34" charset="-122"/>
                <a:cs typeface="Arial" pitchFamily="34" charset="-120"/>
              </a:rPr>
              <a:t>Social</a:t>
            </a:r>
            <a:endParaRPr lang="en-US" sz="1400" dirty="0"/>
          </a:p>
          <a:p>
            <a:pPr marL="0" indent="0">
              <a:buNone/>
            </a:pPr>
            <a:r>
              <a:rPr lang="en-US" sz="1300" dirty="0">
                <a:solidFill>
                  <a:srgbClr val="1B2433"/>
                </a:solidFill>
                <a:latin typeface="Arial" pitchFamily="34" charset="0"/>
                <a:ea typeface="Arial" pitchFamily="34" charset="-122"/>
                <a:cs typeface="Arial" pitchFamily="34" charset="-120"/>
              </a:rPr>
              <a:t>Small-group play with one friendly child</a:t>
            </a:r>
            <a:endParaRPr lang="en-US" sz="1400" dirty="0"/>
          </a:p>
        </p:txBody>
      </p:sp>
      <p:sp>
        <p:nvSpPr>
          <p:cNvPr id="23" name="Wellbeing 3"/>
          <p:cNvSpPr/>
          <p:nvPr/>
        </p:nvSpPr>
        <p:spPr>
          <a:xfrm>
            <a:off x="4608576" y="3657600"/>
            <a:ext cx="1920240" cy="1051560"/>
          </a:xfrm>
          <a:prstGeom prst="roundRect">
            <a:avLst>
              <a:gd name="adj" fmla="val 5217"/>
            </a:avLst>
          </a:prstGeom>
          <a:solidFill>
            <a:srgbClr val="FFF1D6"/>
          </a:solidFill>
          <a:ln w="12700">
            <a:solidFill>
              <a:srgbClr val="FFF1D6"/>
            </a:solidFill>
            <a:prstDash val="solid"/>
          </a:ln>
        </p:spPr>
        <p:txBody>
          <a:bodyPr/>
          <a:lstStyle/>
          <a:p>
            <a:endParaRPr lang="en-GB"/>
          </a:p>
        </p:txBody>
      </p:sp>
      <p:sp>
        <p:nvSpPr>
          <p:cNvPr id="24" name="Text 22"/>
          <p:cNvSpPr txBox="1"/>
          <p:nvPr/>
        </p:nvSpPr>
        <p:spPr>
          <a:xfrm>
            <a:off x="4718304" y="3685032"/>
            <a:ext cx="1719072" cy="1005840"/>
          </a:xfrm>
          <a:prstGeom prst="rect">
            <a:avLst/>
          </a:prstGeom>
          <a:noFill/>
          <a:ln/>
        </p:spPr>
        <p:txBody>
          <a:bodyPr wrap="square" lIns="0" tIns="0" rIns="0" bIns="0" rtlCol="0" anchor="ctr"/>
          <a:lstStyle/>
          <a:p>
            <a:pPr marL="0" indent="0">
              <a:buNone/>
            </a:pPr>
            <a:r>
              <a:rPr lang="en-US" sz="1400" b="1" dirty="0">
                <a:solidFill>
                  <a:srgbClr val="14213D"/>
                </a:solidFill>
                <a:latin typeface="Arial" pitchFamily="34" charset="0"/>
                <a:ea typeface="Arial" pitchFamily="34" charset="-122"/>
                <a:cs typeface="Arial" pitchFamily="34" charset="-120"/>
              </a:rPr>
              <a:t>Cognitive</a:t>
            </a:r>
            <a:endParaRPr lang="en-US" sz="1400" dirty="0"/>
          </a:p>
          <a:p>
            <a:pPr marL="0" indent="0">
              <a:buNone/>
            </a:pPr>
            <a:r>
              <a:rPr lang="en-US" sz="1300" dirty="0">
                <a:solidFill>
                  <a:srgbClr val="1B2433"/>
                </a:solidFill>
                <a:latin typeface="Arial" pitchFamily="34" charset="0"/>
                <a:ea typeface="Arial" pitchFamily="34" charset="-122"/>
                <a:cs typeface="Arial" pitchFamily="34" charset="-120"/>
              </a:rPr>
              <a:t>Lots of talking, songs and shape games</a:t>
            </a:r>
            <a:endParaRPr lang="en-US" sz="1400" dirty="0"/>
          </a:p>
        </p:txBody>
      </p:sp>
      <p:sp>
        <p:nvSpPr>
          <p:cNvPr id="25" name="Wellbeing 4"/>
          <p:cNvSpPr/>
          <p:nvPr/>
        </p:nvSpPr>
        <p:spPr>
          <a:xfrm>
            <a:off x="6684264" y="3657600"/>
            <a:ext cx="1920240" cy="1051560"/>
          </a:xfrm>
          <a:prstGeom prst="roundRect">
            <a:avLst>
              <a:gd name="adj" fmla="val 5217"/>
            </a:avLst>
          </a:prstGeom>
          <a:solidFill>
            <a:srgbClr val="FFF1D6"/>
          </a:solidFill>
          <a:ln w="12700">
            <a:solidFill>
              <a:srgbClr val="FFF1D6"/>
            </a:solidFill>
            <a:prstDash val="solid"/>
          </a:ln>
        </p:spPr>
        <p:txBody>
          <a:bodyPr/>
          <a:lstStyle/>
          <a:p>
            <a:endParaRPr lang="en-GB"/>
          </a:p>
        </p:txBody>
      </p:sp>
      <p:sp>
        <p:nvSpPr>
          <p:cNvPr id="26" name="Text 24"/>
          <p:cNvSpPr txBox="1"/>
          <p:nvPr/>
        </p:nvSpPr>
        <p:spPr>
          <a:xfrm>
            <a:off x="6793992" y="3685032"/>
            <a:ext cx="1719072" cy="1005840"/>
          </a:xfrm>
          <a:prstGeom prst="rect">
            <a:avLst/>
          </a:prstGeom>
          <a:noFill/>
          <a:ln/>
        </p:spPr>
        <p:txBody>
          <a:bodyPr wrap="square" lIns="0" tIns="0" rIns="0" bIns="0" rtlCol="0" anchor="ctr"/>
          <a:lstStyle/>
          <a:p>
            <a:pPr marL="0" indent="0">
              <a:buNone/>
            </a:pPr>
            <a:r>
              <a:rPr lang="en-US" sz="1400" b="1" dirty="0">
                <a:solidFill>
                  <a:srgbClr val="14213D"/>
                </a:solidFill>
                <a:latin typeface="Arial" pitchFamily="34" charset="0"/>
                <a:ea typeface="Arial" pitchFamily="34" charset="-122"/>
                <a:cs typeface="Arial" pitchFamily="34" charset="-120"/>
              </a:rPr>
              <a:t>Physical</a:t>
            </a:r>
            <a:endParaRPr lang="en-US" sz="1400" dirty="0"/>
          </a:p>
          <a:p>
            <a:pPr marL="0" indent="0">
              <a:buNone/>
            </a:pPr>
            <a:r>
              <a:rPr lang="en-US" sz="1300" dirty="0">
                <a:solidFill>
                  <a:srgbClr val="1B2433"/>
                </a:solidFill>
                <a:latin typeface="Arial" pitchFamily="34" charset="0"/>
                <a:ea typeface="Arial" pitchFamily="34" charset="-122"/>
                <a:cs typeface="Arial" pitchFamily="34" charset="-120"/>
              </a:rPr>
              <a:t>Action songs and outdoor play (DfE, 2024)</a:t>
            </a:r>
            <a:endParaRPr lang="en-US" sz="1400" dirty="0"/>
          </a:p>
        </p:txBody>
      </p:sp>
      <p:sp>
        <p:nvSpPr>
          <p:cNvPr id="27" name="Slide Number Placeholder 0"/>
          <p:cNvSpPr>
            <a:spLocks noGrp="1"/>
          </p:cNvSpPr>
          <p:nvPr>
            <p:ph type="sldNum" sz="quarter" idx="4294967295"/>
          </p:nvPr>
        </p:nvSpPr>
        <p:spPr>
          <a:xfrm>
            <a:off x="841248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A6578"/>
                </a:solidFill>
                <a:latin typeface="Arial"/>
                <a:ea typeface="Arial"/>
                <a:cs typeface="Arial"/>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731520"/>
          </a:xfrm>
          <a:prstGeom prst="rect">
            <a:avLst/>
          </a:prstGeom>
          <a:noFill/>
          <a:ln/>
        </p:spPr>
        <p:txBody>
          <a:bodyPr wrap="square" lIns="0" tIns="0" rIns="0" bIns="0" rtlCol="0" anchor="ctr"/>
          <a:lstStyle/>
          <a:p>
            <a:pPr marL="0" indent="0" algn="l">
              <a:buNone/>
            </a:pPr>
            <a:r>
              <a:rPr lang="en-US" sz="2800" b="1" dirty="0">
                <a:solidFill>
                  <a:srgbClr val="14213D"/>
                </a:solidFill>
                <a:latin typeface="Century Schoolbook" pitchFamily="34" charset="0"/>
                <a:ea typeface="Century Schoolbook" pitchFamily="34" charset="-122"/>
                <a:cs typeface="Century Schoolbook" pitchFamily="34" charset="-120"/>
              </a:rPr>
              <a:t>Biological and environmental influences</a:t>
            </a:r>
            <a:endParaRPr lang="en-US" sz="2800" dirty="0"/>
          </a:p>
        </p:txBody>
      </p:sp>
      <p:sp>
        <p:nvSpPr>
          <p:cNvPr id="3" name="Elementary"/>
          <p:cNvSpPr/>
          <p:nvPr/>
        </p:nvSpPr>
        <p:spPr>
          <a:xfrm>
            <a:off x="457200" y="1188720"/>
            <a:ext cx="2743200" cy="1325880"/>
          </a:xfrm>
          <a:prstGeom prst="roundRect">
            <a:avLst>
              <a:gd name="adj" fmla="val 4138"/>
            </a:avLst>
          </a:prstGeom>
          <a:solidFill>
            <a:srgbClr val="14213D"/>
          </a:solidFill>
          <a:ln w="12700">
            <a:solidFill>
              <a:srgbClr val="14213D"/>
            </a:solidFill>
            <a:prstDash val="solid"/>
          </a:ln>
        </p:spPr>
        <p:txBody>
          <a:bodyPr/>
          <a:lstStyle/>
          <a:p>
            <a:endParaRPr lang="en-GB"/>
          </a:p>
        </p:txBody>
      </p:sp>
      <p:sp>
        <p:nvSpPr>
          <p:cNvPr id="4" name="Text 2"/>
          <p:cNvSpPr txBox="1"/>
          <p:nvPr/>
        </p:nvSpPr>
        <p:spPr>
          <a:xfrm>
            <a:off x="594360" y="1188720"/>
            <a:ext cx="2468880" cy="1325880"/>
          </a:xfrm>
          <a:prstGeom prst="rect">
            <a:avLst/>
          </a:prstGeom>
          <a:noFill/>
          <a:ln/>
        </p:spPr>
        <p:txBody>
          <a:bodyPr wrap="square" lIns="0" tIns="0" rIns="0" bIns="0" rtlCol="0" anchor="ctr"/>
          <a:lstStyle/>
          <a:p>
            <a:pPr marL="0" indent="0">
              <a:buNone/>
            </a:pPr>
            <a:r>
              <a:rPr lang="en-US" sz="1400" b="1" dirty="0">
                <a:solidFill>
                  <a:srgbClr val="FCA311"/>
                </a:solidFill>
                <a:latin typeface="Arial" pitchFamily="34" charset="0"/>
                <a:ea typeface="Arial" pitchFamily="34" charset="-122"/>
                <a:cs typeface="Arial" pitchFamily="34" charset="-120"/>
              </a:rPr>
              <a:t>Basic mental skills</a:t>
            </a:r>
            <a:endParaRPr lang="en-US" sz="1400" dirty="0"/>
          </a:p>
          <a:p>
            <a:pPr marL="0" indent="0">
              <a:buNone/>
            </a:pPr>
            <a:r>
              <a:rPr lang="en-US" sz="1400" dirty="0">
                <a:solidFill>
                  <a:srgbClr val="FFFFFF"/>
                </a:solidFill>
                <a:latin typeface="Arial" pitchFamily="34" charset="0"/>
                <a:ea typeface="Arial" pitchFamily="34" charset="-122"/>
                <a:cs typeface="Arial" pitchFamily="34" charset="-120"/>
              </a:rPr>
              <a:t>What we are born with: reflexes and the senses</a:t>
            </a:r>
            <a:endParaRPr lang="en-US" sz="1400" dirty="0"/>
          </a:p>
        </p:txBody>
      </p:sp>
      <p:sp>
        <p:nvSpPr>
          <p:cNvPr id="5" name="Arrow"/>
          <p:cNvSpPr/>
          <p:nvPr/>
        </p:nvSpPr>
        <p:spPr>
          <a:xfrm>
            <a:off x="3291840" y="1508760"/>
            <a:ext cx="2560320" cy="685800"/>
          </a:xfrm>
          <a:prstGeom prst="rightArrow">
            <a:avLst/>
          </a:prstGeom>
          <a:solidFill>
            <a:srgbClr val="FCA311"/>
          </a:solidFill>
          <a:ln w="12700">
            <a:solidFill>
              <a:srgbClr val="FCA311"/>
            </a:solidFill>
            <a:prstDash val="solid"/>
          </a:ln>
        </p:spPr>
        <p:txBody>
          <a:bodyPr/>
          <a:lstStyle/>
          <a:p>
            <a:endParaRPr lang="en-GB"/>
          </a:p>
        </p:txBody>
      </p:sp>
      <p:sp>
        <p:nvSpPr>
          <p:cNvPr id="6" name="Text 4"/>
          <p:cNvSpPr txBox="1"/>
          <p:nvPr/>
        </p:nvSpPr>
        <p:spPr>
          <a:xfrm>
            <a:off x="3383280" y="1508760"/>
            <a:ext cx="2103120" cy="685800"/>
          </a:xfrm>
          <a:prstGeom prst="rect">
            <a:avLst/>
          </a:prstGeom>
          <a:noFill/>
          <a:ln/>
        </p:spPr>
        <p:txBody>
          <a:bodyPr wrap="square" lIns="0" tIns="0" rIns="0" bIns="0" rtlCol="0" anchor="ctr"/>
          <a:lstStyle/>
          <a:p>
            <a:pPr marL="0" indent="0" algn="ctr">
              <a:buNone/>
            </a:pPr>
            <a:r>
              <a:rPr lang="en-US" sz="1200" b="1" dirty="0">
                <a:solidFill>
                  <a:srgbClr val="14213D"/>
                </a:solidFill>
                <a:latin typeface="Arial" pitchFamily="34" charset="0"/>
                <a:ea typeface="Arial" pitchFamily="34" charset="-122"/>
                <a:cs typeface="Arial" pitchFamily="34" charset="-120"/>
              </a:rPr>
              <a:t>culture + other people</a:t>
            </a:r>
            <a:endParaRPr lang="en-US" sz="1200" dirty="0"/>
          </a:p>
        </p:txBody>
      </p:sp>
      <p:sp>
        <p:nvSpPr>
          <p:cNvPr id="7" name="Higher"/>
          <p:cNvSpPr/>
          <p:nvPr/>
        </p:nvSpPr>
        <p:spPr>
          <a:xfrm>
            <a:off x="5943600" y="1188720"/>
            <a:ext cx="2743200" cy="1325880"/>
          </a:xfrm>
          <a:prstGeom prst="roundRect">
            <a:avLst>
              <a:gd name="adj" fmla="val 4138"/>
            </a:avLst>
          </a:prstGeom>
          <a:solidFill>
            <a:srgbClr val="3A5BA0"/>
          </a:solidFill>
          <a:ln w="12700">
            <a:solidFill>
              <a:srgbClr val="3A5BA0"/>
            </a:solidFill>
            <a:prstDash val="solid"/>
          </a:ln>
        </p:spPr>
        <p:txBody>
          <a:bodyPr/>
          <a:lstStyle/>
          <a:p>
            <a:endParaRPr lang="en-GB"/>
          </a:p>
        </p:txBody>
      </p:sp>
      <p:sp>
        <p:nvSpPr>
          <p:cNvPr id="8" name="Text 6"/>
          <p:cNvSpPr txBox="1"/>
          <p:nvPr/>
        </p:nvSpPr>
        <p:spPr>
          <a:xfrm>
            <a:off x="6080760" y="1188720"/>
            <a:ext cx="2468880" cy="1325880"/>
          </a:xfrm>
          <a:prstGeom prst="rect">
            <a:avLst/>
          </a:prstGeom>
          <a:noFill/>
          <a:ln/>
        </p:spPr>
        <p:txBody>
          <a:bodyPr wrap="square" lIns="0" tIns="0" rIns="0" bIns="0" rtlCol="0" anchor="ctr"/>
          <a:lstStyle/>
          <a:p>
            <a:pPr marL="0" indent="0">
              <a:buNone/>
            </a:pPr>
            <a:r>
              <a:rPr lang="en-US" sz="1400" b="1" dirty="0">
                <a:solidFill>
                  <a:srgbClr val="FCA311"/>
                </a:solidFill>
                <a:latin typeface="Arial" pitchFamily="34" charset="0"/>
                <a:ea typeface="Arial" pitchFamily="34" charset="-122"/>
                <a:cs typeface="Arial" pitchFamily="34" charset="-120"/>
              </a:rPr>
              <a:t>Advanced mental skills</a:t>
            </a:r>
            <a:endParaRPr lang="en-US" sz="1400" dirty="0"/>
          </a:p>
          <a:p>
            <a:pPr marL="0" indent="0">
              <a:buNone/>
            </a:pPr>
            <a:r>
              <a:rPr lang="en-US" sz="1400" dirty="0">
                <a:solidFill>
                  <a:srgbClr val="FFFFFF"/>
                </a:solidFill>
                <a:latin typeface="Arial" pitchFamily="34" charset="0"/>
                <a:ea typeface="Arial" pitchFamily="34" charset="-122"/>
                <a:cs typeface="Arial" pitchFamily="34" charset="-120"/>
              </a:rPr>
              <a:t>Reasoning, planning and using language to think</a:t>
            </a:r>
            <a:endParaRPr lang="en-US" sz="1400" dirty="0"/>
          </a:p>
        </p:txBody>
      </p:sp>
      <p:sp>
        <p:nvSpPr>
          <p:cNvPr id="9" name="Bio"/>
          <p:cNvSpPr/>
          <p:nvPr/>
        </p:nvSpPr>
        <p:spPr>
          <a:xfrm>
            <a:off x="457200" y="2697480"/>
            <a:ext cx="4023360" cy="1325880"/>
          </a:xfrm>
          <a:prstGeom prst="roundRect">
            <a:avLst>
              <a:gd name="adj" fmla="val 4138"/>
            </a:avLst>
          </a:prstGeom>
          <a:solidFill>
            <a:srgbClr val="E5ECF7"/>
          </a:solidFill>
          <a:ln w="12700">
            <a:solidFill>
              <a:srgbClr val="E5ECF7"/>
            </a:solidFill>
            <a:prstDash val="solid"/>
          </a:ln>
        </p:spPr>
        <p:txBody>
          <a:bodyPr/>
          <a:lstStyle/>
          <a:p>
            <a:endParaRPr lang="en-GB"/>
          </a:p>
        </p:txBody>
      </p:sp>
      <p:sp>
        <p:nvSpPr>
          <p:cNvPr id="10" name="Text 8"/>
          <p:cNvSpPr txBox="1"/>
          <p:nvPr/>
        </p:nvSpPr>
        <p:spPr>
          <a:xfrm>
            <a:off x="594360" y="2743200"/>
            <a:ext cx="3749040" cy="1280160"/>
          </a:xfrm>
          <a:prstGeom prst="rect">
            <a:avLst/>
          </a:prstGeom>
          <a:noFill/>
          <a:ln/>
        </p:spPr>
        <p:txBody>
          <a:bodyPr wrap="square" lIns="0" tIns="0" rIns="0" bIns="0" rtlCol="0" anchor="t"/>
          <a:lstStyle/>
          <a:p>
            <a:pPr marL="0" indent="0">
              <a:buNone/>
            </a:pPr>
            <a:r>
              <a:rPr lang="en-US" sz="1400" b="1" dirty="0">
                <a:solidFill>
                  <a:srgbClr val="14213D"/>
                </a:solidFill>
                <a:latin typeface="Century Schoolbook" pitchFamily="34" charset="0"/>
                <a:ea typeface="Century Schoolbook" pitchFamily="34" charset="-122"/>
                <a:cs typeface="Century Schoolbook" pitchFamily="34" charset="-120"/>
              </a:rPr>
              <a:t>Biological</a:t>
            </a:r>
            <a:endParaRPr lang="en-US" sz="1400" dirty="0"/>
          </a:p>
          <a:p>
            <a:pPr marL="0" indent="0">
              <a:buNone/>
            </a:pPr>
            <a:r>
              <a:rPr lang="en-US" sz="1400" dirty="0">
                <a:solidFill>
                  <a:srgbClr val="1B2433"/>
                </a:solidFill>
                <a:latin typeface="Arial" pitchFamily="34" charset="0"/>
                <a:ea typeface="Arial" pitchFamily="34" charset="-122"/>
                <a:cs typeface="Arial" pitchFamily="34" charset="-120"/>
              </a:rPr>
              <a:t>The brain grows with age, and babies are especially good at learning speech sounds early on (Kuhl, 2004).</a:t>
            </a:r>
            <a:endParaRPr lang="en-US" sz="1400" dirty="0"/>
          </a:p>
        </p:txBody>
      </p:sp>
      <p:sp>
        <p:nvSpPr>
          <p:cNvPr id="11" name="Env"/>
          <p:cNvSpPr/>
          <p:nvPr/>
        </p:nvSpPr>
        <p:spPr>
          <a:xfrm>
            <a:off x="4663440" y="2697480"/>
            <a:ext cx="4023360" cy="1325880"/>
          </a:xfrm>
          <a:prstGeom prst="roundRect">
            <a:avLst>
              <a:gd name="adj" fmla="val 4138"/>
            </a:avLst>
          </a:prstGeom>
          <a:solidFill>
            <a:srgbClr val="FFF1D6"/>
          </a:solidFill>
          <a:ln w="12700">
            <a:solidFill>
              <a:srgbClr val="FFF1D6"/>
            </a:solidFill>
            <a:prstDash val="solid"/>
          </a:ln>
        </p:spPr>
        <p:txBody>
          <a:bodyPr/>
          <a:lstStyle/>
          <a:p>
            <a:endParaRPr lang="en-GB"/>
          </a:p>
        </p:txBody>
      </p:sp>
      <p:sp>
        <p:nvSpPr>
          <p:cNvPr id="12" name="Text 10"/>
          <p:cNvSpPr txBox="1"/>
          <p:nvPr/>
        </p:nvSpPr>
        <p:spPr>
          <a:xfrm>
            <a:off x="4800600" y="2743200"/>
            <a:ext cx="3749040" cy="1280160"/>
          </a:xfrm>
          <a:prstGeom prst="rect">
            <a:avLst/>
          </a:prstGeom>
          <a:noFill/>
          <a:ln/>
        </p:spPr>
        <p:txBody>
          <a:bodyPr wrap="square" lIns="0" tIns="0" rIns="0" bIns="0" rtlCol="0" anchor="t"/>
          <a:lstStyle/>
          <a:p>
            <a:pPr marL="0" indent="0">
              <a:buNone/>
            </a:pPr>
            <a:r>
              <a:rPr lang="en-US" sz="1400" b="1" dirty="0">
                <a:solidFill>
                  <a:srgbClr val="14213D"/>
                </a:solidFill>
                <a:latin typeface="Century Schoolbook" pitchFamily="34" charset="0"/>
                <a:ea typeface="Century Schoolbook" pitchFamily="34" charset="-122"/>
                <a:cs typeface="Century Schoolbook" pitchFamily="34" charset="-120"/>
              </a:rPr>
              <a:t>Environmental</a:t>
            </a:r>
            <a:endParaRPr lang="en-US" sz="1400" dirty="0"/>
          </a:p>
          <a:p>
            <a:pPr marL="0" indent="0">
              <a:buNone/>
            </a:pPr>
            <a:r>
              <a:rPr lang="en-US" sz="1400" dirty="0">
                <a:solidFill>
                  <a:srgbClr val="1B2433"/>
                </a:solidFill>
                <a:latin typeface="Arial" pitchFamily="34" charset="0"/>
                <a:ea typeface="Arial" pitchFamily="34" charset="-122"/>
                <a:cs typeface="Arial" pitchFamily="34" charset="-120"/>
              </a:rPr>
              <a:t>The more adults talk to a child, the more words the child learns (Huttenlocher et al., 1991). Culture decides which tools children are taught (Vygotsky, 1978).</a:t>
            </a:r>
            <a:endParaRPr lang="en-US" sz="1400" dirty="0"/>
          </a:p>
        </p:txBody>
      </p:sp>
      <p:sp>
        <p:nvSpPr>
          <p:cNvPr id="13" name="Conclusion"/>
          <p:cNvSpPr/>
          <p:nvPr/>
        </p:nvSpPr>
        <p:spPr>
          <a:xfrm>
            <a:off x="457200" y="4160520"/>
            <a:ext cx="8229600" cy="548640"/>
          </a:xfrm>
          <a:prstGeom prst="roundRect">
            <a:avLst>
              <a:gd name="adj" fmla="val 10000"/>
            </a:avLst>
          </a:prstGeom>
          <a:solidFill>
            <a:srgbClr val="14213D"/>
          </a:solidFill>
          <a:ln w="12700">
            <a:solidFill>
              <a:srgbClr val="14213D"/>
            </a:solidFill>
            <a:prstDash val="solid"/>
          </a:ln>
        </p:spPr>
        <p:txBody>
          <a:bodyPr/>
          <a:lstStyle/>
          <a:p>
            <a:endParaRPr lang="en-GB"/>
          </a:p>
        </p:txBody>
      </p:sp>
      <p:sp>
        <p:nvSpPr>
          <p:cNvPr id="14" name="Text 12"/>
          <p:cNvSpPr txBox="1"/>
          <p:nvPr/>
        </p:nvSpPr>
        <p:spPr>
          <a:xfrm>
            <a:off x="640080" y="4160520"/>
            <a:ext cx="7863840" cy="54864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Nature gives the starting point. People and culture shape what comes next.</a:t>
            </a:r>
            <a:endParaRPr lang="en-US" sz="1400" dirty="0"/>
          </a:p>
        </p:txBody>
      </p:sp>
      <p:sp>
        <p:nvSpPr>
          <p:cNvPr id="25" name="Slide Number Placeholder 0"/>
          <p:cNvSpPr>
            <a:spLocks noGrp="1"/>
          </p:cNvSpPr>
          <p:nvPr>
            <p:ph type="sldNum" sz="quarter" idx="4294967295"/>
          </p:nvPr>
        </p:nvSpPr>
        <p:spPr>
          <a:xfrm>
            <a:off x="841248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A6578"/>
                </a:solidFill>
                <a:latin typeface="Arial"/>
                <a:ea typeface="Arial"/>
                <a:cs typeface="Arial"/>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731520"/>
          </a:xfrm>
          <a:prstGeom prst="rect">
            <a:avLst/>
          </a:prstGeom>
          <a:noFill/>
          <a:ln/>
        </p:spPr>
        <p:txBody>
          <a:bodyPr wrap="square" lIns="0" tIns="0" rIns="0" bIns="0" rtlCol="0" anchor="ctr"/>
          <a:lstStyle/>
          <a:p>
            <a:pPr marL="0" indent="0" algn="l">
              <a:buNone/>
            </a:pPr>
            <a:r>
              <a:rPr lang="en-US" sz="2800" b="1" dirty="0">
                <a:solidFill>
                  <a:srgbClr val="14213D"/>
                </a:solidFill>
                <a:latin typeface="Century Schoolbook" pitchFamily="34" charset="0"/>
                <a:ea typeface="Century Schoolbook" pitchFamily="34" charset="-122"/>
                <a:cs typeface="Century Schoolbook" pitchFamily="34" charset="-120"/>
              </a:rPr>
              <a:t>Evaluation: good points and weaknesses</a:t>
            </a:r>
            <a:endParaRPr lang="en-US" sz="2800" dirty="0"/>
          </a:p>
        </p:txBody>
      </p:sp>
      <p:sp>
        <p:nvSpPr>
          <p:cNvPr id="3" name="Text 1"/>
          <p:cNvSpPr txBox="1"/>
          <p:nvPr/>
        </p:nvSpPr>
        <p:spPr>
          <a:xfrm>
            <a:off x="457200" y="1115568"/>
            <a:ext cx="8229600" cy="274320"/>
          </a:xfrm>
          <a:prstGeom prst="rect">
            <a:avLst/>
          </a:prstGeom>
          <a:noFill/>
          <a:ln/>
        </p:spPr>
        <p:txBody>
          <a:bodyPr wrap="square" lIns="0" tIns="0" rIns="0" bIns="0" rtlCol="0" anchor="t"/>
          <a:lstStyle/>
          <a:p>
            <a:pPr marL="0" indent="0">
              <a:buNone/>
            </a:pPr>
            <a:r>
              <a:rPr lang="en-US" sz="1500" b="1" dirty="0">
                <a:solidFill>
                  <a:srgbClr val="14213D"/>
                </a:solidFill>
                <a:latin typeface="Arial" pitchFamily="34" charset="0"/>
                <a:ea typeface="Arial" pitchFamily="34" charset="-122"/>
                <a:cs typeface="Arial" pitchFamily="34" charset="-120"/>
              </a:rPr>
              <a:t>Good points in nursery practice</a:t>
            </a:r>
            <a:endParaRPr lang="en-US" sz="1500" dirty="0"/>
          </a:p>
        </p:txBody>
      </p:sp>
      <p:sp>
        <p:nvSpPr>
          <p:cNvPr id="4" name="Use 0"/>
          <p:cNvSpPr/>
          <p:nvPr/>
        </p:nvSpPr>
        <p:spPr>
          <a:xfrm>
            <a:off x="457200" y="1417320"/>
            <a:ext cx="2651760" cy="1234440"/>
          </a:xfrm>
          <a:prstGeom prst="roundRect">
            <a:avLst>
              <a:gd name="adj" fmla="val 4444"/>
            </a:avLst>
          </a:prstGeom>
          <a:solidFill>
            <a:srgbClr val="E5ECF7"/>
          </a:solidFill>
          <a:ln w="12700">
            <a:solidFill>
              <a:srgbClr val="E5ECF7"/>
            </a:solidFill>
            <a:prstDash val="solid"/>
          </a:ln>
        </p:spPr>
        <p:txBody>
          <a:bodyPr/>
          <a:lstStyle/>
          <a:p>
            <a:endParaRPr lang="en-GB"/>
          </a:p>
        </p:txBody>
      </p:sp>
      <p:sp>
        <p:nvSpPr>
          <p:cNvPr id="5" name="Text 3"/>
          <p:cNvSpPr txBox="1"/>
          <p:nvPr/>
        </p:nvSpPr>
        <p:spPr>
          <a:xfrm>
            <a:off x="594360" y="1417320"/>
            <a:ext cx="2377440" cy="1234440"/>
          </a:xfrm>
          <a:prstGeom prst="rect">
            <a:avLst/>
          </a:prstGeom>
          <a:noFill/>
          <a:ln/>
        </p:spPr>
        <p:txBody>
          <a:bodyPr wrap="square" lIns="0" tIns="0" rIns="0" bIns="0" rtlCol="0" anchor="ctr"/>
          <a:lstStyle/>
          <a:p>
            <a:pPr marL="0" indent="0">
              <a:buNone/>
            </a:pPr>
            <a:r>
              <a:rPr lang="en-US" sz="1300" dirty="0">
                <a:solidFill>
                  <a:srgbClr val="1B2433"/>
                </a:solidFill>
                <a:latin typeface="Arial" pitchFamily="34" charset="0"/>
                <a:ea typeface="Arial" pitchFamily="34" charset="-122"/>
                <a:cs typeface="Arial" pitchFamily="34" charset="-120"/>
              </a:rPr>
              <a:t>Gives practical tools: the ZPD and scaffolding help in daily nursery work (Berk and Winsler, 1995).</a:t>
            </a:r>
            <a:endParaRPr lang="en-US" sz="1300" dirty="0"/>
          </a:p>
        </p:txBody>
      </p:sp>
      <p:sp>
        <p:nvSpPr>
          <p:cNvPr id="6" name="Use 1"/>
          <p:cNvSpPr/>
          <p:nvPr/>
        </p:nvSpPr>
        <p:spPr>
          <a:xfrm>
            <a:off x="3291840" y="1417320"/>
            <a:ext cx="2651760" cy="1234440"/>
          </a:xfrm>
          <a:prstGeom prst="roundRect">
            <a:avLst>
              <a:gd name="adj" fmla="val 4444"/>
            </a:avLst>
          </a:prstGeom>
          <a:solidFill>
            <a:srgbClr val="E5ECF7"/>
          </a:solidFill>
          <a:ln w="12700">
            <a:solidFill>
              <a:srgbClr val="E5ECF7"/>
            </a:solidFill>
            <a:prstDash val="solid"/>
          </a:ln>
        </p:spPr>
        <p:txBody>
          <a:bodyPr/>
          <a:lstStyle/>
          <a:p>
            <a:endParaRPr lang="en-GB"/>
          </a:p>
        </p:txBody>
      </p:sp>
      <p:sp>
        <p:nvSpPr>
          <p:cNvPr id="7" name="Text 5"/>
          <p:cNvSpPr txBox="1"/>
          <p:nvPr/>
        </p:nvSpPr>
        <p:spPr>
          <a:xfrm>
            <a:off x="3429000" y="1417320"/>
            <a:ext cx="2377440" cy="1234440"/>
          </a:xfrm>
          <a:prstGeom prst="rect">
            <a:avLst/>
          </a:prstGeom>
          <a:noFill/>
          <a:ln/>
        </p:spPr>
        <p:txBody>
          <a:bodyPr wrap="square" lIns="0" tIns="0" rIns="0" bIns="0" rtlCol="0" anchor="ctr"/>
          <a:lstStyle/>
          <a:p>
            <a:pPr marL="0" indent="0">
              <a:buNone/>
            </a:pPr>
            <a:r>
              <a:rPr lang="en-US" sz="1300" dirty="0">
                <a:solidFill>
                  <a:srgbClr val="1B2433"/>
                </a:solidFill>
                <a:latin typeface="Arial" pitchFamily="34" charset="0"/>
                <a:ea typeface="Arial" pitchFamily="34" charset="-122"/>
                <a:cs typeface="Arial" pitchFamily="34" charset="-120"/>
              </a:rPr>
              <a:t>Supported by research on helping children and on self-talk (Wood, Bruner and Ross, 1976; Berk, 1994).</a:t>
            </a:r>
            <a:endParaRPr lang="en-US" sz="1300" dirty="0"/>
          </a:p>
        </p:txBody>
      </p:sp>
      <p:sp>
        <p:nvSpPr>
          <p:cNvPr id="8" name="Use 2"/>
          <p:cNvSpPr/>
          <p:nvPr/>
        </p:nvSpPr>
        <p:spPr>
          <a:xfrm>
            <a:off x="6126480" y="1417320"/>
            <a:ext cx="2651760" cy="1234440"/>
          </a:xfrm>
          <a:prstGeom prst="roundRect">
            <a:avLst>
              <a:gd name="adj" fmla="val 4444"/>
            </a:avLst>
          </a:prstGeom>
          <a:solidFill>
            <a:srgbClr val="E5ECF7"/>
          </a:solidFill>
          <a:ln w="12700">
            <a:solidFill>
              <a:srgbClr val="E5ECF7"/>
            </a:solidFill>
            <a:prstDash val="solid"/>
          </a:ln>
        </p:spPr>
        <p:txBody>
          <a:bodyPr/>
          <a:lstStyle/>
          <a:p>
            <a:endParaRPr lang="en-GB"/>
          </a:p>
        </p:txBody>
      </p:sp>
      <p:sp>
        <p:nvSpPr>
          <p:cNvPr id="9" name="Text 7"/>
          <p:cNvSpPr txBox="1"/>
          <p:nvPr/>
        </p:nvSpPr>
        <p:spPr>
          <a:xfrm>
            <a:off x="6263640" y="1417320"/>
            <a:ext cx="2377440" cy="1234440"/>
          </a:xfrm>
          <a:prstGeom prst="rect">
            <a:avLst/>
          </a:prstGeom>
          <a:noFill/>
          <a:ln/>
        </p:spPr>
        <p:txBody>
          <a:bodyPr wrap="square" lIns="0" tIns="0" rIns="0" bIns="0" rtlCol="0" anchor="ctr"/>
          <a:lstStyle/>
          <a:p>
            <a:pPr marL="0" indent="0">
              <a:buNone/>
            </a:pPr>
            <a:r>
              <a:rPr lang="en-US" sz="1300" dirty="0">
                <a:solidFill>
                  <a:srgbClr val="1B2433"/>
                </a:solidFill>
                <a:latin typeface="Arial" pitchFamily="34" charset="0"/>
                <a:ea typeface="Arial" pitchFamily="34" charset="-122"/>
                <a:cs typeface="Arial" pitchFamily="34" charset="-120"/>
              </a:rPr>
              <a:t>Takes culture and home language seriously, which suits different families (Cross et al., 1989).</a:t>
            </a:r>
            <a:endParaRPr lang="en-US" sz="1300" dirty="0"/>
          </a:p>
        </p:txBody>
      </p:sp>
      <p:sp>
        <p:nvSpPr>
          <p:cNvPr id="10" name="Text 8"/>
          <p:cNvSpPr txBox="1"/>
          <p:nvPr/>
        </p:nvSpPr>
        <p:spPr>
          <a:xfrm>
            <a:off x="457200" y="2743200"/>
            <a:ext cx="8229600" cy="274320"/>
          </a:xfrm>
          <a:prstGeom prst="rect">
            <a:avLst/>
          </a:prstGeom>
          <a:noFill/>
          <a:ln/>
        </p:spPr>
        <p:txBody>
          <a:bodyPr wrap="square" lIns="0" tIns="0" rIns="0" bIns="0" rtlCol="0" anchor="t"/>
          <a:lstStyle/>
          <a:p>
            <a:pPr marL="0" indent="0">
              <a:buNone/>
            </a:pPr>
            <a:r>
              <a:rPr lang="en-US" sz="1500" b="1" dirty="0">
                <a:solidFill>
                  <a:srgbClr val="B26A00"/>
                </a:solidFill>
                <a:latin typeface="Arial" pitchFamily="34" charset="0"/>
                <a:ea typeface="Arial" pitchFamily="34" charset="-122"/>
                <a:cs typeface="Arial" pitchFamily="34" charset="-120"/>
              </a:rPr>
              <a:t>Weaknesses</a:t>
            </a:r>
            <a:endParaRPr lang="en-US" sz="1500" dirty="0"/>
          </a:p>
        </p:txBody>
      </p:sp>
      <p:sp>
        <p:nvSpPr>
          <p:cNvPr id="11" name="Lim 0"/>
          <p:cNvSpPr/>
          <p:nvPr/>
        </p:nvSpPr>
        <p:spPr>
          <a:xfrm>
            <a:off x="457200" y="3044952"/>
            <a:ext cx="2651760" cy="1097280"/>
          </a:xfrm>
          <a:prstGeom prst="roundRect">
            <a:avLst>
              <a:gd name="adj" fmla="val 5000"/>
            </a:avLst>
          </a:prstGeom>
          <a:solidFill>
            <a:srgbClr val="FFF1D6"/>
          </a:solidFill>
          <a:ln w="12700">
            <a:solidFill>
              <a:srgbClr val="FFF1D6"/>
            </a:solidFill>
            <a:prstDash val="solid"/>
          </a:ln>
        </p:spPr>
        <p:txBody>
          <a:bodyPr/>
          <a:lstStyle/>
          <a:p>
            <a:endParaRPr lang="en-GB"/>
          </a:p>
        </p:txBody>
      </p:sp>
      <p:sp>
        <p:nvSpPr>
          <p:cNvPr id="12" name="Text 10"/>
          <p:cNvSpPr txBox="1"/>
          <p:nvPr/>
        </p:nvSpPr>
        <p:spPr>
          <a:xfrm>
            <a:off x="594360" y="3044952"/>
            <a:ext cx="2377440" cy="1097280"/>
          </a:xfrm>
          <a:prstGeom prst="rect">
            <a:avLst/>
          </a:prstGeom>
          <a:noFill/>
          <a:ln/>
        </p:spPr>
        <p:txBody>
          <a:bodyPr wrap="square" lIns="0" tIns="0" rIns="0" bIns="0" rtlCol="0" anchor="ctr"/>
          <a:lstStyle/>
          <a:p>
            <a:pPr marL="0" indent="0">
              <a:buNone/>
            </a:pPr>
            <a:r>
              <a:rPr lang="en-US" sz="1300" dirty="0">
                <a:solidFill>
                  <a:srgbClr val="1B2433"/>
                </a:solidFill>
                <a:latin typeface="Arial" pitchFamily="34" charset="0"/>
                <a:ea typeface="Arial" pitchFamily="34" charset="-122"/>
                <a:cs typeface="Arial" pitchFamily="34" charset="-120"/>
              </a:rPr>
              <a:t>The ZPD is hard to measure exactly, so it depends on the practitioner’s judgement (Gross, 2020).</a:t>
            </a:r>
            <a:endParaRPr lang="en-US" sz="1300" dirty="0"/>
          </a:p>
        </p:txBody>
      </p:sp>
      <p:sp>
        <p:nvSpPr>
          <p:cNvPr id="13" name="Lim 1"/>
          <p:cNvSpPr/>
          <p:nvPr/>
        </p:nvSpPr>
        <p:spPr>
          <a:xfrm>
            <a:off x="3291840" y="3044952"/>
            <a:ext cx="2651760" cy="1097280"/>
          </a:xfrm>
          <a:prstGeom prst="roundRect">
            <a:avLst>
              <a:gd name="adj" fmla="val 5000"/>
            </a:avLst>
          </a:prstGeom>
          <a:solidFill>
            <a:srgbClr val="FFF1D6"/>
          </a:solidFill>
          <a:ln w="12700">
            <a:solidFill>
              <a:srgbClr val="FFF1D6"/>
            </a:solidFill>
            <a:prstDash val="solid"/>
          </a:ln>
        </p:spPr>
        <p:txBody>
          <a:bodyPr/>
          <a:lstStyle/>
          <a:p>
            <a:endParaRPr lang="en-GB"/>
          </a:p>
        </p:txBody>
      </p:sp>
      <p:sp>
        <p:nvSpPr>
          <p:cNvPr id="14" name="Text 12"/>
          <p:cNvSpPr txBox="1"/>
          <p:nvPr/>
        </p:nvSpPr>
        <p:spPr>
          <a:xfrm>
            <a:off x="3429000" y="3044952"/>
            <a:ext cx="2377440" cy="1097280"/>
          </a:xfrm>
          <a:prstGeom prst="rect">
            <a:avLst/>
          </a:prstGeom>
          <a:noFill/>
          <a:ln/>
        </p:spPr>
        <p:txBody>
          <a:bodyPr wrap="square" lIns="0" tIns="0" rIns="0" bIns="0" rtlCol="0" anchor="ctr"/>
          <a:lstStyle/>
          <a:p>
            <a:pPr marL="0" indent="0">
              <a:buNone/>
            </a:pPr>
            <a:r>
              <a:rPr lang="en-US" sz="1300" dirty="0">
                <a:solidFill>
                  <a:srgbClr val="1B2433"/>
                </a:solidFill>
                <a:latin typeface="Arial" pitchFamily="34" charset="0"/>
                <a:ea typeface="Arial" pitchFamily="34" charset="-122"/>
                <a:cs typeface="Arial" pitchFamily="34" charset="-120"/>
              </a:rPr>
              <a:t>Says little about feelings and attachment, so Shona’s anxiety needs Bowlby too.</a:t>
            </a:r>
            <a:endParaRPr lang="en-US" sz="1300" dirty="0"/>
          </a:p>
        </p:txBody>
      </p:sp>
      <p:sp>
        <p:nvSpPr>
          <p:cNvPr id="15" name="Lim 2"/>
          <p:cNvSpPr/>
          <p:nvPr/>
        </p:nvSpPr>
        <p:spPr>
          <a:xfrm>
            <a:off x="6126480" y="3044952"/>
            <a:ext cx="2651760" cy="1097280"/>
          </a:xfrm>
          <a:prstGeom prst="roundRect">
            <a:avLst>
              <a:gd name="adj" fmla="val 5000"/>
            </a:avLst>
          </a:prstGeom>
          <a:solidFill>
            <a:srgbClr val="FFF1D6"/>
          </a:solidFill>
          <a:ln w="12700">
            <a:solidFill>
              <a:srgbClr val="FFF1D6"/>
            </a:solidFill>
            <a:prstDash val="solid"/>
          </a:ln>
        </p:spPr>
        <p:txBody>
          <a:bodyPr/>
          <a:lstStyle/>
          <a:p>
            <a:endParaRPr lang="en-GB"/>
          </a:p>
        </p:txBody>
      </p:sp>
      <p:sp>
        <p:nvSpPr>
          <p:cNvPr id="16" name="Text 14"/>
          <p:cNvSpPr txBox="1"/>
          <p:nvPr/>
        </p:nvSpPr>
        <p:spPr>
          <a:xfrm>
            <a:off x="6263640" y="3044952"/>
            <a:ext cx="2377440" cy="1097280"/>
          </a:xfrm>
          <a:prstGeom prst="rect">
            <a:avLst/>
          </a:prstGeom>
          <a:noFill/>
          <a:ln/>
        </p:spPr>
        <p:txBody>
          <a:bodyPr wrap="square" lIns="0" tIns="0" rIns="0" bIns="0" rtlCol="0" anchor="ctr"/>
          <a:lstStyle/>
          <a:p>
            <a:pPr marL="0" indent="0">
              <a:buNone/>
            </a:pPr>
            <a:r>
              <a:rPr lang="en-US" sz="1300" dirty="0">
                <a:solidFill>
                  <a:srgbClr val="1B2433"/>
                </a:solidFill>
                <a:latin typeface="Arial" pitchFamily="34" charset="0"/>
                <a:ea typeface="Arial" pitchFamily="34" charset="-122"/>
                <a:cs typeface="Arial" pitchFamily="34" charset="-120"/>
              </a:rPr>
              <a:t>Says less about biology than some other language theories (Gross, 2020).</a:t>
            </a:r>
            <a:endParaRPr lang="en-US" sz="1300" dirty="0"/>
          </a:p>
        </p:txBody>
      </p:sp>
      <p:sp>
        <p:nvSpPr>
          <p:cNvPr id="17" name="Text 15"/>
          <p:cNvSpPr txBox="1"/>
          <p:nvPr/>
        </p:nvSpPr>
        <p:spPr>
          <a:xfrm>
            <a:off x="457200" y="4297680"/>
            <a:ext cx="8229600" cy="365760"/>
          </a:xfrm>
          <a:prstGeom prst="rect">
            <a:avLst/>
          </a:prstGeom>
          <a:noFill/>
          <a:ln/>
        </p:spPr>
        <p:txBody>
          <a:bodyPr wrap="square" lIns="0" tIns="0" rIns="0" bIns="0" rtlCol="0" anchor="t"/>
          <a:lstStyle/>
          <a:p>
            <a:pPr marL="0" indent="0">
              <a:buNone/>
            </a:pPr>
            <a:r>
              <a:rPr lang="en-US" sz="1400" b="1" dirty="0">
                <a:solidFill>
                  <a:srgbClr val="14213D"/>
                </a:solidFill>
                <a:latin typeface="Arial" pitchFamily="34" charset="0"/>
                <a:ea typeface="Arial" pitchFamily="34" charset="-122"/>
                <a:cs typeface="Arial" pitchFamily="34" charset="-120"/>
              </a:rPr>
              <a:t>Overall: </a:t>
            </a:r>
            <a:r>
              <a:rPr lang="en-US" sz="1400" dirty="0">
                <a:solidFill>
                  <a:srgbClr val="14213D"/>
                </a:solidFill>
                <a:latin typeface="Arial" pitchFamily="34" charset="0"/>
                <a:ea typeface="Arial" pitchFamily="34" charset="-122"/>
                <a:cs typeface="Arial" pitchFamily="34" charset="-120"/>
              </a:rPr>
              <a:t>good for language and play, but best used with an attachment approach.</a:t>
            </a:r>
            <a:endParaRPr lang="en-US" sz="1400" dirty="0"/>
          </a:p>
        </p:txBody>
      </p:sp>
      <p:sp>
        <p:nvSpPr>
          <p:cNvPr id="25" name="Slide Number Placeholder 0"/>
          <p:cNvSpPr>
            <a:spLocks noGrp="1"/>
          </p:cNvSpPr>
          <p:nvPr>
            <p:ph type="sldNum" sz="quarter" idx="4294967295"/>
          </p:nvPr>
        </p:nvSpPr>
        <p:spPr>
          <a:xfrm>
            <a:off x="841248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A6578"/>
                </a:solidFill>
                <a:latin typeface="Arial"/>
                <a:ea typeface="Arial"/>
                <a:cs typeface="Arial"/>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731520"/>
          </a:xfrm>
          <a:prstGeom prst="rect">
            <a:avLst/>
          </a:prstGeom>
          <a:noFill/>
          <a:ln/>
        </p:spPr>
        <p:txBody>
          <a:bodyPr wrap="square" lIns="0" tIns="0" rIns="0" bIns="0" rtlCol="0" anchor="ctr"/>
          <a:lstStyle/>
          <a:p>
            <a:pPr marL="0" indent="0" algn="l">
              <a:buNone/>
            </a:pPr>
            <a:r>
              <a:rPr lang="en-US" sz="2800" b="1" dirty="0">
                <a:solidFill>
                  <a:srgbClr val="14213D"/>
                </a:solidFill>
                <a:latin typeface="Century Schoolbook" pitchFamily="34" charset="0"/>
                <a:ea typeface="Century Schoolbook" pitchFamily="34" charset="-122"/>
                <a:cs typeface="Century Schoolbook" pitchFamily="34" charset="-120"/>
              </a:rPr>
              <a:t>Reference list</a:t>
            </a:r>
            <a:endParaRPr lang="en-US" sz="2800" dirty="0"/>
          </a:p>
        </p:txBody>
      </p:sp>
      <p:sp>
        <p:nvSpPr>
          <p:cNvPr id="3" name="Text 1"/>
          <p:cNvSpPr txBox="1"/>
          <p:nvPr/>
        </p:nvSpPr>
        <p:spPr>
          <a:xfrm>
            <a:off x="457200" y="1143000"/>
            <a:ext cx="3931920" cy="3566160"/>
          </a:xfrm>
          <a:prstGeom prst="rect">
            <a:avLst/>
          </a:prstGeom>
          <a:noFill/>
          <a:ln/>
        </p:spPr>
        <p:txBody>
          <a:bodyPr wrap="square" lIns="0" tIns="0" rIns="0" bIns="0" rtlCol="0" anchor="t"/>
          <a:lstStyle/>
          <a:p>
            <a:pPr marL="0" indent="0">
              <a:spcAft>
                <a:spcPts val="600"/>
              </a:spcAft>
              <a:buNone/>
            </a:pPr>
            <a:r>
              <a:rPr lang="en-US" sz="1100" dirty="0">
                <a:solidFill>
                  <a:srgbClr val="1B2433"/>
                </a:solidFill>
                <a:latin typeface="Arial" pitchFamily="34" charset="0"/>
                <a:ea typeface="Arial" pitchFamily="34" charset="-122"/>
                <a:cs typeface="Arial" pitchFamily="34" charset="-120"/>
              </a:rPr>
              <a:t>Berk, L.E. (1994) ‘Why children talk to themselves’, Scientific American, 271(5), pp. 78–83.</a:t>
            </a:r>
            <a:endParaRPr lang="en-US" sz="1100" dirty="0"/>
          </a:p>
          <a:p>
            <a:pPr marL="0" indent="0">
              <a:spcAft>
                <a:spcPts val="600"/>
              </a:spcAft>
              <a:buNone/>
            </a:pPr>
            <a:r>
              <a:rPr lang="en-US" sz="1100" dirty="0">
                <a:solidFill>
                  <a:srgbClr val="1B2433"/>
                </a:solidFill>
                <a:latin typeface="Arial" pitchFamily="34" charset="0"/>
                <a:ea typeface="Arial" pitchFamily="34" charset="-122"/>
                <a:cs typeface="Arial" pitchFamily="34" charset="-120"/>
              </a:rPr>
              <a:t>Berk, L.E. and Winsler, A. (1995) Scaffolding children’s learning: Vygotsky and early childhood education. Washington, DC: National Association for the Education of Young Children.</a:t>
            </a:r>
            <a:endParaRPr lang="en-US" sz="1100" dirty="0"/>
          </a:p>
          <a:p>
            <a:pPr marL="0" indent="0">
              <a:spcAft>
                <a:spcPts val="600"/>
              </a:spcAft>
              <a:buNone/>
            </a:pPr>
            <a:r>
              <a:rPr lang="en-US" sz="1100" dirty="0">
                <a:solidFill>
                  <a:srgbClr val="1B2433"/>
                </a:solidFill>
                <a:latin typeface="Arial" pitchFamily="34" charset="0"/>
                <a:ea typeface="Arial" pitchFamily="34" charset="-122"/>
                <a:cs typeface="Arial" pitchFamily="34" charset="-120"/>
              </a:rPr>
              <a:t>Bowlby, J. (1969) Attachment and loss: volume 1, attachment. London: Hogarth Press.</a:t>
            </a:r>
            <a:endParaRPr lang="en-US" sz="1100" dirty="0"/>
          </a:p>
          <a:p>
            <a:pPr marL="0" indent="0">
              <a:spcAft>
                <a:spcPts val="600"/>
              </a:spcAft>
              <a:buNone/>
            </a:pPr>
            <a:r>
              <a:rPr lang="en-US" sz="1100" dirty="0">
                <a:solidFill>
                  <a:srgbClr val="1B2433"/>
                </a:solidFill>
                <a:latin typeface="Arial" pitchFamily="34" charset="0"/>
                <a:ea typeface="Arial" pitchFamily="34" charset="-122"/>
                <a:cs typeface="Arial" pitchFamily="34" charset="-120"/>
              </a:rPr>
              <a:t>Bruner, J.S. (1983) Child’s talk: learning to use language. New York: W.W. Norton.</a:t>
            </a:r>
            <a:endParaRPr lang="en-US" sz="1100" dirty="0"/>
          </a:p>
          <a:p>
            <a:pPr marL="0" indent="0">
              <a:spcAft>
                <a:spcPts val="600"/>
              </a:spcAft>
              <a:buNone/>
            </a:pPr>
            <a:r>
              <a:rPr lang="en-US" sz="1100" dirty="0">
                <a:solidFill>
                  <a:srgbClr val="1B2433"/>
                </a:solidFill>
                <a:latin typeface="Arial" pitchFamily="34" charset="0"/>
                <a:ea typeface="Arial" pitchFamily="34" charset="-122"/>
                <a:cs typeface="Arial" pitchFamily="34" charset="-120"/>
              </a:rPr>
              <a:t>Cross, T.L., Bazron, B.J., Dennis, K.W. and Isaacs, M.R. (1989) Towards a culturally competent system of care. Washington, DC: Georgetown University Child Development Center.</a:t>
            </a:r>
            <a:endParaRPr lang="en-US" sz="1100" dirty="0"/>
          </a:p>
        </p:txBody>
      </p:sp>
      <p:sp>
        <p:nvSpPr>
          <p:cNvPr id="4" name="Text 2"/>
          <p:cNvSpPr txBox="1"/>
          <p:nvPr/>
        </p:nvSpPr>
        <p:spPr>
          <a:xfrm>
            <a:off x="4663440" y="1143000"/>
            <a:ext cx="4023360" cy="3566160"/>
          </a:xfrm>
          <a:prstGeom prst="rect">
            <a:avLst/>
          </a:prstGeom>
          <a:noFill/>
          <a:ln/>
        </p:spPr>
        <p:txBody>
          <a:bodyPr wrap="square" lIns="0" tIns="0" rIns="0" bIns="0" rtlCol="0" anchor="t"/>
          <a:lstStyle/>
          <a:p>
            <a:pPr marL="0" indent="0">
              <a:spcAft>
                <a:spcPts val="600"/>
              </a:spcAft>
              <a:buNone/>
            </a:pPr>
            <a:r>
              <a:rPr lang="en-US" sz="1100" dirty="0">
                <a:solidFill>
                  <a:srgbClr val="1B2433"/>
                </a:solidFill>
                <a:latin typeface="Arial" pitchFamily="34" charset="0"/>
                <a:ea typeface="Arial" pitchFamily="34" charset="-122"/>
                <a:cs typeface="Arial" pitchFamily="34" charset="-120"/>
              </a:rPr>
              <a:t>Department for Education (2024) Early years foundation stage statutory framework for group and school-based providers. London: DfE.</a:t>
            </a:r>
            <a:endParaRPr lang="en-US" sz="1100" dirty="0"/>
          </a:p>
          <a:p>
            <a:pPr marL="0" indent="0">
              <a:spcAft>
                <a:spcPts val="600"/>
              </a:spcAft>
              <a:buNone/>
            </a:pPr>
            <a:r>
              <a:rPr lang="en-US" sz="1100" dirty="0">
                <a:solidFill>
                  <a:srgbClr val="1B2433"/>
                </a:solidFill>
                <a:latin typeface="Arial" pitchFamily="34" charset="0"/>
                <a:ea typeface="Arial" pitchFamily="34" charset="-122"/>
                <a:cs typeface="Arial" pitchFamily="34" charset="-120"/>
              </a:rPr>
              <a:t>Gross, R. (2020) Psychology: the science of mind and behaviour. 8th edn. London: Hodder Education.</a:t>
            </a:r>
            <a:endParaRPr lang="en-US" sz="1100" dirty="0"/>
          </a:p>
          <a:p>
            <a:pPr marL="0" indent="0">
              <a:spcAft>
                <a:spcPts val="600"/>
              </a:spcAft>
              <a:buNone/>
            </a:pPr>
            <a:r>
              <a:rPr lang="en-US" sz="1100" dirty="0">
                <a:solidFill>
                  <a:srgbClr val="1B2433"/>
                </a:solidFill>
                <a:latin typeface="Arial" pitchFamily="34" charset="0"/>
                <a:ea typeface="Arial" pitchFamily="34" charset="-122"/>
                <a:cs typeface="Arial" pitchFamily="34" charset="-120"/>
              </a:rPr>
              <a:t>Huttenlocher, J., Haight, W., Bryk, A., Seltzer, M. and Lyons, T. (1991) ‘Early vocabulary growth: relation to language input and gender’, Developmental Psychology, 27(2), pp. 236–248.</a:t>
            </a:r>
            <a:endParaRPr lang="en-US" sz="1100" dirty="0"/>
          </a:p>
          <a:p>
            <a:pPr marL="0" indent="0">
              <a:spcAft>
                <a:spcPts val="600"/>
              </a:spcAft>
              <a:buNone/>
            </a:pPr>
            <a:r>
              <a:rPr lang="en-US" sz="1100" dirty="0">
                <a:solidFill>
                  <a:srgbClr val="1B2433"/>
                </a:solidFill>
                <a:latin typeface="Arial" pitchFamily="34" charset="0"/>
                <a:ea typeface="Arial" pitchFamily="34" charset="-122"/>
                <a:cs typeface="Arial" pitchFamily="34" charset="-120"/>
              </a:rPr>
              <a:t>Kuhl, P.K. (2004) ‘Early language acquisition: cracking the speech code’, Nature Reviews Neuroscience, 5(11), pp. 831–843.</a:t>
            </a:r>
            <a:endParaRPr lang="en-US" sz="1100" dirty="0"/>
          </a:p>
          <a:p>
            <a:pPr marL="0" indent="0">
              <a:spcAft>
                <a:spcPts val="600"/>
              </a:spcAft>
              <a:buNone/>
            </a:pPr>
            <a:r>
              <a:rPr lang="en-US" sz="1100" dirty="0">
                <a:solidFill>
                  <a:srgbClr val="1B2433"/>
                </a:solidFill>
                <a:latin typeface="Arial" pitchFamily="34" charset="0"/>
                <a:ea typeface="Arial" pitchFamily="34" charset="-122"/>
                <a:cs typeface="Arial" pitchFamily="34" charset="-120"/>
              </a:rPr>
              <a:t>Vygotsky, L.S. (1978) Mind in society: the development of higher psychological processes. Cambridge, MA: Harvard University Press.</a:t>
            </a:r>
            <a:endParaRPr lang="en-US" sz="1100" dirty="0"/>
          </a:p>
          <a:p>
            <a:pPr marL="0" indent="0">
              <a:spcAft>
                <a:spcPts val="600"/>
              </a:spcAft>
              <a:buNone/>
            </a:pPr>
            <a:r>
              <a:rPr lang="en-US" sz="1100" dirty="0">
                <a:solidFill>
                  <a:srgbClr val="1B2433"/>
                </a:solidFill>
                <a:latin typeface="Arial" pitchFamily="34" charset="0"/>
                <a:ea typeface="Arial" pitchFamily="34" charset="-122"/>
                <a:cs typeface="Arial" pitchFamily="34" charset="-120"/>
              </a:rPr>
              <a:t>Wood, D., Bruner, J.S. and Ross, G. (1976) ‘The role of tutoring in problem solving’, Journal of Child Psychology and Psychiatry, 17(2), pp. 89–100.</a:t>
            </a:r>
            <a:endParaRPr lang="en-US" sz="1100" dirty="0"/>
          </a:p>
        </p:txBody>
      </p:sp>
      <p:sp>
        <p:nvSpPr>
          <p:cNvPr id="25" name="Slide Number Placeholder 0"/>
          <p:cNvSpPr>
            <a:spLocks noGrp="1"/>
          </p:cNvSpPr>
          <p:nvPr>
            <p:ph type="sldNum" sz="quarter" idx="4294967295"/>
          </p:nvPr>
        </p:nvSpPr>
        <p:spPr>
          <a:xfrm>
            <a:off x="841248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A6578"/>
                </a:solidFill>
                <a:latin typeface="Arial"/>
                <a:ea typeface="Arial"/>
                <a:cs typeface="Arial"/>
              </a:defRPr>
            </a:lvl1pPr>
          </a:lstStyle>
          <a:p>
            <a:pPr algn="l"/>
            <a:fld id="{F7021451-1387-4CA6-816F-3879F97B5CBC}" type="slidenum">
              <a:rPr lang="en-US" b="0"/>
              <a:t>9</a:t>
            </a:fld>
            <a:endParaRPr lang="en-US"/>
          </a:p>
        </p:txBody>
      </p:sp>
    </p:spTree>
  </p:cSld>
  <p:clrMapOvr>
    <a:masterClrMapping/>
  </p:clrMapOvr>
</p:sld>
</file>

<file path=ppt/theme/theme1.xml><?xml version="1.0" encoding="utf-8"?>
<a:theme xmlns:a="http://schemas.openxmlformats.org/drawingml/2006/main" name="Scaffold Indigo">
  <a:themeElements>
    <a:clrScheme name="Scaffold Indigo">
      <a:dk1>
        <a:srgbClr val="1B2433"/>
      </a:dk1>
      <a:lt1>
        <a:srgbClr val="FFFFFF"/>
      </a:lt1>
      <a:dk2>
        <a:srgbClr val="14213D"/>
      </a:dk2>
      <a:lt2>
        <a:srgbClr val="E5ECF7"/>
      </a:lt2>
      <a:accent1>
        <a:srgbClr val="14213D"/>
      </a:accent1>
      <a:accent2>
        <a:srgbClr val="FCA311"/>
      </a:accent2>
      <a:accent3>
        <a:srgbClr val="3A5BA0"/>
      </a:accent3>
      <a:accent4>
        <a:srgbClr val="FFF1D6"/>
      </a:accent4>
      <a:accent5>
        <a:srgbClr val="DCE5F5"/>
      </a:accent5>
      <a:accent6>
        <a:srgbClr val="1F2F57"/>
      </a:accent6>
      <a:hlink>
        <a:srgbClr val="3A5BA0"/>
      </a:hlink>
      <a:folHlink>
        <a:srgbClr val="1F2F57"/>
      </a:folHlink>
    </a:clrScheme>
    <a:fontScheme name="Scaffold Indigo">
      <a:majorFont>
        <a:latin typeface="Century Schoolbook"/>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2212</Words>
  <Application>Microsoft Office PowerPoint</Application>
  <PresentationFormat>On-screen Show (16:9)</PresentationFormat>
  <Paragraphs>132</Paragraphs>
  <Slides>9</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Century Schoolbook</vt:lpstr>
      <vt:lpstr>Scaffold Indigo</vt:lpstr>
      <vt:lpstr>PowerPoint Presentation</vt:lpstr>
      <vt:lpstr>Vygotsky’s sociocultural theory</vt:lpstr>
      <vt:lpstr>The zone of proximal development (ZPD)</vt:lpstr>
      <vt:lpstr>Language helps us think</vt:lpstr>
      <vt:lpstr>Using the theory to understand Shona</vt:lpstr>
      <vt:lpstr>A plan to help Shona</vt:lpstr>
      <vt:lpstr>Biological and environmental influences</vt:lpstr>
      <vt:lpstr>Evaluation: good points and weaknesses</vt:lpstr>
      <vt:lpstr>Reference list</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Shona: Vygotsky’s Sociocultural Theory</dc:title>
  <dc:subject>PptxGenJS Presentation</dc:subject>
  <dc:creator>Lavinia Anamaria Zamfir</dc:creator>
  <cp:lastModifiedBy>Alexandra Moise</cp:lastModifiedBy>
  <cp:revision>1</cp:revision>
  <dcterms:created xsi:type="dcterms:W3CDTF">2026-10-11T18:07:05Z</dcterms:created>
  <dcterms:modified xsi:type="dcterms:W3CDTF">2026-10-11T18:13:37Z</dcterms:modified>
</cp:coreProperties>
</file>