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8"/>
  </p:notesMasterIdLst>
  <p:handoutMasterIdLst>
    <p:handoutMasterId r:id="rId29"/>
  </p:handoutMasterIdLst>
  <p:sldIdLst>
    <p:sldId id="256" r:id="rId2"/>
    <p:sldId id="285" r:id="rId3"/>
    <p:sldId id="283" r:id="rId4"/>
    <p:sldId id="286" r:id="rId5"/>
    <p:sldId id="287" r:id="rId6"/>
    <p:sldId id="289" r:id="rId7"/>
    <p:sldId id="288" r:id="rId8"/>
    <p:sldId id="290" r:id="rId9"/>
    <p:sldId id="301" r:id="rId10"/>
    <p:sldId id="303" r:id="rId11"/>
    <p:sldId id="293" r:id="rId12"/>
    <p:sldId id="299" r:id="rId13"/>
    <p:sldId id="304" r:id="rId14"/>
    <p:sldId id="305" r:id="rId15"/>
    <p:sldId id="300" r:id="rId16"/>
    <p:sldId id="307" r:id="rId17"/>
    <p:sldId id="294" r:id="rId18"/>
    <p:sldId id="295" r:id="rId19"/>
    <p:sldId id="296" r:id="rId20"/>
    <p:sldId id="297" r:id="rId21"/>
    <p:sldId id="298" r:id="rId22"/>
    <p:sldId id="291" r:id="rId23"/>
    <p:sldId id="292" r:id="rId24"/>
    <p:sldId id="282" r:id="rId25"/>
    <p:sldId id="306" r:id="rId26"/>
    <p:sldId id="309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>
        <p:scale>
          <a:sx n="50" d="100"/>
          <a:sy n="50" d="100"/>
        </p:scale>
        <p:origin x="-2514" y="-10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9D2EAD-ED10-46DD-B2B0-71EB25CB8E5A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7570BD-8FBB-446A-B381-37B10A509D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103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26AF276-FF8B-4FFE-A994-F8501E6E3F53}" type="datetime1">
              <a:rPr lang="en-GB" smtClean="0"/>
              <a:t>11/11/2015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1D6364E-B971-4DD4-9522-17B6BECB37AB}" type="datetime1">
              <a:rPr lang="en-GB" smtClean="0"/>
              <a:t>11/11/2015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3C865FA-5B48-4453-B284-2A30165A1F9B}" type="datetime1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AC5E2-D6D0-42F1-B418-EF271CC338C0}" type="datetime1">
              <a:rPr lang="en-GB" smtClean="0"/>
              <a:t>11/11/2015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9BCB7-ADA7-4A70-98C2-0B95C507E170}" type="datetime1">
              <a:rPr lang="en-GB" smtClean="0"/>
              <a:t>11/11/2015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5E2A2A7-7C19-45A7-9C03-9D7CB5953660}" type="datetime1">
              <a:rPr lang="en-GB" smtClean="0"/>
              <a:t>11/11/2015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04C6-63FF-484D-BA24-9119AB6228AB}" type="datetime1">
              <a:rPr lang="en-GB" smtClean="0"/>
              <a:t>11/11/2015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55B3863-A742-4AD5-A1C0-9C2DD82DF2E5}" type="datetime1">
              <a:rPr lang="en-GB" smtClean="0"/>
              <a:t>11/11/2015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CAFFB56-92DE-4363-AC89-5193D2458FCC}" type="datetime1">
              <a:rPr lang="en-GB" smtClean="0"/>
              <a:t>11/11/2015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60FD-23E0-4F21-B8D9-689D31BEA0D3}" type="datetime1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E6F68-F7CE-4FDD-AF52-AED336836137}" type="datetime1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C23BA7C-A90D-46D6-B1F1-68B1DAA6D63F}" type="datetime1">
              <a:rPr lang="en-GB" smtClean="0"/>
              <a:t>11/11/2015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2 – Noise legislation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Last week we discussed…</a:t>
            </a:r>
          </a:p>
          <a:p>
            <a:endParaRPr lang="en-GB" dirty="0"/>
          </a:p>
          <a:p>
            <a:r>
              <a:rPr lang="en-GB" dirty="0" smtClean="0"/>
              <a:t>Noise and Noise Nuisance definitions</a:t>
            </a:r>
          </a:p>
          <a:p>
            <a:endParaRPr lang="en-GB" dirty="0"/>
          </a:p>
          <a:p>
            <a:r>
              <a:rPr lang="en-GB" dirty="0" smtClean="0"/>
              <a:t>Noise Levels</a:t>
            </a:r>
          </a:p>
          <a:p>
            <a:endParaRPr lang="en-GB" dirty="0"/>
          </a:p>
          <a:p>
            <a:r>
              <a:rPr lang="en-GB" dirty="0" smtClean="0"/>
              <a:t>Noise Nuisances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Current Legislation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Legislation has grown over years</a:t>
            </a:r>
          </a:p>
          <a:p>
            <a:endParaRPr lang="en-GB" dirty="0"/>
          </a:p>
          <a:p>
            <a:pPr lvl="1"/>
            <a:r>
              <a:rPr lang="en-GB" dirty="0" smtClean="0"/>
              <a:t>Same for numerous environmental controls</a:t>
            </a:r>
          </a:p>
          <a:p>
            <a:pPr lvl="1"/>
            <a:endParaRPr lang="en-GB" dirty="0"/>
          </a:p>
          <a:p>
            <a:r>
              <a:rPr lang="en-GB" dirty="0" smtClean="0"/>
              <a:t>Not in the most obvious pattern</a:t>
            </a:r>
          </a:p>
          <a:p>
            <a:endParaRPr lang="en-GB" dirty="0"/>
          </a:p>
          <a:p>
            <a:r>
              <a:rPr lang="en-GB" dirty="0" smtClean="0"/>
              <a:t>Not easy to access or understand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7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the legislation applies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Companies/Industries</a:t>
            </a:r>
          </a:p>
          <a:p>
            <a:pPr lvl="1"/>
            <a:r>
              <a:rPr lang="en-GB" dirty="0" smtClean="0"/>
              <a:t>Control of Pollution Act 1974</a:t>
            </a:r>
          </a:p>
          <a:p>
            <a:pPr lvl="1"/>
            <a:r>
              <a:rPr lang="en-GB" dirty="0" smtClean="0"/>
              <a:t>Health and Safety at Work Act 1974</a:t>
            </a:r>
          </a:p>
          <a:p>
            <a:pPr lvl="1"/>
            <a:r>
              <a:rPr lang="en-GB" dirty="0" smtClean="0"/>
              <a:t>Town and Country Planning Act 1990</a:t>
            </a:r>
          </a:p>
          <a:p>
            <a:pPr lvl="1"/>
            <a:endParaRPr lang="en-GB" dirty="0"/>
          </a:p>
          <a:p>
            <a:r>
              <a:rPr lang="en-GB" dirty="0" smtClean="0"/>
              <a:t>Vehicles</a:t>
            </a:r>
          </a:p>
          <a:p>
            <a:pPr lvl="1"/>
            <a:r>
              <a:rPr lang="en-GB" dirty="0" smtClean="0"/>
              <a:t>Environmental Protection Act 1990</a:t>
            </a:r>
          </a:p>
          <a:p>
            <a:pPr lvl="1"/>
            <a:r>
              <a:rPr lang="en-GB" dirty="0" smtClean="0"/>
              <a:t>Pollution Prevention and Control Act 1999</a:t>
            </a:r>
          </a:p>
          <a:p>
            <a:pPr lvl="1"/>
            <a:r>
              <a:rPr lang="en-GB" dirty="0" smtClean="0"/>
              <a:t>Police Reform Act 2002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93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Industry Noise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1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Industry noise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As previously discussed, numerous aspects;</a:t>
            </a:r>
          </a:p>
          <a:p>
            <a:endParaRPr lang="en-GB" dirty="0"/>
          </a:p>
          <a:p>
            <a:pPr lvl="1"/>
            <a:r>
              <a:rPr lang="en-GB" dirty="0" smtClean="0"/>
              <a:t>Site</a:t>
            </a:r>
          </a:p>
          <a:p>
            <a:pPr lvl="1"/>
            <a:r>
              <a:rPr lang="en-GB" dirty="0" smtClean="0"/>
              <a:t>Machinery</a:t>
            </a:r>
          </a:p>
          <a:p>
            <a:pPr lvl="1"/>
            <a:r>
              <a:rPr lang="en-GB" dirty="0" smtClean="0"/>
              <a:t>Transportation</a:t>
            </a:r>
          </a:p>
          <a:p>
            <a:pPr lvl="1"/>
            <a:r>
              <a:rPr lang="en-GB" dirty="0" smtClean="0"/>
              <a:t>People</a:t>
            </a:r>
          </a:p>
          <a:p>
            <a:pPr lvl="1"/>
            <a:endParaRPr lang="en-GB" dirty="0"/>
          </a:p>
          <a:p>
            <a:r>
              <a:rPr lang="en-GB" dirty="0" smtClean="0"/>
              <a:t>Health and Safety Aspects</a:t>
            </a:r>
          </a:p>
          <a:p>
            <a:endParaRPr lang="en-GB" dirty="0"/>
          </a:p>
          <a:p>
            <a:r>
              <a:rPr lang="en-GB" dirty="0" smtClean="0"/>
              <a:t>Noise Nuisance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90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Town and Site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Developing a new industrial site, has several issues to consider</a:t>
            </a:r>
          </a:p>
          <a:p>
            <a:endParaRPr lang="en-GB" dirty="0"/>
          </a:p>
          <a:p>
            <a:r>
              <a:rPr lang="en-GB" dirty="0" smtClean="0"/>
              <a:t>Effect of possible disruption to local businesses and residents</a:t>
            </a:r>
          </a:p>
          <a:p>
            <a:endParaRPr lang="en-GB" dirty="0"/>
          </a:p>
          <a:p>
            <a:r>
              <a:rPr lang="en-GB" dirty="0" smtClean="0"/>
              <a:t>Where possible group heavy industry together</a:t>
            </a:r>
          </a:p>
          <a:p>
            <a:endParaRPr lang="en-GB" dirty="0"/>
          </a:p>
          <a:p>
            <a:r>
              <a:rPr lang="en-GB" dirty="0" smtClean="0"/>
              <a:t>In cities, it is more common now to use Brownfield Sites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50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Proposed Factory / Industrial Development concerns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Area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Time of business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Noise levels of business activities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Noise levels due to associated transport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Existing noise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Duration of Noise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Insulation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39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relating to specifically to residential 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Orientation of noise</a:t>
            </a:r>
          </a:p>
          <a:p>
            <a:endParaRPr lang="en-GB" dirty="0" smtClean="0"/>
          </a:p>
          <a:p>
            <a:r>
              <a:rPr lang="en-GB" dirty="0" smtClean="0"/>
              <a:t>Location of certain activities</a:t>
            </a:r>
          </a:p>
          <a:p>
            <a:endParaRPr lang="en-GB" dirty="0" smtClean="0"/>
          </a:p>
          <a:p>
            <a:r>
              <a:rPr lang="en-GB" dirty="0" smtClean="0"/>
              <a:t>Use of insulation</a:t>
            </a:r>
          </a:p>
          <a:p>
            <a:endParaRPr lang="en-GB" dirty="0" smtClean="0"/>
          </a:p>
          <a:p>
            <a:r>
              <a:rPr lang="en-GB" dirty="0" smtClean="0"/>
              <a:t>Transportation goods</a:t>
            </a:r>
          </a:p>
          <a:p>
            <a:endParaRPr lang="en-GB" dirty="0" smtClean="0"/>
          </a:p>
          <a:p>
            <a:r>
              <a:rPr lang="en-GB" dirty="0" smtClean="0"/>
              <a:t>Perimeter walls</a:t>
            </a:r>
          </a:p>
          <a:p>
            <a:endParaRPr lang="en-GB" dirty="0" smtClean="0"/>
          </a:p>
          <a:p>
            <a:r>
              <a:rPr lang="en-GB" dirty="0" smtClean="0"/>
              <a:t>Noise Managed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658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On Road Noise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68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and cause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from road traffic affects 30% of people in UK</a:t>
            </a:r>
          </a:p>
          <a:p>
            <a:endParaRPr lang="en-GB" dirty="0"/>
          </a:p>
          <a:p>
            <a:r>
              <a:rPr lang="en-GB" dirty="0" smtClean="0"/>
              <a:t>Sources include</a:t>
            </a:r>
          </a:p>
          <a:p>
            <a:pPr lvl="1"/>
            <a:r>
              <a:rPr lang="en-GB" dirty="0" smtClean="0"/>
              <a:t>Engine  Noise</a:t>
            </a:r>
          </a:p>
          <a:p>
            <a:pPr lvl="1"/>
            <a:r>
              <a:rPr lang="en-GB" dirty="0" smtClean="0"/>
              <a:t>Tyre Noise</a:t>
            </a:r>
          </a:p>
          <a:p>
            <a:pPr lvl="1"/>
            <a:r>
              <a:rPr lang="en-GB" dirty="0" smtClean="0"/>
              <a:t>Car horns</a:t>
            </a:r>
          </a:p>
          <a:p>
            <a:pPr lvl="1"/>
            <a:r>
              <a:rPr lang="en-GB" dirty="0" err="1" smtClean="0"/>
              <a:t>Steroes</a:t>
            </a:r>
            <a:endParaRPr lang="en-GB" dirty="0" smtClean="0"/>
          </a:p>
          <a:p>
            <a:pPr lvl="1"/>
            <a:r>
              <a:rPr lang="en-GB" dirty="0" smtClean="0"/>
              <a:t>Doors slamming</a:t>
            </a:r>
          </a:p>
          <a:p>
            <a:pPr lvl="1"/>
            <a:r>
              <a:rPr lang="en-GB" dirty="0" smtClean="0"/>
              <a:t>Squeaking </a:t>
            </a:r>
            <a:r>
              <a:rPr lang="en-GB" dirty="0" smtClean="0"/>
              <a:t>brakes</a:t>
            </a:r>
          </a:p>
          <a:p>
            <a:pPr lvl="1"/>
            <a:r>
              <a:rPr lang="en-GB" dirty="0" smtClean="0"/>
              <a:t>Car alarms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62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Location, Location ,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towns and cities – engine sound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 rural areas – tyre noise on  busy roads (which increases with speed)</a:t>
            </a:r>
          </a:p>
          <a:p>
            <a:endParaRPr lang="en-GB" dirty="0"/>
          </a:p>
          <a:p>
            <a:r>
              <a:rPr lang="en-GB" dirty="0" smtClean="0"/>
              <a:t>Two approaches to reduce noise</a:t>
            </a:r>
          </a:p>
          <a:p>
            <a:endParaRPr lang="en-GB" dirty="0"/>
          </a:p>
          <a:p>
            <a:pPr lvl="1"/>
            <a:r>
              <a:rPr lang="en-GB" dirty="0" smtClean="0"/>
              <a:t>Noise coming from the roads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Vehicle Noise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35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Noise from the road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32520" y="1621672"/>
            <a:ext cx="7467600" cy="4873752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66034"/>
            <a:ext cx="8460431" cy="323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52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en-GB" dirty="0" smtClean="0"/>
              <a:t>Reducing Noise from the road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Absorption panels / noise reducing fencing</a:t>
            </a:r>
          </a:p>
          <a:p>
            <a:endParaRPr lang="en-GB" dirty="0"/>
          </a:p>
          <a:p>
            <a:r>
              <a:rPr lang="en-GB" dirty="0" smtClean="0"/>
              <a:t>Evergreens</a:t>
            </a:r>
          </a:p>
          <a:p>
            <a:endParaRPr lang="en-GB" dirty="0"/>
          </a:p>
          <a:p>
            <a:r>
              <a:rPr lang="en-GB" dirty="0" smtClean="0"/>
              <a:t>Tunnels</a:t>
            </a:r>
          </a:p>
          <a:p>
            <a:endParaRPr lang="en-GB" dirty="0"/>
          </a:p>
          <a:p>
            <a:r>
              <a:rPr lang="en-GB" dirty="0" smtClean="0"/>
              <a:t>Reinforced Earth Mounds</a:t>
            </a:r>
          </a:p>
          <a:p>
            <a:endParaRPr lang="en-GB" dirty="0"/>
          </a:p>
          <a:p>
            <a:r>
              <a:rPr lang="en-GB" dirty="0" smtClean="0"/>
              <a:t>Woven </a:t>
            </a:r>
            <a:r>
              <a:rPr lang="en-GB" dirty="0"/>
              <a:t>Willow</a:t>
            </a:r>
          </a:p>
          <a:p>
            <a:endParaRPr lang="en-GB" dirty="0"/>
          </a:p>
          <a:p>
            <a:r>
              <a:rPr lang="en-GB" dirty="0"/>
              <a:t>Aero &amp; tyre design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58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Vehicles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Already identified</a:t>
            </a:r>
          </a:p>
          <a:p>
            <a:endParaRPr lang="en-GB" dirty="0"/>
          </a:p>
          <a:p>
            <a:r>
              <a:rPr lang="en-GB" dirty="0" smtClean="0"/>
              <a:t>Solutions;</a:t>
            </a:r>
          </a:p>
          <a:p>
            <a:pPr lvl="1"/>
            <a:r>
              <a:rPr lang="en-GB" dirty="0" smtClean="0"/>
              <a:t>Low noise tyres</a:t>
            </a:r>
          </a:p>
          <a:p>
            <a:pPr lvl="1"/>
            <a:r>
              <a:rPr lang="en-GB" dirty="0" smtClean="0"/>
              <a:t>Close windows when playing music</a:t>
            </a:r>
          </a:p>
          <a:p>
            <a:pPr lvl="1"/>
            <a:r>
              <a:rPr lang="en-GB" dirty="0" smtClean="0"/>
              <a:t>Avoid use of </a:t>
            </a:r>
            <a:r>
              <a:rPr lang="en-GB" dirty="0" smtClean="0"/>
              <a:t>bass.</a:t>
            </a:r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Legislation via noise limits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2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Vehicle Noise Limits over the </a:t>
            </a:r>
            <a:r>
              <a:rPr lang="en-GB" dirty="0" smtClean="0"/>
              <a:t>years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8023789" cy="5229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247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previous limits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 been changed since 1995 despite increasing traffic</a:t>
            </a:r>
          </a:p>
          <a:p>
            <a:endParaRPr lang="en-GB" dirty="0"/>
          </a:p>
          <a:p>
            <a:r>
              <a:rPr lang="en-GB" dirty="0" smtClean="0"/>
              <a:t>Currently different rules throughout Europe</a:t>
            </a:r>
          </a:p>
          <a:p>
            <a:endParaRPr lang="en-GB" dirty="0"/>
          </a:p>
          <a:p>
            <a:r>
              <a:rPr lang="en-GB" dirty="0" smtClean="0"/>
              <a:t>By having EU rules should be easier to buy, sell and use vehicles across the EU</a:t>
            </a:r>
          </a:p>
          <a:p>
            <a:endParaRPr lang="en-GB" dirty="0"/>
          </a:p>
          <a:p>
            <a:r>
              <a:rPr lang="en-GB" dirty="0" smtClean="0"/>
              <a:t>Also ensures equal H&amp;S and Environmental standards across EU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8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Current regulations will be updated</a:t>
            </a:r>
          </a:p>
          <a:p>
            <a:endParaRPr lang="en-GB" dirty="0"/>
          </a:p>
          <a:p>
            <a:r>
              <a:rPr lang="en-GB" dirty="0" smtClean="0"/>
              <a:t>Further Aligned with International UN standards</a:t>
            </a:r>
          </a:p>
          <a:p>
            <a:endParaRPr lang="en-GB" dirty="0"/>
          </a:p>
          <a:p>
            <a:r>
              <a:rPr lang="en-GB" dirty="0" smtClean="0"/>
              <a:t>New vehicles will produce less noise and measured by a new and more realistic test method</a:t>
            </a:r>
          </a:p>
          <a:p>
            <a:endParaRPr lang="en-GB" dirty="0" smtClean="0"/>
          </a:p>
          <a:p>
            <a:r>
              <a:rPr lang="en-GB" dirty="0" smtClean="0"/>
              <a:t>New electric and hybrid vehicles will be fitted with sound devices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49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Will reduce vehicle noise nuisance by 25</a:t>
            </a:r>
            <a:r>
              <a:rPr lang="en-GB" dirty="0" smtClean="0"/>
              <a:t>%</a:t>
            </a:r>
          </a:p>
          <a:p>
            <a:endParaRPr lang="en-GB" dirty="0"/>
          </a:p>
          <a:p>
            <a:r>
              <a:rPr lang="en-GB" dirty="0" smtClean="0"/>
              <a:t>2 </a:t>
            </a:r>
            <a:r>
              <a:rPr lang="en-GB" dirty="0"/>
              <a:t>steps will be taken each of 2dB</a:t>
            </a:r>
          </a:p>
          <a:p>
            <a:pPr lvl="1"/>
            <a:r>
              <a:rPr lang="en-GB" dirty="0"/>
              <a:t>Step 1 will be applied by </a:t>
            </a:r>
            <a:r>
              <a:rPr lang="en-GB" b="1" dirty="0"/>
              <a:t>2021</a:t>
            </a:r>
          </a:p>
          <a:p>
            <a:pPr lvl="1"/>
            <a:r>
              <a:rPr lang="en-GB" dirty="0"/>
              <a:t>Step 2 in another </a:t>
            </a:r>
            <a:r>
              <a:rPr lang="en-GB" b="1" dirty="0"/>
              <a:t>4 years</a:t>
            </a:r>
          </a:p>
          <a:p>
            <a:endParaRPr lang="en-GB" dirty="0" smtClean="0"/>
          </a:p>
          <a:p>
            <a:r>
              <a:rPr lang="en-GB" dirty="0" smtClean="0"/>
              <a:t>‘Approaching Vehicle Audible System’</a:t>
            </a:r>
          </a:p>
          <a:p>
            <a:pPr lvl="1"/>
            <a:r>
              <a:rPr lang="en-GB" dirty="0" smtClean="0"/>
              <a:t>Minimum noise for electric and hybrid electric vehicles</a:t>
            </a:r>
          </a:p>
          <a:p>
            <a:pPr lvl="1"/>
            <a:r>
              <a:rPr lang="en-GB" dirty="0" smtClean="0"/>
              <a:t>Will allow harmonisation of technology</a:t>
            </a:r>
          </a:p>
          <a:p>
            <a:pPr lvl="1"/>
            <a:r>
              <a:rPr lang="en-GB" dirty="0" smtClean="0"/>
              <a:t>Will be mandatory in </a:t>
            </a:r>
            <a:r>
              <a:rPr lang="en-GB" b="1" dirty="0" smtClean="0"/>
              <a:t>5 years</a:t>
            </a:r>
            <a:endParaRPr lang="en-GB" b="1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2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 to the public and Manufacturers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Quieter vehicles (</a:t>
            </a:r>
            <a:r>
              <a:rPr lang="en-GB" dirty="0" err="1" smtClean="0"/>
              <a:t>espeically</a:t>
            </a:r>
            <a:r>
              <a:rPr lang="en-GB" dirty="0" smtClean="0"/>
              <a:t> in urban areas)</a:t>
            </a:r>
          </a:p>
          <a:p>
            <a:pPr lvl="1"/>
            <a:r>
              <a:rPr lang="en-GB" dirty="0" smtClean="0"/>
              <a:t>More healthy environment</a:t>
            </a:r>
          </a:p>
          <a:p>
            <a:pPr lvl="1"/>
            <a:r>
              <a:rPr lang="en-GB" dirty="0" smtClean="0"/>
              <a:t>Safer electric and hybrid vehicles (to avoid road accidents)</a:t>
            </a:r>
          </a:p>
          <a:p>
            <a:pPr lvl="1"/>
            <a:endParaRPr lang="en-GB" dirty="0"/>
          </a:p>
          <a:p>
            <a:r>
              <a:rPr lang="en-GB" dirty="0" smtClean="0"/>
              <a:t>Manufacturers</a:t>
            </a:r>
          </a:p>
          <a:p>
            <a:pPr lvl="1"/>
            <a:r>
              <a:rPr lang="en-GB" dirty="0" smtClean="0"/>
              <a:t>Closer international rules</a:t>
            </a:r>
          </a:p>
          <a:p>
            <a:pPr lvl="1"/>
            <a:r>
              <a:rPr lang="en-GB" dirty="0" smtClean="0"/>
              <a:t>Promotes free movement of goods within and outside the EU</a:t>
            </a:r>
          </a:p>
          <a:p>
            <a:pPr lvl="1"/>
            <a:r>
              <a:rPr lang="en-GB" dirty="0" smtClean="0"/>
              <a:t>Proper regulation for sound generating devices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49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Swansea Planning 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Get into small groups</a:t>
            </a:r>
          </a:p>
          <a:p>
            <a:endParaRPr lang="en-GB" dirty="0"/>
          </a:p>
          <a:p>
            <a:r>
              <a:rPr lang="en-GB" dirty="0" smtClean="0"/>
              <a:t>You are a new company wanting to build and open a new engineering company </a:t>
            </a:r>
          </a:p>
          <a:p>
            <a:pPr lvl="1"/>
            <a:r>
              <a:rPr lang="en-GB" dirty="0" smtClean="0"/>
              <a:t>You will have daily deliveries and shipments</a:t>
            </a:r>
          </a:p>
          <a:p>
            <a:pPr lvl="1"/>
            <a:r>
              <a:rPr lang="en-GB" dirty="0" smtClean="0"/>
              <a:t>SME</a:t>
            </a:r>
          </a:p>
          <a:p>
            <a:pPr lvl="1"/>
            <a:r>
              <a:rPr lang="en-GB" dirty="0" smtClean="0"/>
              <a:t>Think about shift work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Where do you build in Swansea? 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7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 Key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05222"/>
            <a:ext cx="645795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05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on Engineering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Industry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On the road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Motorsport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47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i="1" dirty="0" smtClean="0"/>
              <a:t>Fictional but realistic scenario</a:t>
            </a:r>
          </a:p>
          <a:p>
            <a:endParaRPr lang="en-GB" dirty="0"/>
          </a:p>
          <a:p>
            <a:r>
              <a:rPr lang="en-GB" dirty="0" smtClean="0"/>
              <a:t>There is to be a new motor racing circuit built! </a:t>
            </a:r>
          </a:p>
          <a:p>
            <a:endParaRPr lang="en-GB" dirty="0"/>
          </a:p>
          <a:p>
            <a:r>
              <a:rPr lang="en-GB" dirty="0" smtClean="0"/>
              <a:t>Within 5 miles there is a residential area, including school and shops </a:t>
            </a:r>
            <a:r>
              <a:rPr lang="en-GB" dirty="0" err="1" smtClean="0"/>
              <a:t>etc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There is farm land and areas with outstanding natural beauties</a:t>
            </a:r>
          </a:p>
          <a:p>
            <a:endParaRPr lang="en-GB" dirty="0"/>
          </a:p>
          <a:p>
            <a:r>
              <a:rPr lang="en-GB" dirty="0" smtClean="0"/>
              <a:t>Circuit is wanted by teams and fans alike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2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Council Debate Next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Other groups/organisations that need to be considered:</a:t>
            </a:r>
            <a:endParaRPr lang="en-GB" dirty="0" smtClean="0"/>
          </a:p>
          <a:p>
            <a:endParaRPr lang="en-GB" dirty="0"/>
          </a:p>
          <a:p>
            <a:pPr lvl="1"/>
            <a:r>
              <a:rPr lang="en-GB" dirty="0" smtClean="0"/>
              <a:t>Council Panel</a:t>
            </a:r>
          </a:p>
          <a:p>
            <a:pPr lvl="1"/>
            <a:r>
              <a:rPr lang="en-GB" dirty="0" smtClean="0"/>
              <a:t>Council Officers</a:t>
            </a:r>
          </a:p>
          <a:p>
            <a:pPr lvl="1"/>
            <a:r>
              <a:rPr lang="en-GB" dirty="0" smtClean="0"/>
              <a:t>Race Circuit Company</a:t>
            </a:r>
          </a:p>
          <a:p>
            <a:pPr lvl="1"/>
            <a:r>
              <a:rPr lang="en-GB" dirty="0" smtClean="0"/>
              <a:t>Motorsport Teams</a:t>
            </a:r>
          </a:p>
          <a:p>
            <a:pPr lvl="1"/>
            <a:r>
              <a:rPr lang="en-GB" dirty="0" smtClean="0"/>
              <a:t>Local Residents</a:t>
            </a:r>
          </a:p>
          <a:p>
            <a:pPr lvl="1"/>
            <a:r>
              <a:rPr lang="en-GB" dirty="0" smtClean="0"/>
              <a:t>Wildlife / Natural Beauty Campaigners</a:t>
            </a:r>
          </a:p>
          <a:p>
            <a:pPr lvl="1"/>
            <a:r>
              <a:rPr lang="en-GB" dirty="0" smtClean="0"/>
              <a:t>Farmers</a:t>
            </a:r>
          </a:p>
          <a:p>
            <a:pPr lvl="1"/>
            <a:r>
              <a:rPr lang="en-GB" dirty="0" smtClean="0"/>
              <a:t>Emergency Services</a:t>
            </a:r>
          </a:p>
          <a:p>
            <a:pPr lvl="1"/>
            <a:r>
              <a:rPr lang="en-GB" dirty="0" smtClean="0"/>
              <a:t>Fans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04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1323</TotalTime>
  <Words>673</Words>
  <Application>Microsoft Office PowerPoint</Application>
  <PresentationFormat>On-screen Show (4:3)</PresentationFormat>
  <Paragraphs>232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Oriel</vt:lpstr>
      <vt:lpstr>Sustainability through Technology</vt:lpstr>
      <vt:lpstr>Noise</vt:lpstr>
      <vt:lpstr>Current Legislation</vt:lpstr>
      <vt:lpstr>Legislation</vt:lpstr>
      <vt:lpstr>How the legislation applies</vt:lpstr>
      <vt:lpstr>Industry Noise</vt:lpstr>
      <vt:lpstr>Industry noise </vt:lpstr>
      <vt:lpstr>Town and Site Planning</vt:lpstr>
      <vt:lpstr>Proposed Factory / Industrial Development concerns</vt:lpstr>
      <vt:lpstr>Issues relating to specifically to residential areas</vt:lpstr>
      <vt:lpstr>On Road Noise</vt:lpstr>
      <vt:lpstr>Effect and cause</vt:lpstr>
      <vt:lpstr>Location, Location , Location</vt:lpstr>
      <vt:lpstr>Reducing Noise from the road</vt:lpstr>
      <vt:lpstr>Reducing Noise from the road</vt:lpstr>
      <vt:lpstr>Noise from Vehicles</vt:lpstr>
      <vt:lpstr>Vehicle Noise Limits over the years</vt:lpstr>
      <vt:lpstr>Issues with previous limits</vt:lpstr>
      <vt:lpstr>New Proposal</vt:lpstr>
      <vt:lpstr>What will change</vt:lpstr>
      <vt:lpstr>Benefit to the public and Manufacturers</vt:lpstr>
      <vt:lpstr>Swansea Planning Maps</vt:lpstr>
      <vt:lpstr>Map Key</vt:lpstr>
      <vt:lpstr>Impact on Engineering</vt:lpstr>
      <vt:lpstr>Example</vt:lpstr>
      <vt:lpstr>Council Debate Next Week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Summerfield, Abi</cp:lastModifiedBy>
  <cp:revision>52</cp:revision>
  <cp:lastPrinted>2014-10-01T07:13:33Z</cp:lastPrinted>
  <dcterms:created xsi:type="dcterms:W3CDTF">2014-09-16T12:56:28Z</dcterms:created>
  <dcterms:modified xsi:type="dcterms:W3CDTF">2015-11-11T14:41:11Z</dcterms:modified>
</cp:coreProperties>
</file>