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slideLayouts/slideLayout6.xml" ContentType="application/vnd.openxmlformats-officedocument.presentationml.slideLayout+xml"/>
  <Override PartName="/ppt/theme/theme3.xml" ContentType="application/vnd.openxmlformats-officedocument.theme+xml"/>
  <Override PartName="/ppt/slideLayouts/slideLayout7.xml" ContentType="application/vnd.openxmlformats-officedocument.presentationml.slideLayout+xml"/>
  <Override PartName="/ppt/theme/theme4.xml" ContentType="application/vnd.openxmlformats-officedocument.theme+xml"/>
  <Override PartName="/ppt/slideLayouts/slideLayout8.xml" ContentType="application/vnd.openxmlformats-officedocument.presentationml.slideLayout+xml"/>
  <Override PartName="/ppt/theme/theme5.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6.xml" ContentType="application/vnd.openxmlformats-officedocument.theme+xml"/>
  <Override PartName="/ppt/slideLayouts/slideLayout11.xml" ContentType="application/vnd.openxmlformats-officedocument.presentationml.slideLayout+xml"/>
  <Override PartName="/ppt/theme/theme7.xml" ContentType="application/vnd.openxmlformats-officedocument.theme+xml"/>
  <Override PartName="/ppt/slideLayouts/slideLayout12.xml" ContentType="application/vnd.openxmlformats-officedocument.presentationml.slideLayout+xml"/>
  <Override PartName="/ppt/theme/theme8.xml" ContentType="application/vnd.openxmlformats-officedocument.theme+xml"/>
  <Override PartName="/ppt/slideLayouts/slideLayout13.xml" ContentType="application/vnd.openxmlformats-officedocument.presentationml.slideLayout+xml"/>
  <Override PartName="/ppt/theme/theme9.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10.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11.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1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1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1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15.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16.xml" ContentType="application/vnd.openxmlformats-officedocument.theme+xml"/>
  <Override PartName="/ppt/theme/theme17.xml" ContentType="application/vnd.openxmlformats-officedocument.theme+xml"/>
  <Override PartName="/ppt/theme/theme1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5" r:id="rId5"/>
    <p:sldMasterId id="2147483667" r:id="rId6"/>
    <p:sldMasterId id="2147483669" r:id="rId7"/>
    <p:sldMasterId id="2147483671" r:id="rId8"/>
    <p:sldMasterId id="2147483673" r:id="rId9"/>
    <p:sldMasterId id="2147483676" r:id="rId10"/>
    <p:sldMasterId id="2147483678" r:id="rId11"/>
    <p:sldMasterId id="2147483680" r:id="rId12"/>
    <p:sldMasterId id="2147483682" r:id="rId13"/>
    <p:sldMasterId id="2147483694" r:id="rId14"/>
    <p:sldMasterId id="2147483699" r:id="rId15"/>
    <p:sldMasterId id="2147483703" r:id="rId16"/>
    <p:sldMasterId id="2147483707" r:id="rId17"/>
    <p:sldMasterId id="2147483719" r:id="rId18"/>
    <p:sldMasterId id="2147483731" r:id="rId19"/>
  </p:sldMasterIdLst>
  <p:notesMasterIdLst>
    <p:notesMasterId r:id="rId60"/>
  </p:notesMasterIdLst>
  <p:handoutMasterIdLst>
    <p:handoutMasterId r:id="rId61"/>
  </p:handoutMasterIdLst>
  <p:sldIdLst>
    <p:sldId id="422" r:id="rId20"/>
    <p:sldId id="423" r:id="rId21"/>
    <p:sldId id="433" r:id="rId22"/>
    <p:sldId id="374" r:id="rId23"/>
    <p:sldId id="375" r:id="rId24"/>
    <p:sldId id="452" r:id="rId25"/>
    <p:sldId id="453" r:id="rId26"/>
    <p:sldId id="256" r:id="rId27"/>
    <p:sldId id="282" r:id="rId28"/>
    <p:sldId id="283" r:id="rId29"/>
    <p:sldId id="285" r:id="rId30"/>
    <p:sldId id="435" r:id="rId31"/>
    <p:sldId id="287" r:id="rId32"/>
    <p:sldId id="288" r:id="rId33"/>
    <p:sldId id="259" r:id="rId34"/>
    <p:sldId id="276" r:id="rId35"/>
    <p:sldId id="409" r:id="rId36"/>
    <p:sldId id="318" r:id="rId37"/>
    <p:sldId id="324" r:id="rId38"/>
    <p:sldId id="326" r:id="rId39"/>
    <p:sldId id="431" r:id="rId40"/>
    <p:sldId id="432" r:id="rId41"/>
    <p:sldId id="434" r:id="rId42"/>
    <p:sldId id="360" r:id="rId43"/>
    <p:sldId id="322" r:id="rId44"/>
    <p:sldId id="456" r:id="rId45"/>
    <p:sldId id="356" r:id="rId46"/>
    <p:sldId id="454" r:id="rId47"/>
    <p:sldId id="455" r:id="rId48"/>
    <p:sldId id="355" r:id="rId49"/>
    <p:sldId id="457" r:id="rId50"/>
    <p:sldId id="275" r:id="rId51"/>
    <p:sldId id="440" r:id="rId52"/>
    <p:sldId id="417" r:id="rId53"/>
    <p:sldId id="458" r:id="rId54"/>
    <p:sldId id="459" r:id="rId55"/>
    <p:sldId id="460" r:id="rId56"/>
    <p:sldId id="365" r:id="rId57"/>
    <p:sldId id="461" r:id="rId58"/>
    <p:sldId id="426" r:id="rId5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ayne Griffith Parry" initials="JGP" lastIdx="1" clrIdx="0">
    <p:extLst>
      <p:ext uri="{19B8F6BF-5375-455C-9EA6-DF929625EA0E}">
        <p15:presenceInfo xmlns:p15="http://schemas.microsoft.com/office/powerpoint/2012/main" userId="Jayne Griffith Parry"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33"/>
    <a:srgbClr val="66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7BC47B5-900A-4834-8848-D92F0E210005}" v="138" dt="2022-11-20T18:01:18.2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27" autoAdjust="0"/>
    <p:restoredTop sz="75337" autoAdjust="0"/>
  </p:normalViewPr>
  <p:slideViewPr>
    <p:cSldViewPr>
      <p:cViewPr varScale="1">
        <p:scale>
          <a:sx n="82" d="100"/>
          <a:sy n="82" d="100"/>
        </p:scale>
        <p:origin x="2316" y="90"/>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7.xml"/><Relationship Id="rId21" Type="http://schemas.openxmlformats.org/officeDocument/2006/relationships/slide" Target="slides/slide2.xml"/><Relationship Id="rId34" Type="http://schemas.openxmlformats.org/officeDocument/2006/relationships/slide" Target="slides/slide15.xml"/><Relationship Id="rId42" Type="http://schemas.openxmlformats.org/officeDocument/2006/relationships/slide" Target="slides/slide23.xml"/><Relationship Id="rId47" Type="http://schemas.openxmlformats.org/officeDocument/2006/relationships/slide" Target="slides/slide28.xml"/><Relationship Id="rId50" Type="http://schemas.openxmlformats.org/officeDocument/2006/relationships/slide" Target="slides/slide31.xml"/><Relationship Id="rId55" Type="http://schemas.openxmlformats.org/officeDocument/2006/relationships/slide" Target="slides/slide36.xml"/><Relationship Id="rId63" Type="http://schemas.openxmlformats.org/officeDocument/2006/relationships/presProps" Target="pres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10.xml"/><Relationship Id="rId11" Type="http://schemas.openxmlformats.org/officeDocument/2006/relationships/slideMaster" Target="slideMasters/slideMaster8.xml"/><Relationship Id="rId24" Type="http://schemas.openxmlformats.org/officeDocument/2006/relationships/slide" Target="slides/slide5.xml"/><Relationship Id="rId32" Type="http://schemas.openxmlformats.org/officeDocument/2006/relationships/slide" Target="slides/slide13.xml"/><Relationship Id="rId37" Type="http://schemas.openxmlformats.org/officeDocument/2006/relationships/slide" Target="slides/slide18.xml"/><Relationship Id="rId40" Type="http://schemas.openxmlformats.org/officeDocument/2006/relationships/slide" Target="slides/slide21.xml"/><Relationship Id="rId45" Type="http://schemas.openxmlformats.org/officeDocument/2006/relationships/slide" Target="slides/slide26.xml"/><Relationship Id="rId53" Type="http://schemas.openxmlformats.org/officeDocument/2006/relationships/slide" Target="slides/slide34.xml"/><Relationship Id="rId58" Type="http://schemas.openxmlformats.org/officeDocument/2006/relationships/slide" Target="slides/slide39.xml"/><Relationship Id="rId66" Type="http://schemas.openxmlformats.org/officeDocument/2006/relationships/tableStyles" Target="tableStyles.xml"/><Relationship Id="rId5" Type="http://schemas.openxmlformats.org/officeDocument/2006/relationships/slideMaster" Target="slideMasters/slideMaster2.xml"/><Relationship Id="rId61" Type="http://schemas.openxmlformats.org/officeDocument/2006/relationships/handoutMaster" Target="handoutMasters/handoutMaster1.xml"/><Relationship Id="rId19" Type="http://schemas.openxmlformats.org/officeDocument/2006/relationships/slideMaster" Target="slideMasters/slideMaster16.xml"/><Relationship Id="rId14" Type="http://schemas.openxmlformats.org/officeDocument/2006/relationships/slideMaster" Target="slideMasters/slideMaster11.xml"/><Relationship Id="rId22" Type="http://schemas.openxmlformats.org/officeDocument/2006/relationships/slide" Target="slides/slide3.xml"/><Relationship Id="rId27" Type="http://schemas.openxmlformats.org/officeDocument/2006/relationships/slide" Target="slides/slide8.xml"/><Relationship Id="rId30" Type="http://schemas.openxmlformats.org/officeDocument/2006/relationships/slide" Target="slides/slide11.xml"/><Relationship Id="rId35" Type="http://schemas.openxmlformats.org/officeDocument/2006/relationships/slide" Target="slides/slide16.xml"/><Relationship Id="rId43" Type="http://schemas.openxmlformats.org/officeDocument/2006/relationships/slide" Target="slides/slide24.xml"/><Relationship Id="rId48" Type="http://schemas.openxmlformats.org/officeDocument/2006/relationships/slide" Target="slides/slide29.xml"/><Relationship Id="rId56" Type="http://schemas.openxmlformats.org/officeDocument/2006/relationships/slide" Target="slides/slide37.xml"/><Relationship Id="rId64" Type="http://schemas.openxmlformats.org/officeDocument/2006/relationships/viewProps" Target="viewProps.xml"/><Relationship Id="rId8" Type="http://schemas.openxmlformats.org/officeDocument/2006/relationships/slideMaster" Target="slideMasters/slideMaster5.xml"/><Relationship Id="rId51" Type="http://schemas.openxmlformats.org/officeDocument/2006/relationships/slide" Target="slides/slide32.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6.xml"/><Relationship Id="rId33" Type="http://schemas.openxmlformats.org/officeDocument/2006/relationships/slide" Target="slides/slide14.xml"/><Relationship Id="rId38" Type="http://schemas.openxmlformats.org/officeDocument/2006/relationships/slide" Target="slides/slide19.xml"/><Relationship Id="rId46" Type="http://schemas.openxmlformats.org/officeDocument/2006/relationships/slide" Target="slides/slide27.xml"/><Relationship Id="rId59" Type="http://schemas.openxmlformats.org/officeDocument/2006/relationships/slide" Target="slides/slide40.xml"/><Relationship Id="rId67" Type="http://schemas.microsoft.com/office/2015/10/relationships/revisionInfo" Target="revisionInfo.xml"/><Relationship Id="rId20" Type="http://schemas.openxmlformats.org/officeDocument/2006/relationships/slide" Target="slides/slide1.xml"/><Relationship Id="rId41" Type="http://schemas.openxmlformats.org/officeDocument/2006/relationships/slide" Target="slides/slide22.xml"/><Relationship Id="rId54" Type="http://schemas.openxmlformats.org/officeDocument/2006/relationships/slide" Target="slides/slide35.xml"/><Relationship Id="rId62"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 Target="slides/slide4.xml"/><Relationship Id="rId28" Type="http://schemas.openxmlformats.org/officeDocument/2006/relationships/slide" Target="slides/slide9.xml"/><Relationship Id="rId36" Type="http://schemas.openxmlformats.org/officeDocument/2006/relationships/slide" Target="slides/slide17.xml"/><Relationship Id="rId49" Type="http://schemas.openxmlformats.org/officeDocument/2006/relationships/slide" Target="slides/slide30.xml"/><Relationship Id="rId57" Type="http://schemas.openxmlformats.org/officeDocument/2006/relationships/slide" Target="slides/slide38.xml"/><Relationship Id="rId10" Type="http://schemas.openxmlformats.org/officeDocument/2006/relationships/slideMaster" Target="slideMasters/slideMaster7.xml"/><Relationship Id="rId31" Type="http://schemas.openxmlformats.org/officeDocument/2006/relationships/slide" Target="slides/slide12.xml"/><Relationship Id="rId44" Type="http://schemas.openxmlformats.org/officeDocument/2006/relationships/slide" Target="slides/slide25.xml"/><Relationship Id="rId52" Type="http://schemas.openxmlformats.org/officeDocument/2006/relationships/slide" Target="slides/slide33.xml"/><Relationship Id="rId60" Type="http://schemas.openxmlformats.org/officeDocument/2006/relationships/notesMaster" Target="notesMasters/notesMaster1.xml"/><Relationship Id="rId65"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Master" Target="slideMasters/slideMaster10.xml"/><Relationship Id="rId18" Type="http://schemas.openxmlformats.org/officeDocument/2006/relationships/slideMaster" Target="slideMasters/slideMaster15.xml"/><Relationship Id="rId39" Type="http://schemas.openxmlformats.org/officeDocument/2006/relationships/slide" Target="slides/slide20.xml"/></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7ADD113-17F9-43EB-B9AE-D4CF8795F3C7}" type="doc">
      <dgm:prSet loTypeId="urn:microsoft.com/office/officeart/2008/layout/LinedList" loCatId="list" qsTypeId="urn:microsoft.com/office/officeart/2005/8/quickstyle/simple2" qsCatId="simple" csTypeId="urn:microsoft.com/office/officeart/2005/8/colors/accent5_2" csCatId="accent5"/>
      <dgm:spPr/>
      <dgm:t>
        <a:bodyPr/>
        <a:lstStyle/>
        <a:p>
          <a:endParaRPr lang="en-US"/>
        </a:p>
      </dgm:t>
    </dgm:pt>
    <dgm:pt modelId="{D33F0C96-15DC-499D-A213-0B81FCDF5112}">
      <dgm:prSet/>
      <dgm:spPr/>
      <dgm:t>
        <a:bodyPr/>
        <a:lstStyle/>
        <a:p>
          <a:r>
            <a:rPr lang="en-GB"/>
            <a:t>Advertising messages should be congruent with the values of local culture has been long advocated (Zhang and Gelb, 1996; Boddewyn et al., 1986; Belk et al., 1985; Harris, 1984; Hornik, 1980; Buzzell, 1968). </a:t>
          </a:r>
          <a:endParaRPr lang="en-US"/>
        </a:p>
      </dgm:t>
    </dgm:pt>
    <dgm:pt modelId="{2A1ADDA3-4203-4314-9BAC-01269F8C8A32}" type="parTrans" cxnId="{6F8A16EB-E43D-4B2D-AC5B-7A52BD5CC88B}">
      <dgm:prSet/>
      <dgm:spPr/>
      <dgm:t>
        <a:bodyPr/>
        <a:lstStyle/>
        <a:p>
          <a:endParaRPr lang="en-US"/>
        </a:p>
      </dgm:t>
    </dgm:pt>
    <dgm:pt modelId="{650413CF-8BE9-455A-AF3B-37AC2BC7720A}" type="sibTrans" cxnId="{6F8A16EB-E43D-4B2D-AC5B-7A52BD5CC88B}">
      <dgm:prSet/>
      <dgm:spPr/>
      <dgm:t>
        <a:bodyPr/>
        <a:lstStyle/>
        <a:p>
          <a:endParaRPr lang="en-US"/>
        </a:p>
      </dgm:t>
    </dgm:pt>
    <dgm:pt modelId="{33DE35BD-6D62-4607-AB9D-E4D9C5F9BE20}">
      <dgm:prSet/>
      <dgm:spPr/>
      <dgm:t>
        <a:bodyPr/>
        <a:lstStyle/>
        <a:p>
          <a:r>
            <a:rPr lang="en-GB"/>
            <a:t>Pollay and Gallagher (1990) summarized this position by noting that cultural values are the core of advertising messages and typical advertisements endorse, glamorize and reinforce cultural values. </a:t>
          </a:r>
          <a:endParaRPr lang="en-US"/>
        </a:p>
      </dgm:t>
    </dgm:pt>
    <dgm:pt modelId="{D08B6D66-1B12-4D09-8093-9B9AD203462B}" type="parTrans" cxnId="{CE4F3E95-5579-4FFD-8996-38C2F4DB094C}">
      <dgm:prSet/>
      <dgm:spPr/>
      <dgm:t>
        <a:bodyPr/>
        <a:lstStyle/>
        <a:p>
          <a:endParaRPr lang="en-US"/>
        </a:p>
      </dgm:t>
    </dgm:pt>
    <dgm:pt modelId="{87892305-020A-4115-B9EC-AD7CA9914E54}" type="sibTrans" cxnId="{CE4F3E95-5579-4FFD-8996-38C2F4DB094C}">
      <dgm:prSet/>
      <dgm:spPr/>
      <dgm:t>
        <a:bodyPr/>
        <a:lstStyle/>
        <a:p>
          <a:endParaRPr lang="en-US"/>
        </a:p>
      </dgm:t>
    </dgm:pt>
    <dgm:pt modelId="{3F48F551-7D18-419E-B1FB-A153CEBA63CD}">
      <dgm:prSet/>
      <dgm:spPr/>
      <dgm:t>
        <a:bodyPr/>
        <a:lstStyle/>
        <a:p>
          <a:r>
            <a:rPr lang="en-GB"/>
            <a:t>Empirical studies have found that advertisements reflecting (some) local cultural values are more persuasive than those that ignore them (Gregory and Munch, 1997; Taylor et al., 1997; Han and Shavitt, 1994; Hong et al., 1987; Madden et al., 1986; Marquez, 1975).</a:t>
          </a:r>
          <a:endParaRPr lang="en-US"/>
        </a:p>
      </dgm:t>
    </dgm:pt>
    <dgm:pt modelId="{E2BF6450-7EA8-4E1A-9B5A-8A5BE3BB2875}" type="parTrans" cxnId="{542D31F4-994B-4E19-99E3-3AE6A0E8678A}">
      <dgm:prSet/>
      <dgm:spPr/>
      <dgm:t>
        <a:bodyPr/>
        <a:lstStyle/>
        <a:p>
          <a:endParaRPr lang="en-US"/>
        </a:p>
      </dgm:t>
    </dgm:pt>
    <dgm:pt modelId="{B2419F34-B368-4F33-9C9C-D9B7DF4AFADA}" type="sibTrans" cxnId="{542D31F4-994B-4E19-99E3-3AE6A0E8678A}">
      <dgm:prSet/>
      <dgm:spPr/>
      <dgm:t>
        <a:bodyPr/>
        <a:lstStyle/>
        <a:p>
          <a:endParaRPr lang="en-US"/>
        </a:p>
      </dgm:t>
    </dgm:pt>
    <dgm:pt modelId="{9969028E-F175-42A7-A2EE-FA667BA8F4FC}" type="pres">
      <dgm:prSet presAssocID="{D7ADD113-17F9-43EB-B9AE-D4CF8795F3C7}" presName="vert0" presStyleCnt="0">
        <dgm:presLayoutVars>
          <dgm:dir/>
          <dgm:animOne val="branch"/>
          <dgm:animLvl val="lvl"/>
        </dgm:presLayoutVars>
      </dgm:prSet>
      <dgm:spPr/>
    </dgm:pt>
    <dgm:pt modelId="{914F8F9F-9ECC-4E38-B8FA-1BAD504DF0CB}" type="pres">
      <dgm:prSet presAssocID="{D33F0C96-15DC-499D-A213-0B81FCDF5112}" presName="thickLine" presStyleLbl="alignNode1" presStyleIdx="0" presStyleCnt="3"/>
      <dgm:spPr/>
    </dgm:pt>
    <dgm:pt modelId="{6DB10706-39DF-4DD2-A740-F6A2130910F9}" type="pres">
      <dgm:prSet presAssocID="{D33F0C96-15DC-499D-A213-0B81FCDF5112}" presName="horz1" presStyleCnt="0"/>
      <dgm:spPr/>
    </dgm:pt>
    <dgm:pt modelId="{584C6D45-AE6C-47D2-8015-900D8807D6C4}" type="pres">
      <dgm:prSet presAssocID="{D33F0C96-15DC-499D-A213-0B81FCDF5112}" presName="tx1" presStyleLbl="revTx" presStyleIdx="0" presStyleCnt="3"/>
      <dgm:spPr/>
    </dgm:pt>
    <dgm:pt modelId="{A50EB190-B433-4D72-9111-41EECC78347D}" type="pres">
      <dgm:prSet presAssocID="{D33F0C96-15DC-499D-A213-0B81FCDF5112}" presName="vert1" presStyleCnt="0"/>
      <dgm:spPr/>
    </dgm:pt>
    <dgm:pt modelId="{1CA46C63-3E07-4A9A-A6BA-A2DA24C48268}" type="pres">
      <dgm:prSet presAssocID="{33DE35BD-6D62-4607-AB9D-E4D9C5F9BE20}" presName="thickLine" presStyleLbl="alignNode1" presStyleIdx="1" presStyleCnt="3"/>
      <dgm:spPr/>
    </dgm:pt>
    <dgm:pt modelId="{273A10AB-0E52-4E0C-9C2A-3181FC24B7BE}" type="pres">
      <dgm:prSet presAssocID="{33DE35BD-6D62-4607-AB9D-E4D9C5F9BE20}" presName="horz1" presStyleCnt="0"/>
      <dgm:spPr/>
    </dgm:pt>
    <dgm:pt modelId="{215D857B-4C4E-45B0-B984-1BC72855B950}" type="pres">
      <dgm:prSet presAssocID="{33DE35BD-6D62-4607-AB9D-E4D9C5F9BE20}" presName="tx1" presStyleLbl="revTx" presStyleIdx="1" presStyleCnt="3"/>
      <dgm:spPr/>
    </dgm:pt>
    <dgm:pt modelId="{F9E4571E-705E-45CB-AD67-6064506E1E33}" type="pres">
      <dgm:prSet presAssocID="{33DE35BD-6D62-4607-AB9D-E4D9C5F9BE20}" presName="vert1" presStyleCnt="0"/>
      <dgm:spPr/>
    </dgm:pt>
    <dgm:pt modelId="{D17686A6-71D2-4532-8D79-CC7D054FA73C}" type="pres">
      <dgm:prSet presAssocID="{3F48F551-7D18-419E-B1FB-A153CEBA63CD}" presName="thickLine" presStyleLbl="alignNode1" presStyleIdx="2" presStyleCnt="3"/>
      <dgm:spPr/>
    </dgm:pt>
    <dgm:pt modelId="{E76BF1C1-D8C0-4F96-B222-DD2ED532D231}" type="pres">
      <dgm:prSet presAssocID="{3F48F551-7D18-419E-B1FB-A153CEBA63CD}" presName="horz1" presStyleCnt="0"/>
      <dgm:spPr/>
    </dgm:pt>
    <dgm:pt modelId="{054B4EEF-6393-4586-9D69-43929FF63E43}" type="pres">
      <dgm:prSet presAssocID="{3F48F551-7D18-419E-B1FB-A153CEBA63CD}" presName="tx1" presStyleLbl="revTx" presStyleIdx="2" presStyleCnt="3"/>
      <dgm:spPr/>
    </dgm:pt>
    <dgm:pt modelId="{073D12F0-DD05-4E6A-8DCE-7A248D836CCF}" type="pres">
      <dgm:prSet presAssocID="{3F48F551-7D18-419E-B1FB-A153CEBA63CD}" presName="vert1" presStyleCnt="0"/>
      <dgm:spPr/>
    </dgm:pt>
  </dgm:ptLst>
  <dgm:cxnLst>
    <dgm:cxn modelId="{98FDB53F-A2C4-470D-BC9A-298BE5171C50}" type="presOf" srcId="{D33F0C96-15DC-499D-A213-0B81FCDF5112}" destId="{584C6D45-AE6C-47D2-8015-900D8807D6C4}" srcOrd="0" destOrd="0" presId="urn:microsoft.com/office/officeart/2008/layout/LinedList"/>
    <dgm:cxn modelId="{BE599979-DFE4-4126-BF29-E54B2A2E72E0}" type="presOf" srcId="{D7ADD113-17F9-43EB-B9AE-D4CF8795F3C7}" destId="{9969028E-F175-42A7-A2EE-FA667BA8F4FC}" srcOrd="0" destOrd="0" presId="urn:microsoft.com/office/officeart/2008/layout/LinedList"/>
    <dgm:cxn modelId="{CE4F3E95-5579-4FFD-8996-38C2F4DB094C}" srcId="{D7ADD113-17F9-43EB-B9AE-D4CF8795F3C7}" destId="{33DE35BD-6D62-4607-AB9D-E4D9C5F9BE20}" srcOrd="1" destOrd="0" parTransId="{D08B6D66-1B12-4D09-8093-9B9AD203462B}" sibTransId="{87892305-020A-4115-B9EC-AD7CA9914E54}"/>
    <dgm:cxn modelId="{A4CD41C6-6134-4886-96B4-AD301B8A5A56}" type="presOf" srcId="{33DE35BD-6D62-4607-AB9D-E4D9C5F9BE20}" destId="{215D857B-4C4E-45B0-B984-1BC72855B950}" srcOrd="0" destOrd="0" presId="urn:microsoft.com/office/officeart/2008/layout/LinedList"/>
    <dgm:cxn modelId="{6F8A16EB-E43D-4B2D-AC5B-7A52BD5CC88B}" srcId="{D7ADD113-17F9-43EB-B9AE-D4CF8795F3C7}" destId="{D33F0C96-15DC-499D-A213-0B81FCDF5112}" srcOrd="0" destOrd="0" parTransId="{2A1ADDA3-4203-4314-9BAC-01269F8C8A32}" sibTransId="{650413CF-8BE9-455A-AF3B-37AC2BC7720A}"/>
    <dgm:cxn modelId="{542D31F4-994B-4E19-99E3-3AE6A0E8678A}" srcId="{D7ADD113-17F9-43EB-B9AE-D4CF8795F3C7}" destId="{3F48F551-7D18-419E-B1FB-A153CEBA63CD}" srcOrd="2" destOrd="0" parTransId="{E2BF6450-7EA8-4E1A-9B5A-8A5BE3BB2875}" sibTransId="{B2419F34-B368-4F33-9C9C-D9B7DF4AFADA}"/>
    <dgm:cxn modelId="{1D2775FD-16F2-4A8F-9C34-B4AE2D9C3161}" type="presOf" srcId="{3F48F551-7D18-419E-B1FB-A153CEBA63CD}" destId="{054B4EEF-6393-4586-9D69-43929FF63E43}" srcOrd="0" destOrd="0" presId="urn:microsoft.com/office/officeart/2008/layout/LinedList"/>
    <dgm:cxn modelId="{B09B69AA-AB77-43CD-A198-0BFCF3DDB126}" type="presParOf" srcId="{9969028E-F175-42A7-A2EE-FA667BA8F4FC}" destId="{914F8F9F-9ECC-4E38-B8FA-1BAD504DF0CB}" srcOrd="0" destOrd="0" presId="urn:microsoft.com/office/officeart/2008/layout/LinedList"/>
    <dgm:cxn modelId="{A859508B-914A-4853-91EF-A7760B90C591}" type="presParOf" srcId="{9969028E-F175-42A7-A2EE-FA667BA8F4FC}" destId="{6DB10706-39DF-4DD2-A740-F6A2130910F9}" srcOrd="1" destOrd="0" presId="urn:microsoft.com/office/officeart/2008/layout/LinedList"/>
    <dgm:cxn modelId="{9A236097-2F87-41B0-81C0-CC0B29C82841}" type="presParOf" srcId="{6DB10706-39DF-4DD2-A740-F6A2130910F9}" destId="{584C6D45-AE6C-47D2-8015-900D8807D6C4}" srcOrd="0" destOrd="0" presId="urn:microsoft.com/office/officeart/2008/layout/LinedList"/>
    <dgm:cxn modelId="{797020BD-844A-4518-9EC9-2E4A364E52CD}" type="presParOf" srcId="{6DB10706-39DF-4DD2-A740-F6A2130910F9}" destId="{A50EB190-B433-4D72-9111-41EECC78347D}" srcOrd="1" destOrd="0" presId="urn:microsoft.com/office/officeart/2008/layout/LinedList"/>
    <dgm:cxn modelId="{603BABF3-EFC2-43CD-8187-81C3CC6BAEA7}" type="presParOf" srcId="{9969028E-F175-42A7-A2EE-FA667BA8F4FC}" destId="{1CA46C63-3E07-4A9A-A6BA-A2DA24C48268}" srcOrd="2" destOrd="0" presId="urn:microsoft.com/office/officeart/2008/layout/LinedList"/>
    <dgm:cxn modelId="{B7D1F447-6117-4643-8435-B14A58F9C9D6}" type="presParOf" srcId="{9969028E-F175-42A7-A2EE-FA667BA8F4FC}" destId="{273A10AB-0E52-4E0C-9C2A-3181FC24B7BE}" srcOrd="3" destOrd="0" presId="urn:microsoft.com/office/officeart/2008/layout/LinedList"/>
    <dgm:cxn modelId="{C4A7E63C-6DB6-4925-85E3-AF3583ABE722}" type="presParOf" srcId="{273A10AB-0E52-4E0C-9C2A-3181FC24B7BE}" destId="{215D857B-4C4E-45B0-B984-1BC72855B950}" srcOrd="0" destOrd="0" presId="urn:microsoft.com/office/officeart/2008/layout/LinedList"/>
    <dgm:cxn modelId="{9E8BFD47-2B61-4BDD-91AC-8D72D78D3447}" type="presParOf" srcId="{273A10AB-0E52-4E0C-9C2A-3181FC24B7BE}" destId="{F9E4571E-705E-45CB-AD67-6064506E1E33}" srcOrd="1" destOrd="0" presId="urn:microsoft.com/office/officeart/2008/layout/LinedList"/>
    <dgm:cxn modelId="{7D174CE3-DB1E-41D8-BDC7-901C7C9DCEE5}" type="presParOf" srcId="{9969028E-F175-42A7-A2EE-FA667BA8F4FC}" destId="{D17686A6-71D2-4532-8D79-CC7D054FA73C}" srcOrd="4" destOrd="0" presId="urn:microsoft.com/office/officeart/2008/layout/LinedList"/>
    <dgm:cxn modelId="{C6922C50-EDEB-4107-8A3B-CFBF8BE01E31}" type="presParOf" srcId="{9969028E-F175-42A7-A2EE-FA667BA8F4FC}" destId="{E76BF1C1-D8C0-4F96-B222-DD2ED532D231}" srcOrd="5" destOrd="0" presId="urn:microsoft.com/office/officeart/2008/layout/LinedList"/>
    <dgm:cxn modelId="{75230A10-4B9F-43B3-BC20-5D18907DFD27}" type="presParOf" srcId="{E76BF1C1-D8C0-4F96-B222-DD2ED532D231}" destId="{054B4EEF-6393-4586-9D69-43929FF63E43}" srcOrd="0" destOrd="0" presId="urn:microsoft.com/office/officeart/2008/layout/LinedList"/>
    <dgm:cxn modelId="{FEE90C48-E946-42BF-90B2-47012F71DFF0}" type="presParOf" srcId="{E76BF1C1-D8C0-4F96-B222-DD2ED532D231}" destId="{073D12F0-DD05-4E6A-8DCE-7A248D836CCF}" srcOrd="1" destOrd="0" presId="urn:microsoft.com/office/officeart/2008/layout/Lin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4F8F9F-9ECC-4E38-B8FA-1BAD504DF0CB}">
      <dsp:nvSpPr>
        <dsp:cNvPr id="0" name=""/>
        <dsp:cNvSpPr/>
      </dsp:nvSpPr>
      <dsp:spPr>
        <a:xfrm>
          <a:off x="0" y="1197"/>
          <a:ext cx="561406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584C6D45-AE6C-47D2-8015-900D8807D6C4}">
      <dsp:nvSpPr>
        <dsp:cNvPr id="0" name=""/>
        <dsp:cNvSpPr/>
      </dsp:nvSpPr>
      <dsp:spPr>
        <a:xfrm>
          <a:off x="0" y="1197"/>
          <a:ext cx="5614060" cy="8167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kern="1200"/>
            <a:t>Advertising messages should be congruent with the values of local culture has been long advocated (Zhang and Gelb, 1996; Boddewyn et al., 1986; Belk et al., 1985; Harris, 1984; Hornik, 1980; Buzzell, 1968). </a:t>
          </a:r>
          <a:endParaRPr lang="en-US" sz="1200" kern="1200"/>
        </a:p>
      </dsp:txBody>
      <dsp:txXfrm>
        <a:off x="0" y="1197"/>
        <a:ext cx="5614060" cy="816763"/>
      </dsp:txXfrm>
    </dsp:sp>
    <dsp:sp modelId="{1CA46C63-3E07-4A9A-A6BA-A2DA24C48268}">
      <dsp:nvSpPr>
        <dsp:cNvPr id="0" name=""/>
        <dsp:cNvSpPr/>
      </dsp:nvSpPr>
      <dsp:spPr>
        <a:xfrm>
          <a:off x="0" y="817961"/>
          <a:ext cx="561406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215D857B-4C4E-45B0-B984-1BC72855B950}">
      <dsp:nvSpPr>
        <dsp:cNvPr id="0" name=""/>
        <dsp:cNvSpPr/>
      </dsp:nvSpPr>
      <dsp:spPr>
        <a:xfrm>
          <a:off x="0" y="817961"/>
          <a:ext cx="5614060" cy="8167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kern="1200"/>
            <a:t>Pollay and Gallagher (1990) summarized this position by noting that cultural values are the core of advertising messages and typical advertisements endorse, glamorize and reinforce cultural values. </a:t>
          </a:r>
          <a:endParaRPr lang="en-US" sz="1200" kern="1200"/>
        </a:p>
      </dsp:txBody>
      <dsp:txXfrm>
        <a:off x="0" y="817961"/>
        <a:ext cx="5614060" cy="816763"/>
      </dsp:txXfrm>
    </dsp:sp>
    <dsp:sp modelId="{D17686A6-71D2-4532-8D79-CC7D054FA73C}">
      <dsp:nvSpPr>
        <dsp:cNvPr id="0" name=""/>
        <dsp:cNvSpPr/>
      </dsp:nvSpPr>
      <dsp:spPr>
        <a:xfrm>
          <a:off x="0" y="1634725"/>
          <a:ext cx="561406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054B4EEF-6393-4586-9D69-43929FF63E43}">
      <dsp:nvSpPr>
        <dsp:cNvPr id="0" name=""/>
        <dsp:cNvSpPr/>
      </dsp:nvSpPr>
      <dsp:spPr>
        <a:xfrm>
          <a:off x="0" y="1634725"/>
          <a:ext cx="5614060" cy="8167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kern="1200"/>
            <a:t>Empirical studies have found that advertisements reflecting (some) local cultural values are more persuasive than those that ignore them (Gregory and Munch, 1997; Taylor et al., 1997; Han and Shavitt, 1994; Hong et al., 1987; Madden et al., 1986; Marquez, 1975).</a:t>
          </a:r>
          <a:endParaRPr lang="en-US" sz="1200" kern="1200"/>
        </a:p>
      </dsp:txBody>
      <dsp:txXfrm>
        <a:off x="0" y="1634725"/>
        <a:ext cx="5614060" cy="816763"/>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1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20/11/2022</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0AD800-86E1-4221-A827-DF8FF1E55102}" type="datetimeFigureOut">
              <a:rPr lang="en-GB" smtClean="0"/>
              <a:t>20/11/2022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4F5602-060E-4B41-B6B2-6DE0F8D6B4BC}" type="slidenum">
              <a:rPr lang="en-GB" smtClean="0"/>
              <a:t>‹#›</a:t>
            </a:fld>
            <a:endParaRPr lang="en-GB"/>
          </a:p>
        </p:txBody>
      </p:sp>
    </p:spTree>
    <p:extLst>
      <p:ext uri="{BB962C8B-B14F-4D97-AF65-F5344CB8AC3E}">
        <p14:creationId xmlns:p14="http://schemas.microsoft.com/office/powerpoint/2010/main" val="17139389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ft.com/content/ab89a541-4e92-4a0b-937a-4230947eabdd" TargetMode="External"/><Relationship Id="rId2" Type="http://schemas.openxmlformats.org/officeDocument/2006/relationships/slide" Target="../slides/slide17.xml"/><Relationship Id="rId1" Type="http://schemas.openxmlformats.org/officeDocument/2006/relationships/notesMaster" Target="../notesMasters/notesMaster1.xml"/><Relationship Id="rId4" Type="http://schemas.openxmlformats.org/officeDocument/2006/relationships/hyperlink" Target="https://www.sony-honda-mobility.com/en/"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recap on what we have looked at with Brands. </a:t>
            </a:r>
          </a:p>
        </p:txBody>
      </p:sp>
      <p:sp>
        <p:nvSpPr>
          <p:cNvPr id="4" name="Slide Number Placeholder 3"/>
          <p:cNvSpPr>
            <a:spLocks noGrp="1"/>
          </p:cNvSpPr>
          <p:nvPr>
            <p:ph type="sldNum" sz="quarter" idx="5"/>
          </p:nvPr>
        </p:nvSpPr>
        <p:spPr/>
        <p:txBody>
          <a:bodyPr/>
          <a:lstStyle/>
          <a:p>
            <a:fld id="{5C4F5602-060E-4B41-B6B2-6DE0F8D6B4BC}" type="slidenum">
              <a:rPr lang="en-GB" smtClean="0"/>
              <a:t>9</a:t>
            </a:fld>
            <a:endParaRPr lang="en-GB"/>
          </a:p>
        </p:txBody>
      </p:sp>
    </p:spTree>
    <p:extLst>
      <p:ext uri="{BB962C8B-B14F-4D97-AF65-F5344CB8AC3E}">
        <p14:creationId xmlns:p14="http://schemas.microsoft.com/office/powerpoint/2010/main" val="28009009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recap</a:t>
            </a:r>
          </a:p>
        </p:txBody>
      </p:sp>
      <p:sp>
        <p:nvSpPr>
          <p:cNvPr id="4" name="Slide Number Placeholder 3"/>
          <p:cNvSpPr>
            <a:spLocks noGrp="1"/>
          </p:cNvSpPr>
          <p:nvPr>
            <p:ph type="sldNum" sz="quarter" idx="5"/>
          </p:nvPr>
        </p:nvSpPr>
        <p:spPr/>
        <p:txBody>
          <a:bodyPr/>
          <a:lstStyle/>
          <a:p>
            <a:fld id="{5C4F5602-060E-4B41-B6B2-6DE0F8D6B4BC}" type="slidenum">
              <a:rPr lang="en-GB" smtClean="0"/>
              <a:t>11</a:t>
            </a:fld>
            <a:endParaRPr lang="en-GB"/>
          </a:p>
        </p:txBody>
      </p:sp>
    </p:spTree>
    <p:extLst>
      <p:ext uri="{BB962C8B-B14F-4D97-AF65-F5344CB8AC3E}">
        <p14:creationId xmlns:p14="http://schemas.microsoft.com/office/powerpoint/2010/main" val="31356261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C4F5602-060E-4B41-B6B2-6DE0F8D6B4BC}" type="slidenum">
              <a:rPr lang="en-GB" smtClean="0"/>
              <a:t>13</a:t>
            </a:fld>
            <a:endParaRPr lang="en-GB"/>
          </a:p>
        </p:txBody>
      </p:sp>
    </p:spTree>
    <p:extLst>
      <p:ext uri="{BB962C8B-B14F-4D97-AF65-F5344CB8AC3E}">
        <p14:creationId xmlns:p14="http://schemas.microsoft.com/office/powerpoint/2010/main" val="41040618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Video discusses marketing examples of linguistic and cultural failure in internationalisation </a:t>
            </a:r>
          </a:p>
        </p:txBody>
      </p:sp>
      <p:sp>
        <p:nvSpPr>
          <p:cNvPr id="4" name="Slide Number Placeholder 3"/>
          <p:cNvSpPr>
            <a:spLocks noGrp="1"/>
          </p:cNvSpPr>
          <p:nvPr>
            <p:ph type="sldNum" sz="quarter" idx="5"/>
          </p:nvPr>
        </p:nvSpPr>
        <p:spPr/>
        <p:txBody>
          <a:bodyPr/>
          <a:lstStyle/>
          <a:p>
            <a:fld id="{5C4F5602-060E-4B41-B6B2-6DE0F8D6B4BC}" type="slidenum">
              <a:rPr lang="en-GB" smtClean="0"/>
              <a:t>15</a:t>
            </a:fld>
            <a:endParaRPr lang="en-GB"/>
          </a:p>
        </p:txBody>
      </p:sp>
    </p:spTree>
    <p:extLst>
      <p:ext uri="{BB962C8B-B14F-4D97-AF65-F5344CB8AC3E}">
        <p14:creationId xmlns:p14="http://schemas.microsoft.com/office/powerpoint/2010/main" val="33407321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Overal</a:t>
            </a:r>
            <a:r>
              <a:rPr lang="en-GB" dirty="0"/>
              <a:t> we can look at international marketing in 3 ways –</a:t>
            </a:r>
          </a:p>
          <a:p>
            <a:r>
              <a:rPr lang="en-GB" dirty="0"/>
              <a:t>Global – the same in every way except for language, (lower cost, easier to implement, metrics can be general)</a:t>
            </a:r>
          </a:p>
          <a:p>
            <a:r>
              <a:rPr lang="en-GB" dirty="0" err="1"/>
              <a:t>Glocal</a:t>
            </a:r>
            <a:r>
              <a:rPr lang="en-GB" dirty="0"/>
              <a:t> -  same artistic approach and overall aim, but culture, nuances and message can be adapted)</a:t>
            </a:r>
          </a:p>
          <a:p>
            <a:r>
              <a:rPr lang="en-GB" dirty="0"/>
              <a:t>Local – highly tailored approach marketing “nodes” where strategy will be devised and implemented locally (branding is often still centralised).   </a:t>
            </a:r>
          </a:p>
        </p:txBody>
      </p:sp>
      <p:sp>
        <p:nvSpPr>
          <p:cNvPr id="4" name="Slide Number Placeholder 3"/>
          <p:cNvSpPr>
            <a:spLocks noGrp="1"/>
          </p:cNvSpPr>
          <p:nvPr>
            <p:ph type="sldNum" sz="quarter" idx="5"/>
          </p:nvPr>
        </p:nvSpPr>
        <p:spPr/>
        <p:txBody>
          <a:bodyPr/>
          <a:lstStyle/>
          <a:p>
            <a:fld id="{5C4F5602-060E-4B41-B6B2-6DE0F8D6B4BC}" type="slidenum">
              <a:rPr lang="en-GB" smtClean="0"/>
              <a:t>16</a:t>
            </a:fld>
            <a:endParaRPr lang="en-GB"/>
          </a:p>
        </p:txBody>
      </p:sp>
    </p:spTree>
    <p:extLst>
      <p:ext uri="{BB962C8B-B14F-4D97-AF65-F5344CB8AC3E}">
        <p14:creationId xmlns:p14="http://schemas.microsoft.com/office/powerpoint/2010/main" val="27682535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MNE = multinational enterprise </a:t>
            </a:r>
          </a:p>
          <a:p>
            <a:r>
              <a:rPr lang="en-GB" dirty="0"/>
              <a:t>Different internationalisation methods, </a:t>
            </a:r>
          </a:p>
          <a:p>
            <a:endParaRPr lang="en-GB" dirty="0"/>
          </a:p>
          <a:p>
            <a:r>
              <a:rPr lang="en-GB" dirty="0"/>
              <a:t>Equity – </a:t>
            </a:r>
          </a:p>
          <a:p>
            <a:r>
              <a:rPr lang="en-GB" dirty="0"/>
              <a:t>Joint venture example Honda and Sony  - </a:t>
            </a:r>
            <a:r>
              <a:rPr lang="en-GB" dirty="0" err="1"/>
              <a:t>sony</a:t>
            </a:r>
            <a:r>
              <a:rPr lang="en-GB" dirty="0"/>
              <a:t> to make the entertainment and some electrical systems </a:t>
            </a:r>
            <a:r>
              <a:rPr lang="en-GB" dirty="0">
                <a:hlinkClick r:id="rId3"/>
              </a:rPr>
              <a:t>Subscribe to read | Financial Times (ft.com)</a:t>
            </a:r>
            <a:r>
              <a:rPr lang="en-GB" dirty="0"/>
              <a:t> </a:t>
            </a:r>
            <a:r>
              <a:rPr lang="en-GB" dirty="0">
                <a:hlinkClick r:id="rId4"/>
              </a:rPr>
              <a:t>Sony Honda Mobility Inc. | Top (sony-honda-mobility.com)</a:t>
            </a:r>
            <a:r>
              <a:rPr lang="en-GB" dirty="0"/>
              <a:t> </a:t>
            </a:r>
          </a:p>
          <a:p>
            <a:r>
              <a:rPr lang="en-GB" dirty="0"/>
              <a:t> </a:t>
            </a:r>
          </a:p>
          <a:p>
            <a:r>
              <a:rPr lang="en-GB" dirty="0"/>
              <a:t>Non equity – </a:t>
            </a:r>
          </a:p>
          <a:p>
            <a:r>
              <a:rPr lang="en-GB" dirty="0"/>
              <a:t>SA – a short term agreement for joint operations on a project. </a:t>
            </a:r>
          </a:p>
          <a:p>
            <a:r>
              <a:rPr lang="en-GB" dirty="0"/>
              <a:t>Turnkey – built to sell , business is created and sold for quick turnover (often then retained as subcontractors or suppliers)</a:t>
            </a:r>
          </a:p>
          <a:p>
            <a:endParaRPr lang="en-GB" dirty="0"/>
          </a:p>
          <a:p>
            <a:r>
              <a:rPr lang="en-GB" dirty="0"/>
              <a:t>We are going to focus on franchising/licencing/turnkey and exporting to new markets. </a:t>
            </a:r>
          </a:p>
        </p:txBody>
      </p:sp>
      <p:sp>
        <p:nvSpPr>
          <p:cNvPr id="4" name="Slide Number Placeholder 3"/>
          <p:cNvSpPr>
            <a:spLocks noGrp="1"/>
          </p:cNvSpPr>
          <p:nvPr>
            <p:ph type="sldNum" sz="quarter" idx="5"/>
          </p:nvPr>
        </p:nvSpPr>
        <p:spPr/>
        <p:txBody>
          <a:bodyPr/>
          <a:lstStyle/>
          <a:p>
            <a:fld id="{5C4F5602-060E-4B41-B6B2-6DE0F8D6B4BC}" type="slidenum">
              <a:rPr lang="en-GB" smtClean="0"/>
              <a:t>17</a:t>
            </a:fld>
            <a:endParaRPr lang="en-GB"/>
          </a:p>
        </p:txBody>
      </p:sp>
    </p:spTree>
    <p:extLst>
      <p:ext uri="{BB962C8B-B14F-4D97-AF65-F5344CB8AC3E}">
        <p14:creationId xmlns:p14="http://schemas.microsoft.com/office/powerpoint/2010/main" val="17793041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the students how many franchise business are they aware of ? Put in chat box</a:t>
            </a:r>
          </a:p>
          <a:p>
            <a:endParaRPr lang="en-GB" dirty="0"/>
          </a:p>
        </p:txBody>
      </p:sp>
      <p:sp>
        <p:nvSpPr>
          <p:cNvPr id="4" name="Slide Number Placeholder 3"/>
          <p:cNvSpPr>
            <a:spLocks noGrp="1"/>
          </p:cNvSpPr>
          <p:nvPr>
            <p:ph type="sldNum" sz="quarter" idx="5"/>
          </p:nvPr>
        </p:nvSpPr>
        <p:spPr/>
        <p:txBody>
          <a:bodyPr/>
          <a:lstStyle/>
          <a:p>
            <a:fld id="{5C4F5602-060E-4B41-B6B2-6DE0F8D6B4BC}" type="slidenum">
              <a:rPr lang="en-GB" smtClean="0"/>
              <a:t>18</a:t>
            </a:fld>
            <a:endParaRPr lang="en-GB"/>
          </a:p>
        </p:txBody>
      </p:sp>
    </p:spTree>
    <p:extLst>
      <p:ext uri="{BB962C8B-B14F-4D97-AF65-F5344CB8AC3E}">
        <p14:creationId xmlns:p14="http://schemas.microsoft.com/office/powerpoint/2010/main" val="3151327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C4F5602-060E-4B41-B6B2-6DE0F8D6B4BC}" type="slidenum">
              <a:rPr lang="en-GB" smtClean="0"/>
              <a:t>29</a:t>
            </a:fld>
            <a:endParaRPr lang="en-GB"/>
          </a:p>
        </p:txBody>
      </p:sp>
    </p:spTree>
    <p:extLst>
      <p:ext uri="{BB962C8B-B14F-4D97-AF65-F5344CB8AC3E}">
        <p14:creationId xmlns:p14="http://schemas.microsoft.com/office/powerpoint/2010/main" val="11587493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7DD3BEBB-1D0B-4872-976F-CCC7F21D4AA7}"/>
              </a:ext>
            </a:extLst>
          </p:cNvPr>
          <p:cNvSpPr>
            <a:spLocks noGrp="1" noRot="1" noChangeAspect="1" noChangeArrowheads="1" noTextEdit="1"/>
          </p:cNvSpPr>
          <p:nvPr>
            <p:ph type="sldImg"/>
          </p:nvPr>
        </p:nvSpPr>
        <p:spPr>
          <a:ln/>
        </p:spPr>
      </p:sp>
      <p:sp>
        <p:nvSpPr>
          <p:cNvPr id="48131" name="Rectangle 3">
            <a:extLst>
              <a:ext uri="{FF2B5EF4-FFF2-40B4-BE49-F238E27FC236}">
                <a16:creationId xmlns:a16="http://schemas.microsoft.com/office/drawing/2014/main" id="{655C76BF-14F8-42C9-938D-83EE696EEE49}"/>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749904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6.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6.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6.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6.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6.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6.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6.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9316710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20/11/2022</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0002130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20/11/2022</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755388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20/11/2022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989866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2664063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EAA79-7DCE-46C3-9004-2EDC6E66558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B1957E2-D01A-4EE5-98A0-6EF2B07EDDEB}"/>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24582512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33648649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484BA-3CDD-4CBE-B8ED-A5FF1D64E3F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5E0E428-53E1-4CD8-9933-11FC7D6E747D}"/>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40638557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1544761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6593659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AD7A99E-5B7F-6649-9A4D-E3C41FE51EE1}"/>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9715297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4" name="Text Placeholder 5">
            <a:extLst>
              <a:ext uri="{FF2B5EF4-FFF2-40B4-BE49-F238E27FC236}">
                <a16:creationId xmlns:a16="http://schemas.microsoft.com/office/drawing/2014/main" id="{D1C6F2FA-9D48-5647-B3AE-270F4C5B4527}"/>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8832480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3A74712-E683-8D4A-897E-564DD5A5F4C0}"/>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4" name="Text Placeholder 5">
            <a:extLst>
              <a:ext uri="{FF2B5EF4-FFF2-40B4-BE49-F238E27FC236}">
                <a16:creationId xmlns:a16="http://schemas.microsoft.com/office/drawing/2014/main" id="{16161775-7EDC-3249-8DBB-B8547B34CE06}"/>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12816725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11/20/2022</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9829132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11/20/2022</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7953092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11/20/2022</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9331892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11/20/2022</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8440400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11/20/2022</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4748366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11/20/2022</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3218682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11/20/2022</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4620000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11/20/2022</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3018805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11/20/2022</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7348955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11/20/2022</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368630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11/20/2022</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08701756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13553-AB8B-C341-93A5-5CC82D843D32}"/>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AA1CB8C6-8818-9C4E-9A49-B521788745D4}"/>
              </a:ext>
            </a:extLst>
          </p:cNvPr>
          <p:cNvSpPr>
            <a:spLocks noGrp="1"/>
          </p:cNvSpPr>
          <p:nvPr>
            <p:ph idx="1"/>
          </p:nvPr>
        </p:nvSpPr>
        <p:spPr>
          <a:xfrm>
            <a:off x="628650" y="1825625"/>
            <a:ext cx="7886700" cy="32035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668336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7033D-9F3E-8248-9B9F-E98406770C4F}"/>
              </a:ext>
            </a:extLst>
          </p:cNvPr>
          <p:cNvSpPr>
            <a:spLocks noGrp="1"/>
          </p:cNvSpPr>
          <p:nvPr>
            <p:ph type="title"/>
          </p:nvPr>
        </p:nvSpPr>
        <p:spPr>
          <a:xfrm>
            <a:off x="394138" y="365125"/>
            <a:ext cx="8395138"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78D8C34B-9896-0E40-BD81-61E38533FA8D}"/>
              </a:ext>
            </a:extLst>
          </p:cNvPr>
          <p:cNvSpPr>
            <a:spLocks noGrp="1"/>
          </p:cNvSpPr>
          <p:nvPr>
            <p:ph sz="half" idx="1"/>
          </p:nvPr>
        </p:nvSpPr>
        <p:spPr>
          <a:xfrm>
            <a:off x="394138" y="1825625"/>
            <a:ext cx="4101662" cy="386572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08F99B9-D9F3-D448-81A1-3C9FA0DB51B0}"/>
              </a:ext>
            </a:extLst>
          </p:cNvPr>
          <p:cNvSpPr>
            <a:spLocks noGrp="1"/>
          </p:cNvSpPr>
          <p:nvPr>
            <p:ph sz="half" idx="2"/>
          </p:nvPr>
        </p:nvSpPr>
        <p:spPr>
          <a:xfrm>
            <a:off x="4413688" y="1825625"/>
            <a:ext cx="4375588" cy="386572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3030349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01897897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08889-95C7-C547-A1EA-A22929CE988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A5581E7-B6AD-1144-AFF7-D87531D22088}"/>
              </a:ext>
            </a:extLst>
          </p:cNvPr>
          <p:cNvSpPr>
            <a:spLocks noGrp="1"/>
          </p:cNvSpPr>
          <p:nvPr>
            <p:ph type="pic" idx="1"/>
          </p:nvPr>
        </p:nvSpPr>
        <p:spPr>
          <a:xfrm>
            <a:off x="3887788" y="457201"/>
            <a:ext cx="4629150" cy="4501054"/>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DFC0E95-E99E-4C48-9AA8-DCB130280040}"/>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65429758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1126773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132124400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2362255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288353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15413506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13366014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7CF91-8FB7-0B42-A329-E11BE478FD5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534FCA1-D7E4-A64A-B793-6901C347CA51}"/>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DCEEFF4-2699-2845-91D9-D5A07A078814}"/>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11/20/2022</a:t>
            </a:fld>
            <a:endParaRPr lang="en-US"/>
          </a:p>
        </p:txBody>
      </p:sp>
      <p:sp>
        <p:nvSpPr>
          <p:cNvPr id="5" name="Footer Placeholder 4">
            <a:extLst>
              <a:ext uri="{FF2B5EF4-FFF2-40B4-BE49-F238E27FC236}">
                <a16:creationId xmlns:a16="http://schemas.microsoft.com/office/drawing/2014/main" id="{C53D7AE9-B962-CC42-BA86-B1E5EDE333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C947482-2CC9-0E4C-870E-8D35795D50A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43737779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91516-56E3-FE49-AF8F-9F2EF75D8C77}"/>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F79EEC7E-522D-5245-80F4-6045A4C8C594}"/>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7853E28-50D1-DB40-925E-1865E073DFF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11/20/2022</a:t>
            </a:fld>
            <a:endParaRPr lang="en-US"/>
          </a:p>
        </p:txBody>
      </p:sp>
      <p:sp>
        <p:nvSpPr>
          <p:cNvPr id="5" name="Footer Placeholder 4">
            <a:extLst>
              <a:ext uri="{FF2B5EF4-FFF2-40B4-BE49-F238E27FC236}">
                <a16:creationId xmlns:a16="http://schemas.microsoft.com/office/drawing/2014/main" id="{F90EE0FC-C5EA-7B43-A0D8-933FEEC1E19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689ED53-FDF6-FE4E-8218-A5DCCBEBF0E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03134076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149A6-312A-DE4B-B032-3C87D4A1F23A}"/>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A53AC8F-1D8F-4045-BA5F-AC0745D4C40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B47A2DA-0D49-1243-97F3-8C33ED427BA1}"/>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11/20/2022</a:t>
            </a:fld>
            <a:endParaRPr lang="en-US"/>
          </a:p>
        </p:txBody>
      </p:sp>
      <p:sp>
        <p:nvSpPr>
          <p:cNvPr id="5" name="Footer Placeholder 4">
            <a:extLst>
              <a:ext uri="{FF2B5EF4-FFF2-40B4-BE49-F238E27FC236}">
                <a16:creationId xmlns:a16="http://schemas.microsoft.com/office/drawing/2014/main" id="{333D2AB8-7709-F248-874B-15AF8A8F2F76}"/>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3051CA-2F1D-EF43-AB3E-970DE78ECA3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64328775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CC5C1-CEEC-A54F-8061-670B3716BCF7}"/>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8446779F-F147-C642-A601-EB30995A307B}"/>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5339AF6-4ECF-C940-B2CD-54C3A848183F}"/>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EC2FBBA-1744-7C44-BDC5-5E40FC4E7242}"/>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11/20/2022</a:t>
            </a:fld>
            <a:endParaRPr lang="en-US"/>
          </a:p>
        </p:txBody>
      </p:sp>
      <p:sp>
        <p:nvSpPr>
          <p:cNvPr id="6" name="Footer Placeholder 5">
            <a:extLst>
              <a:ext uri="{FF2B5EF4-FFF2-40B4-BE49-F238E27FC236}">
                <a16:creationId xmlns:a16="http://schemas.microsoft.com/office/drawing/2014/main" id="{E74CE875-541F-134E-8E16-39C7587211C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E3B6349-EA0A-2142-8CEF-E85D325A490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71401438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4223D-B3AF-FC43-8E2C-CD1AAF8624D6}"/>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FABF013F-2912-624D-8195-A67E13901835}"/>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03456B4-6048-6640-9D7D-42EA2A6DDEC9}"/>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37129F5-4B35-4648-9238-99F17302CF5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76AB2B2-2AF7-4E41-BF6E-38905C051B67}"/>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71B7545-C2A4-3C49-AFF2-44FB003DC615}"/>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11/20/2022</a:t>
            </a:fld>
            <a:endParaRPr lang="en-US"/>
          </a:p>
        </p:txBody>
      </p:sp>
      <p:sp>
        <p:nvSpPr>
          <p:cNvPr id="8" name="Footer Placeholder 7">
            <a:extLst>
              <a:ext uri="{FF2B5EF4-FFF2-40B4-BE49-F238E27FC236}">
                <a16:creationId xmlns:a16="http://schemas.microsoft.com/office/drawing/2014/main" id="{266D25BF-5E79-9048-9C82-AFCE84DEAF9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9991EC22-A66B-F44B-96E5-15E164D9B6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18026005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FC50D-4F82-6D41-B29B-7D5BFC9BC88F}"/>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1C24865E-E560-0B4E-9395-474CD6DBF7E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11/20/2022</a:t>
            </a:fld>
            <a:endParaRPr lang="en-US"/>
          </a:p>
        </p:txBody>
      </p:sp>
      <p:sp>
        <p:nvSpPr>
          <p:cNvPr id="4" name="Footer Placeholder 3">
            <a:extLst>
              <a:ext uri="{FF2B5EF4-FFF2-40B4-BE49-F238E27FC236}">
                <a16:creationId xmlns:a16="http://schemas.microsoft.com/office/drawing/2014/main" id="{CDD83FAC-4B1F-7341-B306-E3666ACF0B1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7EE7A9CF-F8E0-444E-872B-29AF2503BE4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25219252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EE6DEFC-6AE7-8546-81B6-A8985717AB2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11/20/2022</a:t>
            </a:fld>
            <a:endParaRPr lang="en-US"/>
          </a:p>
        </p:txBody>
      </p:sp>
      <p:sp>
        <p:nvSpPr>
          <p:cNvPr id="3" name="Footer Placeholder 2">
            <a:extLst>
              <a:ext uri="{FF2B5EF4-FFF2-40B4-BE49-F238E27FC236}">
                <a16:creationId xmlns:a16="http://schemas.microsoft.com/office/drawing/2014/main" id="{D023E71D-C4D2-684F-A864-9E8A10CACB4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3FE9DACB-F630-B743-96E9-3C02225BD9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95007939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2CFC4-E0FF-CD48-BF1D-8282D552AB9A}"/>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795B17B-9BE6-EB49-B5FB-C098D6C43A3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3FB7D76-9210-8F49-9A78-8747A6504AD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375A7EF-7E39-2F4E-9A2D-6C0F4CDC5A09}"/>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11/20/2022</a:t>
            </a:fld>
            <a:endParaRPr lang="en-US"/>
          </a:p>
        </p:txBody>
      </p:sp>
      <p:sp>
        <p:nvSpPr>
          <p:cNvPr id="6" name="Footer Placeholder 5">
            <a:extLst>
              <a:ext uri="{FF2B5EF4-FFF2-40B4-BE49-F238E27FC236}">
                <a16:creationId xmlns:a16="http://schemas.microsoft.com/office/drawing/2014/main" id="{C534F60D-F04A-8F46-8F4B-C293A3F22BF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0DBFFEF-7F5C-3E4A-AEBA-AE008AE7FBAE}"/>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72147720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254E5-EC60-7642-89FC-E0005F24DF7F}"/>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96ABA9B-C852-BD4C-8EBB-DCA38ABAFB7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1A052852-941B-934D-8B59-88371343E638}"/>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E4B2328-0A43-4342-A653-438448402ABA}"/>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11/20/2022</a:t>
            </a:fld>
            <a:endParaRPr lang="en-US"/>
          </a:p>
        </p:txBody>
      </p:sp>
      <p:sp>
        <p:nvSpPr>
          <p:cNvPr id="6" name="Footer Placeholder 5">
            <a:extLst>
              <a:ext uri="{FF2B5EF4-FFF2-40B4-BE49-F238E27FC236}">
                <a16:creationId xmlns:a16="http://schemas.microsoft.com/office/drawing/2014/main" id="{0964BB61-D3D6-F54F-B677-477ED6253E55}"/>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61DC3A9F-519B-324E-8B37-F8E2A620868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50057118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CF624-42BE-7644-90FA-098E6BC22AEA}"/>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E3350E3-FA89-4446-9F4F-2DDCB0D72468}"/>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560375-BEC7-464A-8FED-420C1DCCF56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11/20/2022</a:t>
            </a:fld>
            <a:endParaRPr lang="en-US"/>
          </a:p>
        </p:txBody>
      </p:sp>
      <p:sp>
        <p:nvSpPr>
          <p:cNvPr id="5" name="Footer Placeholder 4">
            <a:extLst>
              <a:ext uri="{FF2B5EF4-FFF2-40B4-BE49-F238E27FC236}">
                <a16:creationId xmlns:a16="http://schemas.microsoft.com/office/drawing/2014/main" id="{5749956A-D1B6-2141-8227-E96F8757319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21AFAD8-75E0-E74B-8E53-F8DAA76AF129}"/>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83352988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F022C87-B12F-C545-920B-2FEA49D862EE}"/>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944DBAF-A21F-884B-8893-93D4AB4B5BD3}"/>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BEBC95F-39B8-0C49-A006-DB8F65C05F80}"/>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11/20/2022</a:t>
            </a:fld>
            <a:endParaRPr lang="en-US"/>
          </a:p>
        </p:txBody>
      </p:sp>
      <p:sp>
        <p:nvSpPr>
          <p:cNvPr id="5" name="Footer Placeholder 4">
            <a:extLst>
              <a:ext uri="{FF2B5EF4-FFF2-40B4-BE49-F238E27FC236}">
                <a16:creationId xmlns:a16="http://schemas.microsoft.com/office/drawing/2014/main" id="{59480421-2463-624E-8B83-7E103ADC90A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D3D2072A-1BC5-4B41-9369-C7AF05D0BA9D}"/>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95188026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D55A6-6F6E-F74C-9EA0-0B5928337FC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18C1E26-42A5-B440-B9C8-CEDD2A852D4F}"/>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5BA9EB3-C20B-DF4F-A968-B10AB5D9013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11/20/2022</a:t>
            </a:fld>
            <a:endParaRPr lang="en-US"/>
          </a:p>
        </p:txBody>
      </p:sp>
      <p:sp>
        <p:nvSpPr>
          <p:cNvPr id="5" name="Footer Placeholder 4">
            <a:extLst>
              <a:ext uri="{FF2B5EF4-FFF2-40B4-BE49-F238E27FC236}">
                <a16:creationId xmlns:a16="http://schemas.microsoft.com/office/drawing/2014/main" id="{A9CFCFFA-B6A2-F74A-8C54-0B36FE17BA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04AC94-14D0-8B40-AC33-71C6CF73290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86627170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7951-B918-894D-BB5C-B72A99F2C65F}"/>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F0155AD-98F2-734A-B92B-9C6661F3C051}"/>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5785D2-81B9-2F43-9E4D-DCD90694EEA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11/20/2022</a:t>
            </a:fld>
            <a:endParaRPr lang="en-US"/>
          </a:p>
        </p:txBody>
      </p:sp>
      <p:sp>
        <p:nvSpPr>
          <p:cNvPr id="5" name="Footer Placeholder 4">
            <a:extLst>
              <a:ext uri="{FF2B5EF4-FFF2-40B4-BE49-F238E27FC236}">
                <a16:creationId xmlns:a16="http://schemas.microsoft.com/office/drawing/2014/main" id="{CF954D14-FC43-0C4F-858F-9CF6665D8C8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B4E1104-FF98-FB4B-B38F-9C077F967F72}"/>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12697135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4934C-B4C9-2A4C-B88F-D91E73D7B967}"/>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6872BD2-5D0B-BE48-AE5D-B91BF84DDFE2}"/>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3F626BB-7637-DB46-87CD-5A77DA4902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11/20/2022</a:t>
            </a:fld>
            <a:endParaRPr lang="en-US"/>
          </a:p>
        </p:txBody>
      </p:sp>
      <p:sp>
        <p:nvSpPr>
          <p:cNvPr id="5" name="Footer Placeholder 4">
            <a:extLst>
              <a:ext uri="{FF2B5EF4-FFF2-40B4-BE49-F238E27FC236}">
                <a16:creationId xmlns:a16="http://schemas.microsoft.com/office/drawing/2014/main" id="{673CCEE1-9588-4642-91F6-0AC184FDD7D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FB459B8-64BF-5141-A955-95F9AB23B60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47689235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149ED-0700-344B-AF7A-1FAA1270293C}"/>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BE0A7911-5EFA-6B4D-B369-D7ED660597EF}"/>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E518818-A7A5-334F-9BB5-DFA66F746D94}"/>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BAB2CE8-7DFC-4B40-B4C2-64F6E9FBFAF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11/20/2022</a:t>
            </a:fld>
            <a:endParaRPr lang="en-US"/>
          </a:p>
        </p:txBody>
      </p:sp>
      <p:sp>
        <p:nvSpPr>
          <p:cNvPr id="6" name="Footer Placeholder 5">
            <a:extLst>
              <a:ext uri="{FF2B5EF4-FFF2-40B4-BE49-F238E27FC236}">
                <a16:creationId xmlns:a16="http://schemas.microsoft.com/office/drawing/2014/main" id="{EECBC5FC-F8C6-7C4C-94CD-C312E0BE0C7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E5FDDFD-CB88-F141-906B-DA0E35C36F8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97534885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C1F5-AB6D-1847-9672-250A387E47E1}"/>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94DF9861-87E1-A249-8299-7C29BE7639C8}"/>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8CB95E-5618-844C-9757-B733223DB9B7}"/>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577E6FB-192F-AE40-AEC5-D27B01360C55}"/>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275A479-214E-D54F-8170-2D3F57C98486}"/>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31FE86-DB76-8547-829A-D16D296EA33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11/20/2022</a:t>
            </a:fld>
            <a:endParaRPr lang="en-US"/>
          </a:p>
        </p:txBody>
      </p:sp>
      <p:sp>
        <p:nvSpPr>
          <p:cNvPr id="8" name="Footer Placeholder 7">
            <a:extLst>
              <a:ext uri="{FF2B5EF4-FFF2-40B4-BE49-F238E27FC236}">
                <a16:creationId xmlns:a16="http://schemas.microsoft.com/office/drawing/2014/main" id="{9B17C808-3559-C84E-ADFE-CCB80B260D1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04519476-8DF1-314F-A373-B7B26111A96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7261133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8C171-7289-D249-A793-DE9F5EB81D3D}"/>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5374DBDE-AF66-704B-98B2-37FDC1193E84}"/>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11/20/2022</a:t>
            </a:fld>
            <a:endParaRPr lang="en-US"/>
          </a:p>
        </p:txBody>
      </p:sp>
      <p:sp>
        <p:nvSpPr>
          <p:cNvPr id="4" name="Footer Placeholder 3">
            <a:extLst>
              <a:ext uri="{FF2B5EF4-FFF2-40B4-BE49-F238E27FC236}">
                <a16:creationId xmlns:a16="http://schemas.microsoft.com/office/drawing/2014/main" id="{27370EF4-5D33-D84F-AB32-3D385BC1E0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64884FD-90BC-1A43-9B75-28B27C166D11}"/>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51403494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1A62C1-3DEA-5546-9E5E-C32410A1B5DE}"/>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11/20/2022</a:t>
            </a:fld>
            <a:endParaRPr lang="en-US"/>
          </a:p>
        </p:txBody>
      </p:sp>
      <p:sp>
        <p:nvSpPr>
          <p:cNvPr id="3" name="Footer Placeholder 2">
            <a:extLst>
              <a:ext uri="{FF2B5EF4-FFF2-40B4-BE49-F238E27FC236}">
                <a16:creationId xmlns:a16="http://schemas.microsoft.com/office/drawing/2014/main" id="{4BF570D8-3B80-564F-929A-04BEC36B705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F758973F-C520-6D4D-A4B2-CF1EF89EF3A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50502664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79CFF-BF8F-F744-B9EE-60193117DA0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16C392F-8BA6-C843-BFA2-37A235A7CCB7}"/>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608ED9-A011-4342-B842-18012F2EC2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6CEA99-61DA-0A49-BCD4-AB1492700F13}"/>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11/20/2022</a:t>
            </a:fld>
            <a:endParaRPr lang="en-US"/>
          </a:p>
        </p:txBody>
      </p:sp>
      <p:sp>
        <p:nvSpPr>
          <p:cNvPr id="6" name="Footer Placeholder 5">
            <a:extLst>
              <a:ext uri="{FF2B5EF4-FFF2-40B4-BE49-F238E27FC236}">
                <a16:creationId xmlns:a16="http://schemas.microsoft.com/office/drawing/2014/main" id="{18D48789-EEBB-4C4E-8064-2E64AF75EF0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2A39AF6-375A-F64D-85EE-A8E01815567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51549322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32E7-F382-9F46-9FA8-FE1B6E22E161}"/>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B8F85F5-1E2C-EA48-A168-AA871577DBF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4341BF9-8683-A247-94F0-3F8EAD5B707A}"/>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BE2EBB5-B5D0-C645-B0DC-15CFC0D9C64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11/20/2022</a:t>
            </a:fld>
            <a:endParaRPr lang="en-US"/>
          </a:p>
        </p:txBody>
      </p:sp>
      <p:sp>
        <p:nvSpPr>
          <p:cNvPr id="6" name="Footer Placeholder 5">
            <a:extLst>
              <a:ext uri="{FF2B5EF4-FFF2-40B4-BE49-F238E27FC236}">
                <a16:creationId xmlns:a16="http://schemas.microsoft.com/office/drawing/2014/main" id="{0D121C38-F234-5640-81F2-7023DE9ECC8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6E6311F-C9BC-A04C-90E6-58694A8DB54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18330973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E4A9D-2A4B-E242-AD73-2213273B5FB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EF8B4BA-D763-A749-B180-F12D47DD800A}"/>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9FC624-76C3-9848-B506-CB4DF01315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11/20/2022</a:t>
            </a:fld>
            <a:endParaRPr lang="en-US"/>
          </a:p>
        </p:txBody>
      </p:sp>
      <p:sp>
        <p:nvSpPr>
          <p:cNvPr id="5" name="Footer Placeholder 4">
            <a:extLst>
              <a:ext uri="{FF2B5EF4-FFF2-40B4-BE49-F238E27FC236}">
                <a16:creationId xmlns:a16="http://schemas.microsoft.com/office/drawing/2014/main" id="{761B07F3-6F8C-304D-B01C-87FA8B3D2D7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6749C26-FC13-B042-8323-29B4ED26C17D}"/>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03897089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1CA3-6867-2B41-A4AC-AE41453A33B7}"/>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CC6E175-D0C1-6F4F-BBCE-07E66A026E8D}"/>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61061C9-1FDF-BB42-9982-77DF7AF43F9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11/20/2022</a:t>
            </a:fld>
            <a:endParaRPr lang="en-US"/>
          </a:p>
        </p:txBody>
      </p:sp>
      <p:sp>
        <p:nvSpPr>
          <p:cNvPr id="5" name="Footer Placeholder 4">
            <a:extLst>
              <a:ext uri="{FF2B5EF4-FFF2-40B4-BE49-F238E27FC236}">
                <a16:creationId xmlns:a16="http://schemas.microsoft.com/office/drawing/2014/main" id="{779E19CD-FADD-E442-BE32-978030C6966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28F8E86-7E3C-5045-B990-0EB986A57FC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34328235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11" name="Picture 10" descr="Text&#10;&#10;Description automatically generated with medium confidence">
            <a:extLst>
              <a:ext uri="{FF2B5EF4-FFF2-40B4-BE49-F238E27FC236}">
                <a16:creationId xmlns:a16="http://schemas.microsoft.com/office/drawing/2014/main" id="{466B934A-A475-114C-AA1B-5F9F12584F2C}"/>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401770103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0736A280-2C91-F548-B032-A04AB39CF28E}"/>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401708764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79AAABAA-0F32-FD4D-BFBE-5CFAD828F7F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8426929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picture containing text&#10;&#10;Description automatically generated">
            <a:extLst>
              <a:ext uri="{FF2B5EF4-FFF2-40B4-BE49-F238E27FC236}">
                <a16:creationId xmlns:a16="http://schemas.microsoft.com/office/drawing/2014/main" id="{0F8DD660-4622-2A47-82B3-18A6984986A2}"/>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46184846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Text&#10;&#10;Description automatically generated with medium confidence">
            <a:extLst>
              <a:ext uri="{FF2B5EF4-FFF2-40B4-BE49-F238E27FC236}">
                <a16:creationId xmlns:a16="http://schemas.microsoft.com/office/drawing/2014/main" id="{6B516FE7-964A-1E4E-9AD2-64229A0C31A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68674616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graphical user interface&#10;&#10;Description automatically generated">
            <a:extLst>
              <a:ext uri="{FF2B5EF4-FFF2-40B4-BE49-F238E27FC236}">
                <a16:creationId xmlns:a16="http://schemas.microsoft.com/office/drawing/2014/main" id="{1B6401D3-A379-1A4C-84B3-73B1DEBDD1E8}"/>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7995032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4D3D6F76-26A7-0E46-9BE1-B7F072940204}"/>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99945254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picture containing chart&#10;&#10;Description automatically generated">
            <a:extLst>
              <a:ext uri="{FF2B5EF4-FFF2-40B4-BE49-F238E27FC236}">
                <a16:creationId xmlns:a16="http://schemas.microsoft.com/office/drawing/2014/main" id="{2AEF8B83-F027-5B40-9BE5-0DC1AAF1C706}"/>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49111222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2.xml"/><Relationship Id="rId1"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3.xml"/><Relationship Id="rId1" Type="http://schemas.openxmlformats.org/officeDocument/2006/relationships/slideLayout" Target="../slideLayouts/slideLayout6.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4.xml"/><Relationship Id="rId1" Type="http://schemas.openxmlformats.org/officeDocument/2006/relationships/slideLayout" Target="../slideLayouts/slideLayout7.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5.xml"/><Relationship Id="rId1" Type="http://schemas.openxmlformats.org/officeDocument/2006/relationships/slideLayout" Target="../slideLayouts/slideLayout8.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10.xml"/><Relationship Id="rId1" Type="http://schemas.openxmlformats.org/officeDocument/2006/relationships/slideLayout" Target="../slideLayouts/slideLayout9.xml"/><Relationship Id="rId4" Type="http://schemas.openxmlformats.org/officeDocument/2006/relationships/image" Target="../media/image7.png"/></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7.xml"/><Relationship Id="rId1" Type="http://schemas.openxmlformats.org/officeDocument/2006/relationships/slideLayout" Target="../slideLayouts/slideLayout11.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8.xml"/><Relationship Id="rId1" Type="http://schemas.openxmlformats.org/officeDocument/2006/relationships/slideLayout" Target="../slideLayouts/slideLayout12.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9.xml"/><Relationship Id="rId1" Type="http://schemas.openxmlformats.org/officeDocument/2006/relationships/slideLayout" Target="../slideLayouts/slideLayout13.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11.pn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10.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27.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image" Target="../media/image12.png"/><Relationship Id="rId5" Type="http://schemas.openxmlformats.org/officeDocument/2006/relationships/theme" Target="../theme/theme11.xml"/><Relationship Id="rId4" Type="http://schemas.openxmlformats.org/officeDocument/2006/relationships/slideLayout" Target="../slideLayouts/slideLayout28.xml"/></Relationships>
</file>

<file path=ppt/slideMasters/_rels/slideMaster12.xml.rels><?xml version="1.0" encoding="UTF-8" standalone="yes"?>
<Relationships xmlns="http://schemas.openxmlformats.org/package/2006/relationships"><Relationship Id="rId3" Type="http://schemas.openxmlformats.org/officeDocument/2006/relationships/slideLayout" Target="../slideLayouts/slideLayout31.xml"/><Relationship Id="rId2" Type="http://schemas.openxmlformats.org/officeDocument/2006/relationships/slideLayout" Target="../slideLayouts/slideLayout30.xml"/><Relationship Id="rId1" Type="http://schemas.openxmlformats.org/officeDocument/2006/relationships/slideLayout" Target="../slideLayouts/slideLayout29.xml"/><Relationship Id="rId5" Type="http://schemas.openxmlformats.org/officeDocument/2006/relationships/image" Target="../media/image13.png"/><Relationship Id="rId4"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3" Type="http://schemas.openxmlformats.org/officeDocument/2006/relationships/slideLayout" Target="../slideLayouts/slideLayout34.xml"/><Relationship Id="rId2" Type="http://schemas.openxmlformats.org/officeDocument/2006/relationships/slideLayout" Target="../slideLayouts/slideLayout33.xml"/><Relationship Id="rId1" Type="http://schemas.openxmlformats.org/officeDocument/2006/relationships/slideLayout" Target="../slideLayouts/slideLayout32.xml"/><Relationship Id="rId5" Type="http://schemas.openxmlformats.org/officeDocument/2006/relationships/image" Target="../media/image14.png"/><Relationship Id="rId4" Type="http://schemas.openxmlformats.org/officeDocument/2006/relationships/theme" Target="../theme/theme13.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15.pn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1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image" Target="../media/image16.png"/><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1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64.xml"/><Relationship Id="rId3" Type="http://schemas.openxmlformats.org/officeDocument/2006/relationships/slideLayout" Target="../slideLayouts/slideLayout59.xml"/><Relationship Id="rId7" Type="http://schemas.openxmlformats.org/officeDocument/2006/relationships/slideLayout" Target="../slideLayouts/slideLayout63.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5" Type="http://schemas.openxmlformats.org/officeDocument/2006/relationships/slideLayout" Target="../slideLayouts/slideLayout61.xml"/><Relationship Id="rId4" Type="http://schemas.openxmlformats.org/officeDocument/2006/relationships/slideLayout" Target="../slideLayouts/slideLayout60.xml"/><Relationship Id="rId9" Type="http://schemas.openxmlformats.org/officeDocument/2006/relationships/theme" Target="../theme/theme1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Logo&#10;&#10;Description automatically generated">
            <a:extLst>
              <a:ext uri="{FF2B5EF4-FFF2-40B4-BE49-F238E27FC236}">
                <a16:creationId xmlns:a16="http://schemas.microsoft.com/office/drawing/2014/main" id="{85A667A1-ECA2-024B-9CB5-ABBC0AAC5E4C}"/>
              </a:ext>
            </a:extLst>
          </p:cNvPr>
          <p:cNvPicPr>
            <a:picLocks noChangeAspect="1"/>
          </p:cNvPicPr>
          <p:nvPr/>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42481988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802466190"/>
      </p:ext>
    </p:extLst>
  </p:cSld>
  <p:clrMap bg1="lt1" tx1="dk1" bg2="lt2" tx2="dk2" accent1="accent1" accent2="accent2" accent3="accent3" accent4="accent4" accent5="accent5" accent6="accent6" hlink="hlink" folHlink="folHlink"/>
  <p:sldLayoutIdLst>
    <p:sldLayoutId id="214748366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outdoor, sky, grass&#10;&#10;Description automatically generated">
            <a:extLst>
              <a:ext uri="{FF2B5EF4-FFF2-40B4-BE49-F238E27FC236}">
                <a16:creationId xmlns:a16="http://schemas.microsoft.com/office/drawing/2014/main" id="{6F6BDCC3-68A5-F445-88C0-DAB78F462C86}"/>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335411194"/>
      </p:ext>
    </p:extLst>
  </p:cSld>
  <p:clrMap bg1="lt1" tx1="dk1" bg2="lt2" tx2="dk2" accent1="accent1" accent2="accent2" accent3="accent3" accent4="accent4" accent5="accent5" accent6="accent6" hlink="hlink" folHlink="folHlink"/>
  <p:sldLayoutIdLst>
    <p:sldLayoutId id="214748366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0C1BDC32-D4F1-3049-91DC-0E2B06EFA56F}"/>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24541002"/>
      </p:ext>
    </p:extLst>
  </p:cSld>
  <p:clrMap bg1="lt1" tx1="dk1" bg2="lt2" tx2="dk2" accent1="accent1" accent2="accent2" accent3="accent3" accent4="accent4" accent5="accent5" accent6="accent6" hlink="hlink" folHlink="folHlink"/>
  <p:sldLayoutIdLst>
    <p:sldLayoutId id="214748367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BE69152-AADC-5147-A851-5818AE827F0D}"/>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513328046"/>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1066738755"/>
      </p:ext>
    </p:extLst>
  </p:cSld>
  <p:clrMap bg1="lt1" tx1="dk1" bg2="lt2" tx2="dk2" accent1="accent1" accent2="accent2" accent3="accent3" accent4="accent4" accent5="accent5" accent6="accent6" hlink="hlink" folHlink="folHlink"/>
  <p:sldLayoutIdLst>
    <p:sldLayoutId id="2147483674" r:id="rId1"/>
    <p:sldLayoutId id="214748367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website&#10;&#10;Description automatically generated">
            <a:extLst>
              <a:ext uri="{FF2B5EF4-FFF2-40B4-BE49-F238E27FC236}">
                <a16:creationId xmlns:a16="http://schemas.microsoft.com/office/drawing/2014/main" id="{444BC08C-2962-454D-849E-17D2822D1382}"/>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657566336"/>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9204EC72-2D01-394B-9A9E-F65E10B37F41}"/>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124943851"/>
      </p:ext>
    </p:extLst>
  </p:cSld>
  <p:clrMap bg1="lt1" tx1="dk1" bg2="lt2" tx2="dk2" accent1="accent1" accent2="accent2" accent3="accent3" accent4="accent4" accent5="accent5" accent6="accent6" hlink="hlink" folHlink="folHlink"/>
  <p:sldLayoutIdLst>
    <p:sldLayoutId id="214748367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07D91359-67D2-A247-898E-E5E6274F864F}"/>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96321175"/>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31026254"/>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82E4C30-7575-D148-87A5-842F6A4E7C8C}"/>
              </a:ext>
            </a:extLst>
          </p:cNvPr>
          <p:cNvPicPr>
            <a:picLocks noChangeAspect="1"/>
          </p:cNvPicPr>
          <p:nvPr/>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2090144435"/>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B4127EB-145A-B946-9EF1-43A59ADB3403}"/>
              </a:ext>
            </a:extLst>
          </p:cNvPr>
          <p:cNvPicPr>
            <a:picLocks noChangeAspect="1"/>
          </p:cNvPicPr>
          <p:nvPr/>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2924276926"/>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Graphical user interface, text, application&#10;&#10;Description automatically generated">
            <a:extLst>
              <a:ext uri="{FF2B5EF4-FFF2-40B4-BE49-F238E27FC236}">
                <a16:creationId xmlns:a16="http://schemas.microsoft.com/office/drawing/2014/main" id="{3A81A8AB-655B-9F44-A0B6-888AE8CA54F2}"/>
              </a:ext>
            </a:extLst>
          </p:cNvPr>
          <p:cNvPicPr>
            <a:picLocks noChangeAspect="1"/>
          </p:cNvPicPr>
          <p:nvPr/>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2563814942"/>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Text&#10;&#10;Description automatically generated with low confidence">
            <a:extLst>
              <a:ext uri="{FF2B5EF4-FFF2-40B4-BE49-F238E27FC236}">
                <a16:creationId xmlns:a16="http://schemas.microsoft.com/office/drawing/2014/main" id="{CD47BF98-06ED-7B44-BEB7-FB20FA299010}"/>
              </a:ext>
            </a:extLst>
          </p:cNvPr>
          <p:cNvPicPr>
            <a:picLocks noChangeAspect="1"/>
          </p:cNvPicPr>
          <p:nvPr/>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1239879593"/>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Calendar&#10;&#10;Description automatically generated with low confidence">
            <a:extLst>
              <a:ext uri="{FF2B5EF4-FFF2-40B4-BE49-F238E27FC236}">
                <a16:creationId xmlns:a16="http://schemas.microsoft.com/office/drawing/2014/main" id="{3B2201CD-8F67-7B41-B60B-AFDD0004B68A}"/>
              </a:ext>
            </a:extLst>
          </p:cNvPr>
          <p:cNvPicPr>
            <a:picLocks noChangeAspect="1"/>
          </p:cNvPicPr>
          <p:nvPr/>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3611354459"/>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49671015"/>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5.xml"/><Relationship Id="rId6" Type="http://schemas.openxmlformats.org/officeDocument/2006/relationships/image" Target="../media/image29.png"/><Relationship Id="rId5" Type="http://schemas.openxmlformats.org/officeDocument/2006/relationships/image" Target="../media/image33.png"/><Relationship Id="rId4" Type="http://schemas.openxmlformats.org/officeDocument/2006/relationships/image" Target="../media/image32.png"/></Relationships>
</file>

<file path=ppt/slides/_rels/slide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29.png"/><Relationship Id="rId1" Type="http://schemas.openxmlformats.org/officeDocument/2006/relationships/slideLayout" Target="../slideLayouts/slideLayout15.xml"/><Relationship Id="rId5" Type="http://schemas.openxmlformats.org/officeDocument/2006/relationships/image" Target="../media/image36.png"/><Relationship Id="rId4" Type="http://schemas.openxmlformats.org/officeDocument/2006/relationships/image" Target="../media/image35.png"/></Relationships>
</file>

<file path=ppt/slides/_rels/slide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hyperlink" Target="https://pixabay.com/en/coffee-break-break-alarm-clock-time-1291718/" TargetMode="External"/><Relationship Id="rId2" Type="http://schemas.openxmlformats.org/officeDocument/2006/relationships/image" Target="../media/image41.jpg"/><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notesSlide" Target="../notesSlides/notesSlide4.xml"/><Relationship Id="rId7" Type="http://schemas.openxmlformats.org/officeDocument/2006/relationships/diagramQuickStyle" Target="../diagrams/quickStyle1.xml"/><Relationship Id="rId2" Type="http://schemas.openxmlformats.org/officeDocument/2006/relationships/slideLayout" Target="../slideLayouts/slideLayout15.xml"/><Relationship Id="rId1" Type="http://schemas.openxmlformats.org/officeDocument/2006/relationships/video" Target="https://www.youtube.com/embed/-N-T0gCe2iM?feature=oembed" TargetMode="External"/><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44.jpeg"/><Relationship Id="rId4" Type="http://schemas.openxmlformats.org/officeDocument/2006/relationships/image" Target="../media/image43.jpeg"/><Relationship Id="rId9" Type="http://schemas.microsoft.com/office/2007/relationships/diagramDrawing" Target="../diagrams/drawing1.xml"/></Relationships>
</file>

<file path=ppt/slides/_rels/slide1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7.xml"/><Relationship Id="rId1" Type="http://schemas.openxmlformats.org/officeDocument/2006/relationships/slideLayout" Target="../slideLayouts/slideLayout17.xml"/><Relationship Id="rId5" Type="http://schemas.openxmlformats.org/officeDocument/2006/relationships/hyperlink" Target="https://creativecommons.org/licenses/by-nc-nd/3.0/" TargetMode="External"/><Relationship Id="rId4" Type="http://schemas.openxmlformats.org/officeDocument/2006/relationships/hyperlink" Target="https://www.mrsaccountants.com.au/services/franchise/"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17.xml"/><Relationship Id="rId4" Type="http://schemas.openxmlformats.org/officeDocument/2006/relationships/image" Target="../media/image50.png"/></Relationships>
</file>

<file path=ppt/slides/_rels/slide20.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3" Type="http://schemas.openxmlformats.org/officeDocument/2006/relationships/hyperlink" Target="https://www.geograph.org.uk/photo/3259571" TargetMode="External"/><Relationship Id="rId2" Type="http://schemas.openxmlformats.org/officeDocument/2006/relationships/image" Target="../media/image52.jpg"/><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59.gif"/><Relationship Id="rId2" Type="http://schemas.openxmlformats.org/officeDocument/2006/relationships/image" Target="../media/image58.jp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hyperlink" Target="https://pixabay.com/en/coffee-break-break-alarm-clock-time-1291718/" TargetMode="External"/><Relationship Id="rId2" Type="http://schemas.openxmlformats.org/officeDocument/2006/relationships/image" Target="../media/image41.jpg"/><Relationship Id="rId1" Type="http://schemas.openxmlformats.org/officeDocument/2006/relationships/slideLayout" Target="../slideLayouts/slideLayout19.xml"/></Relationships>
</file>

<file path=ppt/slides/_rels/slide2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9.xml"/><Relationship Id="rId1" Type="http://schemas.openxmlformats.org/officeDocument/2006/relationships/video" Target="https://www.youtube.com/embed/axBKzmrjLT8?start=129&amp;feature=oembed" TargetMode="External"/><Relationship Id="rId5" Type="http://schemas.openxmlformats.org/officeDocument/2006/relationships/image" Target="../media/image62.jpeg"/><Relationship Id="rId4" Type="http://schemas.openxmlformats.org/officeDocument/2006/relationships/image" Target="../media/image61.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64.emf"/><Relationship Id="rId2" Type="http://schemas.openxmlformats.org/officeDocument/2006/relationships/image" Target="../media/image6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hyperlink" Target="http://www.westga.edu/~bquest/2011/greenwashing11.pdf" TargetMode="Externa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55235572"/>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D2D420-AE02-4694-9487-DA59B1C33482}"/>
              </a:ext>
            </a:extLst>
          </p:cNvPr>
          <p:cNvSpPr>
            <a:spLocks noGrp="1"/>
          </p:cNvSpPr>
          <p:nvPr>
            <p:ph type="title"/>
          </p:nvPr>
        </p:nvSpPr>
        <p:spPr/>
        <p:txBody>
          <a:bodyPr/>
          <a:lstStyle/>
          <a:p>
            <a:pPr algn="ctr"/>
            <a:br>
              <a:rPr lang="en-GB" i="1" dirty="0">
                <a:solidFill>
                  <a:schemeClr val="bg1"/>
                </a:solidFill>
              </a:rPr>
            </a:br>
            <a:r>
              <a:rPr lang="en-GB" i="1" dirty="0">
                <a:solidFill>
                  <a:schemeClr val="bg1"/>
                </a:solidFill>
              </a:rPr>
              <a:t>Marketing Essentials</a:t>
            </a:r>
            <a:br>
              <a:rPr lang="en-GB" i="1" dirty="0">
                <a:solidFill>
                  <a:schemeClr val="bg1"/>
                </a:solidFill>
              </a:rPr>
            </a:br>
            <a:r>
              <a:rPr lang="en-GB" i="1" dirty="0">
                <a:solidFill>
                  <a:schemeClr val="bg1"/>
                </a:solidFill>
              </a:rPr>
              <a:t>BMIH4005</a:t>
            </a:r>
            <a:endParaRPr lang="en-GB" dirty="0"/>
          </a:p>
        </p:txBody>
      </p:sp>
    </p:spTree>
    <p:extLst>
      <p:ext uri="{BB962C8B-B14F-4D97-AF65-F5344CB8AC3E}">
        <p14:creationId xmlns:p14="http://schemas.microsoft.com/office/powerpoint/2010/main" val="1318676974"/>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A505FE-784F-4401-B415-D731E109D27C}"/>
              </a:ext>
            </a:extLst>
          </p:cNvPr>
          <p:cNvSpPr>
            <a:spLocks noGrp="1"/>
          </p:cNvSpPr>
          <p:nvPr>
            <p:ph type="title"/>
          </p:nvPr>
        </p:nvSpPr>
        <p:spPr>
          <a:xfrm>
            <a:off x="1143000" y="5022460"/>
            <a:ext cx="6858000" cy="1099845"/>
          </a:xfrm>
        </p:spPr>
        <p:txBody>
          <a:bodyPr vert="horz" lIns="91440" tIns="45720" rIns="91440" bIns="45720" rtlCol="0" anchor="b">
            <a:normAutofit fontScale="90000"/>
          </a:bodyPr>
          <a:lstStyle/>
          <a:p>
            <a:pPr algn="ctr"/>
            <a:r>
              <a:rPr lang="en-US" sz="6000" dirty="0"/>
              <a:t>‘OST’</a:t>
            </a:r>
            <a:br>
              <a:rPr lang="en-US" sz="6000" dirty="0"/>
            </a:br>
            <a:r>
              <a:rPr lang="en-US" sz="6000" dirty="0"/>
              <a:t>Licensing &amp; Franchises</a:t>
            </a:r>
          </a:p>
        </p:txBody>
      </p:sp>
      <p:sp>
        <p:nvSpPr>
          <p:cNvPr id="10" name="Rectangle 9">
            <a:extLst>
              <a:ext uri="{FF2B5EF4-FFF2-40B4-BE49-F238E27FC236}">
                <a16:creationId xmlns:a16="http://schemas.microsoft.com/office/drawing/2014/main" id="{DAE885FA-583E-488C-A3B2-2647B84A81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4572000"/>
          </a:xfrm>
          <a:prstGeom prst="rect">
            <a:avLst/>
          </a:prstGeom>
          <a:solidFill>
            <a:srgbClr val="3A56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26">
            <a:extLst>
              <a:ext uri="{FF2B5EF4-FFF2-40B4-BE49-F238E27FC236}">
                <a16:creationId xmlns:a16="http://schemas.microsoft.com/office/drawing/2014/main" id="{87B1CEC7-C2CE-4440-A0F7-0BE6B3AADB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1173" y="320843"/>
            <a:ext cx="4210176" cy="3930315"/>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7C44DE9-7B01-4C63-A770-0B99F3EBEA6D}"/>
              </a:ext>
            </a:extLst>
          </p:cNvPr>
          <p:cNvPicPr>
            <a:picLocks noChangeAspect="1"/>
          </p:cNvPicPr>
          <p:nvPr/>
        </p:nvPicPr>
        <p:blipFill>
          <a:blip r:embed="rId2"/>
          <a:stretch>
            <a:fillRect/>
          </a:stretch>
        </p:blipFill>
        <p:spPr>
          <a:xfrm>
            <a:off x="480885" y="1110002"/>
            <a:ext cx="3730752" cy="2351995"/>
          </a:xfrm>
          <a:prstGeom prst="rect">
            <a:avLst/>
          </a:prstGeom>
        </p:spPr>
      </p:pic>
      <p:sp>
        <p:nvSpPr>
          <p:cNvPr id="14" name="Rounded Rectangle 16">
            <a:extLst>
              <a:ext uri="{FF2B5EF4-FFF2-40B4-BE49-F238E27FC236}">
                <a16:creationId xmlns:a16="http://schemas.microsoft.com/office/drawing/2014/main" id="{7B0DBF0B-D7C2-4F15-94AE-3152558245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91061" y="320843"/>
            <a:ext cx="4210177" cy="3930315"/>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2D1A3F45-36DB-4A1A-AA30-165AFCCC7B18}"/>
              </a:ext>
            </a:extLst>
          </p:cNvPr>
          <p:cNvPicPr>
            <a:picLocks noChangeAspect="1"/>
          </p:cNvPicPr>
          <p:nvPr/>
        </p:nvPicPr>
        <p:blipFill>
          <a:blip r:embed="rId3"/>
          <a:stretch>
            <a:fillRect/>
          </a:stretch>
        </p:blipFill>
        <p:spPr>
          <a:xfrm>
            <a:off x="4930773" y="1129467"/>
            <a:ext cx="3730752" cy="2313066"/>
          </a:xfrm>
          <a:prstGeom prst="rect">
            <a:avLst/>
          </a:prstGeom>
        </p:spPr>
      </p:pic>
    </p:spTree>
    <p:extLst>
      <p:ext uri="{BB962C8B-B14F-4D97-AF65-F5344CB8AC3E}">
        <p14:creationId xmlns:p14="http://schemas.microsoft.com/office/powerpoint/2010/main" val="22981225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3114AC25-2C41-6DDC-094F-D84DC5F44618}"/>
              </a:ext>
            </a:extLst>
          </p:cNvPr>
          <p:cNvSpPr>
            <a:spLocks noGrp="1"/>
          </p:cNvSpPr>
          <p:nvPr>
            <p:ph type="title"/>
          </p:nvPr>
        </p:nvSpPr>
        <p:spPr>
          <a:xfrm>
            <a:off x="5148064" y="-849826"/>
            <a:ext cx="4536504" cy="2889114"/>
          </a:xfrm>
        </p:spPr>
        <p:txBody>
          <a:bodyPr vert="horz" lIns="91440" tIns="45720" rIns="91440" bIns="45720" rtlCol="0" anchor="b">
            <a:normAutofit/>
          </a:bodyPr>
          <a:lstStyle/>
          <a:p>
            <a:r>
              <a:rPr lang="en-US" altLang="en-US" sz="4700" dirty="0"/>
              <a:t>Objectives</a:t>
            </a:r>
          </a:p>
        </p:txBody>
      </p:sp>
      <p:pic>
        <p:nvPicPr>
          <p:cNvPr id="2" name="Picture 1">
            <a:extLst>
              <a:ext uri="{FF2B5EF4-FFF2-40B4-BE49-F238E27FC236}">
                <a16:creationId xmlns:a16="http://schemas.microsoft.com/office/drawing/2014/main" id="{EE2E3585-575E-CF98-C8B5-2080750897EB}"/>
              </a:ext>
            </a:extLst>
          </p:cNvPr>
          <p:cNvPicPr>
            <a:picLocks noChangeAspect="1"/>
          </p:cNvPicPr>
          <p:nvPr/>
        </p:nvPicPr>
        <p:blipFill rotWithShape="1">
          <a:blip r:embed="rId2"/>
          <a:srcRect l="1020" r="-7887"/>
          <a:stretch/>
        </p:blipFill>
        <p:spPr>
          <a:xfrm>
            <a:off x="107504" y="116632"/>
            <a:ext cx="6048672" cy="6021278"/>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
        <p:nvSpPr>
          <p:cNvPr id="5" name="TextBox 4">
            <a:extLst>
              <a:ext uri="{FF2B5EF4-FFF2-40B4-BE49-F238E27FC236}">
                <a16:creationId xmlns:a16="http://schemas.microsoft.com/office/drawing/2014/main" id="{4906FF90-D4F6-82BF-86D7-5C8A501DDF81}"/>
              </a:ext>
            </a:extLst>
          </p:cNvPr>
          <p:cNvSpPr txBox="1"/>
          <p:nvPr/>
        </p:nvSpPr>
        <p:spPr>
          <a:xfrm>
            <a:off x="5480417" y="2144395"/>
            <a:ext cx="4879910" cy="830997"/>
          </a:xfrm>
          <a:prstGeom prst="rect">
            <a:avLst/>
          </a:prstGeom>
          <a:noFill/>
        </p:spPr>
        <p:txBody>
          <a:bodyPr wrap="square">
            <a:spAutoFit/>
          </a:bodyPr>
          <a:lstStyle/>
          <a:p>
            <a:r>
              <a:rPr lang="en-GB" sz="4800" dirty="0">
                <a:latin typeface="+mj-lt"/>
              </a:rPr>
              <a:t>Strategy</a:t>
            </a:r>
          </a:p>
        </p:txBody>
      </p:sp>
      <p:sp>
        <p:nvSpPr>
          <p:cNvPr id="6" name="Title 1">
            <a:extLst>
              <a:ext uri="{FF2B5EF4-FFF2-40B4-BE49-F238E27FC236}">
                <a16:creationId xmlns:a16="http://schemas.microsoft.com/office/drawing/2014/main" id="{20E8E915-1339-A1FA-B3DD-1ED2DAC7C5F6}"/>
              </a:ext>
            </a:extLst>
          </p:cNvPr>
          <p:cNvSpPr txBox="1">
            <a:spLocks/>
          </p:cNvSpPr>
          <p:nvPr/>
        </p:nvSpPr>
        <p:spPr>
          <a:xfrm>
            <a:off x="5480417" y="993495"/>
            <a:ext cx="4536504" cy="288911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700" dirty="0"/>
              <a:t>Tactics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10242"/>
                                        </p:tgtEl>
                                        <p:attrNameLst>
                                          <p:attrName>style.visibility</p:attrName>
                                        </p:attrNameLst>
                                      </p:cBhvr>
                                      <p:to>
                                        <p:strVal val="visible"/>
                                      </p:to>
                                    </p:set>
                                    <p:animEffect transition="in" filter="fade">
                                      <p:cBhvr>
                                        <p:cTn id="7" dur="700"/>
                                        <p:tgtEl>
                                          <p:spTgt spid="10242"/>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6"/>
                                        </p:tgtEl>
                                        <p:attrNameLst>
                                          <p:attrName>style.visibility</p:attrName>
                                        </p:attrNameLst>
                                      </p:cBhvr>
                                      <p:to>
                                        <p:strVal val="visible"/>
                                      </p:to>
                                    </p:set>
                                    <p:animEffect transition="in" filter="fade">
                                      <p:cBhvr>
                                        <p:cTn id="10" dur="7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78CAA456-5F1C-6924-B649-32DAC64A58D5}"/>
              </a:ext>
            </a:extLst>
          </p:cNvPr>
          <p:cNvSpPr>
            <a:spLocks noGrp="1"/>
          </p:cNvSpPr>
          <p:nvPr>
            <p:ph type="title"/>
          </p:nvPr>
        </p:nvSpPr>
        <p:spPr>
          <a:xfrm>
            <a:off x="2067455" y="-1738196"/>
            <a:ext cx="3599175" cy="4376572"/>
          </a:xfrm>
        </p:spPr>
        <p:txBody>
          <a:bodyPr anchor="ctr">
            <a:normAutofit/>
          </a:bodyPr>
          <a:lstStyle/>
          <a:p>
            <a:r>
              <a:rPr lang="en-GB" altLang="en-US" sz="4800" dirty="0">
                <a:latin typeface="Trebuchet MS" panose="020B0603020202020204" pitchFamily="34" charset="0"/>
              </a:rPr>
              <a:t>Objectives</a:t>
            </a:r>
          </a:p>
        </p:txBody>
      </p:sp>
      <p:sp>
        <p:nvSpPr>
          <p:cNvPr id="2" name="Title 2">
            <a:extLst>
              <a:ext uri="{FF2B5EF4-FFF2-40B4-BE49-F238E27FC236}">
                <a16:creationId xmlns:a16="http://schemas.microsoft.com/office/drawing/2014/main" id="{97D03695-F7DC-A479-57E7-133E4AE7C597}"/>
              </a:ext>
            </a:extLst>
          </p:cNvPr>
          <p:cNvSpPr txBox="1">
            <a:spLocks/>
          </p:cNvSpPr>
          <p:nvPr/>
        </p:nvSpPr>
        <p:spPr>
          <a:xfrm>
            <a:off x="336567" y="1347777"/>
            <a:ext cx="6260912"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latin typeface="Trebuchet MS" panose="020B0603020202020204" pitchFamily="34" charset="0"/>
              </a:rPr>
              <a:t>S.M.A.R.T. Goals are…</a:t>
            </a:r>
          </a:p>
        </p:txBody>
      </p:sp>
      <p:sp>
        <p:nvSpPr>
          <p:cNvPr id="3" name="Content Placeholder 1">
            <a:extLst>
              <a:ext uri="{FF2B5EF4-FFF2-40B4-BE49-F238E27FC236}">
                <a16:creationId xmlns:a16="http://schemas.microsoft.com/office/drawing/2014/main" id="{31D15EE1-6718-9714-1C7D-9BB6974FDBDC}"/>
              </a:ext>
            </a:extLst>
          </p:cNvPr>
          <p:cNvSpPr txBox="1">
            <a:spLocks/>
          </p:cNvSpPr>
          <p:nvPr/>
        </p:nvSpPr>
        <p:spPr>
          <a:xfrm>
            <a:off x="218534" y="2577629"/>
            <a:ext cx="4085438" cy="3181684"/>
          </a:xfrm>
          <a:prstGeom prst="rect">
            <a:avLst/>
          </a:prstGeom>
        </p:spPr>
        <p:txBody>
          <a:bodyPr anchor="t">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1600" dirty="0">
                <a:latin typeface="Trebuchet MS" panose="020B0603020202020204" pitchFamily="34" charset="0"/>
              </a:rPr>
              <a:t>Specific - What are you going to do?  (be specific, don’t be vague) </a:t>
            </a:r>
          </a:p>
          <a:p>
            <a:pPr marL="0" indent="0">
              <a:buNone/>
            </a:pPr>
            <a:endParaRPr lang="en-US" altLang="en-US" sz="1600" dirty="0">
              <a:latin typeface="Trebuchet MS" panose="020B0603020202020204" pitchFamily="34" charset="0"/>
            </a:endParaRPr>
          </a:p>
          <a:p>
            <a:r>
              <a:rPr lang="en-US" altLang="en-US" sz="1600" dirty="0">
                <a:latin typeface="Trebuchet MS" panose="020B0603020202020204" pitchFamily="34" charset="0"/>
              </a:rPr>
              <a:t>Measurable – what will be achieved?  Quantitative metric. </a:t>
            </a:r>
          </a:p>
          <a:p>
            <a:pPr marL="0" indent="0">
              <a:buNone/>
            </a:pPr>
            <a:endParaRPr lang="en-US" altLang="en-US" sz="1600" dirty="0">
              <a:latin typeface="Trebuchet MS" panose="020B0603020202020204" pitchFamily="34" charset="0"/>
            </a:endParaRPr>
          </a:p>
          <a:p>
            <a:r>
              <a:rPr lang="en-US" altLang="en-US" sz="1600" dirty="0">
                <a:latin typeface="Trebuchet MS" panose="020B0603020202020204" pitchFamily="34" charset="0"/>
              </a:rPr>
              <a:t>Attainable – This is ‘Do-able’ because? </a:t>
            </a:r>
          </a:p>
          <a:p>
            <a:pPr marL="0" indent="0">
              <a:buNone/>
            </a:pPr>
            <a:endParaRPr lang="en-US" altLang="en-US" sz="1600" dirty="0">
              <a:latin typeface="Trebuchet MS" panose="020B0603020202020204" pitchFamily="34" charset="0"/>
            </a:endParaRPr>
          </a:p>
          <a:p>
            <a:r>
              <a:rPr lang="en-US" altLang="en-US" sz="1600" dirty="0">
                <a:latin typeface="Trebuchet MS" panose="020B0603020202020204" pitchFamily="34" charset="0"/>
              </a:rPr>
              <a:t>Realistic – what's the likely outcome?</a:t>
            </a:r>
          </a:p>
          <a:p>
            <a:pPr marL="0" indent="0">
              <a:buNone/>
            </a:pPr>
            <a:endParaRPr lang="en-US" altLang="en-US" sz="1600" dirty="0">
              <a:latin typeface="Trebuchet MS" panose="020B0603020202020204" pitchFamily="34" charset="0"/>
            </a:endParaRPr>
          </a:p>
          <a:p>
            <a:r>
              <a:rPr lang="en-US" altLang="en-US" sz="1600" dirty="0">
                <a:latin typeface="Trebuchet MS" panose="020B0603020202020204" pitchFamily="34" charset="0"/>
              </a:rPr>
              <a:t>Timely – What is the deadline?</a:t>
            </a:r>
          </a:p>
        </p:txBody>
      </p:sp>
      <p:pic>
        <p:nvPicPr>
          <p:cNvPr id="4" name="Picture 3" descr="C:\Users\Debbie\Pictures\Microsoft Clip Organizer\j0439243.jpg">
            <a:extLst>
              <a:ext uri="{FF2B5EF4-FFF2-40B4-BE49-F238E27FC236}">
                <a16:creationId xmlns:a16="http://schemas.microsoft.com/office/drawing/2014/main" id="{3640B9C7-2E45-8314-E8EC-CF5F35FCA614}"/>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1670" r="24663" b="2"/>
          <a:stretch/>
        </p:blipFill>
        <p:spPr bwMode="auto">
          <a:xfrm>
            <a:off x="7397518" y="-26775"/>
            <a:ext cx="1744689" cy="2592288"/>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9A0BE0EC-0A10-EB89-A961-41B3FCCAC502}"/>
              </a:ext>
            </a:extLst>
          </p:cNvPr>
          <p:cNvSpPr txBox="1"/>
          <p:nvPr/>
        </p:nvSpPr>
        <p:spPr>
          <a:xfrm>
            <a:off x="4269492" y="2558407"/>
            <a:ext cx="4655974" cy="830997"/>
          </a:xfrm>
          <a:prstGeom prst="rect">
            <a:avLst/>
          </a:prstGeom>
          <a:noFill/>
        </p:spPr>
        <p:txBody>
          <a:bodyPr wrap="square">
            <a:spAutoFit/>
          </a:bodyPr>
          <a:lstStyle/>
          <a:p>
            <a:r>
              <a:rPr lang="en-GB" sz="1200" dirty="0"/>
              <a:t> “I am going to manage a promotional campaign targeting (Customer segment/profile) addressing the concerns raised from examining customer feedback and reviews (Found from your situational analysis 5C’s)……” </a:t>
            </a:r>
          </a:p>
        </p:txBody>
      </p:sp>
      <p:sp>
        <p:nvSpPr>
          <p:cNvPr id="10" name="TextBox 9">
            <a:extLst>
              <a:ext uri="{FF2B5EF4-FFF2-40B4-BE49-F238E27FC236}">
                <a16:creationId xmlns:a16="http://schemas.microsoft.com/office/drawing/2014/main" id="{E39A8E78-2453-FDF5-1E7E-A903857B5103}"/>
              </a:ext>
            </a:extLst>
          </p:cNvPr>
          <p:cNvSpPr txBox="1"/>
          <p:nvPr/>
        </p:nvSpPr>
        <p:spPr>
          <a:xfrm>
            <a:off x="4269492" y="3414424"/>
            <a:ext cx="4655974" cy="461665"/>
          </a:xfrm>
          <a:prstGeom prst="rect">
            <a:avLst/>
          </a:prstGeom>
          <a:noFill/>
        </p:spPr>
        <p:txBody>
          <a:bodyPr wrap="square">
            <a:spAutoFit/>
          </a:bodyPr>
          <a:lstStyle/>
          <a:p>
            <a:r>
              <a:rPr lang="en-GB" sz="1200" dirty="0"/>
              <a:t> “I will attract 1000 new customers and 100,000 online customer interactions over an 18 month campaign…….”</a:t>
            </a:r>
          </a:p>
        </p:txBody>
      </p:sp>
      <p:sp>
        <p:nvSpPr>
          <p:cNvPr id="11" name="TextBox 10">
            <a:extLst>
              <a:ext uri="{FF2B5EF4-FFF2-40B4-BE49-F238E27FC236}">
                <a16:creationId xmlns:a16="http://schemas.microsoft.com/office/drawing/2014/main" id="{137019B3-8C47-24FE-4077-F72A660F246D}"/>
              </a:ext>
            </a:extLst>
          </p:cNvPr>
          <p:cNvSpPr txBox="1"/>
          <p:nvPr/>
        </p:nvSpPr>
        <p:spPr>
          <a:xfrm>
            <a:off x="4264016" y="4155242"/>
            <a:ext cx="4655974" cy="276999"/>
          </a:xfrm>
          <a:prstGeom prst="rect">
            <a:avLst/>
          </a:prstGeom>
          <a:noFill/>
        </p:spPr>
        <p:txBody>
          <a:bodyPr wrap="square">
            <a:spAutoFit/>
          </a:bodyPr>
          <a:lstStyle/>
          <a:p>
            <a:r>
              <a:rPr lang="en-GB" sz="1200" dirty="0"/>
              <a:t>“ 55 new customers, 5,555 interactions per month over 18 months….” </a:t>
            </a:r>
          </a:p>
        </p:txBody>
      </p:sp>
      <p:sp>
        <p:nvSpPr>
          <p:cNvPr id="13" name="TextBox 12">
            <a:extLst>
              <a:ext uri="{FF2B5EF4-FFF2-40B4-BE49-F238E27FC236}">
                <a16:creationId xmlns:a16="http://schemas.microsoft.com/office/drawing/2014/main" id="{0FCE5DD6-A196-B63F-91C2-E3E1A0C17901}"/>
              </a:ext>
            </a:extLst>
          </p:cNvPr>
          <p:cNvSpPr txBox="1"/>
          <p:nvPr/>
        </p:nvSpPr>
        <p:spPr>
          <a:xfrm>
            <a:off x="4292615" y="4707563"/>
            <a:ext cx="4655974" cy="461665"/>
          </a:xfrm>
          <a:prstGeom prst="rect">
            <a:avLst/>
          </a:prstGeom>
          <a:noFill/>
        </p:spPr>
        <p:txBody>
          <a:bodyPr wrap="square">
            <a:spAutoFit/>
          </a:bodyPr>
          <a:lstStyle/>
          <a:p>
            <a:r>
              <a:rPr lang="en-GB" sz="1200" dirty="0"/>
              <a:t>“This will elevate customers concerns, raise brand awareness and attract a realistic return…….”   </a:t>
            </a:r>
          </a:p>
        </p:txBody>
      </p:sp>
      <p:sp>
        <p:nvSpPr>
          <p:cNvPr id="14" name="TextBox 13">
            <a:extLst>
              <a:ext uri="{FF2B5EF4-FFF2-40B4-BE49-F238E27FC236}">
                <a16:creationId xmlns:a16="http://schemas.microsoft.com/office/drawing/2014/main" id="{5F89EE76-D69B-936C-AF59-E08501EBAF27}"/>
              </a:ext>
            </a:extLst>
          </p:cNvPr>
          <p:cNvSpPr txBox="1"/>
          <p:nvPr/>
        </p:nvSpPr>
        <p:spPr>
          <a:xfrm>
            <a:off x="4372387" y="5499211"/>
            <a:ext cx="4655974" cy="276999"/>
          </a:xfrm>
          <a:prstGeom prst="rect">
            <a:avLst/>
          </a:prstGeom>
          <a:noFill/>
        </p:spPr>
        <p:txBody>
          <a:bodyPr wrap="square">
            <a:spAutoFit/>
          </a:bodyPr>
          <a:lstStyle/>
          <a:p>
            <a:r>
              <a:rPr lang="en-GB" sz="1200" dirty="0"/>
              <a:t>“By When?”</a:t>
            </a:r>
          </a:p>
        </p:txBody>
      </p:sp>
      <p:pic>
        <p:nvPicPr>
          <p:cNvPr id="15" name="Picture 14">
            <a:extLst>
              <a:ext uri="{FF2B5EF4-FFF2-40B4-BE49-F238E27FC236}">
                <a16:creationId xmlns:a16="http://schemas.microsoft.com/office/drawing/2014/main" id="{486A432F-B137-FB5D-21BF-4AB963BDCA47}"/>
              </a:ext>
            </a:extLst>
          </p:cNvPr>
          <p:cNvPicPr>
            <a:picLocks noChangeAspect="1"/>
          </p:cNvPicPr>
          <p:nvPr/>
        </p:nvPicPr>
        <p:blipFill rotWithShape="1">
          <a:blip r:embed="rId3"/>
          <a:srcRect l="37632" t="18918" r="12710" b="65306"/>
          <a:stretch/>
        </p:blipFill>
        <p:spPr>
          <a:xfrm>
            <a:off x="106809" y="142511"/>
            <a:ext cx="1944216" cy="615159"/>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97E116A4-B08A-49C8-234F-B31B0C2E176C}"/>
              </a:ext>
            </a:extLst>
          </p:cNvPr>
          <p:cNvSpPr>
            <a:spLocks noGrp="1"/>
          </p:cNvSpPr>
          <p:nvPr>
            <p:ph type="title"/>
          </p:nvPr>
        </p:nvSpPr>
        <p:spPr>
          <a:xfrm>
            <a:off x="4393717" y="291615"/>
            <a:ext cx="3754752" cy="1325563"/>
          </a:xfrm>
        </p:spPr>
        <p:txBody>
          <a:bodyPr>
            <a:normAutofit/>
          </a:bodyPr>
          <a:lstStyle/>
          <a:p>
            <a:r>
              <a:rPr lang="en-GB" altLang="en-US" dirty="0">
                <a:latin typeface="Trebuchet MS" panose="020B0603020202020204" pitchFamily="34" charset="0"/>
              </a:rPr>
              <a:t>Strategy</a:t>
            </a:r>
          </a:p>
        </p:txBody>
      </p:sp>
      <p:pic>
        <p:nvPicPr>
          <p:cNvPr id="26629" name="Picture 26628" descr="A yellow chessboard and chess pieces">
            <a:extLst>
              <a:ext uri="{FF2B5EF4-FFF2-40B4-BE49-F238E27FC236}">
                <a16:creationId xmlns:a16="http://schemas.microsoft.com/office/drawing/2014/main" id="{20491FE1-CDFE-6516-251E-B3B0F5AC1D38}"/>
              </a:ext>
            </a:extLst>
          </p:cNvPr>
          <p:cNvPicPr>
            <a:picLocks noChangeAspect="1"/>
          </p:cNvPicPr>
          <p:nvPr/>
        </p:nvPicPr>
        <p:blipFill rotWithShape="1">
          <a:blip r:embed="rId2"/>
          <a:srcRect l="36017" t="8933" r="30617"/>
          <a:stretch/>
        </p:blipFill>
        <p:spPr>
          <a:xfrm>
            <a:off x="0" y="0"/>
            <a:ext cx="4067945" cy="541783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
        <p:nvSpPr>
          <p:cNvPr id="26627" name="Content Placeholder 2">
            <a:extLst>
              <a:ext uri="{FF2B5EF4-FFF2-40B4-BE49-F238E27FC236}">
                <a16:creationId xmlns:a16="http://schemas.microsoft.com/office/drawing/2014/main" id="{055C774E-76BD-6A8E-4C47-0C49D0E8F132}"/>
              </a:ext>
            </a:extLst>
          </p:cNvPr>
          <p:cNvSpPr>
            <a:spLocks noGrp="1"/>
          </p:cNvSpPr>
          <p:nvPr>
            <p:ph idx="1"/>
          </p:nvPr>
        </p:nvSpPr>
        <p:spPr>
          <a:xfrm>
            <a:off x="4051976" y="1440170"/>
            <a:ext cx="5043398" cy="3181684"/>
          </a:xfrm>
        </p:spPr>
        <p:txBody>
          <a:bodyPr anchor="t">
            <a:normAutofit/>
          </a:bodyPr>
          <a:lstStyle/>
          <a:p>
            <a:r>
              <a:rPr lang="en-GB" altLang="en-US" sz="1600" dirty="0">
                <a:latin typeface="Trebuchet MS" panose="020B0603020202020204" pitchFamily="34" charset="0"/>
              </a:rPr>
              <a:t>Strategy summarises how your objectives will be achieved </a:t>
            </a:r>
          </a:p>
          <a:p>
            <a:r>
              <a:rPr lang="en-GB" altLang="en-US" sz="1600" dirty="0">
                <a:latin typeface="Trebuchet MS" panose="020B0603020202020204" pitchFamily="34" charset="0"/>
              </a:rPr>
              <a:t>Discuss and explain your organisations value proposition. </a:t>
            </a:r>
            <a:r>
              <a:rPr lang="en-GB" sz="1000" dirty="0"/>
              <a:t>A value proposition is the “the full mix of benefits on which a product is differentiated and positioned. It is the answer to the customer’s question ‘why should I buy your product?’” - Kotler et al. (2018, p.232).</a:t>
            </a:r>
            <a:endParaRPr lang="en-GB" altLang="en-US" sz="1600" dirty="0">
              <a:latin typeface="Trebuchet MS" panose="020B0603020202020204" pitchFamily="34" charset="0"/>
            </a:endParaRPr>
          </a:p>
          <a:p>
            <a:r>
              <a:rPr lang="en-GB" altLang="en-US" sz="1600" dirty="0">
                <a:latin typeface="Trebuchet MS" panose="020B0603020202020204" pitchFamily="34" charset="0"/>
              </a:rPr>
              <a:t>How will you communicate the value proposition, how will it be delivered, </a:t>
            </a:r>
          </a:p>
          <a:p>
            <a:pPr marL="0" indent="0">
              <a:buNone/>
            </a:pPr>
            <a:r>
              <a:rPr lang="en-GB" altLang="en-US" sz="1400" dirty="0">
                <a:latin typeface="Trebuchet MS" panose="020B0603020202020204" pitchFamily="34" charset="0"/>
              </a:rPr>
              <a:t>Which channels? Why? Link to customer segments/profiles.</a:t>
            </a:r>
          </a:p>
        </p:txBody>
      </p:sp>
      <p:pic>
        <p:nvPicPr>
          <p:cNvPr id="2" name="Picture 1">
            <a:extLst>
              <a:ext uri="{FF2B5EF4-FFF2-40B4-BE49-F238E27FC236}">
                <a16:creationId xmlns:a16="http://schemas.microsoft.com/office/drawing/2014/main" id="{53AADBE7-6B98-9D30-1ADD-CEA29FA8ADA8}"/>
              </a:ext>
            </a:extLst>
          </p:cNvPr>
          <p:cNvPicPr>
            <a:picLocks noChangeAspect="1"/>
          </p:cNvPicPr>
          <p:nvPr/>
        </p:nvPicPr>
        <p:blipFill>
          <a:blip r:embed="rId3"/>
          <a:stretch>
            <a:fillRect/>
          </a:stretch>
        </p:blipFill>
        <p:spPr>
          <a:xfrm>
            <a:off x="6156176" y="3772806"/>
            <a:ext cx="2887153" cy="2165365"/>
          </a:xfrm>
          <a:prstGeom prst="rect">
            <a:avLst/>
          </a:prstGeom>
        </p:spPr>
      </p:pic>
      <p:pic>
        <p:nvPicPr>
          <p:cNvPr id="3" name="Picture 2">
            <a:extLst>
              <a:ext uri="{FF2B5EF4-FFF2-40B4-BE49-F238E27FC236}">
                <a16:creationId xmlns:a16="http://schemas.microsoft.com/office/drawing/2014/main" id="{3AF44120-AC53-F379-2C49-CCEB911C7032}"/>
              </a:ext>
            </a:extLst>
          </p:cNvPr>
          <p:cNvPicPr>
            <a:picLocks noChangeAspect="1"/>
          </p:cNvPicPr>
          <p:nvPr/>
        </p:nvPicPr>
        <p:blipFill>
          <a:blip r:embed="rId4"/>
          <a:stretch>
            <a:fillRect/>
          </a:stretch>
        </p:blipFill>
        <p:spPr>
          <a:xfrm>
            <a:off x="7380312" y="4293096"/>
            <a:ext cx="311079" cy="159438"/>
          </a:xfrm>
          <a:prstGeom prst="rect">
            <a:avLst/>
          </a:prstGeom>
        </p:spPr>
      </p:pic>
      <p:pic>
        <p:nvPicPr>
          <p:cNvPr id="4" name="Picture 3">
            <a:extLst>
              <a:ext uri="{FF2B5EF4-FFF2-40B4-BE49-F238E27FC236}">
                <a16:creationId xmlns:a16="http://schemas.microsoft.com/office/drawing/2014/main" id="{3E16C015-6954-B1D2-140E-D51CC9DE7A7D}"/>
              </a:ext>
            </a:extLst>
          </p:cNvPr>
          <p:cNvPicPr>
            <a:picLocks noChangeAspect="1"/>
          </p:cNvPicPr>
          <p:nvPr/>
        </p:nvPicPr>
        <p:blipFill>
          <a:blip r:embed="rId5"/>
          <a:stretch>
            <a:fillRect/>
          </a:stretch>
        </p:blipFill>
        <p:spPr>
          <a:xfrm>
            <a:off x="6876256" y="4875620"/>
            <a:ext cx="304574" cy="298543"/>
          </a:xfrm>
          <a:prstGeom prst="rect">
            <a:avLst/>
          </a:prstGeom>
        </p:spPr>
      </p:pic>
      <p:cxnSp>
        <p:nvCxnSpPr>
          <p:cNvPr id="6" name="Connector: Curved 5">
            <a:extLst>
              <a:ext uri="{FF2B5EF4-FFF2-40B4-BE49-F238E27FC236}">
                <a16:creationId xmlns:a16="http://schemas.microsoft.com/office/drawing/2014/main" id="{7AE06553-2625-D3BA-3E86-67B1C2F112DA}"/>
              </a:ext>
            </a:extLst>
          </p:cNvPr>
          <p:cNvCxnSpPr>
            <a:cxnSpLocks/>
          </p:cNvCxnSpPr>
          <p:nvPr/>
        </p:nvCxnSpPr>
        <p:spPr>
          <a:xfrm rot="5400000" flipH="1" flipV="1">
            <a:off x="7033451" y="4718954"/>
            <a:ext cx="157347" cy="155984"/>
          </a:xfrm>
          <a:prstGeom prst="curvedConnector3">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6EB32BD2-970C-9495-83BE-9EBC53796E64}"/>
              </a:ext>
            </a:extLst>
          </p:cNvPr>
          <p:cNvSpPr txBox="1"/>
          <p:nvPr/>
        </p:nvSpPr>
        <p:spPr>
          <a:xfrm>
            <a:off x="3125662" y="4026431"/>
            <a:ext cx="3145431" cy="1754326"/>
          </a:xfrm>
          <a:prstGeom prst="rect">
            <a:avLst/>
          </a:prstGeom>
          <a:noFill/>
        </p:spPr>
        <p:txBody>
          <a:bodyPr wrap="square">
            <a:spAutoFit/>
          </a:bodyPr>
          <a:lstStyle/>
          <a:p>
            <a:r>
              <a:rPr lang="en-GB" dirty="0"/>
              <a:t>“If you propose the brand needs repositioning you may wish to use Bowmans strategy clock to highlight the change! Or to confirm/reinforce its current position”</a:t>
            </a:r>
          </a:p>
        </p:txBody>
      </p:sp>
      <p:pic>
        <p:nvPicPr>
          <p:cNvPr id="15" name="Picture 14">
            <a:extLst>
              <a:ext uri="{FF2B5EF4-FFF2-40B4-BE49-F238E27FC236}">
                <a16:creationId xmlns:a16="http://schemas.microsoft.com/office/drawing/2014/main" id="{864EBE40-4BFD-4A2A-95D3-7329EE993105}"/>
              </a:ext>
            </a:extLst>
          </p:cNvPr>
          <p:cNvPicPr>
            <a:picLocks noChangeAspect="1"/>
          </p:cNvPicPr>
          <p:nvPr/>
        </p:nvPicPr>
        <p:blipFill rotWithShape="1">
          <a:blip r:embed="rId6"/>
          <a:srcRect l="41665" t="34273" r="9289" b="50000"/>
          <a:stretch/>
        </p:blipFill>
        <p:spPr>
          <a:xfrm>
            <a:off x="6695728" y="240388"/>
            <a:ext cx="2448272" cy="78188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78CAA456-5F1C-6924-B649-32DAC64A58D5}"/>
              </a:ext>
            </a:extLst>
          </p:cNvPr>
          <p:cNvSpPr>
            <a:spLocks noGrp="1"/>
          </p:cNvSpPr>
          <p:nvPr>
            <p:ph type="title"/>
          </p:nvPr>
        </p:nvSpPr>
        <p:spPr>
          <a:xfrm>
            <a:off x="2067455" y="-1738196"/>
            <a:ext cx="3599175" cy="4376572"/>
          </a:xfrm>
        </p:spPr>
        <p:txBody>
          <a:bodyPr anchor="ctr">
            <a:normAutofit/>
          </a:bodyPr>
          <a:lstStyle/>
          <a:p>
            <a:r>
              <a:rPr lang="en-GB" altLang="en-US" sz="4800" dirty="0">
                <a:latin typeface="Trebuchet MS" panose="020B0603020202020204" pitchFamily="34" charset="0"/>
              </a:rPr>
              <a:t>Tactics</a:t>
            </a:r>
          </a:p>
        </p:txBody>
      </p:sp>
      <p:sp>
        <p:nvSpPr>
          <p:cNvPr id="2" name="Title 2">
            <a:extLst>
              <a:ext uri="{FF2B5EF4-FFF2-40B4-BE49-F238E27FC236}">
                <a16:creationId xmlns:a16="http://schemas.microsoft.com/office/drawing/2014/main" id="{97D03695-F7DC-A479-57E7-133E4AE7C597}"/>
              </a:ext>
            </a:extLst>
          </p:cNvPr>
          <p:cNvSpPr txBox="1">
            <a:spLocks/>
          </p:cNvSpPr>
          <p:nvPr/>
        </p:nvSpPr>
        <p:spPr>
          <a:xfrm>
            <a:off x="419989" y="939313"/>
            <a:ext cx="6260912"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latin typeface="Trebuchet MS" panose="020B0603020202020204" pitchFamily="34" charset="0"/>
              </a:rPr>
              <a:t>Marketing Mix</a:t>
            </a:r>
          </a:p>
        </p:txBody>
      </p:sp>
      <p:sp>
        <p:nvSpPr>
          <p:cNvPr id="3" name="Content Placeholder 1">
            <a:extLst>
              <a:ext uri="{FF2B5EF4-FFF2-40B4-BE49-F238E27FC236}">
                <a16:creationId xmlns:a16="http://schemas.microsoft.com/office/drawing/2014/main" id="{31D15EE1-6718-9714-1C7D-9BB6974FDBDC}"/>
              </a:ext>
            </a:extLst>
          </p:cNvPr>
          <p:cNvSpPr txBox="1">
            <a:spLocks/>
          </p:cNvSpPr>
          <p:nvPr/>
        </p:nvSpPr>
        <p:spPr>
          <a:xfrm>
            <a:off x="239118" y="1780270"/>
            <a:ext cx="7158400" cy="4138417"/>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en-US" sz="1600" b="1" dirty="0">
                <a:latin typeface="Trebuchet MS" panose="020B0603020202020204" pitchFamily="34" charset="0"/>
              </a:rPr>
              <a:t>Product</a:t>
            </a:r>
            <a:r>
              <a:rPr lang="en-US" altLang="en-US" sz="1600" dirty="0">
                <a:latin typeface="Trebuchet MS" panose="020B0603020202020204" pitchFamily="34" charset="0"/>
              </a:rPr>
              <a:t> – Describe the product -  </a:t>
            </a:r>
          </a:p>
          <a:p>
            <a:pPr marL="0" indent="0">
              <a:buNone/>
            </a:pPr>
            <a:r>
              <a:rPr lang="en-US" altLang="en-US" sz="1600" dirty="0">
                <a:latin typeface="Trebuchet MS" panose="020B0603020202020204" pitchFamily="34" charset="0"/>
              </a:rPr>
              <a:t>are you making changes with your marketing plan? </a:t>
            </a:r>
          </a:p>
          <a:p>
            <a:pPr marL="0" indent="0">
              <a:buNone/>
            </a:pPr>
            <a:endParaRPr lang="en-US" altLang="en-US" sz="1600" dirty="0">
              <a:latin typeface="Trebuchet MS" panose="020B0603020202020204" pitchFamily="34" charset="0"/>
            </a:endParaRPr>
          </a:p>
          <a:p>
            <a:pPr marL="0" indent="0">
              <a:buNone/>
            </a:pPr>
            <a:r>
              <a:rPr lang="en-US" altLang="en-US" sz="1600" b="1" dirty="0">
                <a:latin typeface="Trebuchet MS" panose="020B0603020202020204" pitchFamily="34" charset="0"/>
              </a:rPr>
              <a:t>Price</a:t>
            </a:r>
            <a:r>
              <a:rPr lang="en-US" altLang="en-US" sz="1600" dirty="0">
                <a:latin typeface="Trebuchet MS" panose="020B0603020202020204" pitchFamily="34" charset="0"/>
              </a:rPr>
              <a:t> – what is the pricing strategy?  Promotion? Loss leader?, budget?, luxury?. Pricing strategy? Discuss…</a:t>
            </a:r>
          </a:p>
          <a:p>
            <a:pPr marL="0" indent="0">
              <a:buNone/>
            </a:pPr>
            <a:endParaRPr lang="en-US" altLang="en-US" sz="1600" dirty="0">
              <a:latin typeface="Trebuchet MS" panose="020B0603020202020204" pitchFamily="34" charset="0"/>
            </a:endParaRPr>
          </a:p>
          <a:p>
            <a:pPr marL="0" indent="0">
              <a:buNone/>
            </a:pPr>
            <a:r>
              <a:rPr lang="en-US" altLang="en-US" sz="1600" b="1" dirty="0">
                <a:latin typeface="Trebuchet MS" panose="020B0603020202020204" pitchFamily="34" charset="0"/>
              </a:rPr>
              <a:t>Place</a:t>
            </a:r>
            <a:r>
              <a:rPr lang="en-US" altLang="en-US" sz="1600" dirty="0">
                <a:latin typeface="Trebuchet MS" panose="020B0603020202020204" pitchFamily="34" charset="0"/>
              </a:rPr>
              <a:t>  - Distribution! </a:t>
            </a:r>
            <a:r>
              <a:rPr lang="en-GB" altLang="en-US" sz="1600" dirty="0">
                <a:latin typeface="Trebuchet MS" panose="020B0603020202020204" pitchFamily="34" charset="0"/>
              </a:rPr>
              <a:t>how can a consumer make purchase/book a service? , (online, phone, etc.) Channels…</a:t>
            </a:r>
          </a:p>
          <a:p>
            <a:pPr marL="0" indent="0">
              <a:buNone/>
            </a:pPr>
            <a:endParaRPr lang="en-US" altLang="en-US" sz="1600" dirty="0">
              <a:latin typeface="Trebuchet MS" panose="020B0603020202020204" pitchFamily="34" charset="0"/>
            </a:endParaRPr>
          </a:p>
          <a:p>
            <a:pPr marL="0" indent="0">
              <a:buNone/>
            </a:pPr>
            <a:endParaRPr lang="en-US" altLang="en-US" sz="1600" dirty="0">
              <a:latin typeface="Trebuchet MS" panose="020B0603020202020204" pitchFamily="34" charset="0"/>
            </a:endParaRPr>
          </a:p>
          <a:p>
            <a:pPr marL="0" indent="0">
              <a:buNone/>
            </a:pPr>
            <a:r>
              <a:rPr lang="en-US" altLang="en-US" sz="1600" b="1" dirty="0">
                <a:latin typeface="Trebuchet MS" panose="020B0603020202020204" pitchFamily="34" charset="0"/>
              </a:rPr>
              <a:t>Promotion</a:t>
            </a:r>
            <a:r>
              <a:rPr lang="en-US" altLang="en-US" sz="1600" dirty="0">
                <a:latin typeface="Trebuchet MS" panose="020B0603020202020204" pitchFamily="34" charset="0"/>
              </a:rPr>
              <a:t> – RACE / Communications mix </a:t>
            </a:r>
          </a:p>
          <a:p>
            <a:pPr marL="0" indent="0">
              <a:buNone/>
            </a:pPr>
            <a:r>
              <a:rPr lang="en-US" altLang="en-US" sz="1600" dirty="0">
                <a:latin typeface="Trebuchet MS" panose="020B0603020202020204" pitchFamily="34" charset="0"/>
              </a:rPr>
              <a:t>what will be the purpose of communications?  </a:t>
            </a:r>
          </a:p>
          <a:p>
            <a:pPr marL="0" indent="0">
              <a:buNone/>
            </a:pPr>
            <a:endParaRPr lang="en-US" altLang="en-US" sz="1600" dirty="0">
              <a:latin typeface="Trebuchet MS" panose="020B0603020202020204" pitchFamily="34" charset="0"/>
            </a:endParaRPr>
          </a:p>
        </p:txBody>
      </p:sp>
      <p:pic>
        <p:nvPicPr>
          <p:cNvPr id="15" name="Picture 14">
            <a:extLst>
              <a:ext uri="{FF2B5EF4-FFF2-40B4-BE49-F238E27FC236}">
                <a16:creationId xmlns:a16="http://schemas.microsoft.com/office/drawing/2014/main" id="{486A432F-B137-FB5D-21BF-4AB963BDCA47}"/>
              </a:ext>
            </a:extLst>
          </p:cNvPr>
          <p:cNvPicPr>
            <a:picLocks noChangeAspect="1"/>
          </p:cNvPicPr>
          <p:nvPr/>
        </p:nvPicPr>
        <p:blipFill rotWithShape="1">
          <a:blip r:embed="rId2"/>
          <a:srcRect l="43500" t="49828" r="9014" b="33732"/>
          <a:stretch/>
        </p:blipFill>
        <p:spPr>
          <a:xfrm>
            <a:off x="239118" y="129558"/>
            <a:ext cx="1859168" cy="641063"/>
          </a:xfrm>
          <a:prstGeom prst="rect">
            <a:avLst/>
          </a:prstGeom>
        </p:spPr>
      </p:pic>
      <p:pic>
        <p:nvPicPr>
          <p:cNvPr id="5" name="Picture 4">
            <a:extLst>
              <a:ext uri="{FF2B5EF4-FFF2-40B4-BE49-F238E27FC236}">
                <a16:creationId xmlns:a16="http://schemas.microsoft.com/office/drawing/2014/main" id="{B0B0ED52-D571-54F8-8EFF-633D97BA8C00}"/>
              </a:ext>
            </a:extLst>
          </p:cNvPr>
          <p:cNvPicPr>
            <a:picLocks noChangeAspect="1"/>
          </p:cNvPicPr>
          <p:nvPr/>
        </p:nvPicPr>
        <p:blipFill>
          <a:blip r:embed="rId3"/>
          <a:stretch>
            <a:fillRect/>
          </a:stretch>
        </p:blipFill>
        <p:spPr>
          <a:xfrm>
            <a:off x="4819208" y="938867"/>
            <a:ext cx="4093347" cy="1699509"/>
          </a:xfrm>
          <a:prstGeom prst="rect">
            <a:avLst/>
          </a:prstGeom>
        </p:spPr>
      </p:pic>
      <p:pic>
        <p:nvPicPr>
          <p:cNvPr id="7" name="Picture 6">
            <a:extLst>
              <a:ext uri="{FF2B5EF4-FFF2-40B4-BE49-F238E27FC236}">
                <a16:creationId xmlns:a16="http://schemas.microsoft.com/office/drawing/2014/main" id="{87F73D69-7E57-E642-3450-9A5F3AEBF571}"/>
              </a:ext>
            </a:extLst>
          </p:cNvPr>
          <p:cNvPicPr>
            <a:picLocks noChangeAspect="1"/>
          </p:cNvPicPr>
          <p:nvPr/>
        </p:nvPicPr>
        <p:blipFill rotWithShape="1">
          <a:blip r:embed="rId4"/>
          <a:srcRect t="8944" r="15102" b="148"/>
          <a:stretch/>
        </p:blipFill>
        <p:spPr>
          <a:xfrm>
            <a:off x="6231540" y="4235494"/>
            <a:ext cx="1595856" cy="1683193"/>
          </a:xfrm>
          <a:prstGeom prst="rect">
            <a:avLst/>
          </a:prstGeom>
        </p:spPr>
      </p:pic>
      <p:pic>
        <p:nvPicPr>
          <p:cNvPr id="8" name="Picture 7">
            <a:extLst>
              <a:ext uri="{FF2B5EF4-FFF2-40B4-BE49-F238E27FC236}">
                <a16:creationId xmlns:a16="http://schemas.microsoft.com/office/drawing/2014/main" id="{16E8D910-42D6-F41C-7106-F08C8AC54595}"/>
              </a:ext>
            </a:extLst>
          </p:cNvPr>
          <p:cNvPicPr>
            <a:picLocks noChangeAspect="1"/>
          </p:cNvPicPr>
          <p:nvPr/>
        </p:nvPicPr>
        <p:blipFill>
          <a:blip r:embed="rId5"/>
          <a:stretch>
            <a:fillRect/>
          </a:stretch>
        </p:blipFill>
        <p:spPr>
          <a:xfrm>
            <a:off x="4662399" y="4077073"/>
            <a:ext cx="1999018" cy="1962562"/>
          </a:xfrm>
          <a:prstGeom prst="rect">
            <a:avLst/>
          </a:prstGeom>
        </p:spPr>
      </p:pic>
    </p:spTree>
    <p:extLst>
      <p:ext uri="{BB962C8B-B14F-4D97-AF65-F5344CB8AC3E}">
        <p14:creationId xmlns:p14="http://schemas.microsoft.com/office/powerpoint/2010/main" val="843855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4426AB7-D619-4515-962A-BC83909EC0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5634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E47DF98-723F-4AAC-ABCF-CACBC438F7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2880" y="256540"/>
            <a:ext cx="8778240" cy="6365239"/>
          </a:xfrm>
          <a:prstGeom prst="rect">
            <a:avLst/>
          </a:pr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a:extLst>
              <a:ext uri="{FF2B5EF4-FFF2-40B4-BE49-F238E27FC236}">
                <a16:creationId xmlns:a16="http://schemas.microsoft.com/office/drawing/2014/main" id="{EA29FC7C-9308-4FDE-8DCA-405668055B0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171700" y="5768204"/>
            <a:ext cx="4800600" cy="0"/>
          </a:xfrm>
          <a:prstGeom prst="line">
            <a:avLst/>
          </a:prstGeom>
          <a:ln>
            <a:solidFill>
              <a:srgbClr val="56344E"/>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CB4969E8-0089-436C-B0C7-047C2F4748BC}"/>
              </a:ext>
            </a:extLst>
          </p:cNvPr>
          <p:cNvSpPr>
            <a:spLocks noGrp="1"/>
          </p:cNvSpPr>
          <p:nvPr>
            <p:ph type="ctrTitle"/>
          </p:nvPr>
        </p:nvSpPr>
        <p:spPr>
          <a:xfrm>
            <a:off x="832485" y="4277356"/>
            <a:ext cx="7475220" cy="1560320"/>
          </a:xfrm>
        </p:spPr>
        <p:txBody>
          <a:bodyPr>
            <a:normAutofit/>
          </a:bodyPr>
          <a:lstStyle/>
          <a:p>
            <a:r>
              <a:rPr lang="en-GB" sz="4300">
                <a:solidFill>
                  <a:srgbClr val="56344E"/>
                </a:solidFill>
              </a:rPr>
              <a:t>Internationalisation, Advertising &amp; Branding Strategy  </a:t>
            </a:r>
          </a:p>
        </p:txBody>
      </p:sp>
      <p:sp>
        <p:nvSpPr>
          <p:cNvPr id="3" name="Subtitle 2">
            <a:extLst>
              <a:ext uri="{FF2B5EF4-FFF2-40B4-BE49-F238E27FC236}">
                <a16:creationId xmlns:a16="http://schemas.microsoft.com/office/drawing/2014/main" id="{AB13C917-340B-4F9C-B8C3-CCE6E456FC99}"/>
              </a:ext>
            </a:extLst>
          </p:cNvPr>
          <p:cNvSpPr>
            <a:spLocks noGrp="1"/>
          </p:cNvSpPr>
          <p:nvPr>
            <p:ph type="subTitle" idx="1"/>
          </p:nvPr>
        </p:nvSpPr>
        <p:spPr>
          <a:xfrm>
            <a:off x="1282147" y="5799489"/>
            <a:ext cx="6575895" cy="440822"/>
          </a:xfrm>
        </p:spPr>
        <p:txBody>
          <a:bodyPr>
            <a:normAutofit/>
          </a:bodyPr>
          <a:lstStyle/>
          <a:p>
            <a:r>
              <a:rPr lang="en-GB" sz="1700" dirty="0">
                <a:solidFill>
                  <a:srgbClr val="56344E"/>
                </a:solidFill>
              </a:rPr>
              <a:t>Week 8</a:t>
            </a:r>
          </a:p>
        </p:txBody>
      </p:sp>
      <p:pic>
        <p:nvPicPr>
          <p:cNvPr id="5" name="Picture 4">
            <a:extLst>
              <a:ext uri="{FF2B5EF4-FFF2-40B4-BE49-F238E27FC236}">
                <a16:creationId xmlns:a16="http://schemas.microsoft.com/office/drawing/2014/main" id="{D8B9D4B9-E3DD-D28F-46AF-0AEAF8630F5D}"/>
              </a:ext>
            </a:extLst>
          </p:cNvPr>
          <p:cNvPicPr>
            <a:picLocks noChangeAspect="1"/>
          </p:cNvPicPr>
          <p:nvPr/>
        </p:nvPicPr>
        <p:blipFill rotWithShape="1">
          <a:blip r:embed="rId2"/>
          <a:srcRect r="2" b="27320"/>
          <a:stretch/>
        </p:blipFill>
        <p:spPr>
          <a:xfrm>
            <a:off x="182880" y="256540"/>
            <a:ext cx="8778240" cy="3764276"/>
          </a:xfrm>
          <a:prstGeom prst="rect">
            <a:avLst/>
          </a:prstGeom>
        </p:spPr>
      </p:pic>
    </p:spTree>
    <p:extLst>
      <p:ext uri="{BB962C8B-B14F-4D97-AF65-F5344CB8AC3E}">
        <p14:creationId xmlns:p14="http://schemas.microsoft.com/office/powerpoint/2010/main" val="344015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410AC6-2A4B-4352-A37E-46398AC99756}"/>
              </a:ext>
            </a:extLst>
          </p:cNvPr>
          <p:cNvSpPr>
            <a:spLocks noGrp="1"/>
          </p:cNvSpPr>
          <p:nvPr>
            <p:ph type="title"/>
          </p:nvPr>
        </p:nvSpPr>
        <p:spPr>
          <a:xfrm>
            <a:off x="628650" y="1131094"/>
            <a:ext cx="7886700" cy="994172"/>
          </a:xfrm>
        </p:spPr>
        <p:txBody>
          <a:bodyPr/>
          <a:lstStyle/>
          <a:p>
            <a:r>
              <a:rPr lang="en-GB"/>
              <a:t>Brands: The Fundamentals </a:t>
            </a:r>
            <a:endParaRPr lang="en-GB" dirty="0"/>
          </a:p>
        </p:txBody>
      </p:sp>
      <p:sp>
        <p:nvSpPr>
          <p:cNvPr id="3" name="Content Placeholder 2">
            <a:extLst>
              <a:ext uri="{FF2B5EF4-FFF2-40B4-BE49-F238E27FC236}">
                <a16:creationId xmlns:a16="http://schemas.microsoft.com/office/drawing/2014/main" id="{4284E478-75DA-4801-9BAB-ED8D64DD9FA8}"/>
              </a:ext>
            </a:extLst>
          </p:cNvPr>
          <p:cNvSpPr>
            <a:spLocks noGrp="1"/>
          </p:cNvSpPr>
          <p:nvPr>
            <p:ph idx="1"/>
          </p:nvPr>
        </p:nvSpPr>
        <p:spPr>
          <a:xfrm>
            <a:off x="628650" y="2226469"/>
            <a:ext cx="7886700" cy="3263504"/>
          </a:xfrm>
        </p:spPr>
        <p:txBody>
          <a:bodyPr>
            <a:normAutofit fontScale="70000" lnSpcReduction="20000"/>
          </a:bodyPr>
          <a:lstStyle/>
          <a:p>
            <a:r>
              <a:rPr lang="en-GB"/>
              <a:t>A brand includes a unique name, symbol, logo, colour, or registered trademark as well as a unique package design (Foroudi et al., 2017).</a:t>
            </a:r>
          </a:p>
          <a:p>
            <a:r>
              <a:rPr lang="en-GB"/>
              <a:t> A brand plays an important role in notifying consumers about the maker of a product (Jin et al., 2019).  </a:t>
            </a:r>
          </a:p>
          <a:p>
            <a:r>
              <a:rPr lang="en-GB"/>
              <a:t>A brand protects consumers and producers from competitors who attempt to provide similar products in a competitive market. </a:t>
            </a:r>
          </a:p>
          <a:p>
            <a:r>
              <a:rPr lang="en-GB"/>
              <a:t>Kotler and Armstrong (1996) argued that a company defines its brand not only as its own product or service, but also by reference to design, a name, a trademark, or all of these elements that it uses to differentiate its products or services from those of its competitors. </a:t>
            </a:r>
          </a:p>
          <a:p>
            <a:r>
              <a:rPr lang="en-GB"/>
              <a:t>A brand can be described as a “cluster of values” (de Chernatony, 2009, p. 104).</a:t>
            </a:r>
            <a:endParaRPr lang="en-GB" dirty="0"/>
          </a:p>
        </p:txBody>
      </p:sp>
    </p:spTree>
    <p:extLst>
      <p:ext uri="{BB962C8B-B14F-4D97-AF65-F5344CB8AC3E}">
        <p14:creationId xmlns:p14="http://schemas.microsoft.com/office/powerpoint/2010/main" val="18590902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BD59A6D-4347-45B4-9ABA-3FF7F2D74D05}"/>
              </a:ext>
            </a:extLst>
          </p:cNvPr>
          <p:cNvPicPr>
            <a:picLocks noChangeAspect="1"/>
          </p:cNvPicPr>
          <p:nvPr/>
        </p:nvPicPr>
        <p:blipFill rotWithShape="1">
          <a:blip r:embed="rId2">
            <a:duotone>
              <a:prstClr val="black"/>
              <a:schemeClr val="tx2">
                <a:tint val="45000"/>
                <a:satMod val="400000"/>
              </a:schemeClr>
            </a:duotone>
            <a:alphaModFix amt="35000"/>
          </a:blip>
          <a:srcRect t="11996" b="5384"/>
          <a:stretch/>
        </p:blipFill>
        <p:spPr>
          <a:xfrm>
            <a:off x="-14" y="10"/>
            <a:ext cx="9143999" cy="6855948"/>
          </a:xfrm>
          <a:prstGeom prst="rect">
            <a:avLst/>
          </a:prstGeom>
        </p:spPr>
      </p:pic>
      <p:sp>
        <p:nvSpPr>
          <p:cNvPr id="2" name="Title 1">
            <a:extLst>
              <a:ext uri="{FF2B5EF4-FFF2-40B4-BE49-F238E27FC236}">
                <a16:creationId xmlns:a16="http://schemas.microsoft.com/office/drawing/2014/main" id="{ADABA5E4-67A8-4B4C-ADE2-B71E99DEC438}"/>
              </a:ext>
            </a:extLst>
          </p:cNvPr>
          <p:cNvSpPr>
            <a:spLocks noGrp="1"/>
          </p:cNvSpPr>
          <p:nvPr>
            <p:ph type="title"/>
          </p:nvPr>
        </p:nvSpPr>
        <p:spPr>
          <a:xfrm>
            <a:off x="600823" y="1396289"/>
            <a:ext cx="3958000" cy="1325563"/>
          </a:xfrm>
        </p:spPr>
        <p:txBody>
          <a:bodyPr>
            <a:normAutofit/>
          </a:bodyPr>
          <a:lstStyle/>
          <a:p>
            <a:r>
              <a:rPr lang="en-GB"/>
              <a:t>Identity </a:t>
            </a:r>
          </a:p>
        </p:txBody>
      </p:sp>
      <p:sp>
        <p:nvSpPr>
          <p:cNvPr id="3" name="Content Placeholder 2">
            <a:extLst>
              <a:ext uri="{FF2B5EF4-FFF2-40B4-BE49-F238E27FC236}">
                <a16:creationId xmlns:a16="http://schemas.microsoft.com/office/drawing/2014/main" id="{88816D16-F75F-48BA-BD9B-14DB2F270145}"/>
              </a:ext>
            </a:extLst>
          </p:cNvPr>
          <p:cNvSpPr>
            <a:spLocks noGrp="1"/>
          </p:cNvSpPr>
          <p:nvPr>
            <p:ph idx="1"/>
          </p:nvPr>
        </p:nvSpPr>
        <p:spPr>
          <a:xfrm>
            <a:off x="604157" y="2871982"/>
            <a:ext cx="3954666" cy="3181684"/>
          </a:xfrm>
        </p:spPr>
        <p:txBody>
          <a:bodyPr anchor="t">
            <a:normAutofit/>
          </a:bodyPr>
          <a:lstStyle/>
          <a:p>
            <a:r>
              <a:rPr lang="en-GB" sz="1600" dirty="0"/>
              <a:t>The term “identity” is widely used in various academic disciplines such as psychology, sociology, communications and marketing. Identity generally connotes individuality, uniqueness or the characteristics or distinctiveness of a given person, organization, product, or service (</a:t>
            </a:r>
            <a:r>
              <a:rPr lang="en-GB" sz="1600" dirty="0" err="1"/>
              <a:t>Ghodeswar</a:t>
            </a:r>
            <a:r>
              <a:rPr lang="en-GB" sz="1600" dirty="0"/>
              <a:t>, 2008)</a:t>
            </a:r>
          </a:p>
        </p:txBody>
      </p:sp>
      <p:sp>
        <p:nvSpPr>
          <p:cNvPr id="22" name="Freeform 49">
            <a:extLst>
              <a:ext uri="{FF2B5EF4-FFF2-40B4-BE49-F238E27FC236}">
                <a16:creationId xmlns:a16="http://schemas.microsoft.com/office/drawing/2014/main" id="{EF9B8DF2-C3F5-49A2-94D2-F7B65A0F1F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035435" y="581159"/>
            <a:ext cx="4108564"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alpha val="80000"/>
            </a:srgbClr>
          </a:solidFill>
          <a:ln w="317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A7A21338-5786-4009-A36B-58B25D2061C6}"/>
              </a:ext>
            </a:extLst>
          </p:cNvPr>
          <p:cNvPicPr>
            <a:picLocks noChangeAspect="1"/>
          </p:cNvPicPr>
          <p:nvPr/>
        </p:nvPicPr>
        <p:blipFill rotWithShape="1">
          <a:blip r:embed="rId3"/>
          <a:srcRect l="24006" r="32327" b="2"/>
          <a:stretch/>
        </p:blipFill>
        <p:spPr>
          <a:xfrm>
            <a:off x="5170008" y="760562"/>
            <a:ext cx="3974012" cy="6097438"/>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p:spPr>
      </p:pic>
    </p:spTree>
    <p:extLst>
      <p:ext uri="{BB962C8B-B14F-4D97-AF65-F5344CB8AC3E}">
        <p14:creationId xmlns:p14="http://schemas.microsoft.com/office/powerpoint/2010/main" val="3468672857"/>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AF917-673F-4D2E-B498-75033BCDE455}"/>
              </a:ext>
            </a:extLst>
          </p:cNvPr>
          <p:cNvSpPr>
            <a:spLocks noGrp="1"/>
          </p:cNvSpPr>
          <p:nvPr>
            <p:ph type="title"/>
          </p:nvPr>
        </p:nvSpPr>
        <p:spPr>
          <a:xfrm>
            <a:off x="360759" y="3752849"/>
            <a:ext cx="2468166" cy="2452687"/>
          </a:xfrm>
        </p:spPr>
        <p:txBody>
          <a:bodyPr anchor="ctr">
            <a:normAutofit/>
          </a:bodyPr>
          <a:lstStyle/>
          <a:p>
            <a:r>
              <a:rPr lang="en-GB" sz="3100"/>
              <a:t>Aaker’s Brand Personality Dimension Model  </a:t>
            </a:r>
          </a:p>
        </p:txBody>
      </p:sp>
      <p:pic>
        <p:nvPicPr>
          <p:cNvPr id="4" name="Content Placeholder 3">
            <a:extLst>
              <a:ext uri="{FF2B5EF4-FFF2-40B4-BE49-F238E27FC236}">
                <a16:creationId xmlns:a16="http://schemas.microsoft.com/office/drawing/2014/main" id="{6E0C5397-C5E8-479B-8A6F-26880C132084}"/>
              </a:ext>
            </a:extLst>
          </p:cNvPr>
          <p:cNvPicPr>
            <a:picLocks noChangeAspect="1"/>
          </p:cNvPicPr>
          <p:nvPr/>
        </p:nvPicPr>
        <p:blipFill rotWithShape="1">
          <a:blip r:embed="rId3" cstate="print"/>
          <a:srcRect t="7176" b="-33"/>
          <a:stretch/>
        </p:blipFill>
        <p:spPr>
          <a:xfrm>
            <a:off x="717273" y="0"/>
            <a:ext cx="7599143" cy="4149080"/>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8" name="Content Placeholder 7">
            <a:extLst>
              <a:ext uri="{FF2B5EF4-FFF2-40B4-BE49-F238E27FC236}">
                <a16:creationId xmlns:a16="http://schemas.microsoft.com/office/drawing/2014/main" id="{1725054E-F466-4BC6-9C7E-115606F93C38}"/>
              </a:ext>
            </a:extLst>
          </p:cNvPr>
          <p:cNvSpPr>
            <a:spLocks noGrp="1"/>
          </p:cNvSpPr>
          <p:nvPr>
            <p:ph idx="1"/>
          </p:nvPr>
        </p:nvSpPr>
        <p:spPr>
          <a:xfrm>
            <a:off x="3186251" y="3645024"/>
            <a:ext cx="5614060" cy="2452687"/>
          </a:xfrm>
        </p:spPr>
        <p:txBody>
          <a:bodyPr anchor="ctr">
            <a:normAutofit/>
          </a:bodyPr>
          <a:lstStyle/>
          <a:p>
            <a:r>
              <a:rPr lang="en-GB" sz="1600" dirty="0"/>
              <a:t>Brand personality reflects “the set of human characteristics associated with a brand” (Aaker, 1997). </a:t>
            </a:r>
          </a:p>
          <a:p>
            <a:r>
              <a:rPr lang="en-GB" sz="1600" dirty="0"/>
              <a:t>Brand personality forms part of a brand image held by consumers and refers to the </a:t>
            </a:r>
            <a:r>
              <a:rPr lang="en-GB" sz="1600" dirty="0" err="1"/>
              <a:t>anthropomorphisation</a:t>
            </a:r>
            <a:r>
              <a:rPr lang="en-GB" sz="1600" dirty="0"/>
              <a:t> of brands  (Aaker, 1997)</a:t>
            </a:r>
          </a:p>
          <a:p>
            <a:r>
              <a:rPr lang="en-GB" sz="1600" dirty="0"/>
              <a:t>Brands are treated like a person with whom one  might like to form a relationship</a:t>
            </a:r>
            <a:endParaRPr lang="en-US" sz="1600" dirty="0"/>
          </a:p>
        </p:txBody>
      </p:sp>
    </p:spTree>
    <p:extLst>
      <p:ext uri="{BB962C8B-B14F-4D97-AF65-F5344CB8AC3E}">
        <p14:creationId xmlns:p14="http://schemas.microsoft.com/office/powerpoint/2010/main" val="2807190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red alarm clock&#10;&#10;Description automatically generated with low confidence">
            <a:extLst>
              <a:ext uri="{FF2B5EF4-FFF2-40B4-BE49-F238E27FC236}">
                <a16:creationId xmlns:a16="http://schemas.microsoft.com/office/drawing/2014/main" id="{2BFB7C4C-4460-4C73-943C-85CF68B13288}"/>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051720" y="1340768"/>
            <a:ext cx="4890050" cy="3596224"/>
          </a:xfrm>
          <a:prstGeom prst="rect">
            <a:avLst/>
          </a:prstGeom>
        </p:spPr>
      </p:pic>
    </p:spTree>
    <p:extLst>
      <p:ext uri="{BB962C8B-B14F-4D97-AF65-F5344CB8AC3E}">
        <p14:creationId xmlns:p14="http://schemas.microsoft.com/office/powerpoint/2010/main" val="9603300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9068FB-287D-4E02-BE5D-EC6821A36240}"/>
              </a:ext>
            </a:extLst>
          </p:cNvPr>
          <p:cNvSpPr>
            <a:spLocks noGrp="1"/>
          </p:cNvSpPr>
          <p:nvPr>
            <p:ph type="title"/>
          </p:nvPr>
        </p:nvSpPr>
        <p:spPr>
          <a:xfrm>
            <a:off x="4355976" y="95669"/>
            <a:ext cx="3985902" cy="1325563"/>
          </a:xfrm>
        </p:spPr>
        <p:txBody>
          <a:bodyPr>
            <a:normAutofit/>
          </a:bodyPr>
          <a:lstStyle/>
          <a:p>
            <a:r>
              <a:rPr lang="en-GB" sz="3400" dirty="0"/>
              <a:t>What is International Branding?  </a:t>
            </a:r>
          </a:p>
        </p:txBody>
      </p:sp>
      <p:sp>
        <p:nvSpPr>
          <p:cNvPr id="6" name="Freeform: Shape 8">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08"/>
            <a:ext cx="4206915"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D507A253-E9B8-4F33-B3B9-8B87A1696145}"/>
              </a:ext>
            </a:extLst>
          </p:cNvPr>
          <p:cNvPicPr>
            <a:picLocks noChangeAspect="1"/>
          </p:cNvPicPr>
          <p:nvPr/>
        </p:nvPicPr>
        <p:blipFill rotWithShape="1">
          <a:blip r:embed="rId3"/>
          <a:srcRect l="27041" r="23423"/>
          <a:stretch/>
        </p:blipFill>
        <p:spPr>
          <a:xfrm>
            <a:off x="1" y="-2"/>
            <a:ext cx="4081394" cy="5654940"/>
          </a:xfrm>
          <a:custGeom>
            <a:avLst/>
            <a:gdLst/>
            <a:ahLst/>
            <a:cxnLst/>
            <a:rect l="l" t="t" r="r" b="b"/>
            <a:pathLst>
              <a:path w="5441859" h="5654940">
                <a:moveTo>
                  <a:pt x="0" y="0"/>
                </a:moveTo>
                <a:lnTo>
                  <a:pt x="4400491" y="0"/>
                </a:lnTo>
                <a:lnTo>
                  <a:pt x="4484766" y="76595"/>
                </a:lnTo>
                <a:cubicBezTo>
                  <a:pt x="5076107" y="667936"/>
                  <a:pt x="5441859" y="1484866"/>
                  <a:pt x="5441859" y="2387221"/>
                </a:cubicBezTo>
                <a:cubicBezTo>
                  <a:pt x="5441859" y="4191932"/>
                  <a:pt x="3978851" y="5654940"/>
                  <a:pt x="2174140" y="5654940"/>
                </a:cubicBezTo>
                <a:cubicBezTo>
                  <a:pt x="1412778" y="5654940"/>
                  <a:pt x="712231" y="5394557"/>
                  <a:pt x="156693" y="4957981"/>
                </a:cubicBezTo>
                <a:lnTo>
                  <a:pt x="0" y="4820612"/>
                </a:lnTo>
                <a:close/>
              </a:path>
            </a:pathLst>
          </a:custGeom>
        </p:spPr>
      </p:pic>
      <p:sp>
        <p:nvSpPr>
          <p:cNvPr id="3" name="Content Placeholder 2">
            <a:extLst>
              <a:ext uri="{FF2B5EF4-FFF2-40B4-BE49-F238E27FC236}">
                <a16:creationId xmlns:a16="http://schemas.microsoft.com/office/drawing/2014/main" id="{2065F18C-0272-4C49-994C-D595F85E783D}"/>
              </a:ext>
            </a:extLst>
          </p:cNvPr>
          <p:cNvSpPr>
            <a:spLocks noGrp="1"/>
          </p:cNvSpPr>
          <p:nvPr>
            <p:ph idx="1"/>
          </p:nvPr>
        </p:nvSpPr>
        <p:spPr>
          <a:xfrm>
            <a:off x="4499992" y="1583901"/>
            <a:ext cx="4392488" cy="4071037"/>
          </a:xfrm>
        </p:spPr>
        <p:txBody>
          <a:bodyPr anchor="t">
            <a:normAutofit fontScale="92500" lnSpcReduction="10000"/>
          </a:bodyPr>
          <a:lstStyle/>
          <a:p>
            <a:r>
              <a:rPr lang="en-GB" sz="1600" dirty="0"/>
              <a:t>According to </a:t>
            </a:r>
            <a:r>
              <a:rPr lang="en-GB" sz="1600" dirty="0" err="1"/>
              <a:t>Whitelock</a:t>
            </a:r>
            <a:r>
              <a:rPr lang="en-GB" sz="1600" dirty="0"/>
              <a:t> and </a:t>
            </a:r>
            <a:r>
              <a:rPr lang="en-GB" sz="1600" dirty="0" err="1"/>
              <a:t>Fastoso</a:t>
            </a:r>
            <a:r>
              <a:rPr lang="en-GB" sz="1600" dirty="0"/>
              <a:t> (2007, p. 266), “international branding is a field within international marketing concerned with the challenges that companies face when their brands cross national borders. These challenges relate to the essence of the brand in terms of brand name, brand visual (e.g. logo, colours) and sound elements (e.g. jingles, music), and brand personality”.</a:t>
            </a:r>
          </a:p>
          <a:p>
            <a:r>
              <a:rPr lang="en-GB" sz="1600" dirty="0">
                <a:solidFill>
                  <a:srgbClr val="FFFFFF"/>
                </a:solidFill>
              </a:rPr>
              <a:t>More recently, however, international branding appears to apply to the whole complex of decisions involved in the development of a brand at an international level. </a:t>
            </a:r>
          </a:p>
          <a:p>
            <a:r>
              <a:rPr lang="en-GB" sz="1600" dirty="0">
                <a:solidFill>
                  <a:srgbClr val="FFFFFF"/>
                </a:solidFill>
              </a:rPr>
              <a:t>de </a:t>
            </a:r>
            <a:r>
              <a:rPr lang="en-GB" sz="1600" dirty="0" err="1">
                <a:solidFill>
                  <a:srgbClr val="FFFFFF"/>
                </a:solidFill>
              </a:rPr>
              <a:t>Chernatony</a:t>
            </a:r>
            <a:r>
              <a:rPr lang="en-GB" sz="1600" dirty="0">
                <a:solidFill>
                  <a:srgbClr val="FFFFFF"/>
                </a:solidFill>
              </a:rPr>
              <a:t> et al. (1995, p. 10), for instance, talk about the “international brand‐planning process” as one that affects decisions in relation to two elements of a brand: the brand's “core essence” (i.e. brand personality and positioning), and the brand's “execution” (through, e.g. media and advertising). </a:t>
            </a:r>
          </a:p>
          <a:p>
            <a:endParaRPr lang="en-GB" sz="1600" dirty="0"/>
          </a:p>
          <a:p>
            <a:endParaRPr lang="en-GB" sz="1600" dirty="0"/>
          </a:p>
        </p:txBody>
      </p:sp>
    </p:spTree>
    <p:extLst>
      <p:ext uri="{BB962C8B-B14F-4D97-AF65-F5344CB8AC3E}">
        <p14:creationId xmlns:p14="http://schemas.microsoft.com/office/powerpoint/2010/main" val="2086666124"/>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3BEC29-169E-4FBD-8BE2-EA31628C2A50}"/>
              </a:ext>
            </a:extLst>
          </p:cNvPr>
          <p:cNvSpPr>
            <a:spLocks noGrp="1"/>
          </p:cNvSpPr>
          <p:nvPr>
            <p:ph type="title"/>
          </p:nvPr>
        </p:nvSpPr>
        <p:spPr>
          <a:xfrm>
            <a:off x="607553" y="2780928"/>
            <a:ext cx="2620772" cy="3697685"/>
          </a:xfrm>
        </p:spPr>
        <p:txBody>
          <a:bodyPr>
            <a:normAutofit/>
          </a:bodyPr>
          <a:lstStyle/>
          <a:p>
            <a:pPr algn="r"/>
            <a:r>
              <a:rPr lang="en-GB" dirty="0"/>
              <a:t>Simply……</a:t>
            </a:r>
          </a:p>
        </p:txBody>
      </p:sp>
      <p:sp>
        <p:nvSpPr>
          <p:cNvPr id="3" name="Content Placeholder 2">
            <a:extLst>
              <a:ext uri="{FF2B5EF4-FFF2-40B4-BE49-F238E27FC236}">
                <a16:creationId xmlns:a16="http://schemas.microsoft.com/office/drawing/2014/main" id="{B5ABB96F-C566-41BF-9DDD-AB59DECAB7BA}"/>
              </a:ext>
            </a:extLst>
          </p:cNvPr>
          <p:cNvSpPr>
            <a:spLocks noGrp="1"/>
          </p:cNvSpPr>
          <p:nvPr>
            <p:ph idx="1"/>
          </p:nvPr>
        </p:nvSpPr>
        <p:spPr>
          <a:xfrm>
            <a:off x="3732024" y="1580158"/>
            <a:ext cx="4783327" cy="3697685"/>
          </a:xfrm>
        </p:spPr>
        <p:txBody>
          <a:bodyPr anchor="ctr">
            <a:normAutofit/>
          </a:bodyPr>
          <a:lstStyle/>
          <a:p>
            <a:r>
              <a:rPr lang="en-GB" sz="1650"/>
              <a:t>International branding shares the basic brand management and development techniques as the domestic counterpart, except that a firm must operate in an unfamiliar macro-marketing environment. </a:t>
            </a:r>
          </a:p>
          <a:p>
            <a:r>
              <a:rPr lang="en-GB" sz="1650"/>
              <a:t>The macro-marketing environment in any overseas market comprises, economic, sociocultural and technological elements (Preble, Rau, &amp; Reichel, 1988; Subramanian, Fernandes, &amp; Harper, 1993).  </a:t>
            </a:r>
          </a:p>
          <a:p>
            <a:r>
              <a:rPr lang="en-GB" sz="1650"/>
              <a:t>Compared with a firm’s domestic customers, customers within an overseas market may also have different tastes, preferences, values, expectations, and behaviours. </a:t>
            </a:r>
          </a:p>
        </p:txBody>
      </p:sp>
    </p:spTree>
    <p:extLst>
      <p:ext uri="{BB962C8B-B14F-4D97-AF65-F5344CB8AC3E}">
        <p14:creationId xmlns:p14="http://schemas.microsoft.com/office/powerpoint/2010/main" val="5560571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091949-039D-4BED-B93A-7FDF38B6C990}"/>
              </a:ext>
            </a:extLst>
          </p:cNvPr>
          <p:cNvSpPr>
            <a:spLocks noGrp="1"/>
          </p:cNvSpPr>
          <p:nvPr>
            <p:ph type="title"/>
          </p:nvPr>
        </p:nvSpPr>
        <p:spPr>
          <a:xfrm>
            <a:off x="361954" y="3412439"/>
            <a:ext cx="2468166" cy="2452687"/>
          </a:xfrm>
        </p:spPr>
        <p:txBody>
          <a:bodyPr anchor="ctr">
            <a:normAutofit/>
          </a:bodyPr>
          <a:lstStyle/>
          <a:p>
            <a:r>
              <a:rPr lang="en-GB" sz="3100" dirty="0"/>
              <a:t>The International Problem </a:t>
            </a:r>
          </a:p>
        </p:txBody>
      </p:sp>
      <p:pic>
        <p:nvPicPr>
          <p:cNvPr id="2050" name="Picture 2" descr="See the source image">
            <a:extLst>
              <a:ext uri="{FF2B5EF4-FFF2-40B4-BE49-F238E27FC236}">
                <a16:creationId xmlns:a16="http://schemas.microsoft.com/office/drawing/2014/main" id="{592E0EB6-0E1E-9B77-968A-14A8A8A5BBA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0740" b="26041"/>
          <a:stretch/>
        </p:blipFill>
        <p:spPr bwMode="auto">
          <a:xfrm>
            <a:off x="-8722" y="0"/>
            <a:ext cx="9143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graphicFrame>
        <p:nvGraphicFramePr>
          <p:cNvPr id="11" name="Content Placeholder 2">
            <a:extLst>
              <a:ext uri="{FF2B5EF4-FFF2-40B4-BE49-F238E27FC236}">
                <a16:creationId xmlns:a16="http://schemas.microsoft.com/office/drawing/2014/main" id="{9CF7C533-0E31-B7CA-C822-739C141D3118}"/>
              </a:ext>
            </a:extLst>
          </p:cNvPr>
          <p:cNvGraphicFramePr>
            <a:graphicFrameLocks noGrp="1"/>
          </p:cNvGraphicFramePr>
          <p:nvPr>
            <p:ph idx="1"/>
            <p:extLst>
              <p:ext uri="{D42A27DB-BD31-4B8C-83A1-F6EECF244321}">
                <p14:modId xmlns:p14="http://schemas.microsoft.com/office/powerpoint/2010/main" val="564239168"/>
              </p:ext>
            </p:extLst>
          </p:nvPr>
        </p:nvGraphicFramePr>
        <p:xfrm>
          <a:off x="3167986" y="3752850"/>
          <a:ext cx="5614060" cy="245268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4" name="Online Media 3" title="Top Ten International Marketing Fails (And What We Can Learn From Them)">
            <a:hlinkClick r:id="" action="ppaction://media"/>
            <a:extLst>
              <a:ext uri="{FF2B5EF4-FFF2-40B4-BE49-F238E27FC236}">
                <a16:creationId xmlns:a16="http://schemas.microsoft.com/office/drawing/2014/main" id="{28733CD4-19BB-451C-917B-4E6840901DDE}"/>
              </a:ext>
            </a:extLst>
          </p:cNvPr>
          <p:cNvPicPr>
            <a:picLocks noRot="1" noChangeAspect="1"/>
          </p:cNvPicPr>
          <p:nvPr>
            <a:videoFile r:link="rId1"/>
          </p:nvPr>
        </p:nvPicPr>
        <p:blipFill>
          <a:blip r:embed="rId10"/>
          <a:stretch>
            <a:fillRect/>
          </a:stretch>
        </p:blipFill>
        <p:spPr>
          <a:xfrm>
            <a:off x="332543" y="476672"/>
            <a:ext cx="8603380" cy="4860910"/>
          </a:xfrm>
          <a:prstGeom prst="rect">
            <a:avLst/>
          </a:prstGeom>
        </p:spPr>
      </p:pic>
    </p:spTree>
    <p:extLst>
      <p:ext uri="{BB962C8B-B14F-4D97-AF65-F5344CB8AC3E}">
        <p14:creationId xmlns:p14="http://schemas.microsoft.com/office/powerpoint/2010/main" val="2440512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8" fill="hold" display="0">
                  <p:stCondLst>
                    <p:cond delay="indefinite"/>
                  </p:stCondLst>
                </p:cTn>
                <p:tgtEl>
                  <p:spTgt spid="4"/>
                </p:tgtEl>
              </p:cMediaNode>
            </p:vide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DDA948-69B9-4AFA-882C-76027DBDA62B}"/>
              </a:ext>
            </a:extLst>
          </p:cNvPr>
          <p:cNvSpPr>
            <a:spLocks noGrp="1"/>
          </p:cNvSpPr>
          <p:nvPr>
            <p:ph type="title"/>
          </p:nvPr>
        </p:nvSpPr>
        <p:spPr>
          <a:xfrm>
            <a:off x="360759" y="3752849"/>
            <a:ext cx="2468166" cy="2452687"/>
          </a:xfrm>
        </p:spPr>
        <p:txBody>
          <a:bodyPr anchor="ctr">
            <a:normAutofit/>
          </a:bodyPr>
          <a:lstStyle/>
          <a:p>
            <a:r>
              <a:rPr lang="en-GB" sz="3100"/>
              <a:t>Current Advocacy: Three Approaches  </a:t>
            </a:r>
          </a:p>
        </p:txBody>
      </p:sp>
      <p:sp>
        <p:nvSpPr>
          <p:cNvPr id="3" name="Content Placeholder 2">
            <a:extLst>
              <a:ext uri="{FF2B5EF4-FFF2-40B4-BE49-F238E27FC236}">
                <a16:creationId xmlns:a16="http://schemas.microsoft.com/office/drawing/2014/main" id="{AEF90A70-4DCC-49E4-A154-71BED6FE9D36}"/>
              </a:ext>
            </a:extLst>
          </p:cNvPr>
          <p:cNvSpPr>
            <a:spLocks noGrp="1"/>
          </p:cNvSpPr>
          <p:nvPr>
            <p:ph idx="1"/>
          </p:nvPr>
        </p:nvSpPr>
        <p:spPr>
          <a:xfrm>
            <a:off x="3167986" y="3752850"/>
            <a:ext cx="5614060" cy="2452687"/>
          </a:xfrm>
        </p:spPr>
        <p:txBody>
          <a:bodyPr anchor="ctr">
            <a:normAutofit/>
          </a:bodyPr>
          <a:lstStyle/>
          <a:p>
            <a:r>
              <a:rPr lang="en-GB" sz="1200" b="1" dirty="0"/>
              <a:t>Global- </a:t>
            </a:r>
            <a:r>
              <a:rPr lang="en-GB" sz="1200" dirty="0"/>
              <a:t>One message no change but translated.</a:t>
            </a:r>
          </a:p>
          <a:p>
            <a:r>
              <a:rPr lang="en-GB" sz="1200" b="1" dirty="0" err="1"/>
              <a:t>Glocal</a:t>
            </a:r>
            <a:r>
              <a:rPr lang="en-GB" sz="1200" b="1" dirty="0"/>
              <a:t> - </a:t>
            </a:r>
            <a:r>
              <a:rPr lang="en-GB" sz="1200" dirty="0"/>
              <a:t>standardized creative strategy with highly adapted execution depending on audience.</a:t>
            </a:r>
          </a:p>
          <a:p>
            <a:r>
              <a:rPr lang="en-GB" sz="1200" b="1" dirty="0"/>
              <a:t>Local </a:t>
            </a:r>
            <a:r>
              <a:rPr lang="en-GB" sz="1200" dirty="0"/>
              <a:t>Highly adapted creative strategy accompanied with highly adapted execution, often made and managed locally to capture the social prevalent trends and idealisms (large scale coordination). </a:t>
            </a:r>
          </a:p>
        </p:txBody>
      </p:sp>
      <p:pic>
        <p:nvPicPr>
          <p:cNvPr id="4" name="Picture 3">
            <a:extLst>
              <a:ext uri="{FF2B5EF4-FFF2-40B4-BE49-F238E27FC236}">
                <a16:creationId xmlns:a16="http://schemas.microsoft.com/office/drawing/2014/main" id="{7F459F8A-77EA-5FA3-6CBE-6A43320D4464}"/>
              </a:ext>
            </a:extLst>
          </p:cNvPr>
          <p:cNvPicPr>
            <a:picLocks noChangeAspect="1"/>
          </p:cNvPicPr>
          <p:nvPr/>
        </p:nvPicPr>
        <p:blipFill>
          <a:blip r:embed="rId3"/>
          <a:stretch>
            <a:fillRect/>
          </a:stretch>
        </p:blipFill>
        <p:spPr>
          <a:xfrm>
            <a:off x="-3245" y="-1"/>
            <a:ext cx="9144000" cy="3752849"/>
          </a:xfrm>
          <a:prstGeom prst="rect">
            <a:avLst/>
          </a:prstGeom>
        </p:spPr>
      </p:pic>
    </p:spTree>
    <p:extLst>
      <p:ext uri="{BB962C8B-B14F-4D97-AF65-F5344CB8AC3E}">
        <p14:creationId xmlns:p14="http://schemas.microsoft.com/office/powerpoint/2010/main" val="2510916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A5CAEA6-6B95-4DF0-ACA4-D48627ABE350}"/>
              </a:ext>
            </a:extLst>
          </p:cNvPr>
          <p:cNvSpPr>
            <a:spLocks noGrp="1"/>
          </p:cNvSpPr>
          <p:nvPr>
            <p:ph type="title"/>
          </p:nvPr>
        </p:nvSpPr>
        <p:spPr/>
        <p:txBody>
          <a:bodyPr/>
          <a:lstStyle/>
          <a:p>
            <a:r>
              <a:rPr lang="en-GB" dirty="0"/>
              <a:t>Mode of internationalisation </a:t>
            </a:r>
          </a:p>
        </p:txBody>
      </p:sp>
      <p:cxnSp>
        <p:nvCxnSpPr>
          <p:cNvPr id="7" name="Straight Arrow Connector 6">
            <a:extLst>
              <a:ext uri="{FF2B5EF4-FFF2-40B4-BE49-F238E27FC236}">
                <a16:creationId xmlns:a16="http://schemas.microsoft.com/office/drawing/2014/main" id="{6F581FB8-2622-4A74-9B78-C3F965911A8D}"/>
              </a:ext>
            </a:extLst>
          </p:cNvPr>
          <p:cNvCxnSpPr>
            <a:cxnSpLocks noChangeShapeType="1"/>
          </p:cNvCxnSpPr>
          <p:nvPr/>
        </p:nvCxnSpPr>
        <p:spPr bwMode="auto">
          <a:xfrm>
            <a:off x="4498342" y="2387667"/>
            <a:ext cx="1844" cy="83860"/>
          </a:xfrm>
          <a:prstGeom prst="straightConnector1">
            <a:avLst/>
          </a:prstGeom>
          <a:noFill/>
          <a:ln w="31750" algn="ctr">
            <a:solidFill>
              <a:srgbClr val="0D1E2D"/>
            </a:solidFill>
            <a:prstDash val="sysDash"/>
            <a:round/>
            <a:headEnd/>
            <a:tailEnd/>
          </a:ln>
        </p:spPr>
      </p:cxnSp>
      <p:cxnSp>
        <p:nvCxnSpPr>
          <p:cNvPr id="8" name="Straight Arrow Connector 7">
            <a:extLst>
              <a:ext uri="{FF2B5EF4-FFF2-40B4-BE49-F238E27FC236}">
                <a16:creationId xmlns:a16="http://schemas.microsoft.com/office/drawing/2014/main" id="{D8EAD25E-B5DB-4F67-8331-24944E7B0A9C}"/>
              </a:ext>
            </a:extLst>
          </p:cNvPr>
          <p:cNvCxnSpPr>
            <a:cxnSpLocks noChangeShapeType="1"/>
          </p:cNvCxnSpPr>
          <p:nvPr/>
        </p:nvCxnSpPr>
        <p:spPr bwMode="auto">
          <a:xfrm>
            <a:off x="2455383" y="2391569"/>
            <a:ext cx="2044186" cy="1953"/>
          </a:xfrm>
          <a:prstGeom prst="straightConnector1">
            <a:avLst/>
          </a:prstGeom>
          <a:noFill/>
          <a:ln w="31750" algn="ctr">
            <a:solidFill>
              <a:srgbClr val="0D1E2D"/>
            </a:solidFill>
            <a:prstDash val="sysDash"/>
            <a:round/>
            <a:headEnd/>
            <a:tailEnd/>
          </a:ln>
        </p:spPr>
      </p:cxnSp>
      <p:cxnSp>
        <p:nvCxnSpPr>
          <p:cNvPr id="9" name="Straight Arrow Connector 8">
            <a:extLst>
              <a:ext uri="{FF2B5EF4-FFF2-40B4-BE49-F238E27FC236}">
                <a16:creationId xmlns:a16="http://schemas.microsoft.com/office/drawing/2014/main" id="{60356A91-EBB2-49C0-BACE-CC2A8B86BC15}"/>
              </a:ext>
            </a:extLst>
          </p:cNvPr>
          <p:cNvCxnSpPr>
            <a:cxnSpLocks/>
          </p:cNvCxnSpPr>
          <p:nvPr/>
        </p:nvCxnSpPr>
        <p:spPr>
          <a:xfrm>
            <a:off x="4572000" y="2418935"/>
            <a:ext cx="1766883" cy="1953"/>
          </a:xfrm>
          <a:prstGeom prst="straightConnector1">
            <a:avLst/>
          </a:prstGeom>
          <a:ln w="22225">
            <a:solidFill>
              <a:srgbClr val="C00000"/>
            </a:solidFill>
            <a:prstDash val="sysDash"/>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8CECB9CA-32E3-480C-9269-2DF89CD5DD93}"/>
              </a:ext>
            </a:extLst>
          </p:cNvPr>
          <p:cNvCxnSpPr>
            <a:cxnSpLocks noChangeShapeType="1"/>
          </p:cNvCxnSpPr>
          <p:nvPr/>
        </p:nvCxnSpPr>
        <p:spPr bwMode="auto">
          <a:xfrm flipV="1">
            <a:off x="2471334" y="2391570"/>
            <a:ext cx="0" cy="351434"/>
          </a:xfrm>
          <a:prstGeom prst="straightConnector1">
            <a:avLst/>
          </a:prstGeom>
          <a:noFill/>
          <a:ln w="31750" algn="ctr">
            <a:solidFill>
              <a:srgbClr val="0D1E2D"/>
            </a:solidFill>
            <a:prstDash val="sysDash"/>
            <a:round/>
            <a:headEnd/>
            <a:tailEnd/>
          </a:ln>
        </p:spPr>
      </p:cxnSp>
      <p:sp>
        <p:nvSpPr>
          <p:cNvPr id="11" name="TextBox 10">
            <a:extLst>
              <a:ext uri="{FF2B5EF4-FFF2-40B4-BE49-F238E27FC236}">
                <a16:creationId xmlns:a16="http://schemas.microsoft.com/office/drawing/2014/main" id="{89A9EF30-C711-444E-A405-F92E8ADE9C30}"/>
              </a:ext>
            </a:extLst>
          </p:cNvPr>
          <p:cNvSpPr txBox="1"/>
          <p:nvPr/>
        </p:nvSpPr>
        <p:spPr>
          <a:xfrm>
            <a:off x="1548629" y="2754718"/>
            <a:ext cx="1877313" cy="507831"/>
          </a:xfrm>
          <a:prstGeom prst="rect">
            <a:avLst/>
          </a:prstGeom>
          <a:noFill/>
        </p:spPr>
        <p:txBody>
          <a:bodyPr>
            <a:spAutoFit/>
          </a:bodyPr>
          <a:lstStyle/>
          <a:p>
            <a:pPr algn="ctr">
              <a:defRPr/>
            </a:pPr>
            <a:r>
              <a:rPr lang="nl-NL" sz="1350" b="1" dirty="0">
                <a:latin typeface="Franklin Gothic Book" panose="020B0503020102020204" pitchFamily="34" charset="0"/>
              </a:rPr>
              <a:t>Non-</a:t>
            </a:r>
            <a:r>
              <a:rPr lang="nl-NL" sz="1350" b="1" dirty="0" err="1">
                <a:latin typeface="Franklin Gothic Book" panose="020B0503020102020204" pitchFamily="34" charset="0"/>
              </a:rPr>
              <a:t>equity</a:t>
            </a:r>
            <a:r>
              <a:rPr lang="nl-NL" sz="1350" b="1" dirty="0">
                <a:latin typeface="Franklin Gothic Book" panose="020B0503020102020204" pitchFamily="34" charset="0"/>
              </a:rPr>
              <a:t>/low investment</a:t>
            </a:r>
            <a:endParaRPr lang="en-US" sz="1350" b="1" dirty="0">
              <a:latin typeface="Franklin Gothic Book" panose="020B0503020102020204" pitchFamily="34" charset="0"/>
            </a:endParaRPr>
          </a:p>
        </p:txBody>
      </p:sp>
      <p:sp>
        <p:nvSpPr>
          <p:cNvPr id="12" name="TextBox 11">
            <a:extLst>
              <a:ext uri="{FF2B5EF4-FFF2-40B4-BE49-F238E27FC236}">
                <a16:creationId xmlns:a16="http://schemas.microsoft.com/office/drawing/2014/main" id="{EEDB2297-688F-45FA-B985-128B15E203C3}"/>
              </a:ext>
            </a:extLst>
          </p:cNvPr>
          <p:cNvSpPr txBox="1"/>
          <p:nvPr/>
        </p:nvSpPr>
        <p:spPr>
          <a:xfrm>
            <a:off x="5529254" y="2785232"/>
            <a:ext cx="1601237" cy="300082"/>
          </a:xfrm>
          <a:prstGeom prst="rect">
            <a:avLst/>
          </a:prstGeom>
          <a:noFill/>
        </p:spPr>
        <p:txBody>
          <a:bodyPr>
            <a:spAutoFit/>
          </a:bodyPr>
          <a:lstStyle/>
          <a:p>
            <a:pPr algn="ctr">
              <a:defRPr/>
            </a:pPr>
            <a:r>
              <a:rPr lang="nl-NL" sz="1350" b="1" dirty="0">
                <a:latin typeface="Franklin Gothic Book" panose="020B0503020102020204" pitchFamily="34" charset="0"/>
              </a:rPr>
              <a:t>Equity</a:t>
            </a:r>
            <a:endParaRPr lang="en-US" sz="1350" b="1" dirty="0">
              <a:latin typeface="Franklin Gothic Book" panose="020B0503020102020204" pitchFamily="34" charset="0"/>
            </a:endParaRPr>
          </a:p>
        </p:txBody>
      </p:sp>
      <p:cxnSp>
        <p:nvCxnSpPr>
          <p:cNvPr id="13" name="Straight Arrow Connector 12">
            <a:extLst>
              <a:ext uri="{FF2B5EF4-FFF2-40B4-BE49-F238E27FC236}">
                <a16:creationId xmlns:a16="http://schemas.microsoft.com/office/drawing/2014/main" id="{94FBAFA1-CDFC-4B7D-B296-FC22707B09E2}"/>
              </a:ext>
            </a:extLst>
          </p:cNvPr>
          <p:cNvCxnSpPr>
            <a:cxnSpLocks/>
          </p:cNvCxnSpPr>
          <p:nvPr/>
        </p:nvCxnSpPr>
        <p:spPr>
          <a:xfrm flipV="1">
            <a:off x="6297127" y="2403285"/>
            <a:ext cx="1228" cy="349483"/>
          </a:xfrm>
          <a:prstGeom prst="straightConnector1">
            <a:avLst/>
          </a:prstGeom>
          <a:ln w="22225">
            <a:solidFill>
              <a:srgbClr val="C00000"/>
            </a:solidFill>
            <a:prstDash val="sysDash"/>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8014F7C9-B4C3-4A53-81D1-17A50EB32EED}"/>
              </a:ext>
            </a:extLst>
          </p:cNvPr>
          <p:cNvCxnSpPr>
            <a:cxnSpLocks noChangeShapeType="1"/>
          </p:cNvCxnSpPr>
          <p:nvPr/>
        </p:nvCxnSpPr>
        <p:spPr bwMode="auto">
          <a:xfrm>
            <a:off x="1162123" y="3497909"/>
            <a:ext cx="2871185" cy="1953"/>
          </a:xfrm>
          <a:prstGeom prst="straightConnector1">
            <a:avLst/>
          </a:prstGeom>
          <a:noFill/>
          <a:ln w="31750" algn="ctr">
            <a:solidFill>
              <a:srgbClr val="0D1E2D"/>
            </a:solidFill>
            <a:prstDash val="sysDash"/>
            <a:round/>
            <a:headEnd/>
            <a:tailEnd/>
          </a:ln>
        </p:spPr>
      </p:cxnSp>
      <p:cxnSp>
        <p:nvCxnSpPr>
          <p:cNvPr id="16" name="Straight Arrow Connector 15">
            <a:extLst>
              <a:ext uri="{FF2B5EF4-FFF2-40B4-BE49-F238E27FC236}">
                <a16:creationId xmlns:a16="http://schemas.microsoft.com/office/drawing/2014/main" id="{0B83032F-51C2-4543-9DBE-240E459FF7D2}"/>
              </a:ext>
            </a:extLst>
          </p:cNvPr>
          <p:cNvCxnSpPr>
            <a:cxnSpLocks noChangeShapeType="1"/>
          </p:cNvCxnSpPr>
          <p:nvPr/>
        </p:nvCxnSpPr>
        <p:spPr bwMode="auto">
          <a:xfrm flipV="1">
            <a:off x="1162123" y="3516192"/>
            <a:ext cx="0" cy="349483"/>
          </a:xfrm>
          <a:prstGeom prst="straightConnector1">
            <a:avLst/>
          </a:prstGeom>
          <a:noFill/>
          <a:ln w="31750" algn="ctr">
            <a:solidFill>
              <a:srgbClr val="0D1E2D"/>
            </a:solidFill>
            <a:prstDash val="sysDash"/>
            <a:round/>
            <a:headEnd/>
            <a:tailEnd/>
          </a:ln>
        </p:spPr>
      </p:cxnSp>
      <p:cxnSp>
        <p:nvCxnSpPr>
          <p:cNvPr id="17" name="Straight Arrow Connector 16">
            <a:extLst>
              <a:ext uri="{FF2B5EF4-FFF2-40B4-BE49-F238E27FC236}">
                <a16:creationId xmlns:a16="http://schemas.microsoft.com/office/drawing/2014/main" id="{F4C21647-04AC-4166-93D3-539FA2073996}"/>
              </a:ext>
            </a:extLst>
          </p:cNvPr>
          <p:cNvCxnSpPr>
            <a:cxnSpLocks noChangeShapeType="1"/>
          </p:cNvCxnSpPr>
          <p:nvPr/>
        </p:nvCxnSpPr>
        <p:spPr bwMode="auto">
          <a:xfrm flipV="1">
            <a:off x="2211209" y="3516192"/>
            <a:ext cx="0" cy="349483"/>
          </a:xfrm>
          <a:prstGeom prst="straightConnector1">
            <a:avLst/>
          </a:prstGeom>
          <a:noFill/>
          <a:ln w="31750" algn="ctr">
            <a:solidFill>
              <a:srgbClr val="0D1E2D"/>
            </a:solidFill>
            <a:prstDash val="sysDash"/>
            <a:round/>
            <a:headEnd/>
            <a:tailEnd/>
          </a:ln>
        </p:spPr>
      </p:cxnSp>
      <p:cxnSp>
        <p:nvCxnSpPr>
          <p:cNvPr id="18" name="Straight Arrow Connector 17">
            <a:extLst>
              <a:ext uri="{FF2B5EF4-FFF2-40B4-BE49-F238E27FC236}">
                <a16:creationId xmlns:a16="http://schemas.microsoft.com/office/drawing/2014/main" id="{D6C42A39-32BB-4016-9CE6-2E721B554387}"/>
              </a:ext>
            </a:extLst>
          </p:cNvPr>
          <p:cNvCxnSpPr>
            <a:cxnSpLocks noChangeShapeType="1"/>
          </p:cNvCxnSpPr>
          <p:nvPr/>
        </p:nvCxnSpPr>
        <p:spPr bwMode="auto">
          <a:xfrm flipV="1">
            <a:off x="3149867" y="3516192"/>
            <a:ext cx="0" cy="349483"/>
          </a:xfrm>
          <a:prstGeom prst="straightConnector1">
            <a:avLst/>
          </a:prstGeom>
          <a:noFill/>
          <a:ln w="31750" algn="ctr">
            <a:solidFill>
              <a:srgbClr val="0D1E2D"/>
            </a:solidFill>
            <a:prstDash val="sysDash"/>
            <a:round/>
            <a:headEnd/>
            <a:tailEnd/>
          </a:ln>
        </p:spPr>
      </p:cxnSp>
      <p:cxnSp>
        <p:nvCxnSpPr>
          <p:cNvPr id="19" name="Straight Arrow Connector 18">
            <a:extLst>
              <a:ext uri="{FF2B5EF4-FFF2-40B4-BE49-F238E27FC236}">
                <a16:creationId xmlns:a16="http://schemas.microsoft.com/office/drawing/2014/main" id="{B4CFCCDF-89D8-4581-912E-E3859E44E9A1}"/>
              </a:ext>
            </a:extLst>
          </p:cNvPr>
          <p:cNvCxnSpPr>
            <a:cxnSpLocks noChangeShapeType="1"/>
          </p:cNvCxnSpPr>
          <p:nvPr/>
        </p:nvCxnSpPr>
        <p:spPr bwMode="auto">
          <a:xfrm flipV="1">
            <a:off x="4033309" y="3516192"/>
            <a:ext cx="1226" cy="349483"/>
          </a:xfrm>
          <a:prstGeom prst="straightConnector1">
            <a:avLst/>
          </a:prstGeom>
          <a:noFill/>
          <a:ln w="31750" algn="ctr">
            <a:solidFill>
              <a:srgbClr val="0D1E2D"/>
            </a:solidFill>
            <a:prstDash val="sysDash"/>
            <a:round/>
            <a:headEnd/>
            <a:tailEnd/>
          </a:ln>
        </p:spPr>
      </p:cxnSp>
      <p:sp>
        <p:nvSpPr>
          <p:cNvPr id="20" name="TextBox 19">
            <a:extLst>
              <a:ext uri="{FF2B5EF4-FFF2-40B4-BE49-F238E27FC236}">
                <a16:creationId xmlns:a16="http://schemas.microsoft.com/office/drawing/2014/main" id="{2454A741-BA34-46EA-95F2-1715D6747F94}"/>
              </a:ext>
            </a:extLst>
          </p:cNvPr>
          <p:cNvSpPr txBox="1"/>
          <p:nvPr/>
        </p:nvSpPr>
        <p:spPr>
          <a:xfrm>
            <a:off x="759175" y="3848377"/>
            <a:ext cx="893693" cy="646331"/>
          </a:xfrm>
          <a:prstGeom prst="rect">
            <a:avLst/>
          </a:prstGeom>
          <a:noFill/>
        </p:spPr>
        <p:txBody>
          <a:bodyPr wrap="square">
            <a:spAutoFit/>
          </a:bodyPr>
          <a:lstStyle/>
          <a:p>
            <a:pPr algn="ctr">
              <a:defRPr/>
            </a:pPr>
            <a:r>
              <a:rPr lang="nl-NL" sz="1200" b="1" dirty="0" err="1">
                <a:latin typeface="Franklin Gothic Book" panose="020B0503020102020204" pitchFamily="34" charset="0"/>
              </a:rPr>
              <a:t>Exporting</a:t>
            </a:r>
            <a:r>
              <a:rPr lang="nl-NL" sz="1200" b="1" dirty="0">
                <a:latin typeface="Franklin Gothic Book" panose="020B0503020102020204" pitchFamily="34" charset="0"/>
              </a:rPr>
              <a:t> (New </a:t>
            </a:r>
            <a:r>
              <a:rPr lang="nl-NL" sz="1200" b="1" dirty="0" err="1">
                <a:latin typeface="Franklin Gothic Book" panose="020B0503020102020204" pitchFamily="34" charset="0"/>
              </a:rPr>
              <a:t>markets</a:t>
            </a:r>
            <a:r>
              <a:rPr lang="nl-NL" sz="1200" b="1" dirty="0">
                <a:latin typeface="Franklin Gothic Book" panose="020B0503020102020204" pitchFamily="34" charset="0"/>
              </a:rPr>
              <a:t>)</a:t>
            </a:r>
          </a:p>
        </p:txBody>
      </p:sp>
      <p:sp>
        <p:nvSpPr>
          <p:cNvPr id="21" name="TextBox 20">
            <a:extLst>
              <a:ext uri="{FF2B5EF4-FFF2-40B4-BE49-F238E27FC236}">
                <a16:creationId xmlns:a16="http://schemas.microsoft.com/office/drawing/2014/main" id="{8A835859-FA9D-4FFB-98BD-667215079719}"/>
              </a:ext>
            </a:extLst>
          </p:cNvPr>
          <p:cNvSpPr txBox="1"/>
          <p:nvPr/>
        </p:nvSpPr>
        <p:spPr>
          <a:xfrm>
            <a:off x="1184571" y="3829187"/>
            <a:ext cx="1877313" cy="461665"/>
          </a:xfrm>
          <a:prstGeom prst="rect">
            <a:avLst/>
          </a:prstGeom>
          <a:noFill/>
        </p:spPr>
        <p:txBody>
          <a:bodyPr>
            <a:spAutoFit/>
          </a:bodyPr>
          <a:lstStyle/>
          <a:p>
            <a:pPr algn="ctr">
              <a:defRPr/>
            </a:pPr>
            <a:r>
              <a:rPr lang="nl-NL" sz="1200" b="1" dirty="0">
                <a:latin typeface="Franklin Gothic Book" panose="020B0503020102020204" pitchFamily="34" charset="0"/>
              </a:rPr>
              <a:t>Licensing/</a:t>
            </a:r>
            <a:br>
              <a:rPr lang="nl-NL" sz="1200" b="1" dirty="0">
                <a:latin typeface="Franklin Gothic Book" panose="020B0503020102020204" pitchFamily="34" charset="0"/>
              </a:rPr>
            </a:br>
            <a:r>
              <a:rPr lang="nl-NL" sz="1200" b="1" dirty="0">
                <a:latin typeface="Franklin Gothic Book" panose="020B0503020102020204" pitchFamily="34" charset="0"/>
              </a:rPr>
              <a:t>Franchising</a:t>
            </a:r>
          </a:p>
        </p:txBody>
      </p:sp>
      <p:sp>
        <p:nvSpPr>
          <p:cNvPr id="22" name="TextBox 21">
            <a:extLst>
              <a:ext uri="{FF2B5EF4-FFF2-40B4-BE49-F238E27FC236}">
                <a16:creationId xmlns:a16="http://schemas.microsoft.com/office/drawing/2014/main" id="{68025876-3AA4-4641-BAB5-70473E38E3B7}"/>
              </a:ext>
            </a:extLst>
          </p:cNvPr>
          <p:cNvSpPr txBox="1"/>
          <p:nvPr/>
        </p:nvSpPr>
        <p:spPr>
          <a:xfrm>
            <a:off x="2149232" y="3835043"/>
            <a:ext cx="1877313" cy="646331"/>
          </a:xfrm>
          <a:prstGeom prst="rect">
            <a:avLst/>
          </a:prstGeom>
          <a:noFill/>
        </p:spPr>
        <p:txBody>
          <a:bodyPr>
            <a:spAutoFit/>
          </a:bodyPr>
          <a:lstStyle/>
          <a:p>
            <a:pPr algn="ctr">
              <a:defRPr/>
            </a:pPr>
            <a:r>
              <a:rPr lang="nl-NL" sz="1200" b="1" dirty="0" err="1">
                <a:latin typeface="Franklin Gothic Book" panose="020B0503020102020204" pitchFamily="34" charset="0"/>
              </a:rPr>
              <a:t>Turnkey</a:t>
            </a:r>
            <a:r>
              <a:rPr lang="nl-NL" sz="1200" dirty="0">
                <a:latin typeface="Franklin Gothic Book" panose="020B0503020102020204" pitchFamily="34" charset="0"/>
              </a:rPr>
              <a:t> </a:t>
            </a:r>
            <a:r>
              <a:rPr lang="nl-NL" sz="1200" b="1" dirty="0">
                <a:latin typeface="Franklin Gothic Book" panose="020B0503020102020204" pitchFamily="34" charset="0"/>
              </a:rPr>
              <a:t>project</a:t>
            </a:r>
          </a:p>
          <a:p>
            <a:pPr algn="ctr">
              <a:defRPr/>
            </a:pPr>
            <a:r>
              <a:rPr lang="nl-NL" sz="1200" b="1" dirty="0">
                <a:latin typeface="Franklin Gothic Book" panose="020B0503020102020204" pitchFamily="34" charset="0"/>
              </a:rPr>
              <a:t>(Built For sale, Leaseback)</a:t>
            </a:r>
          </a:p>
        </p:txBody>
      </p:sp>
      <p:sp>
        <p:nvSpPr>
          <p:cNvPr id="23" name="TextBox 22">
            <a:extLst>
              <a:ext uri="{FF2B5EF4-FFF2-40B4-BE49-F238E27FC236}">
                <a16:creationId xmlns:a16="http://schemas.microsoft.com/office/drawing/2014/main" id="{9DAD709E-6147-4B3E-8DF7-FEB9423B7B45}"/>
              </a:ext>
            </a:extLst>
          </p:cNvPr>
          <p:cNvSpPr txBox="1"/>
          <p:nvPr/>
        </p:nvSpPr>
        <p:spPr>
          <a:xfrm>
            <a:off x="3487280" y="3829187"/>
            <a:ext cx="1490808" cy="646331"/>
          </a:xfrm>
          <a:prstGeom prst="rect">
            <a:avLst/>
          </a:prstGeom>
          <a:noFill/>
        </p:spPr>
        <p:txBody>
          <a:bodyPr wrap="square">
            <a:spAutoFit/>
          </a:bodyPr>
          <a:lstStyle/>
          <a:p>
            <a:pPr algn="ctr">
              <a:defRPr/>
            </a:pPr>
            <a:r>
              <a:rPr lang="nl-NL" sz="1200" b="1" dirty="0" err="1">
                <a:latin typeface="Franklin Gothic Book" panose="020B0503020102020204" pitchFamily="34" charset="0"/>
              </a:rPr>
              <a:t>Strategic</a:t>
            </a:r>
            <a:r>
              <a:rPr lang="nl-NL" sz="1200" b="1" dirty="0">
                <a:latin typeface="Franklin Gothic Book" panose="020B0503020102020204" pitchFamily="34" charset="0"/>
              </a:rPr>
              <a:t> </a:t>
            </a:r>
            <a:r>
              <a:rPr lang="nl-NL" sz="1200" b="1" dirty="0" err="1">
                <a:latin typeface="Franklin Gothic Book" panose="020B0503020102020204" pitchFamily="34" charset="0"/>
              </a:rPr>
              <a:t>alliance</a:t>
            </a:r>
            <a:r>
              <a:rPr lang="nl-NL" sz="1200" b="1" dirty="0">
                <a:latin typeface="Franklin Gothic Book" panose="020B0503020102020204" pitchFamily="34" charset="0"/>
              </a:rPr>
              <a:t> </a:t>
            </a:r>
            <a:br>
              <a:rPr lang="nl-NL" sz="1200" b="1" dirty="0">
                <a:latin typeface="Franklin Gothic Book" panose="020B0503020102020204" pitchFamily="34" charset="0"/>
              </a:rPr>
            </a:br>
            <a:r>
              <a:rPr lang="nl-NL" sz="1200" b="1" dirty="0">
                <a:latin typeface="Franklin Gothic Book" panose="020B0503020102020204" pitchFamily="34" charset="0"/>
              </a:rPr>
              <a:t>(i.e. R&amp;D </a:t>
            </a:r>
            <a:r>
              <a:rPr lang="nl-NL" sz="1200" b="1" dirty="0" err="1">
                <a:latin typeface="Franklin Gothic Book" panose="020B0503020102020204" pitchFamily="34" charset="0"/>
              </a:rPr>
              <a:t>agreement</a:t>
            </a:r>
            <a:r>
              <a:rPr lang="nl-NL" sz="1200" b="1" dirty="0">
                <a:latin typeface="Franklin Gothic Book" panose="020B0503020102020204" pitchFamily="34" charset="0"/>
              </a:rPr>
              <a:t>)</a:t>
            </a:r>
          </a:p>
        </p:txBody>
      </p:sp>
      <p:cxnSp>
        <p:nvCxnSpPr>
          <p:cNvPr id="25" name="Straight Arrow Connector 24">
            <a:extLst>
              <a:ext uri="{FF2B5EF4-FFF2-40B4-BE49-F238E27FC236}">
                <a16:creationId xmlns:a16="http://schemas.microsoft.com/office/drawing/2014/main" id="{B5C960F8-04BE-4D94-A5BB-E3FFD6A73965}"/>
              </a:ext>
            </a:extLst>
          </p:cNvPr>
          <p:cNvCxnSpPr>
            <a:cxnSpLocks/>
          </p:cNvCxnSpPr>
          <p:nvPr/>
        </p:nvCxnSpPr>
        <p:spPr>
          <a:xfrm>
            <a:off x="5593278" y="3475930"/>
            <a:ext cx="1546023" cy="1952"/>
          </a:xfrm>
          <a:prstGeom prst="straightConnector1">
            <a:avLst/>
          </a:prstGeom>
          <a:ln w="22225">
            <a:solidFill>
              <a:srgbClr val="C00000"/>
            </a:solidFill>
            <a:prstDash val="sysDash"/>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C1B2BB3B-A9C4-4D22-83BF-10350E4BDF12}"/>
              </a:ext>
            </a:extLst>
          </p:cNvPr>
          <p:cNvCxnSpPr>
            <a:cxnSpLocks/>
          </p:cNvCxnSpPr>
          <p:nvPr/>
        </p:nvCxnSpPr>
        <p:spPr>
          <a:xfrm flipV="1">
            <a:off x="7639868" y="4469881"/>
            <a:ext cx="1226" cy="351434"/>
          </a:xfrm>
          <a:prstGeom prst="straightConnector1">
            <a:avLst/>
          </a:prstGeom>
          <a:ln w="22225">
            <a:solidFill>
              <a:srgbClr val="C00000"/>
            </a:solidFill>
            <a:prstDash val="sysDash"/>
            <a:headEnd type="none"/>
            <a:tailEnd type="none"/>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8C47C4F8-1B54-4D40-A3B9-D47242A9DC9D}"/>
              </a:ext>
            </a:extLst>
          </p:cNvPr>
          <p:cNvSpPr txBox="1"/>
          <p:nvPr/>
        </p:nvSpPr>
        <p:spPr>
          <a:xfrm>
            <a:off x="5567643" y="4962602"/>
            <a:ext cx="1877313" cy="461665"/>
          </a:xfrm>
          <a:prstGeom prst="rect">
            <a:avLst/>
          </a:prstGeom>
          <a:noFill/>
        </p:spPr>
        <p:txBody>
          <a:bodyPr>
            <a:spAutoFit/>
          </a:bodyPr>
          <a:lstStyle/>
          <a:p>
            <a:pPr algn="ctr">
              <a:defRPr/>
            </a:pPr>
            <a:r>
              <a:rPr lang="nl-NL" sz="1200" b="1" dirty="0">
                <a:latin typeface="Franklin Gothic Book" panose="020B0503020102020204" pitchFamily="34" charset="0"/>
              </a:rPr>
              <a:t>Greenfield </a:t>
            </a:r>
          </a:p>
          <a:p>
            <a:pPr algn="ctr">
              <a:defRPr/>
            </a:pPr>
            <a:r>
              <a:rPr lang="nl-NL" sz="1200" b="1" dirty="0">
                <a:latin typeface="Franklin Gothic Book" panose="020B0503020102020204" pitchFamily="34" charset="0"/>
              </a:rPr>
              <a:t>(</a:t>
            </a:r>
            <a:r>
              <a:rPr lang="nl-NL" sz="1200" b="1" dirty="0" err="1">
                <a:latin typeface="Franklin Gothic Book" panose="020B0503020102020204" pitchFamily="34" charset="0"/>
              </a:rPr>
              <a:t>From</a:t>
            </a:r>
            <a:r>
              <a:rPr lang="nl-NL" sz="1200" b="1" dirty="0">
                <a:latin typeface="Franklin Gothic Book" panose="020B0503020102020204" pitchFamily="34" charset="0"/>
              </a:rPr>
              <a:t> scratch)</a:t>
            </a:r>
          </a:p>
        </p:txBody>
      </p:sp>
      <p:cxnSp>
        <p:nvCxnSpPr>
          <p:cNvPr id="28" name="Straight Arrow Connector 27">
            <a:extLst>
              <a:ext uri="{FF2B5EF4-FFF2-40B4-BE49-F238E27FC236}">
                <a16:creationId xmlns:a16="http://schemas.microsoft.com/office/drawing/2014/main" id="{A81B8B5C-952F-4B0C-B889-33CA5799E26E}"/>
              </a:ext>
            </a:extLst>
          </p:cNvPr>
          <p:cNvCxnSpPr>
            <a:cxnSpLocks/>
          </p:cNvCxnSpPr>
          <p:nvPr/>
        </p:nvCxnSpPr>
        <p:spPr>
          <a:xfrm flipV="1">
            <a:off x="6590781" y="4437600"/>
            <a:ext cx="1228" cy="351434"/>
          </a:xfrm>
          <a:prstGeom prst="straightConnector1">
            <a:avLst/>
          </a:prstGeom>
          <a:ln w="22225">
            <a:solidFill>
              <a:srgbClr val="C00000"/>
            </a:solidFill>
            <a:prstDash val="sysDash"/>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2BD4C29A-DF1C-4811-A314-D3A720436475}"/>
              </a:ext>
            </a:extLst>
          </p:cNvPr>
          <p:cNvCxnSpPr>
            <a:cxnSpLocks/>
          </p:cNvCxnSpPr>
          <p:nvPr/>
        </p:nvCxnSpPr>
        <p:spPr>
          <a:xfrm flipV="1">
            <a:off x="5607912" y="3484670"/>
            <a:ext cx="1228" cy="351434"/>
          </a:xfrm>
          <a:prstGeom prst="straightConnector1">
            <a:avLst/>
          </a:prstGeom>
          <a:ln w="22225">
            <a:solidFill>
              <a:srgbClr val="C00000"/>
            </a:solidFill>
            <a:prstDash val="sysDash"/>
            <a:headEnd type="none"/>
            <a:tailEnd type="none"/>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5707A59C-D99A-481F-AC42-5E6C68859F3B}"/>
              </a:ext>
            </a:extLst>
          </p:cNvPr>
          <p:cNvSpPr txBox="1"/>
          <p:nvPr/>
        </p:nvSpPr>
        <p:spPr>
          <a:xfrm>
            <a:off x="4679191" y="3853523"/>
            <a:ext cx="1877313" cy="276999"/>
          </a:xfrm>
          <a:prstGeom prst="rect">
            <a:avLst/>
          </a:prstGeom>
          <a:noFill/>
          <a:ln>
            <a:solidFill>
              <a:schemeClr val="bg1"/>
            </a:solidFill>
          </a:ln>
        </p:spPr>
        <p:txBody>
          <a:bodyPr>
            <a:spAutoFit/>
          </a:bodyPr>
          <a:lstStyle/>
          <a:p>
            <a:pPr algn="ctr">
              <a:defRPr/>
            </a:pPr>
            <a:r>
              <a:rPr lang="nl-NL" sz="1200" b="1" dirty="0">
                <a:latin typeface="Franklin Gothic Book" panose="020B0503020102020204" pitchFamily="34" charset="0"/>
              </a:rPr>
              <a:t>Joint venture</a:t>
            </a:r>
          </a:p>
        </p:txBody>
      </p:sp>
      <p:cxnSp>
        <p:nvCxnSpPr>
          <p:cNvPr id="31" name="Straight Arrow Connector 30">
            <a:extLst>
              <a:ext uri="{FF2B5EF4-FFF2-40B4-BE49-F238E27FC236}">
                <a16:creationId xmlns:a16="http://schemas.microsoft.com/office/drawing/2014/main" id="{E645E7A2-606A-4C42-AF1A-2D1089280925}"/>
              </a:ext>
            </a:extLst>
          </p:cNvPr>
          <p:cNvCxnSpPr>
            <a:cxnSpLocks/>
          </p:cNvCxnSpPr>
          <p:nvPr/>
        </p:nvCxnSpPr>
        <p:spPr>
          <a:xfrm flipV="1">
            <a:off x="7108656" y="3484670"/>
            <a:ext cx="1228" cy="351434"/>
          </a:xfrm>
          <a:prstGeom prst="straightConnector1">
            <a:avLst/>
          </a:prstGeom>
          <a:ln w="22225">
            <a:solidFill>
              <a:srgbClr val="C00000"/>
            </a:solidFill>
            <a:prstDash val="sysDash"/>
            <a:headEnd type="none"/>
            <a:tailEnd type="none"/>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313565E7-744D-4CA3-809B-836D44061124}"/>
              </a:ext>
            </a:extLst>
          </p:cNvPr>
          <p:cNvSpPr txBox="1"/>
          <p:nvPr/>
        </p:nvSpPr>
        <p:spPr>
          <a:xfrm>
            <a:off x="6270493" y="3836104"/>
            <a:ext cx="1877313" cy="461665"/>
          </a:xfrm>
          <a:prstGeom prst="rect">
            <a:avLst/>
          </a:prstGeom>
          <a:noFill/>
        </p:spPr>
        <p:txBody>
          <a:bodyPr>
            <a:spAutoFit/>
          </a:bodyPr>
          <a:lstStyle/>
          <a:p>
            <a:pPr algn="ctr">
              <a:defRPr/>
            </a:pPr>
            <a:r>
              <a:rPr lang="nl-NL" sz="1200" b="1" dirty="0" err="1">
                <a:latin typeface="Franklin Gothic Book" panose="020B0503020102020204" pitchFamily="34" charset="0"/>
              </a:rPr>
              <a:t>Wholly</a:t>
            </a:r>
            <a:r>
              <a:rPr lang="nl-NL" sz="1200" b="1" dirty="0">
                <a:latin typeface="Franklin Gothic Book" panose="020B0503020102020204" pitchFamily="34" charset="0"/>
              </a:rPr>
              <a:t> </a:t>
            </a:r>
            <a:r>
              <a:rPr lang="nl-NL" sz="1200" b="1" dirty="0" err="1">
                <a:latin typeface="Franklin Gothic Book" panose="020B0503020102020204" pitchFamily="34" charset="0"/>
              </a:rPr>
              <a:t>owned</a:t>
            </a:r>
            <a:r>
              <a:rPr lang="nl-NL" sz="1200" b="1" dirty="0">
                <a:latin typeface="Franklin Gothic Book" panose="020B0503020102020204" pitchFamily="34" charset="0"/>
              </a:rPr>
              <a:t> </a:t>
            </a:r>
            <a:r>
              <a:rPr lang="nl-NL" sz="1200" b="1" dirty="0" err="1">
                <a:latin typeface="Franklin Gothic Book" panose="020B0503020102020204" pitchFamily="34" charset="0"/>
              </a:rPr>
              <a:t>subsidiary</a:t>
            </a:r>
            <a:r>
              <a:rPr lang="nl-NL" sz="1200" b="1" dirty="0">
                <a:latin typeface="Franklin Gothic Book" panose="020B0503020102020204" pitchFamily="34" charset="0"/>
              </a:rPr>
              <a:t> (</a:t>
            </a:r>
            <a:r>
              <a:rPr lang="nl-NL" sz="1200" b="1" dirty="0" err="1">
                <a:latin typeface="Franklin Gothic Book" panose="020B0503020102020204" pitchFamily="34" charset="0"/>
              </a:rPr>
              <a:t>Buy</a:t>
            </a:r>
            <a:r>
              <a:rPr lang="nl-NL" sz="1200" b="1" dirty="0">
                <a:latin typeface="Franklin Gothic Book" panose="020B0503020102020204" pitchFamily="34" charset="0"/>
              </a:rPr>
              <a:t>)</a:t>
            </a:r>
          </a:p>
        </p:txBody>
      </p:sp>
      <p:cxnSp>
        <p:nvCxnSpPr>
          <p:cNvPr id="34" name="Straight Arrow Connector 33">
            <a:extLst>
              <a:ext uri="{FF2B5EF4-FFF2-40B4-BE49-F238E27FC236}">
                <a16:creationId xmlns:a16="http://schemas.microsoft.com/office/drawing/2014/main" id="{1C2FACB2-B003-4844-9D9D-791A1D6D04E7}"/>
              </a:ext>
            </a:extLst>
          </p:cNvPr>
          <p:cNvCxnSpPr>
            <a:cxnSpLocks/>
          </p:cNvCxnSpPr>
          <p:nvPr/>
        </p:nvCxnSpPr>
        <p:spPr>
          <a:xfrm>
            <a:off x="6590781" y="4454290"/>
            <a:ext cx="1049087" cy="1952"/>
          </a:xfrm>
          <a:prstGeom prst="straightConnector1">
            <a:avLst/>
          </a:prstGeom>
          <a:ln w="22225">
            <a:solidFill>
              <a:srgbClr val="C00000"/>
            </a:solidFill>
            <a:prstDash val="sysDash"/>
            <a:headEnd type="none"/>
            <a:tailEnd type="non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E95C1C4-F148-4B15-8DF7-32B17419FC86}"/>
              </a:ext>
            </a:extLst>
          </p:cNvPr>
          <p:cNvSpPr txBox="1"/>
          <p:nvPr/>
        </p:nvSpPr>
        <p:spPr>
          <a:xfrm>
            <a:off x="6673306" y="4906074"/>
            <a:ext cx="1877313" cy="646331"/>
          </a:xfrm>
          <a:prstGeom prst="rect">
            <a:avLst/>
          </a:prstGeom>
          <a:noFill/>
        </p:spPr>
        <p:txBody>
          <a:bodyPr>
            <a:spAutoFit/>
          </a:bodyPr>
          <a:lstStyle/>
          <a:p>
            <a:pPr algn="ctr">
              <a:defRPr/>
            </a:pPr>
            <a:r>
              <a:rPr lang="nl-NL" sz="1200" b="1" dirty="0">
                <a:latin typeface="Franklin Gothic Book" panose="020B0503020102020204" pitchFamily="34" charset="0"/>
              </a:rPr>
              <a:t>Brownfield/ </a:t>
            </a:r>
          </a:p>
          <a:p>
            <a:pPr algn="ctr">
              <a:defRPr/>
            </a:pPr>
            <a:r>
              <a:rPr lang="nl-NL" sz="1200" b="1" dirty="0" err="1">
                <a:latin typeface="Franklin Gothic Book" panose="020B0503020102020204" pitchFamily="34" charset="0"/>
              </a:rPr>
              <a:t>Acquisition</a:t>
            </a:r>
            <a:r>
              <a:rPr lang="nl-NL" sz="1200" b="1" dirty="0">
                <a:latin typeface="Franklin Gothic Book" panose="020B0503020102020204" pitchFamily="34" charset="0"/>
              </a:rPr>
              <a:t> </a:t>
            </a:r>
          </a:p>
          <a:p>
            <a:pPr algn="ctr">
              <a:defRPr/>
            </a:pPr>
            <a:r>
              <a:rPr lang="nl-NL" sz="1200" b="1" dirty="0">
                <a:latin typeface="Franklin Gothic Book" panose="020B0503020102020204" pitchFamily="34" charset="0"/>
              </a:rPr>
              <a:t>(Development)</a:t>
            </a:r>
          </a:p>
        </p:txBody>
      </p:sp>
      <p:cxnSp>
        <p:nvCxnSpPr>
          <p:cNvPr id="59" name="Straight Arrow Connector 58">
            <a:extLst>
              <a:ext uri="{FF2B5EF4-FFF2-40B4-BE49-F238E27FC236}">
                <a16:creationId xmlns:a16="http://schemas.microsoft.com/office/drawing/2014/main" id="{05D83B7E-B697-481B-88FF-903D57B40387}"/>
              </a:ext>
            </a:extLst>
          </p:cNvPr>
          <p:cNvCxnSpPr>
            <a:cxnSpLocks/>
          </p:cNvCxnSpPr>
          <p:nvPr/>
        </p:nvCxnSpPr>
        <p:spPr>
          <a:xfrm flipV="1">
            <a:off x="7115325" y="4075522"/>
            <a:ext cx="1228" cy="351434"/>
          </a:xfrm>
          <a:prstGeom prst="straightConnector1">
            <a:avLst/>
          </a:prstGeom>
          <a:ln w="22225">
            <a:solidFill>
              <a:srgbClr val="C00000"/>
            </a:solidFill>
            <a:prstDash val="sysDash"/>
            <a:headEnd type="none"/>
            <a:tailEnd type="none"/>
          </a:ln>
        </p:spPr>
        <p:style>
          <a:lnRef idx="1">
            <a:schemeClr val="accent1"/>
          </a:lnRef>
          <a:fillRef idx="0">
            <a:schemeClr val="accent1"/>
          </a:fillRef>
          <a:effectRef idx="0">
            <a:schemeClr val="accent1"/>
          </a:effectRef>
          <a:fontRef idx="minor">
            <a:schemeClr val="tx1"/>
          </a:fontRef>
        </p:style>
      </p:cxnSp>
      <p:cxnSp>
        <p:nvCxnSpPr>
          <p:cNvPr id="60" name="Straight Arrow Connector 59">
            <a:extLst>
              <a:ext uri="{FF2B5EF4-FFF2-40B4-BE49-F238E27FC236}">
                <a16:creationId xmlns:a16="http://schemas.microsoft.com/office/drawing/2014/main" id="{F361C7E7-5997-4CFA-AACF-125CA2F311FE}"/>
              </a:ext>
            </a:extLst>
          </p:cNvPr>
          <p:cNvCxnSpPr>
            <a:cxnSpLocks noChangeShapeType="1"/>
          </p:cNvCxnSpPr>
          <p:nvPr/>
        </p:nvCxnSpPr>
        <p:spPr bwMode="auto">
          <a:xfrm flipV="1">
            <a:off x="2471334" y="3111824"/>
            <a:ext cx="0" cy="386087"/>
          </a:xfrm>
          <a:prstGeom prst="straightConnector1">
            <a:avLst/>
          </a:prstGeom>
          <a:noFill/>
          <a:ln w="31750" algn="ctr">
            <a:solidFill>
              <a:srgbClr val="0D1E2D"/>
            </a:solidFill>
            <a:prstDash val="sysDash"/>
            <a:round/>
            <a:headEnd/>
            <a:tailEnd/>
          </a:ln>
        </p:spPr>
      </p:cxnSp>
      <p:cxnSp>
        <p:nvCxnSpPr>
          <p:cNvPr id="65" name="Straight Arrow Connector 64">
            <a:extLst>
              <a:ext uri="{FF2B5EF4-FFF2-40B4-BE49-F238E27FC236}">
                <a16:creationId xmlns:a16="http://schemas.microsoft.com/office/drawing/2014/main" id="{4AAFB027-6A00-45A3-BBE2-B0579377B248}"/>
              </a:ext>
            </a:extLst>
          </p:cNvPr>
          <p:cNvCxnSpPr>
            <a:cxnSpLocks/>
          </p:cNvCxnSpPr>
          <p:nvPr/>
        </p:nvCxnSpPr>
        <p:spPr>
          <a:xfrm flipV="1">
            <a:off x="6295899" y="3111994"/>
            <a:ext cx="1228" cy="349483"/>
          </a:xfrm>
          <a:prstGeom prst="straightConnector1">
            <a:avLst/>
          </a:prstGeom>
          <a:ln w="22225">
            <a:solidFill>
              <a:srgbClr val="C00000"/>
            </a:solidFill>
            <a:prstDash val="sysDash"/>
            <a:headEnd type="none"/>
            <a:tailEnd type="none"/>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D1CDA4EA-05FD-47AA-88A3-C95C43642B3C}"/>
              </a:ext>
            </a:extLst>
          </p:cNvPr>
          <p:cNvSpPr txBox="1"/>
          <p:nvPr/>
        </p:nvSpPr>
        <p:spPr>
          <a:xfrm>
            <a:off x="6825447" y="2690121"/>
            <a:ext cx="1725172" cy="507831"/>
          </a:xfrm>
          <a:prstGeom prst="rect">
            <a:avLst/>
          </a:prstGeom>
          <a:noFill/>
        </p:spPr>
        <p:txBody>
          <a:bodyPr wrap="square" rtlCol="0">
            <a:spAutoFit/>
          </a:bodyPr>
          <a:lstStyle/>
          <a:p>
            <a:pPr algn="ctr"/>
            <a:r>
              <a:rPr lang="en-GB" sz="1350" b="1" dirty="0"/>
              <a:t>MNE ‘buys’ a stake in the organization</a:t>
            </a:r>
          </a:p>
        </p:txBody>
      </p:sp>
      <p:sp>
        <p:nvSpPr>
          <p:cNvPr id="36" name="TextBox 35">
            <a:extLst>
              <a:ext uri="{FF2B5EF4-FFF2-40B4-BE49-F238E27FC236}">
                <a16:creationId xmlns:a16="http://schemas.microsoft.com/office/drawing/2014/main" id="{19A9908C-15B9-4F73-A600-405F598A0F0A}"/>
              </a:ext>
            </a:extLst>
          </p:cNvPr>
          <p:cNvSpPr txBox="1"/>
          <p:nvPr/>
        </p:nvSpPr>
        <p:spPr>
          <a:xfrm>
            <a:off x="262845" y="2579426"/>
            <a:ext cx="1725172" cy="715581"/>
          </a:xfrm>
          <a:prstGeom prst="rect">
            <a:avLst/>
          </a:prstGeom>
          <a:noFill/>
        </p:spPr>
        <p:txBody>
          <a:bodyPr wrap="square" rtlCol="0">
            <a:spAutoFit/>
          </a:bodyPr>
          <a:lstStyle/>
          <a:p>
            <a:pPr algn="ctr"/>
            <a:r>
              <a:rPr lang="en-GB" sz="1350" b="1" dirty="0"/>
              <a:t>Contractual agreement with entity or supplier</a:t>
            </a:r>
          </a:p>
        </p:txBody>
      </p:sp>
      <p:pic>
        <p:nvPicPr>
          <p:cNvPr id="5" name="Picture 4">
            <a:extLst>
              <a:ext uri="{FF2B5EF4-FFF2-40B4-BE49-F238E27FC236}">
                <a16:creationId xmlns:a16="http://schemas.microsoft.com/office/drawing/2014/main" id="{9B028B8D-B51C-7D2F-A384-4F550786EDA1}"/>
              </a:ext>
            </a:extLst>
          </p:cNvPr>
          <p:cNvPicPr>
            <a:picLocks noChangeAspect="1"/>
          </p:cNvPicPr>
          <p:nvPr/>
        </p:nvPicPr>
        <p:blipFill>
          <a:blip r:embed="rId3"/>
          <a:stretch>
            <a:fillRect/>
          </a:stretch>
        </p:blipFill>
        <p:spPr>
          <a:xfrm>
            <a:off x="4822637" y="4126310"/>
            <a:ext cx="1693830" cy="609939"/>
          </a:xfrm>
          <a:prstGeom prst="rect">
            <a:avLst/>
          </a:prstGeom>
        </p:spPr>
      </p:pic>
      <p:sp>
        <p:nvSpPr>
          <p:cNvPr id="6" name="Oval 5">
            <a:extLst>
              <a:ext uri="{FF2B5EF4-FFF2-40B4-BE49-F238E27FC236}">
                <a16:creationId xmlns:a16="http://schemas.microsoft.com/office/drawing/2014/main" id="{D86EB803-EB99-B053-13A4-8DEBBD990517}"/>
              </a:ext>
            </a:extLst>
          </p:cNvPr>
          <p:cNvSpPr/>
          <p:nvPr/>
        </p:nvSpPr>
        <p:spPr>
          <a:xfrm>
            <a:off x="629006" y="3428999"/>
            <a:ext cx="3018931" cy="137178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57846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5BD41-8B37-46D0-838D-B72F5FC235BD}"/>
              </a:ext>
            </a:extLst>
          </p:cNvPr>
          <p:cNvSpPr>
            <a:spLocks noGrp="1"/>
          </p:cNvSpPr>
          <p:nvPr>
            <p:ph type="title"/>
          </p:nvPr>
        </p:nvSpPr>
        <p:spPr>
          <a:xfrm>
            <a:off x="4211960" y="404664"/>
            <a:ext cx="4546848" cy="634082"/>
          </a:xfrm>
        </p:spPr>
        <p:txBody>
          <a:bodyPr anchor="ctr">
            <a:normAutofit fontScale="90000"/>
          </a:bodyPr>
          <a:lstStyle/>
          <a:p>
            <a:pPr algn="ctr">
              <a:lnSpc>
                <a:spcPct val="90000"/>
              </a:lnSpc>
            </a:pPr>
            <a:r>
              <a:rPr lang="en-GB" sz="2800" b="1" dirty="0">
                <a:solidFill>
                  <a:schemeClr val="bg1"/>
                </a:solidFill>
                <a:latin typeface="Arial" panose="020B0604020202020204" pitchFamily="34" charset="0"/>
                <a:cs typeface="Arial" panose="020B0604020202020204" pitchFamily="34" charset="0"/>
              </a:rPr>
              <a:t>Characteristics of Hospitality Companies</a:t>
            </a:r>
          </a:p>
        </p:txBody>
      </p:sp>
      <p:sp>
        <p:nvSpPr>
          <p:cNvPr id="3" name="Content Placeholder 2">
            <a:extLst>
              <a:ext uri="{FF2B5EF4-FFF2-40B4-BE49-F238E27FC236}">
                <a16:creationId xmlns:a16="http://schemas.microsoft.com/office/drawing/2014/main" id="{15CDD9ED-C2E9-4840-A03A-C2A9012F4BAF}"/>
              </a:ext>
            </a:extLst>
          </p:cNvPr>
          <p:cNvSpPr>
            <a:spLocks noGrp="1"/>
          </p:cNvSpPr>
          <p:nvPr>
            <p:ph sz="half" idx="1"/>
          </p:nvPr>
        </p:nvSpPr>
        <p:spPr>
          <a:xfrm>
            <a:off x="4277951" y="404664"/>
            <a:ext cx="4781872" cy="4464496"/>
          </a:xfrm>
        </p:spPr>
        <p:txBody>
          <a:bodyPr>
            <a:normAutofit fontScale="92500" lnSpcReduction="20000"/>
          </a:bodyPr>
          <a:lstStyle/>
          <a:p>
            <a:pPr marL="0" indent="0">
              <a:lnSpc>
                <a:spcPct val="90000"/>
              </a:lnSpc>
              <a:buNone/>
            </a:pPr>
            <a:r>
              <a:rPr lang="en-GB" sz="2400" dirty="0">
                <a:latin typeface="Arial" panose="020B0604020202020204" pitchFamily="34" charset="0"/>
                <a:cs typeface="Arial" panose="020B0604020202020204" pitchFamily="34" charset="0"/>
              </a:rPr>
              <a:t>What is franchising?</a:t>
            </a:r>
          </a:p>
          <a:p>
            <a:pPr marL="0" indent="0">
              <a:lnSpc>
                <a:spcPct val="150000"/>
              </a:lnSpc>
              <a:buNone/>
            </a:pPr>
            <a:r>
              <a:rPr lang="en-GB" sz="2400" b="1" dirty="0">
                <a:latin typeface="Arial" panose="020B0604020202020204" pitchFamily="34" charset="0"/>
                <a:cs typeface="Arial" panose="020B0604020202020204" pitchFamily="34" charset="0"/>
              </a:rPr>
              <a:t>A franchise is a business whereby the owner licenses its operations—along with its products, branding, and knowledge—in exchange for a franchise fee. </a:t>
            </a:r>
          </a:p>
          <a:p>
            <a:pPr marL="0" indent="0">
              <a:lnSpc>
                <a:spcPct val="150000"/>
              </a:lnSpc>
              <a:buNone/>
            </a:pPr>
            <a:r>
              <a:rPr lang="en-GB" sz="2400" b="1" dirty="0">
                <a:latin typeface="Arial" panose="020B0604020202020204" pitchFamily="34" charset="0"/>
                <a:cs typeface="Arial" panose="020B0604020202020204" pitchFamily="34" charset="0"/>
              </a:rPr>
              <a:t>The </a:t>
            </a:r>
            <a:r>
              <a:rPr lang="en-GB" sz="2400" b="1" u="sng" dirty="0">
                <a:latin typeface="Arial" panose="020B0604020202020204" pitchFamily="34" charset="0"/>
                <a:cs typeface="Arial" panose="020B0604020202020204" pitchFamily="34" charset="0"/>
              </a:rPr>
              <a:t>franchisor</a:t>
            </a:r>
            <a:r>
              <a:rPr lang="en-GB" sz="2400" b="1" dirty="0">
                <a:latin typeface="Arial" panose="020B0604020202020204" pitchFamily="34" charset="0"/>
                <a:cs typeface="Arial" panose="020B0604020202020204" pitchFamily="34" charset="0"/>
              </a:rPr>
              <a:t> is the business that grants licenses to </a:t>
            </a:r>
            <a:r>
              <a:rPr lang="en-GB" sz="2400" b="1" u="sng" dirty="0">
                <a:latin typeface="Arial" panose="020B0604020202020204" pitchFamily="34" charset="0"/>
                <a:cs typeface="Arial" panose="020B0604020202020204" pitchFamily="34" charset="0"/>
              </a:rPr>
              <a:t>franchisees</a:t>
            </a:r>
            <a:r>
              <a:rPr lang="en-GB" sz="2400" b="1" dirty="0">
                <a:latin typeface="Arial" panose="020B0604020202020204" pitchFamily="34" charset="0"/>
                <a:cs typeface="Arial" panose="020B0604020202020204" pitchFamily="34" charset="0"/>
              </a:rPr>
              <a:t>.</a:t>
            </a:r>
          </a:p>
        </p:txBody>
      </p:sp>
      <p:pic>
        <p:nvPicPr>
          <p:cNvPr id="12" name="Picture 11" descr="Text, timeline&#10;&#10;Description automatically generated">
            <a:extLst>
              <a:ext uri="{FF2B5EF4-FFF2-40B4-BE49-F238E27FC236}">
                <a16:creationId xmlns:a16="http://schemas.microsoft.com/office/drawing/2014/main" id="{EC88B98B-B5C9-4ABD-B45A-B120018AF9D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96262" y="1772816"/>
            <a:ext cx="2376264" cy="2376264"/>
          </a:xfrm>
          <a:prstGeom prst="rect">
            <a:avLst/>
          </a:prstGeom>
        </p:spPr>
      </p:pic>
      <p:sp>
        <p:nvSpPr>
          <p:cNvPr id="13" name="TextBox 12">
            <a:extLst>
              <a:ext uri="{FF2B5EF4-FFF2-40B4-BE49-F238E27FC236}">
                <a16:creationId xmlns:a16="http://schemas.microsoft.com/office/drawing/2014/main" id="{114466C7-2CCF-436D-877D-23ABF9ED99F0}"/>
              </a:ext>
            </a:extLst>
          </p:cNvPr>
          <p:cNvSpPr txBox="1"/>
          <p:nvPr/>
        </p:nvSpPr>
        <p:spPr>
          <a:xfrm>
            <a:off x="1822842" y="6512672"/>
            <a:ext cx="523105" cy="1754326"/>
          </a:xfrm>
          <a:prstGeom prst="rect">
            <a:avLst/>
          </a:prstGeom>
          <a:noFill/>
        </p:spPr>
        <p:txBody>
          <a:bodyPr wrap="square" rtlCol="0">
            <a:spAutoFit/>
          </a:bodyPr>
          <a:lstStyle/>
          <a:p>
            <a:r>
              <a:rPr lang="en-GB" sz="900">
                <a:hlinkClick r:id="rId4" tooltip="https://www.mrsaccountants.com.au/services/franchise/"/>
              </a:rPr>
              <a:t>This Photo</a:t>
            </a:r>
            <a:r>
              <a:rPr lang="en-GB" sz="900"/>
              <a:t> by Unknown Author is licensed under </a:t>
            </a:r>
            <a:r>
              <a:rPr lang="en-GB" sz="900">
                <a:hlinkClick r:id="rId5" tooltip="https://creativecommons.org/licenses/by-nc-nd/3.0/"/>
              </a:rPr>
              <a:t>CC BY-NC-ND</a:t>
            </a:r>
            <a:endParaRPr lang="en-GB" sz="900"/>
          </a:p>
        </p:txBody>
      </p:sp>
    </p:spTree>
    <p:extLst>
      <p:ext uri="{BB962C8B-B14F-4D97-AF65-F5344CB8AC3E}">
        <p14:creationId xmlns:p14="http://schemas.microsoft.com/office/powerpoint/2010/main" val="36768742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3F3EE-EB55-4D86-A77E-05F769CAD507}"/>
              </a:ext>
            </a:extLst>
          </p:cNvPr>
          <p:cNvSpPr>
            <a:spLocks noGrp="1"/>
          </p:cNvSpPr>
          <p:nvPr>
            <p:ph type="title"/>
          </p:nvPr>
        </p:nvSpPr>
        <p:spPr>
          <a:xfrm>
            <a:off x="4427984" y="548680"/>
            <a:ext cx="4176464" cy="418058"/>
          </a:xfrm>
        </p:spPr>
        <p:txBody>
          <a:bodyPr anchor="ctr">
            <a:normAutofit fontScale="90000"/>
          </a:bodyPr>
          <a:lstStyle/>
          <a:p>
            <a:r>
              <a:rPr lang="en-GB" sz="2800" b="1" dirty="0">
                <a:solidFill>
                  <a:schemeClr val="bg1"/>
                </a:solidFill>
                <a:latin typeface="Arial" panose="020B0604020202020204" pitchFamily="34" charset="0"/>
                <a:cs typeface="Arial" panose="020B0604020202020204" pitchFamily="34" charset="0"/>
              </a:rPr>
              <a:t>Franchise agreements</a:t>
            </a:r>
          </a:p>
        </p:txBody>
      </p:sp>
      <p:sp>
        <p:nvSpPr>
          <p:cNvPr id="3" name="Content Placeholder 2">
            <a:extLst>
              <a:ext uri="{FF2B5EF4-FFF2-40B4-BE49-F238E27FC236}">
                <a16:creationId xmlns:a16="http://schemas.microsoft.com/office/drawing/2014/main" id="{B3B58CA2-1470-4CDD-9752-83EDC332C59C}"/>
              </a:ext>
            </a:extLst>
          </p:cNvPr>
          <p:cNvSpPr>
            <a:spLocks noGrp="1"/>
          </p:cNvSpPr>
          <p:nvPr>
            <p:ph sz="half" idx="1"/>
          </p:nvPr>
        </p:nvSpPr>
        <p:spPr>
          <a:xfrm>
            <a:off x="3907969" y="520080"/>
            <a:ext cx="5037493" cy="5334839"/>
          </a:xfrm>
        </p:spPr>
        <p:txBody>
          <a:bodyPr>
            <a:normAutofit fontScale="25000" lnSpcReduction="20000"/>
          </a:bodyPr>
          <a:lstStyle/>
          <a:p>
            <a:pPr marL="0" indent="0">
              <a:buNone/>
            </a:pPr>
            <a:endParaRPr lang="en-GB" dirty="0"/>
          </a:p>
          <a:p>
            <a:pPr marL="0" indent="0">
              <a:lnSpc>
                <a:spcPct val="120000"/>
              </a:lnSpc>
              <a:buNone/>
            </a:pPr>
            <a:r>
              <a:rPr lang="en-GB" sz="5600" b="1" dirty="0">
                <a:latin typeface="Arial" panose="020B0604020202020204" pitchFamily="34" charset="0"/>
                <a:cs typeface="Arial" panose="020B0604020202020204" pitchFamily="34" charset="0"/>
              </a:rPr>
              <a:t>Business</a:t>
            </a:r>
            <a:r>
              <a:rPr lang="en-GB" sz="5600" dirty="0">
                <a:latin typeface="Arial" panose="020B0604020202020204" pitchFamily="34" charset="0"/>
                <a:cs typeface="Arial" panose="020B0604020202020204" pitchFamily="34" charset="0"/>
              </a:rPr>
              <a:t> </a:t>
            </a:r>
            <a:r>
              <a:rPr lang="en-GB" sz="5600" b="1" dirty="0">
                <a:latin typeface="Arial" panose="020B0604020202020204" pitchFamily="34" charset="0"/>
                <a:cs typeface="Arial" panose="020B0604020202020204" pitchFamily="34" charset="0"/>
              </a:rPr>
              <a:t>format franchising </a:t>
            </a:r>
            <a:r>
              <a:rPr lang="en-GB" sz="5600" dirty="0">
                <a:latin typeface="Arial" panose="020B0604020202020204" pitchFamily="34" charset="0"/>
                <a:cs typeface="Arial" panose="020B0604020202020204" pitchFamily="34" charset="0"/>
              </a:rPr>
              <a:t>a franchisor develops a business concept that the franchisees replicate and operate on the franchisor's behalf (Brookes et al 2015)</a:t>
            </a:r>
          </a:p>
          <a:p>
            <a:pPr marL="0" indent="0">
              <a:lnSpc>
                <a:spcPct val="120000"/>
              </a:lnSpc>
              <a:buNone/>
            </a:pPr>
            <a:r>
              <a:rPr lang="en-GB" sz="5600" dirty="0">
                <a:latin typeface="Arial" panose="020B0604020202020204" pitchFamily="34" charset="0"/>
                <a:cs typeface="Arial" panose="020B0604020202020204" pitchFamily="34" charset="0"/>
              </a:rPr>
              <a:t>The franchisees buy the right to use the franchise </a:t>
            </a:r>
            <a:r>
              <a:rPr lang="en-GB" sz="5600" b="1" dirty="0">
                <a:latin typeface="Arial" panose="020B0604020202020204" pitchFamily="34" charset="0"/>
                <a:cs typeface="Arial" panose="020B0604020202020204" pitchFamily="34" charset="0"/>
              </a:rPr>
              <a:t>brand-name, trademark, operating system, and technical and marketing support for a contractually determined period.</a:t>
            </a:r>
          </a:p>
          <a:p>
            <a:pPr marL="0" indent="0">
              <a:lnSpc>
                <a:spcPct val="120000"/>
              </a:lnSpc>
              <a:buNone/>
            </a:pPr>
            <a:r>
              <a:rPr lang="en-GB" sz="5600" dirty="0">
                <a:latin typeface="Arial" panose="020B0604020202020204" pitchFamily="34" charset="0"/>
                <a:cs typeface="Arial" panose="020B0604020202020204" pitchFamily="34" charset="0"/>
              </a:rPr>
              <a:t>The franchisee pays up front fees, ongoing advertising fees, &amp; royalty fees based on a percentage of gross sales, very popular within the quick-service restaurant (QSR) sector.</a:t>
            </a:r>
          </a:p>
          <a:p>
            <a:pPr marL="0" indent="0">
              <a:lnSpc>
                <a:spcPct val="120000"/>
              </a:lnSpc>
              <a:buNone/>
            </a:pPr>
            <a:r>
              <a:rPr lang="en-GB" sz="5600" dirty="0">
                <a:latin typeface="Arial" panose="020B0604020202020204" pitchFamily="34" charset="0"/>
                <a:cs typeface="Arial" panose="020B0604020202020204" pitchFamily="34" charset="0"/>
              </a:rPr>
              <a:t>With the original franchisor said to be Ray Kroc who began franchising McDonalds.</a:t>
            </a:r>
          </a:p>
          <a:p>
            <a:pPr marL="0" indent="0">
              <a:lnSpc>
                <a:spcPct val="120000"/>
              </a:lnSpc>
              <a:buNone/>
            </a:pPr>
            <a:r>
              <a:rPr lang="en-GB" sz="5600" dirty="0">
                <a:latin typeface="Arial" panose="020B0604020202020204" pitchFamily="34" charset="0"/>
                <a:cs typeface="Arial" panose="020B0604020202020204" pitchFamily="34" charset="0"/>
              </a:rPr>
              <a:t>Wyndham Hotel Group are reported to be the largest hotel franchisor in the World owning Dolce, Wyndham Grand Hotels &amp; Resorts, Wyndham Hotels &amp; Resorts, Wyndham Garden hotels, Tryp, Baymont Inn, Days Inn, Howard Johnson, Knights Inn, Microtel, Ramada, Super 8, Travelodge, Hawthorne Suites and Wingate Inns by Wyndham. </a:t>
            </a:r>
          </a:p>
          <a:p>
            <a:pPr marL="0" indent="0">
              <a:lnSpc>
                <a:spcPct val="120000"/>
              </a:lnSpc>
              <a:buNone/>
            </a:pPr>
            <a:r>
              <a:rPr lang="en-GB" sz="5600" dirty="0">
                <a:latin typeface="Arial" panose="020B0604020202020204" pitchFamily="34" charset="0"/>
                <a:cs typeface="Arial" panose="020B0604020202020204" pitchFamily="34" charset="0"/>
              </a:rPr>
              <a:t>They have approximately 7,670 hotels and nearly 667,000 rooms in more than 70 countries</a:t>
            </a:r>
          </a:p>
        </p:txBody>
      </p:sp>
      <p:pic>
        <p:nvPicPr>
          <p:cNvPr id="5" name="Picture 4">
            <a:extLst>
              <a:ext uri="{FF2B5EF4-FFF2-40B4-BE49-F238E27FC236}">
                <a16:creationId xmlns:a16="http://schemas.microsoft.com/office/drawing/2014/main" id="{8C473022-E72E-4852-B5B5-5E629F474BDD}"/>
              </a:ext>
            </a:extLst>
          </p:cNvPr>
          <p:cNvPicPr>
            <a:picLocks noChangeAspect="1"/>
          </p:cNvPicPr>
          <p:nvPr/>
        </p:nvPicPr>
        <p:blipFill>
          <a:blip r:embed="rId2"/>
          <a:stretch>
            <a:fillRect/>
          </a:stretch>
        </p:blipFill>
        <p:spPr>
          <a:xfrm>
            <a:off x="124171" y="1429413"/>
            <a:ext cx="3783798" cy="1910494"/>
          </a:xfrm>
          <a:prstGeom prst="rect">
            <a:avLst/>
          </a:prstGeom>
          <a:noFill/>
        </p:spPr>
      </p:pic>
      <p:pic>
        <p:nvPicPr>
          <p:cNvPr id="7" name="Picture 6">
            <a:extLst>
              <a:ext uri="{FF2B5EF4-FFF2-40B4-BE49-F238E27FC236}">
                <a16:creationId xmlns:a16="http://schemas.microsoft.com/office/drawing/2014/main" id="{B63E73B9-7812-4C2C-8AED-C96CECD2FC47}"/>
              </a:ext>
            </a:extLst>
          </p:cNvPr>
          <p:cNvPicPr>
            <a:picLocks noChangeAspect="1"/>
          </p:cNvPicPr>
          <p:nvPr/>
        </p:nvPicPr>
        <p:blipFill>
          <a:blip r:embed="rId3"/>
          <a:stretch>
            <a:fillRect/>
          </a:stretch>
        </p:blipFill>
        <p:spPr>
          <a:xfrm>
            <a:off x="2102854" y="3573016"/>
            <a:ext cx="1805115" cy="1855571"/>
          </a:xfrm>
          <a:prstGeom prst="rect">
            <a:avLst/>
          </a:prstGeom>
        </p:spPr>
      </p:pic>
      <p:pic>
        <p:nvPicPr>
          <p:cNvPr id="9" name="Picture 8">
            <a:extLst>
              <a:ext uri="{FF2B5EF4-FFF2-40B4-BE49-F238E27FC236}">
                <a16:creationId xmlns:a16="http://schemas.microsoft.com/office/drawing/2014/main" id="{B33D342E-6FDA-49C8-B8D6-D64CACC92FA9}"/>
              </a:ext>
            </a:extLst>
          </p:cNvPr>
          <p:cNvPicPr>
            <a:picLocks noChangeAspect="1"/>
          </p:cNvPicPr>
          <p:nvPr/>
        </p:nvPicPr>
        <p:blipFill>
          <a:blip r:embed="rId4"/>
          <a:stretch>
            <a:fillRect/>
          </a:stretch>
        </p:blipFill>
        <p:spPr>
          <a:xfrm>
            <a:off x="80188" y="3717310"/>
            <a:ext cx="1872208" cy="1420805"/>
          </a:xfrm>
          <a:prstGeom prst="rect">
            <a:avLst/>
          </a:prstGeom>
        </p:spPr>
      </p:pic>
    </p:spTree>
    <p:extLst>
      <p:ext uri="{BB962C8B-B14F-4D97-AF65-F5344CB8AC3E}">
        <p14:creationId xmlns:p14="http://schemas.microsoft.com/office/powerpoint/2010/main" val="18293931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D82993-EBC4-41DF-8EF4-ED825E7B49DB}"/>
              </a:ext>
            </a:extLst>
          </p:cNvPr>
          <p:cNvSpPr>
            <a:spLocks noGrp="1"/>
          </p:cNvSpPr>
          <p:nvPr>
            <p:ph type="title"/>
          </p:nvPr>
        </p:nvSpPr>
        <p:spPr>
          <a:xfrm>
            <a:off x="4918959" y="404664"/>
            <a:ext cx="3024336" cy="635670"/>
          </a:xfrm>
        </p:spPr>
        <p:txBody>
          <a:bodyPr anchor="b">
            <a:normAutofit fontScale="90000"/>
          </a:bodyPr>
          <a:lstStyle/>
          <a:p>
            <a:r>
              <a:rPr lang="en-GB" sz="2800" dirty="0">
                <a:solidFill>
                  <a:schemeClr val="bg1"/>
                </a:solidFill>
                <a:latin typeface="Arial" panose="020B0604020202020204" pitchFamily="34" charset="0"/>
                <a:cs typeface="Arial" panose="020B0604020202020204" pitchFamily="34" charset="0"/>
              </a:rPr>
              <a:t>Plural organisations</a:t>
            </a:r>
          </a:p>
        </p:txBody>
      </p:sp>
      <p:sp>
        <p:nvSpPr>
          <p:cNvPr id="3" name="Content Placeholder 2">
            <a:extLst>
              <a:ext uri="{FF2B5EF4-FFF2-40B4-BE49-F238E27FC236}">
                <a16:creationId xmlns:a16="http://schemas.microsoft.com/office/drawing/2014/main" id="{6ACE5D14-76ED-4289-8925-02F5E26F02C7}"/>
              </a:ext>
            </a:extLst>
          </p:cNvPr>
          <p:cNvSpPr>
            <a:spLocks noGrp="1"/>
          </p:cNvSpPr>
          <p:nvPr>
            <p:ph type="body" sz="half" idx="2"/>
          </p:nvPr>
        </p:nvSpPr>
        <p:spPr>
          <a:xfrm>
            <a:off x="7227" y="1484784"/>
            <a:ext cx="4788024" cy="3240360"/>
          </a:xfrm>
        </p:spPr>
        <p:txBody>
          <a:bodyPr>
            <a:noAutofit/>
          </a:bodyPr>
          <a:lstStyle/>
          <a:p>
            <a:pPr algn="just">
              <a:lnSpc>
                <a:spcPct val="90000"/>
              </a:lnSpc>
            </a:pPr>
            <a:r>
              <a:rPr lang="en-GB" sz="1400" dirty="0">
                <a:latin typeface="Arial" panose="020B0604020202020204" pitchFamily="34" charset="0"/>
                <a:cs typeface="Arial" panose="020B0604020202020204" pitchFamily="34" charset="0"/>
              </a:rPr>
              <a:t>McDonalds restaurants are </a:t>
            </a:r>
            <a:r>
              <a:rPr lang="en-GB" sz="1400" b="1" dirty="0">
                <a:latin typeface="Arial" panose="020B0604020202020204" pitchFamily="34" charset="0"/>
                <a:cs typeface="Arial" panose="020B0604020202020204" pitchFamily="34" charset="0"/>
              </a:rPr>
              <a:t>approximately 80% franchised and 20% owned.</a:t>
            </a:r>
          </a:p>
          <a:p>
            <a:pPr algn="just">
              <a:lnSpc>
                <a:spcPct val="90000"/>
              </a:lnSpc>
            </a:pPr>
            <a:r>
              <a:rPr lang="en-GB" sz="1400" dirty="0">
                <a:latin typeface="Arial" panose="020B0604020202020204" pitchFamily="34" charset="0"/>
                <a:cs typeface="Arial" panose="020B0604020202020204" pitchFamily="34" charset="0"/>
              </a:rPr>
              <a:t>The logic behind this approach is that this particular mix of entry modes allows the </a:t>
            </a:r>
            <a:r>
              <a:rPr lang="en-GB" sz="1400" b="1" dirty="0">
                <a:latin typeface="Arial" panose="020B0604020202020204" pitchFamily="34" charset="0"/>
                <a:cs typeface="Arial" panose="020B0604020202020204" pitchFamily="34" charset="0"/>
              </a:rPr>
              <a:t>franchisees to be more responsive to local markets</a:t>
            </a:r>
            <a:r>
              <a:rPr lang="en-GB" sz="1400" dirty="0">
                <a:latin typeface="Arial" panose="020B0604020202020204" pitchFamily="34" charset="0"/>
                <a:cs typeface="Arial" panose="020B0604020202020204" pitchFamily="34" charset="0"/>
              </a:rPr>
              <a:t>, they can </a:t>
            </a:r>
            <a:r>
              <a:rPr lang="en-GB" sz="1400" b="1" dirty="0">
                <a:latin typeface="Arial" panose="020B0604020202020204" pitchFamily="34" charset="0"/>
                <a:cs typeface="Arial" panose="020B0604020202020204" pitchFamily="34" charset="0"/>
              </a:rPr>
              <a:t>test new products in response to local customers</a:t>
            </a:r>
            <a:r>
              <a:rPr lang="en-GB" sz="1400" dirty="0">
                <a:latin typeface="Arial" panose="020B0604020202020204" pitchFamily="34" charset="0"/>
                <a:cs typeface="Arial" panose="020B0604020202020204" pitchFamily="34" charset="0"/>
              </a:rPr>
              <a:t>, but also then have the wider support of products being tested first within owned units</a:t>
            </a:r>
          </a:p>
          <a:p>
            <a:pPr algn="just">
              <a:lnSpc>
                <a:spcPct val="90000"/>
              </a:lnSpc>
            </a:pPr>
            <a:endParaRPr lang="en-GB" sz="800" dirty="0">
              <a:latin typeface="Arial" panose="020B0604020202020204" pitchFamily="34" charset="0"/>
              <a:cs typeface="Arial" panose="020B0604020202020204" pitchFamily="34" charset="0"/>
            </a:endParaRPr>
          </a:p>
          <a:p>
            <a:pPr algn="just">
              <a:lnSpc>
                <a:spcPct val="90000"/>
              </a:lnSpc>
            </a:pPr>
            <a:r>
              <a:rPr lang="en-GB" sz="1400" b="1" dirty="0">
                <a:latin typeface="Arial" panose="020B0604020202020204" pitchFamily="34" charset="0"/>
                <a:cs typeface="Arial" panose="020B0604020202020204" pitchFamily="34" charset="0"/>
              </a:rPr>
              <a:t>The Egg McMuffin </a:t>
            </a:r>
            <a:r>
              <a:rPr lang="en-GB" sz="1400" dirty="0">
                <a:latin typeface="Arial" panose="020B0604020202020204" pitchFamily="34" charset="0"/>
                <a:cs typeface="Arial" panose="020B0604020202020204" pitchFamily="34" charset="0"/>
              </a:rPr>
              <a:t>was tried and tested in corporate-owned units before it was added to menus across the franchise network, even though the idea had come from a Franchisee who saw the need of a breakfast sandwich for his local customers.</a:t>
            </a:r>
          </a:p>
        </p:txBody>
      </p:sp>
      <p:pic>
        <p:nvPicPr>
          <p:cNvPr id="5" name="Picture 4">
            <a:extLst>
              <a:ext uri="{FF2B5EF4-FFF2-40B4-BE49-F238E27FC236}">
                <a16:creationId xmlns:a16="http://schemas.microsoft.com/office/drawing/2014/main" id="{E411201F-476F-4749-8DBB-B4A2F6940951}"/>
              </a:ext>
            </a:extLst>
          </p:cNvPr>
          <p:cNvPicPr>
            <a:picLocks noChangeAspect="1"/>
          </p:cNvPicPr>
          <p:nvPr/>
        </p:nvPicPr>
        <p:blipFill>
          <a:blip r:embed="rId2"/>
          <a:stretch>
            <a:fillRect/>
          </a:stretch>
        </p:blipFill>
        <p:spPr>
          <a:xfrm>
            <a:off x="4788024" y="2132856"/>
            <a:ext cx="4175646" cy="2087823"/>
          </a:xfrm>
          <a:prstGeom prst="rect">
            <a:avLst/>
          </a:prstGeom>
          <a:noFill/>
        </p:spPr>
      </p:pic>
    </p:spTree>
    <p:extLst>
      <p:ext uri="{BB962C8B-B14F-4D97-AF65-F5344CB8AC3E}">
        <p14:creationId xmlns:p14="http://schemas.microsoft.com/office/powerpoint/2010/main" val="447087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64452C38-5AEB-48C3-9018-E20E96387824}"/>
              </a:ext>
              <a:ext uri="{C183D7F6-B498-43B3-948B-1728B52AA6E4}">
                <adec:decorative xmlns:adec="http://schemas.microsoft.com/office/drawing/2017/decorative" val="1"/>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676625" y="35085"/>
            <a:ext cx="3419067" cy="3419067"/>
          </a:xfrm>
          <a:prstGeom prst="rect">
            <a:avLst/>
          </a:prstGeom>
        </p:spPr>
      </p:pic>
      <p:sp>
        <p:nvSpPr>
          <p:cNvPr id="5" name="TextBox 4">
            <a:extLst>
              <a:ext uri="{FF2B5EF4-FFF2-40B4-BE49-F238E27FC236}">
                <a16:creationId xmlns:a16="http://schemas.microsoft.com/office/drawing/2014/main" id="{62A99249-546D-4B32-B514-B986E0B85FC9}"/>
              </a:ext>
            </a:extLst>
          </p:cNvPr>
          <p:cNvSpPr txBox="1"/>
          <p:nvPr/>
        </p:nvSpPr>
        <p:spPr>
          <a:xfrm>
            <a:off x="157030" y="69094"/>
            <a:ext cx="5498094" cy="3970318"/>
          </a:xfrm>
          <a:prstGeom prst="rect">
            <a:avLst/>
          </a:prstGeom>
          <a:noFill/>
        </p:spPr>
        <p:txBody>
          <a:bodyPr wrap="square">
            <a:spAutoFit/>
          </a:bodyPr>
          <a:lstStyle/>
          <a:p>
            <a:r>
              <a:rPr lang="en-GB" dirty="0"/>
              <a:t>June 2019, 80% of all McDonald’s UK franchised restaurants had sales between </a:t>
            </a:r>
            <a:r>
              <a:rPr lang="en-GB" b="1" dirty="0"/>
              <a:t>£1.5 million and £4.3 million</a:t>
            </a:r>
          </a:p>
          <a:p>
            <a:endParaRPr lang="en-GB" dirty="0"/>
          </a:p>
          <a:p>
            <a:r>
              <a:rPr lang="en-GB" dirty="0"/>
              <a:t>To </a:t>
            </a:r>
            <a:r>
              <a:rPr lang="en-GB" b="1" dirty="0"/>
              <a:t>invest in a McDonald’s Franchise: </a:t>
            </a:r>
            <a:r>
              <a:rPr lang="en-GB" dirty="0"/>
              <a:t>minimum</a:t>
            </a:r>
            <a:r>
              <a:rPr lang="en-GB" b="1" dirty="0"/>
              <a:t> </a:t>
            </a:r>
            <a:r>
              <a:rPr lang="en-GB" dirty="0"/>
              <a:t>is 25% of the total investment in unencumbered funds.</a:t>
            </a:r>
          </a:p>
          <a:p>
            <a:endParaRPr lang="en-GB" dirty="0"/>
          </a:p>
          <a:p>
            <a:r>
              <a:rPr lang="en-GB" dirty="0"/>
              <a:t>The remaining </a:t>
            </a:r>
            <a:r>
              <a:rPr lang="en-GB" b="1" dirty="0"/>
              <a:t>75% investment </a:t>
            </a:r>
            <a:r>
              <a:rPr lang="en-GB" dirty="0"/>
              <a:t>can be funded by a bank and franchisees may wish to use banks with which McDonald’s has a relationship since these provide very competitive rates</a:t>
            </a:r>
          </a:p>
          <a:p>
            <a:endParaRPr lang="en-GB" dirty="0"/>
          </a:p>
          <a:p>
            <a:r>
              <a:rPr lang="en-GB" dirty="0"/>
              <a:t>Cost of purchasing the franchise rights and equipment was between £350k and £1,85 million.</a:t>
            </a:r>
          </a:p>
        </p:txBody>
      </p:sp>
      <p:sp>
        <p:nvSpPr>
          <p:cNvPr id="7" name="TextBox 6">
            <a:extLst>
              <a:ext uri="{FF2B5EF4-FFF2-40B4-BE49-F238E27FC236}">
                <a16:creationId xmlns:a16="http://schemas.microsoft.com/office/drawing/2014/main" id="{E0BFF22E-BFD0-42C0-94F9-DB2BE626EDC3}"/>
              </a:ext>
            </a:extLst>
          </p:cNvPr>
          <p:cNvSpPr txBox="1"/>
          <p:nvPr/>
        </p:nvSpPr>
        <p:spPr>
          <a:xfrm>
            <a:off x="203212" y="4014688"/>
            <a:ext cx="8892480" cy="2031325"/>
          </a:xfrm>
          <a:prstGeom prst="rect">
            <a:avLst/>
          </a:prstGeom>
          <a:noFill/>
        </p:spPr>
        <p:txBody>
          <a:bodyPr wrap="square">
            <a:spAutoFit/>
          </a:bodyPr>
          <a:lstStyle/>
          <a:p>
            <a:r>
              <a:rPr lang="en-GB" dirty="0"/>
              <a:t>Monthly fees payable range between 12.25% and 21% of net sales.</a:t>
            </a:r>
          </a:p>
          <a:p>
            <a:r>
              <a:rPr lang="en-GB" dirty="0"/>
              <a:t>Additional monthly service fee of 5% of the net sales for the </a:t>
            </a:r>
            <a:r>
              <a:rPr lang="en-GB" b="1" dirty="0"/>
              <a:t>use of the McDonald's ‘system’ </a:t>
            </a:r>
            <a:r>
              <a:rPr lang="en-GB" dirty="0"/>
              <a:t>as well as a contribution to the marketing fund set at </a:t>
            </a:r>
            <a:r>
              <a:rPr lang="en-GB" b="1" dirty="0"/>
              <a:t>4.3% of net sales</a:t>
            </a:r>
          </a:p>
          <a:p>
            <a:endParaRPr lang="en-GB" dirty="0"/>
          </a:p>
          <a:p>
            <a:r>
              <a:rPr lang="en-GB" dirty="0"/>
              <a:t>Return on Investment (ROI) is modelled that a Franchisee has the potential to </a:t>
            </a:r>
            <a:r>
              <a:rPr lang="en-GB" b="1" dirty="0"/>
              <a:t>generate 20% - 25%* over a 10 year term</a:t>
            </a:r>
          </a:p>
          <a:p>
            <a:endParaRPr lang="en-GB" dirty="0"/>
          </a:p>
        </p:txBody>
      </p:sp>
      <p:sp>
        <p:nvSpPr>
          <p:cNvPr id="9" name="TextBox 8">
            <a:extLst>
              <a:ext uri="{FF2B5EF4-FFF2-40B4-BE49-F238E27FC236}">
                <a16:creationId xmlns:a16="http://schemas.microsoft.com/office/drawing/2014/main" id="{CB847118-4791-419D-8D68-C75646824830}"/>
              </a:ext>
            </a:extLst>
          </p:cNvPr>
          <p:cNvSpPr txBox="1"/>
          <p:nvPr/>
        </p:nvSpPr>
        <p:spPr>
          <a:xfrm>
            <a:off x="2843808" y="6021288"/>
            <a:ext cx="4637688" cy="646331"/>
          </a:xfrm>
          <a:prstGeom prst="rect">
            <a:avLst/>
          </a:prstGeom>
          <a:noFill/>
        </p:spPr>
        <p:txBody>
          <a:bodyPr wrap="square">
            <a:spAutoFit/>
          </a:bodyPr>
          <a:lstStyle/>
          <a:p>
            <a:r>
              <a:rPr lang="en-GB" dirty="0"/>
              <a:t>(</a:t>
            </a:r>
            <a:r>
              <a:rPr lang="en-GB" dirty="0">
                <a:solidFill>
                  <a:schemeClr val="bg1"/>
                </a:solidFill>
              </a:rPr>
              <a:t>The Financials - McDonald's Franchise | McDonald's UK, 2018)</a:t>
            </a:r>
          </a:p>
        </p:txBody>
      </p:sp>
    </p:spTree>
    <p:extLst>
      <p:ext uri="{BB962C8B-B14F-4D97-AF65-F5344CB8AC3E}">
        <p14:creationId xmlns:p14="http://schemas.microsoft.com/office/powerpoint/2010/main" val="299056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1" end="1"/>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140463C-4E57-445D-B4BA-BF48D80D2B6E}"/>
              </a:ext>
            </a:extLst>
          </p:cNvPr>
          <p:cNvSpPr>
            <a:spLocks noGrp="1"/>
          </p:cNvSpPr>
          <p:nvPr>
            <p:ph idx="1"/>
          </p:nvPr>
        </p:nvSpPr>
        <p:spPr>
          <a:xfrm>
            <a:off x="0" y="116632"/>
            <a:ext cx="4716016" cy="6107187"/>
          </a:xfrm>
        </p:spPr>
        <p:txBody>
          <a:bodyPr>
            <a:normAutofit/>
          </a:bodyPr>
          <a:lstStyle/>
          <a:p>
            <a:r>
              <a:rPr lang="en-GB" sz="1600" dirty="0"/>
              <a:t>To open a </a:t>
            </a:r>
            <a:r>
              <a:rPr lang="en-GB" sz="1600" b="1" dirty="0"/>
              <a:t>Hilton hotel franchise</a:t>
            </a:r>
            <a:r>
              <a:rPr lang="en-GB" sz="1600" dirty="0"/>
              <a:t>, a franchisee should expect to invest a minimum of $29 million and as much as $112 million, including an initial franchise fee of $75,000. The ongoing royalty percentage for Hilton Hotels and Resorts is 5% and there is also a 4% advertising royalty fee.</a:t>
            </a:r>
          </a:p>
          <a:p>
            <a:r>
              <a:rPr lang="en-GB" sz="1600" dirty="0"/>
              <a:t>Accor as franchise partner:</a:t>
            </a:r>
          </a:p>
          <a:p>
            <a:r>
              <a:rPr lang="en-GB" sz="1600" dirty="0"/>
              <a:t>Accor offers owners operating their own hotels access to a brand—it sells them the </a:t>
            </a:r>
            <a:r>
              <a:rPr lang="en-GB" sz="1600" b="1" dirty="0"/>
              <a:t>right to use the brand name—as well as distribution, sales, marketing and loyalty services</a:t>
            </a:r>
            <a:r>
              <a:rPr lang="en-GB" sz="1600" dirty="0"/>
              <a:t>. The hotels also enjoy other services, notably access to the Group’s </a:t>
            </a:r>
            <a:r>
              <a:rPr lang="en-GB" sz="1600" b="1" dirty="0"/>
              <a:t>central purchasing agency </a:t>
            </a:r>
            <a:r>
              <a:rPr lang="en-GB" sz="1600" dirty="0"/>
              <a:t>and to </a:t>
            </a:r>
            <a:r>
              <a:rPr lang="en-GB" sz="1600" b="1" dirty="0"/>
              <a:t>Accor Academy</a:t>
            </a:r>
            <a:r>
              <a:rPr lang="en-GB" sz="1600" dirty="0"/>
              <a:t>, where their teams can be trained.</a:t>
            </a:r>
          </a:p>
          <a:p>
            <a:r>
              <a:rPr lang="en-GB" sz="1600" dirty="0"/>
              <a:t>Stimulate hotel’s sales, increase average room rate and generate additional revenue</a:t>
            </a:r>
          </a:p>
          <a:p>
            <a:r>
              <a:rPr lang="en-GB" sz="1600" dirty="0"/>
              <a:t>Offer superior </a:t>
            </a:r>
            <a:r>
              <a:rPr lang="en-GB" sz="1600" b="1" dirty="0"/>
              <a:t>marketplace dynamics and inter-hotel bookings (</a:t>
            </a:r>
            <a:r>
              <a:rPr lang="en-GB" sz="1600" dirty="0"/>
              <a:t>between Group hotels)</a:t>
            </a:r>
          </a:p>
          <a:p>
            <a:r>
              <a:rPr lang="en-GB" sz="1600" b="1" dirty="0"/>
              <a:t>Local experts </a:t>
            </a:r>
            <a:r>
              <a:rPr lang="en-GB" sz="1600" dirty="0"/>
              <a:t>help at every step, from integrating into the brand to marketing the franchise.</a:t>
            </a:r>
          </a:p>
        </p:txBody>
      </p:sp>
      <p:sp>
        <p:nvSpPr>
          <p:cNvPr id="10" name="Rectangle 9">
            <a:extLst>
              <a:ext uri="{FF2B5EF4-FFF2-40B4-BE49-F238E27FC236}">
                <a16:creationId xmlns:a16="http://schemas.microsoft.com/office/drawing/2014/main" id="{C95B82D5-A8BB-45BF-BED8-C7B206892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72584" y="0"/>
            <a:ext cx="4471416" cy="6858000"/>
          </a:xfrm>
          <a:prstGeom prst="rect">
            <a:avLst/>
          </a:prstGeom>
          <a:solidFill>
            <a:srgbClr val="A286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9">
            <a:extLst>
              <a:ext uri="{FF2B5EF4-FFF2-40B4-BE49-F238E27FC236}">
                <a16:creationId xmlns:a16="http://schemas.microsoft.com/office/drawing/2014/main" id="{296C61EC-FBF4-4216-BE67-6C864D30A0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47488" y="484633"/>
            <a:ext cx="3634740" cy="274320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8A7E7D2B-BB47-4824-B7A4-F36E3A8553AE}"/>
              </a:ext>
            </a:extLst>
          </p:cNvPr>
          <p:cNvPicPr>
            <a:picLocks noChangeAspect="1"/>
          </p:cNvPicPr>
          <p:nvPr/>
        </p:nvPicPr>
        <p:blipFill>
          <a:blip r:embed="rId2"/>
          <a:stretch>
            <a:fillRect/>
          </a:stretch>
        </p:blipFill>
        <p:spPr>
          <a:xfrm>
            <a:off x="5513484" y="694945"/>
            <a:ext cx="2716463" cy="2322576"/>
          </a:xfrm>
          <a:prstGeom prst="rect">
            <a:avLst/>
          </a:prstGeom>
        </p:spPr>
      </p:pic>
      <p:sp>
        <p:nvSpPr>
          <p:cNvPr id="14" name="Rounded Rectangle 9">
            <a:extLst>
              <a:ext uri="{FF2B5EF4-FFF2-40B4-BE49-F238E27FC236}">
                <a16:creationId xmlns:a16="http://schemas.microsoft.com/office/drawing/2014/main" id="{39D6C490-0229-4573-9696-B73E5B3A9C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47488" y="3511296"/>
            <a:ext cx="3634740" cy="274320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6CE16F85-EC52-41B0-B167-BC21BCE21FA9}"/>
              </a:ext>
            </a:extLst>
          </p:cNvPr>
          <p:cNvPicPr>
            <a:picLocks noChangeAspect="1"/>
          </p:cNvPicPr>
          <p:nvPr/>
        </p:nvPicPr>
        <p:blipFill>
          <a:blip r:embed="rId3"/>
          <a:stretch>
            <a:fillRect/>
          </a:stretch>
        </p:blipFill>
        <p:spPr>
          <a:xfrm>
            <a:off x="5294376" y="3995642"/>
            <a:ext cx="3154680" cy="1774507"/>
          </a:xfrm>
          <a:prstGeom prst="rect">
            <a:avLst/>
          </a:prstGeom>
          <a:effectLst/>
        </p:spPr>
      </p:pic>
    </p:spTree>
    <p:extLst>
      <p:ext uri="{BB962C8B-B14F-4D97-AF65-F5344CB8AC3E}">
        <p14:creationId xmlns:p14="http://schemas.microsoft.com/office/powerpoint/2010/main" val="3117881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59158-C030-4E29-850B-2EFE536B6882}"/>
              </a:ext>
            </a:extLst>
          </p:cNvPr>
          <p:cNvSpPr>
            <a:spLocks noGrp="1"/>
          </p:cNvSpPr>
          <p:nvPr>
            <p:ph type="title"/>
          </p:nvPr>
        </p:nvSpPr>
        <p:spPr>
          <a:xfrm>
            <a:off x="467544" y="3429000"/>
            <a:ext cx="2468166" cy="2452687"/>
          </a:xfrm>
        </p:spPr>
        <p:txBody>
          <a:bodyPr anchor="ctr">
            <a:normAutofit/>
          </a:bodyPr>
          <a:lstStyle/>
          <a:p>
            <a:r>
              <a:rPr lang="en-GB" sz="2000" b="1" dirty="0"/>
              <a:t>The Krispy Kreme franchise has specific information that categorizes its franchise business structure.</a:t>
            </a:r>
            <a:endParaRPr lang="en-GB" sz="3100" b="1" dirty="0"/>
          </a:p>
        </p:txBody>
      </p:sp>
      <p:pic>
        <p:nvPicPr>
          <p:cNvPr id="4" name="Picture 3">
            <a:extLst>
              <a:ext uri="{FF2B5EF4-FFF2-40B4-BE49-F238E27FC236}">
                <a16:creationId xmlns:a16="http://schemas.microsoft.com/office/drawing/2014/main" id="{1F345A33-BAC3-42D2-A2B1-22C0E7A717EF}"/>
              </a:ext>
            </a:extLst>
          </p:cNvPr>
          <p:cNvPicPr>
            <a:picLocks noChangeAspect="1"/>
          </p:cNvPicPr>
          <p:nvPr/>
        </p:nvPicPr>
        <p:blipFill rotWithShape="1">
          <a:blip r:embed="rId2"/>
          <a:srcRect t="36060" b="2918"/>
          <a:stretch/>
        </p:blipFill>
        <p:spPr>
          <a:xfrm>
            <a:off x="20" y="10"/>
            <a:ext cx="9143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5FE09336-1E1D-427F-9A8C-3687F6ED83F4}"/>
              </a:ext>
            </a:extLst>
          </p:cNvPr>
          <p:cNvSpPr>
            <a:spLocks noGrp="1"/>
          </p:cNvSpPr>
          <p:nvPr>
            <p:ph idx="1"/>
          </p:nvPr>
        </p:nvSpPr>
        <p:spPr>
          <a:xfrm>
            <a:off x="3183008" y="3501008"/>
            <a:ext cx="5614060" cy="2452687"/>
          </a:xfrm>
        </p:spPr>
        <p:txBody>
          <a:bodyPr anchor="ctr">
            <a:normAutofit fontScale="85000" lnSpcReduction="20000"/>
          </a:bodyPr>
          <a:lstStyle/>
          <a:p>
            <a:pPr>
              <a:lnSpc>
                <a:spcPct val="120000"/>
              </a:lnSpc>
            </a:pPr>
            <a:r>
              <a:rPr lang="en-GB" sz="1600" dirty="0"/>
              <a:t>Uniquely the company offers franchise owners three different operation formats.</a:t>
            </a:r>
          </a:p>
          <a:p>
            <a:pPr marL="0" indent="0">
              <a:lnSpc>
                <a:spcPct val="120000"/>
              </a:lnSpc>
              <a:buNone/>
            </a:pPr>
            <a:r>
              <a:rPr lang="en-GB" sz="1600" dirty="0"/>
              <a:t>1. You can focus your investment on purchasing a </a:t>
            </a:r>
            <a:r>
              <a:rPr lang="en-GB" sz="1600" b="1" dirty="0"/>
              <a:t>manufacturing and production factory store that produces fresh doughnuts</a:t>
            </a:r>
            <a:r>
              <a:rPr lang="en-GB" sz="1600" dirty="0"/>
              <a:t>.</a:t>
            </a:r>
          </a:p>
          <a:p>
            <a:pPr marL="0" indent="0">
              <a:lnSpc>
                <a:spcPct val="120000"/>
              </a:lnSpc>
              <a:buNone/>
            </a:pPr>
            <a:r>
              <a:rPr lang="en-GB" sz="1600" dirty="0"/>
              <a:t>2. You can purchase factory store doughnuts and open a retail unit tunnel oven shop with the doughnuts being decorated with icing, etc. at your store location.</a:t>
            </a:r>
          </a:p>
          <a:p>
            <a:pPr marL="0" indent="0">
              <a:lnSpc>
                <a:spcPct val="120000"/>
              </a:lnSpc>
              <a:buNone/>
            </a:pPr>
            <a:r>
              <a:rPr lang="en-GB" sz="1600" dirty="0"/>
              <a:t>3. You can open up a fresh shop that, like a tunnel oven shop you are an outlet that is supplied by the factory store and the tunnel oven shop.</a:t>
            </a:r>
          </a:p>
        </p:txBody>
      </p:sp>
    </p:spTree>
    <p:extLst>
      <p:ext uri="{BB962C8B-B14F-4D97-AF65-F5344CB8AC3E}">
        <p14:creationId xmlns:p14="http://schemas.microsoft.com/office/powerpoint/2010/main" val="20379868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7C7304-332D-424E-8738-F40C0E38F53C}"/>
              </a:ext>
            </a:extLst>
          </p:cNvPr>
          <p:cNvSpPr>
            <a:spLocks noGrp="1"/>
          </p:cNvSpPr>
          <p:nvPr>
            <p:ph type="title"/>
          </p:nvPr>
        </p:nvSpPr>
        <p:spPr/>
        <p:txBody>
          <a:bodyPr>
            <a:normAutofit/>
          </a:bodyPr>
          <a:lstStyle/>
          <a:p>
            <a:r>
              <a:rPr lang="en-GB" dirty="0"/>
              <a:t>Advantages and disadvantages of franchising</a:t>
            </a:r>
          </a:p>
        </p:txBody>
      </p:sp>
      <p:graphicFrame>
        <p:nvGraphicFramePr>
          <p:cNvPr id="7" name="Content Placeholder 6">
            <a:extLst>
              <a:ext uri="{FF2B5EF4-FFF2-40B4-BE49-F238E27FC236}">
                <a16:creationId xmlns:a16="http://schemas.microsoft.com/office/drawing/2014/main" id="{4258AC73-5642-4496-911F-CB3C364CA5D4}"/>
              </a:ext>
            </a:extLst>
          </p:cNvPr>
          <p:cNvGraphicFramePr>
            <a:graphicFrameLocks noGrp="1"/>
          </p:cNvGraphicFramePr>
          <p:nvPr>
            <p:ph idx="1"/>
          </p:nvPr>
        </p:nvGraphicFramePr>
        <p:xfrm>
          <a:off x="628650" y="1947863"/>
          <a:ext cx="7886700" cy="2407920"/>
        </p:xfrm>
        <a:graphic>
          <a:graphicData uri="http://schemas.openxmlformats.org/drawingml/2006/table">
            <a:tbl>
              <a:tblPr firstRow="1" bandRow="1">
                <a:tableStyleId>{5940675A-B579-460E-94D1-54222C63F5DA}</a:tableStyleId>
              </a:tblPr>
              <a:tblGrid>
                <a:gridCol w="3943350">
                  <a:extLst>
                    <a:ext uri="{9D8B030D-6E8A-4147-A177-3AD203B41FA5}">
                      <a16:colId xmlns:a16="http://schemas.microsoft.com/office/drawing/2014/main" val="4161288661"/>
                    </a:ext>
                  </a:extLst>
                </a:gridCol>
                <a:gridCol w="3943350">
                  <a:extLst>
                    <a:ext uri="{9D8B030D-6E8A-4147-A177-3AD203B41FA5}">
                      <a16:colId xmlns:a16="http://schemas.microsoft.com/office/drawing/2014/main" val="4180633878"/>
                    </a:ext>
                  </a:extLst>
                </a:gridCol>
              </a:tblGrid>
              <a:tr h="278130">
                <a:tc>
                  <a:txBody>
                    <a:bodyPr/>
                    <a:lstStyle/>
                    <a:p>
                      <a:pPr algn="ctr"/>
                      <a:r>
                        <a:rPr lang="en-GB" sz="1400" b="1" dirty="0"/>
                        <a:t>Advantages</a:t>
                      </a:r>
                    </a:p>
                  </a:txBody>
                  <a:tcPr marL="68580" marR="68580" marT="34290" marB="34290">
                    <a:solidFill>
                      <a:schemeClr val="bg1">
                        <a:lumMod val="85000"/>
                      </a:schemeClr>
                    </a:solidFill>
                  </a:tcPr>
                </a:tc>
                <a:tc>
                  <a:txBody>
                    <a:bodyPr/>
                    <a:lstStyle/>
                    <a:p>
                      <a:pPr algn="ctr"/>
                      <a:r>
                        <a:rPr lang="en-GB" sz="1400" b="1" dirty="0"/>
                        <a:t>Disadvantages</a:t>
                      </a:r>
                    </a:p>
                  </a:txBody>
                  <a:tcPr marL="68580" marR="68580" marT="34290" marB="34290">
                    <a:solidFill>
                      <a:schemeClr val="bg1">
                        <a:lumMod val="85000"/>
                      </a:schemeClr>
                    </a:solidFill>
                  </a:tcPr>
                </a:tc>
                <a:extLst>
                  <a:ext uri="{0D108BD9-81ED-4DB2-BD59-A6C34878D82A}">
                    <a16:rowId xmlns:a16="http://schemas.microsoft.com/office/drawing/2014/main" val="1800242176"/>
                  </a:ext>
                </a:extLst>
              </a:tr>
              <a:tr h="685800">
                <a:tc>
                  <a:txBody>
                    <a:bodyPr/>
                    <a:lstStyle/>
                    <a:p>
                      <a:r>
                        <a:rPr lang="en-US" sz="1400" dirty="0"/>
                        <a:t>Franchisor is relieved of costs and risks of opening a foreign market</a:t>
                      </a:r>
                    </a:p>
                    <a:p>
                      <a:endParaRPr lang="en-GB" sz="1400" dirty="0"/>
                    </a:p>
                  </a:txBody>
                  <a:tcPr marL="68580" marR="68580" marT="34290" marB="34290"/>
                </a:tc>
                <a:tc>
                  <a:txBody>
                    <a:bodyPr/>
                    <a:lstStyle/>
                    <a:p>
                      <a:r>
                        <a:rPr lang="en-US" sz="1400" dirty="0"/>
                        <a:t>Inhibits transfer pricing (shifting profits from location A to B)</a:t>
                      </a:r>
                    </a:p>
                    <a:p>
                      <a:endParaRPr lang="en-GB" sz="1400" dirty="0"/>
                    </a:p>
                  </a:txBody>
                  <a:tcPr marL="68580" marR="68580" marT="34290" marB="34290"/>
                </a:tc>
                <a:extLst>
                  <a:ext uri="{0D108BD9-81ED-4DB2-BD59-A6C34878D82A}">
                    <a16:rowId xmlns:a16="http://schemas.microsoft.com/office/drawing/2014/main" val="1424997860"/>
                  </a:ext>
                </a:extLst>
              </a:tr>
              <a:tr h="6858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Building up a global presence quickly (Because: franchisee often carries same brand name)</a:t>
                      </a:r>
                    </a:p>
                    <a:p>
                      <a:endParaRPr lang="en-GB" sz="1400" dirty="0"/>
                    </a:p>
                  </a:txBody>
                  <a:tcPr marL="68580" marR="68580" marT="34290" marB="3429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Integrity of the brand name when things go wrong.</a:t>
                      </a:r>
                    </a:p>
                    <a:p>
                      <a:endParaRPr lang="en-GB" sz="1400" dirty="0"/>
                    </a:p>
                  </a:txBody>
                  <a:tcPr marL="68580" marR="68580" marT="34290" marB="34290"/>
                </a:tc>
                <a:extLst>
                  <a:ext uri="{0D108BD9-81ED-4DB2-BD59-A6C34878D82A}">
                    <a16:rowId xmlns:a16="http://schemas.microsoft.com/office/drawing/2014/main" val="113776391"/>
                  </a:ext>
                </a:extLst>
              </a:tr>
              <a:tr h="6858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Part of the inputs can be made by the brand owner (soft drinks)</a:t>
                      </a:r>
                    </a:p>
                    <a:p>
                      <a:endParaRPr lang="en-GB" sz="1400" dirty="0"/>
                    </a:p>
                  </a:txBody>
                  <a:tcPr marL="68580" marR="68580" marT="34290" marB="34290"/>
                </a:tc>
                <a:tc>
                  <a:txBody>
                    <a:bodyPr/>
                    <a:lstStyle/>
                    <a:p>
                      <a:endParaRPr lang="en-GB" sz="1400" dirty="0"/>
                    </a:p>
                  </a:txBody>
                  <a:tcPr marL="68580" marR="68580" marT="34290" marB="34290"/>
                </a:tc>
                <a:extLst>
                  <a:ext uri="{0D108BD9-81ED-4DB2-BD59-A6C34878D82A}">
                    <a16:rowId xmlns:a16="http://schemas.microsoft.com/office/drawing/2014/main" val="2759907614"/>
                  </a:ext>
                </a:extLst>
              </a:tr>
            </a:tbl>
          </a:graphicData>
        </a:graphic>
      </p:graphicFrame>
    </p:spTree>
    <p:extLst>
      <p:ext uri="{BB962C8B-B14F-4D97-AF65-F5344CB8AC3E}">
        <p14:creationId xmlns:p14="http://schemas.microsoft.com/office/powerpoint/2010/main" val="39490336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C0ED1-4E22-469F-85BE-1C2899C56B8C}"/>
              </a:ext>
            </a:extLst>
          </p:cNvPr>
          <p:cNvSpPr>
            <a:spLocks noGrp="1"/>
          </p:cNvSpPr>
          <p:nvPr>
            <p:ph type="title"/>
          </p:nvPr>
        </p:nvSpPr>
        <p:spPr>
          <a:xfrm>
            <a:off x="5148064" y="418653"/>
            <a:ext cx="2232248" cy="418058"/>
          </a:xfrm>
        </p:spPr>
        <p:txBody>
          <a:bodyPr anchor="ctr">
            <a:normAutofit fontScale="90000"/>
          </a:bodyPr>
          <a:lstStyle/>
          <a:p>
            <a:r>
              <a:rPr lang="en-GB" sz="2800" b="1" dirty="0">
                <a:solidFill>
                  <a:schemeClr val="bg1"/>
                </a:solidFill>
                <a:latin typeface="Arial" panose="020B0604020202020204" pitchFamily="34" charset="0"/>
                <a:cs typeface="Arial" panose="020B0604020202020204" pitchFamily="34" charset="0"/>
              </a:rPr>
              <a:t>Leasehold</a:t>
            </a:r>
          </a:p>
        </p:txBody>
      </p:sp>
      <p:pic>
        <p:nvPicPr>
          <p:cNvPr id="5" name="Content Placeholder 4">
            <a:extLst>
              <a:ext uri="{FF2B5EF4-FFF2-40B4-BE49-F238E27FC236}">
                <a16:creationId xmlns:a16="http://schemas.microsoft.com/office/drawing/2014/main" id="{026F08C7-D49D-40ED-B5A9-717B58EFC573}"/>
              </a:ext>
            </a:extLst>
          </p:cNvPr>
          <p:cNvPicPr>
            <a:picLocks noGrp="1" noChangeAspect="1"/>
          </p:cNvPicPr>
          <p:nvPr>
            <p:ph sz="half" idx="1"/>
          </p:nvPr>
        </p:nvPicPr>
        <p:blipFill>
          <a:blip r:embed="rId2"/>
          <a:stretch>
            <a:fillRect/>
          </a:stretch>
        </p:blipFill>
        <p:spPr>
          <a:xfrm>
            <a:off x="432901" y="1772816"/>
            <a:ext cx="2479712" cy="1760596"/>
          </a:xfrm>
          <a:noFill/>
        </p:spPr>
      </p:pic>
      <p:sp>
        <p:nvSpPr>
          <p:cNvPr id="10" name="Content Placeholder 3">
            <a:extLst>
              <a:ext uri="{FF2B5EF4-FFF2-40B4-BE49-F238E27FC236}">
                <a16:creationId xmlns:a16="http://schemas.microsoft.com/office/drawing/2014/main" id="{9CFEFD05-9FCA-4635-984C-0C60F30A1908}"/>
              </a:ext>
            </a:extLst>
          </p:cNvPr>
          <p:cNvSpPr>
            <a:spLocks noGrp="1"/>
          </p:cNvSpPr>
          <p:nvPr>
            <p:ph sz="half" idx="2"/>
          </p:nvPr>
        </p:nvSpPr>
        <p:spPr>
          <a:xfrm>
            <a:off x="2987824" y="188640"/>
            <a:ext cx="5904656" cy="4824537"/>
          </a:xfrm>
        </p:spPr>
        <p:txBody>
          <a:bodyPr>
            <a:normAutofit fontScale="70000" lnSpcReduction="20000"/>
          </a:bodyPr>
          <a:lstStyle/>
          <a:p>
            <a:pPr marL="0" indent="0">
              <a:lnSpc>
                <a:spcPct val="120000"/>
              </a:lnSpc>
              <a:buNone/>
            </a:pPr>
            <a:r>
              <a:rPr lang="en-US" dirty="0">
                <a:latin typeface="Arial" panose="020B0604020202020204" pitchFamily="34" charset="0"/>
                <a:cs typeface="Arial" panose="020B0604020202020204" pitchFamily="34" charset="0"/>
              </a:rPr>
              <a:t>Companies can lease their individual hotel or restaurant property from the property-owning landlord and pay commercial rents.</a:t>
            </a:r>
          </a:p>
          <a:p>
            <a:pPr marL="0" indent="0">
              <a:lnSpc>
                <a:spcPct val="120000"/>
              </a:lnSpc>
              <a:buNone/>
            </a:pPr>
            <a:r>
              <a:rPr lang="en-US" dirty="0">
                <a:latin typeface="Arial" panose="020B0604020202020204" pitchFamily="34" charset="0"/>
                <a:cs typeface="Arial" panose="020B0604020202020204" pitchFamily="34" charset="0"/>
              </a:rPr>
              <a:t>The physical asset therefore remains in the ownership of the landlord, but the hotel or restaurant operator maintains full control over the daily operation of the brand.</a:t>
            </a:r>
          </a:p>
          <a:p>
            <a:pPr marL="0" indent="0">
              <a:lnSpc>
                <a:spcPct val="120000"/>
              </a:lnSpc>
              <a:buNone/>
            </a:pPr>
            <a:r>
              <a:rPr lang="en-US" dirty="0">
                <a:latin typeface="Arial" panose="020B0604020202020204" pitchFamily="34" charset="0"/>
                <a:cs typeface="Arial" panose="020B0604020202020204" pitchFamily="34" charset="0"/>
              </a:rPr>
              <a:t>Many Hotel companies have acquired banded chains, have then sold the physical asset on to another firm and then leased them back in a process known as ‘sale and leaseback’.</a:t>
            </a:r>
          </a:p>
          <a:p>
            <a:pPr marL="0" indent="0">
              <a:lnSpc>
                <a:spcPct val="120000"/>
              </a:lnSpc>
              <a:buNone/>
            </a:pPr>
            <a:r>
              <a:rPr lang="en-US" i="1" dirty="0">
                <a:latin typeface="Arial" panose="020B0604020202020204" pitchFamily="34" charset="0"/>
                <a:cs typeface="Arial" panose="020B0604020202020204" pitchFamily="34" charset="0"/>
              </a:rPr>
              <a:t>Hilton purchased the Scandic Hotel Brand sold the buildings to the Royal Bank of Scotland and then leased them back to operate.</a:t>
            </a:r>
          </a:p>
        </p:txBody>
      </p:sp>
      <p:pic>
        <p:nvPicPr>
          <p:cNvPr id="7" name="Picture 6">
            <a:extLst>
              <a:ext uri="{FF2B5EF4-FFF2-40B4-BE49-F238E27FC236}">
                <a16:creationId xmlns:a16="http://schemas.microsoft.com/office/drawing/2014/main" id="{CDE44E2A-2923-452E-BF08-6AC1D2B9313C}"/>
              </a:ext>
            </a:extLst>
          </p:cNvPr>
          <p:cNvPicPr>
            <a:picLocks noChangeAspect="1"/>
          </p:cNvPicPr>
          <p:nvPr/>
        </p:nvPicPr>
        <p:blipFill>
          <a:blip r:embed="rId3"/>
          <a:stretch>
            <a:fillRect/>
          </a:stretch>
        </p:blipFill>
        <p:spPr>
          <a:xfrm>
            <a:off x="407737" y="3717032"/>
            <a:ext cx="2479712" cy="1464759"/>
          </a:xfrm>
          <a:prstGeom prst="rect">
            <a:avLst/>
          </a:prstGeom>
        </p:spPr>
      </p:pic>
      <p:graphicFrame>
        <p:nvGraphicFramePr>
          <p:cNvPr id="3" name="Table 2">
            <a:extLst>
              <a:ext uri="{FF2B5EF4-FFF2-40B4-BE49-F238E27FC236}">
                <a16:creationId xmlns:a16="http://schemas.microsoft.com/office/drawing/2014/main" id="{DB9D3E0C-6056-CEDE-3EB8-1BB7323F3B4D}"/>
              </a:ext>
            </a:extLst>
          </p:cNvPr>
          <p:cNvGraphicFramePr>
            <a:graphicFrameLocks noGrp="1"/>
          </p:cNvGraphicFramePr>
          <p:nvPr>
            <p:extLst>
              <p:ext uri="{D42A27DB-BD31-4B8C-83A1-F6EECF244321}">
                <p14:modId xmlns:p14="http://schemas.microsoft.com/office/powerpoint/2010/main" val="3298492765"/>
              </p:ext>
            </p:extLst>
          </p:nvPr>
        </p:nvGraphicFramePr>
        <p:xfrm>
          <a:off x="2915816" y="4890100"/>
          <a:ext cx="6096000" cy="1059180"/>
        </p:xfrm>
        <a:graphic>
          <a:graphicData uri="http://schemas.openxmlformats.org/drawingml/2006/table">
            <a:tbl>
              <a:tblPr firstRow="1" bandRow="1">
                <a:tableStyleId>{5940675A-B579-460E-94D1-54222C63F5DA}</a:tableStyleId>
              </a:tblPr>
              <a:tblGrid>
                <a:gridCol w="3048000">
                  <a:extLst>
                    <a:ext uri="{9D8B030D-6E8A-4147-A177-3AD203B41FA5}">
                      <a16:colId xmlns:a16="http://schemas.microsoft.com/office/drawing/2014/main" val="870109160"/>
                    </a:ext>
                  </a:extLst>
                </a:gridCol>
                <a:gridCol w="3048000">
                  <a:extLst>
                    <a:ext uri="{9D8B030D-6E8A-4147-A177-3AD203B41FA5}">
                      <a16:colId xmlns:a16="http://schemas.microsoft.com/office/drawing/2014/main" val="370589155"/>
                    </a:ext>
                  </a:extLst>
                </a:gridCol>
              </a:tblGrid>
              <a:tr h="278130">
                <a:tc>
                  <a:txBody>
                    <a:bodyPr/>
                    <a:lstStyle/>
                    <a:p>
                      <a:pPr algn="ctr"/>
                      <a:r>
                        <a:rPr lang="en-GB" sz="1400" b="1" dirty="0"/>
                        <a:t>Advantages</a:t>
                      </a:r>
                    </a:p>
                  </a:txBody>
                  <a:tcPr marL="68580" marR="68580" marT="34290" marB="34290">
                    <a:solidFill>
                      <a:schemeClr val="bg1">
                        <a:lumMod val="85000"/>
                      </a:schemeClr>
                    </a:solidFill>
                  </a:tcPr>
                </a:tc>
                <a:tc>
                  <a:txBody>
                    <a:bodyPr/>
                    <a:lstStyle/>
                    <a:p>
                      <a:pPr algn="ctr"/>
                      <a:r>
                        <a:rPr lang="en-GB" sz="1400" b="1" dirty="0"/>
                        <a:t>Disadvantages</a:t>
                      </a:r>
                    </a:p>
                  </a:txBody>
                  <a:tcPr marL="68580" marR="68580" marT="34290" marB="34290">
                    <a:solidFill>
                      <a:schemeClr val="bg1">
                        <a:lumMod val="85000"/>
                      </a:schemeClr>
                    </a:solidFill>
                  </a:tcPr>
                </a:tc>
                <a:extLst>
                  <a:ext uri="{0D108BD9-81ED-4DB2-BD59-A6C34878D82A}">
                    <a16:rowId xmlns:a16="http://schemas.microsoft.com/office/drawing/2014/main" val="1180177096"/>
                  </a:ext>
                </a:extLst>
              </a:tr>
              <a:tr h="480060">
                <a:tc>
                  <a:txBody>
                    <a:bodyPr/>
                    <a:lstStyle/>
                    <a:p>
                      <a:r>
                        <a:rPr lang="en-GB" sz="1400" dirty="0"/>
                        <a:t>Quick means of gaining significant return from a valuable asset</a:t>
                      </a:r>
                    </a:p>
                  </a:txBody>
                  <a:tcPr marL="68580" marR="68580" marT="34290" marB="34290"/>
                </a:tc>
                <a:tc>
                  <a:txBody>
                    <a:bodyPr/>
                    <a:lstStyle/>
                    <a:p>
                      <a:r>
                        <a:rPr lang="en-GB" sz="1400" dirty="0"/>
                        <a:t>May inadvertently create competitor when handing over turnkey project</a:t>
                      </a:r>
                    </a:p>
                  </a:txBody>
                  <a:tcPr marL="68580" marR="68580" marT="34290" marB="34290"/>
                </a:tc>
                <a:extLst>
                  <a:ext uri="{0D108BD9-81ED-4DB2-BD59-A6C34878D82A}">
                    <a16:rowId xmlns:a16="http://schemas.microsoft.com/office/drawing/2014/main" val="1586191350"/>
                  </a:ext>
                </a:extLst>
              </a:tr>
              <a:tr h="278130">
                <a:tc>
                  <a:txBody>
                    <a:bodyPr/>
                    <a:lstStyle/>
                    <a:p>
                      <a:r>
                        <a:rPr lang="en-GB" sz="1400" dirty="0"/>
                        <a:t>Less risk involved than traditional FDI</a:t>
                      </a:r>
                    </a:p>
                  </a:txBody>
                  <a:tcPr marL="68580" marR="68580" marT="34290" marB="34290"/>
                </a:tc>
                <a:tc>
                  <a:txBody>
                    <a:bodyPr/>
                    <a:lstStyle/>
                    <a:p>
                      <a:endParaRPr lang="en-GB" sz="1400" dirty="0"/>
                    </a:p>
                  </a:txBody>
                  <a:tcPr marL="68580" marR="68580" marT="34290" marB="34290"/>
                </a:tc>
                <a:extLst>
                  <a:ext uri="{0D108BD9-81ED-4DB2-BD59-A6C34878D82A}">
                    <a16:rowId xmlns:a16="http://schemas.microsoft.com/office/drawing/2014/main" val="3532499973"/>
                  </a:ext>
                </a:extLst>
              </a:tr>
            </a:tbl>
          </a:graphicData>
        </a:graphic>
      </p:graphicFrame>
    </p:spTree>
    <p:extLst>
      <p:ext uri="{BB962C8B-B14F-4D97-AF65-F5344CB8AC3E}">
        <p14:creationId xmlns:p14="http://schemas.microsoft.com/office/powerpoint/2010/main" val="4174934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AA74C5-9023-43E4-816E-9B529FD38DD3}"/>
              </a:ext>
            </a:extLst>
          </p:cNvPr>
          <p:cNvSpPr>
            <a:spLocks noGrp="1"/>
          </p:cNvSpPr>
          <p:nvPr>
            <p:ph type="title"/>
          </p:nvPr>
        </p:nvSpPr>
        <p:spPr/>
        <p:txBody>
          <a:bodyPr/>
          <a:lstStyle/>
          <a:p>
            <a:r>
              <a:rPr lang="en-GB" dirty="0"/>
              <a:t>Licensing</a:t>
            </a:r>
          </a:p>
        </p:txBody>
      </p:sp>
      <p:sp>
        <p:nvSpPr>
          <p:cNvPr id="3" name="Content Placeholder 2">
            <a:extLst>
              <a:ext uri="{FF2B5EF4-FFF2-40B4-BE49-F238E27FC236}">
                <a16:creationId xmlns:a16="http://schemas.microsoft.com/office/drawing/2014/main" id="{4BFD88E1-6B55-4F91-A181-C75B2DB669AF}"/>
              </a:ext>
            </a:extLst>
          </p:cNvPr>
          <p:cNvSpPr>
            <a:spLocks noGrp="1"/>
          </p:cNvSpPr>
          <p:nvPr>
            <p:ph sz="half" idx="1"/>
          </p:nvPr>
        </p:nvSpPr>
        <p:spPr>
          <a:xfrm>
            <a:off x="539552" y="1468180"/>
            <a:ext cx="3867150" cy="4351338"/>
          </a:xfrm>
        </p:spPr>
        <p:txBody>
          <a:bodyPr>
            <a:normAutofit fontScale="85000" lnSpcReduction="20000"/>
          </a:bodyPr>
          <a:lstStyle/>
          <a:p>
            <a:pPr marL="0" indent="0">
              <a:buNone/>
            </a:pPr>
            <a:r>
              <a:rPr lang="en-US" dirty="0"/>
              <a:t>Arrangement whereby a licensor grants the rights to intangible property to another entity (the licensee) </a:t>
            </a:r>
          </a:p>
          <a:p>
            <a:r>
              <a:rPr lang="en-US" dirty="0"/>
              <a:t>for a specified period, </a:t>
            </a:r>
          </a:p>
          <a:p>
            <a:r>
              <a:rPr lang="en-US" dirty="0"/>
              <a:t>and in return, receives a royalty fee</a:t>
            </a:r>
          </a:p>
          <a:p>
            <a:endParaRPr lang="en-US" dirty="0">
              <a:solidFill>
                <a:srgbClr val="558ED5"/>
              </a:solidFill>
            </a:endParaRPr>
          </a:p>
          <a:p>
            <a:pPr marL="0" indent="0">
              <a:buNone/>
            </a:pPr>
            <a:r>
              <a:rPr lang="en-US" dirty="0"/>
              <a:t>A firm possesses some intangible property that might have a commercial application but they do not want to develop these applications themselves </a:t>
            </a:r>
          </a:p>
          <a:p>
            <a:endParaRPr lang="en-GB" dirty="0"/>
          </a:p>
        </p:txBody>
      </p:sp>
      <p:sp>
        <p:nvSpPr>
          <p:cNvPr id="4" name="Content Placeholder 3">
            <a:extLst>
              <a:ext uri="{FF2B5EF4-FFF2-40B4-BE49-F238E27FC236}">
                <a16:creationId xmlns:a16="http://schemas.microsoft.com/office/drawing/2014/main" id="{E8D02605-2B7E-40A1-909E-96F48F9561FC}"/>
              </a:ext>
            </a:extLst>
          </p:cNvPr>
          <p:cNvSpPr>
            <a:spLocks noGrp="1"/>
          </p:cNvSpPr>
          <p:nvPr>
            <p:ph sz="half" idx="2"/>
          </p:nvPr>
        </p:nvSpPr>
        <p:spPr>
          <a:xfrm>
            <a:off x="4648200" y="1468180"/>
            <a:ext cx="3867150" cy="4351338"/>
          </a:xfrm>
        </p:spPr>
        <p:txBody>
          <a:bodyPr>
            <a:normAutofit fontScale="85000" lnSpcReduction="20000"/>
          </a:bodyPr>
          <a:lstStyle/>
          <a:p>
            <a:pPr marL="0" indent="0">
              <a:buNone/>
            </a:pPr>
            <a:r>
              <a:rPr lang="en-GB" dirty="0">
                <a:solidFill>
                  <a:srgbClr val="6798C0"/>
                </a:solidFill>
              </a:rPr>
              <a:t>IBM – Samsung Electronics</a:t>
            </a:r>
          </a:p>
          <a:p>
            <a:pPr marL="0" indent="0">
              <a:buNone/>
            </a:pPr>
            <a:r>
              <a:rPr lang="en-GB" dirty="0"/>
              <a:t>2011- Established broad, long-term cross-licensing deal that will cover their existing patents as well as those filed over the next 10 years.</a:t>
            </a:r>
          </a:p>
          <a:p>
            <a:endParaRPr lang="en-GB" dirty="0"/>
          </a:p>
        </p:txBody>
      </p:sp>
      <p:sp>
        <p:nvSpPr>
          <p:cNvPr id="5" name="Content Placeholder 2">
            <a:extLst>
              <a:ext uri="{FF2B5EF4-FFF2-40B4-BE49-F238E27FC236}">
                <a16:creationId xmlns:a16="http://schemas.microsoft.com/office/drawing/2014/main" id="{0492A629-CD63-4E08-BDE8-07C31B044269}"/>
              </a:ext>
            </a:extLst>
          </p:cNvPr>
          <p:cNvSpPr txBox="1">
            <a:spLocks/>
          </p:cNvSpPr>
          <p:nvPr/>
        </p:nvSpPr>
        <p:spPr>
          <a:xfrm>
            <a:off x="172641" y="1757363"/>
            <a:ext cx="3850425" cy="2545556"/>
          </a:xfrm>
          <a:prstGeom prst="rect">
            <a:avLst/>
          </a:prstGeom>
        </p:spPr>
        <p:txBody>
          <a:bodyPr vert="horz" lIns="68580" tIns="34290" rIns="68580" bIns="3429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Franklin Gothic Book" panose="020B05030201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Franklin Gothic Book" panose="020B05030201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Franklin Gothic Book" panose="020B05030201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Franklin Gothic Book" panose="020B05030201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Franklin Gothic Book" panose="020B05030201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sz="1500" dirty="0"/>
          </a:p>
        </p:txBody>
      </p:sp>
      <p:pic>
        <p:nvPicPr>
          <p:cNvPr id="6" name="Picture 5">
            <a:extLst>
              <a:ext uri="{FF2B5EF4-FFF2-40B4-BE49-F238E27FC236}">
                <a16:creationId xmlns:a16="http://schemas.microsoft.com/office/drawing/2014/main" id="{762A2459-05AE-4A52-B87D-3B515DA1B37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60631" y="3643849"/>
            <a:ext cx="2368879" cy="1353890"/>
          </a:xfrm>
          <a:prstGeom prst="rect">
            <a:avLst/>
          </a:prstGeom>
        </p:spPr>
      </p:pic>
      <p:pic>
        <p:nvPicPr>
          <p:cNvPr id="7" name="Picture 6">
            <a:extLst>
              <a:ext uri="{FF2B5EF4-FFF2-40B4-BE49-F238E27FC236}">
                <a16:creationId xmlns:a16="http://schemas.microsoft.com/office/drawing/2014/main" id="{1CE6EAA1-52B0-4BBF-A20D-61E0DE13ED1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9976" b="21238"/>
          <a:stretch/>
        </p:blipFill>
        <p:spPr>
          <a:xfrm>
            <a:off x="6581775" y="3549515"/>
            <a:ext cx="2438015" cy="1859114"/>
          </a:xfrm>
          <a:prstGeom prst="rect">
            <a:avLst/>
          </a:prstGeom>
        </p:spPr>
      </p:pic>
    </p:spTree>
    <p:extLst>
      <p:ext uri="{BB962C8B-B14F-4D97-AF65-F5344CB8AC3E}">
        <p14:creationId xmlns:p14="http://schemas.microsoft.com/office/powerpoint/2010/main" val="34354013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04BFCC-D897-42D0-8785-718AF21BA22F}"/>
              </a:ext>
            </a:extLst>
          </p:cNvPr>
          <p:cNvSpPr>
            <a:spLocks noGrp="1"/>
          </p:cNvSpPr>
          <p:nvPr>
            <p:ph type="title"/>
          </p:nvPr>
        </p:nvSpPr>
        <p:spPr>
          <a:xfrm>
            <a:off x="628650" y="476672"/>
            <a:ext cx="7886700" cy="696184"/>
          </a:xfrm>
        </p:spPr>
        <p:txBody>
          <a:bodyPr/>
          <a:lstStyle/>
          <a:p>
            <a:r>
              <a:rPr lang="en-GB" dirty="0"/>
              <a:t>Advantages and disadvantages of licensing</a:t>
            </a:r>
          </a:p>
        </p:txBody>
      </p:sp>
      <p:graphicFrame>
        <p:nvGraphicFramePr>
          <p:cNvPr id="6" name="Content Placeholder 5">
            <a:extLst>
              <a:ext uri="{FF2B5EF4-FFF2-40B4-BE49-F238E27FC236}">
                <a16:creationId xmlns:a16="http://schemas.microsoft.com/office/drawing/2014/main" id="{A60EC2C4-DDFB-464B-B86C-F3F0458A79AB}"/>
              </a:ext>
            </a:extLst>
          </p:cNvPr>
          <p:cNvGraphicFramePr>
            <a:graphicFrameLocks noGrp="1"/>
          </p:cNvGraphicFramePr>
          <p:nvPr>
            <p:ph idx="1"/>
          </p:nvPr>
        </p:nvGraphicFramePr>
        <p:xfrm>
          <a:off x="510887" y="2259590"/>
          <a:ext cx="7886700" cy="2877312"/>
        </p:xfrm>
        <a:graphic>
          <a:graphicData uri="http://schemas.openxmlformats.org/drawingml/2006/table">
            <a:tbl>
              <a:tblPr firstRow="1" bandRow="1">
                <a:tableStyleId>{5940675A-B579-460E-94D1-54222C63F5DA}</a:tableStyleId>
              </a:tblPr>
              <a:tblGrid>
                <a:gridCol w="3943350">
                  <a:extLst>
                    <a:ext uri="{9D8B030D-6E8A-4147-A177-3AD203B41FA5}">
                      <a16:colId xmlns:a16="http://schemas.microsoft.com/office/drawing/2014/main" val="1146523024"/>
                    </a:ext>
                  </a:extLst>
                </a:gridCol>
                <a:gridCol w="3943350">
                  <a:extLst>
                    <a:ext uri="{9D8B030D-6E8A-4147-A177-3AD203B41FA5}">
                      <a16:colId xmlns:a16="http://schemas.microsoft.com/office/drawing/2014/main" val="827836522"/>
                    </a:ext>
                  </a:extLst>
                </a:gridCol>
              </a:tblGrid>
              <a:tr h="278130">
                <a:tc>
                  <a:txBody>
                    <a:bodyPr/>
                    <a:lstStyle/>
                    <a:p>
                      <a:pPr algn="ctr"/>
                      <a:r>
                        <a:rPr lang="en-GB" sz="1400" b="1" dirty="0"/>
                        <a:t>Advantages </a:t>
                      </a:r>
                    </a:p>
                  </a:txBody>
                  <a:tcPr marL="68580" marR="68580" marT="34290" marB="34290">
                    <a:solidFill>
                      <a:schemeClr val="bg1">
                        <a:lumMod val="85000"/>
                      </a:schemeClr>
                    </a:solidFill>
                  </a:tcPr>
                </a:tc>
                <a:tc>
                  <a:txBody>
                    <a:bodyPr/>
                    <a:lstStyle/>
                    <a:p>
                      <a:pPr algn="ctr"/>
                      <a:r>
                        <a:rPr lang="en-GB" sz="1400" b="1" dirty="0"/>
                        <a:t>Disadvantages</a:t>
                      </a:r>
                    </a:p>
                  </a:txBody>
                  <a:tcPr marL="68580" marR="68580" marT="34290" marB="34290">
                    <a:solidFill>
                      <a:schemeClr val="bg1">
                        <a:lumMod val="85000"/>
                      </a:schemeClr>
                    </a:solidFill>
                  </a:tcPr>
                </a:tc>
                <a:extLst>
                  <a:ext uri="{0D108BD9-81ED-4DB2-BD59-A6C34878D82A}">
                    <a16:rowId xmlns:a16="http://schemas.microsoft.com/office/drawing/2014/main" val="1028477702"/>
                  </a:ext>
                </a:extLst>
              </a:tr>
              <a:tr h="932688">
                <a:tc>
                  <a:txBody>
                    <a:bodyPr/>
                    <a:lstStyle/>
                    <a:p>
                      <a:pPr>
                        <a:buFont typeface="Arial" panose="020B0604020202020204" pitchFamily="34" charset="0"/>
                        <a:buNone/>
                        <a:defRPr/>
                      </a:pPr>
                      <a:r>
                        <a:rPr lang="en-US" sz="1400" dirty="0"/>
                        <a:t>Licensee is responsible for capital injections </a:t>
                      </a:r>
                      <a:br>
                        <a:rPr lang="en-US" sz="1400" dirty="0"/>
                      </a:br>
                      <a:r>
                        <a:rPr lang="en-US" sz="1400" dirty="0"/>
                        <a:t>(licensee bears financial risks (i.e. development costs for buildings)</a:t>
                      </a:r>
                    </a:p>
                    <a:p>
                      <a:endParaRPr lang="en-GB" sz="1400" dirty="0"/>
                    </a:p>
                  </a:txBody>
                  <a:tcPr marL="68580" marR="68580" marT="34290" marB="34290"/>
                </a:tc>
                <a:tc>
                  <a:txBody>
                    <a:bodyPr/>
                    <a:lstStyle/>
                    <a:p>
                      <a:pPr>
                        <a:lnSpc>
                          <a:spcPct val="80000"/>
                        </a:lnSpc>
                        <a:buFont typeface="Arial" panose="020B0604020202020204" pitchFamily="34" charset="0"/>
                        <a:buNone/>
                      </a:pPr>
                      <a:r>
                        <a:rPr lang="en-US" sz="1400" dirty="0"/>
                        <a:t>No tight control over the manufacturing, marketing, and strategy of licensee </a:t>
                      </a:r>
                    </a:p>
                    <a:p>
                      <a:pPr>
                        <a:lnSpc>
                          <a:spcPct val="80000"/>
                        </a:lnSpc>
                        <a:buFont typeface="Arial" panose="020B0604020202020204" pitchFamily="34" charset="0"/>
                        <a:buChar char="•"/>
                      </a:pPr>
                      <a:endParaRPr lang="en-US" sz="1400" dirty="0"/>
                    </a:p>
                    <a:p>
                      <a:pPr>
                        <a:lnSpc>
                          <a:spcPct val="80000"/>
                        </a:lnSpc>
                        <a:buFont typeface="Arial" panose="020B0604020202020204" pitchFamily="34" charset="0"/>
                        <a:buChar char="•"/>
                      </a:pPr>
                      <a:endParaRPr lang="en-US" sz="1400" dirty="0"/>
                    </a:p>
                    <a:p>
                      <a:endParaRPr lang="en-GB" sz="1400" dirty="0"/>
                    </a:p>
                  </a:txBody>
                  <a:tcPr marL="68580" marR="68580" marT="34290" marB="34290"/>
                </a:tc>
                <a:extLst>
                  <a:ext uri="{0D108BD9-81ED-4DB2-BD59-A6C34878D82A}">
                    <a16:rowId xmlns:a16="http://schemas.microsoft.com/office/drawing/2014/main" val="2264168158"/>
                  </a:ext>
                </a:extLst>
              </a:tr>
              <a:tr h="8915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400" dirty="0"/>
                        <a:t>Focus on core competence (licensor)</a:t>
                      </a:r>
                      <a:endParaRPr lang="en-US" sz="1400" dirty="0"/>
                    </a:p>
                    <a:p>
                      <a:endParaRPr lang="en-GB" sz="1400" dirty="0"/>
                    </a:p>
                  </a:txBody>
                  <a:tcPr marL="68580" marR="68580" marT="34290" marB="3429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Limits a firm to compete in a global marketplace (shifting of profits – </a:t>
                      </a:r>
                      <a:r>
                        <a:rPr lang="en-US" sz="1400" i="1" dirty="0"/>
                        <a:t>transfer pricing </a:t>
                      </a:r>
                      <a:r>
                        <a:rPr lang="en-US" sz="1400" dirty="0"/>
                        <a:t>from one country to support investments in the other)</a:t>
                      </a:r>
                    </a:p>
                    <a:p>
                      <a:endParaRPr lang="en-GB" sz="1400" dirty="0"/>
                    </a:p>
                  </a:txBody>
                  <a:tcPr marL="68580" marR="68580" marT="34290" marB="34290"/>
                </a:tc>
                <a:extLst>
                  <a:ext uri="{0D108BD9-81ED-4DB2-BD59-A6C34878D82A}">
                    <a16:rowId xmlns:a16="http://schemas.microsoft.com/office/drawing/2014/main" val="3125879086"/>
                  </a:ext>
                </a:extLst>
              </a:tr>
              <a:tr h="685800">
                <a:tc>
                  <a:txBody>
                    <a:bodyPr/>
                    <a:lstStyle/>
                    <a:p>
                      <a:endParaRPr lang="en-GB" sz="1400" dirty="0"/>
                    </a:p>
                  </a:txBody>
                  <a:tcPr marL="68580" marR="68580" marT="34290" marB="3429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rPr>
                        <a:t>Risk of losing know-how to licensee </a:t>
                      </a:r>
                      <a:br>
                        <a:rPr lang="en-US" sz="1400" dirty="0">
                          <a:solidFill>
                            <a:schemeClr val="tx1"/>
                          </a:solidFill>
                        </a:rPr>
                      </a:br>
                      <a:r>
                        <a:rPr lang="en-US" sz="1400" dirty="0">
                          <a:solidFill>
                            <a:schemeClr val="tx1"/>
                          </a:solidFill>
                        </a:rPr>
                        <a:t>(BUT: firm can limit this risk)</a:t>
                      </a:r>
                    </a:p>
                    <a:p>
                      <a:endParaRPr lang="en-GB" sz="1400" dirty="0">
                        <a:solidFill>
                          <a:schemeClr val="tx1"/>
                        </a:solidFill>
                      </a:endParaRPr>
                    </a:p>
                  </a:txBody>
                  <a:tcPr marL="68580" marR="68580" marT="34290" marB="34290"/>
                </a:tc>
                <a:extLst>
                  <a:ext uri="{0D108BD9-81ED-4DB2-BD59-A6C34878D82A}">
                    <a16:rowId xmlns:a16="http://schemas.microsoft.com/office/drawing/2014/main" val="3986827779"/>
                  </a:ext>
                </a:extLst>
              </a:tr>
            </a:tbl>
          </a:graphicData>
        </a:graphic>
      </p:graphicFrame>
    </p:spTree>
    <p:extLst>
      <p:ext uri="{BB962C8B-B14F-4D97-AF65-F5344CB8AC3E}">
        <p14:creationId xmlns:p14="http://schemas.microsoft.com/office/powerpoint/2010/main" val="17449980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red alarm clock&#10;&#10;Description automatically generated with low confidence">
            <a:extLst>
              <a:ext uri="{FF2B5EF4-FFF2-40B4-BE49-F238E27FC236}">
                <a16:creationId xmlns:a16="http://schemas.microsoft.com/office/drawing/2014/main" id="{2BFB7C4C-4460-4C73-943C-85CF68B13288}"/>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051720" y="1340768"/>
            <a:ext cx="4890050" cy="3596224"/>
          </a:xfrm>
          <a:prstGeom prst="rect">
            <a:avLst/>
          </a:prstGeom>
        </p:spPr>
      </p:pic>
    </p:spTree>
    <p:extLst>
      <p:ext uri="{BB962C8B-B14F-4D97-AF65-F5344CB8AC3E}">
        <p14:creationId xmlns:p14="http://schemas.microsoft.com/office/powerpoint/2010/main" val="26319216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5BD41-8B37-46D0-838D-B72F5FC235BD}"/>
              </a:ext>
            </a:extLst>
          </p:cNvPr>
          <p:cNvSpPr>
            <a:spLocks noGrp="1"/>
          </p:cNvSpPr>
          <p:nvPr>
            <p:ph type="title"/>
          </p:nvPr>
        </p:nvSpPr>
        <p:spPr>
          <a:xfrm>
            <a:off x="360759" y="3752849"/>
            <a:ext cx="2468166" cy="2452687"/>
          </a:xfrm>
        </p:spPr>
        <p:txBody>
          <a:bodyPr vert="horz" lIns="91440" tIns="45720" rIns="91440" bIns="45720" rtlCol="0" anchor="ctr">
            <a:normAutofit/>
          </a:bodyPr>
          <a:lstStyle/>
          <a:p>
            <a:r>
              <a:rPr lang="en-US" sz="3100" b="1" dirty="0"/>
              <a:t>Exporting</a:t>
            </a:r>
          </a:p>
        </p:txBody>
      </p:sp>
      <p:pic>
        <p:nvPicPr>
          <p:cNvPr id="3074" name="Picture 2" descr="See the source image">
            <a:extLst>
              <a:ext uri="{FF2B5EF4-FFF2-40B4-BE49-F238E27FC236}">
                <a16:creationId xmlns:a16="http://schemas.microsoft.com/office/drawing/2014/main" id="{52505E4C-CEBC-2AF2-FAF8-F77CAE53096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8966" b="6366"/>
          <a:stretch/>
        </p:blipFill>
        <p:spPr bwMode="auto">
          <a:xfrm>
            <a:off x="20" y="10"/>
            <a:ext cx="9143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95578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Types of export: Direct and indirect</a:t>
            </a:r>
          </a:p>
        </p:txBody>
      </p:sp>
      <p:sp>
        <p:nvSpPr>
          <p:cNvPr id="4" name="Rectangle 3"/>
          <p:cNvSpPr txBox="1">
            <a:spLocks noChangeArrowheads="1"/>
          </p:cNvSpPr>
          <p:nvPr/>
        </p:nvSpPr>
        <p:spPr>
          <a:xfrm>
            <a:off x="179512" y="1916833"/>
            <a:ext cx="8229600" cy="4785171"/>
          </a:xfrm>
          <a:prstGeom prst="rect">
            <a:avLst/>
          </a:prstGeom>
        </p:spPr>
        <p:txBody>
          <a:bodyPr/>
          <a:lstStyle/>
          <a:p>
            <a:pPr marL="342892" indent="-342892" eaLnBrk="0" hangingPunct="0">
              <a:lnSpc>
                <a:spcPct val="80000"/>
              </a:lnSpc>
              <a:spcBef>
                <a:spcPct val="20000"/>
              </a:spcBef>
              <a:defRPr/>
            </a:pPr>
            <a:endParaRPr lang="en-US" sz="2000" dirty="0"/>
          </a:p>
        </p:txBody>
      </p:sp>
      <p:sp>
        <p:nvSpPr>
          <p:cNvPr id="5" name="Rectangle 4"/>
          <p:cNvSpPr/>
          <p:nvPr/>
        </p:nvSpPr>
        <p:spPr>
          <a:xfrm>
            <a:off x="1428751" y="2852936"/>
            <a:ext cx="1643063" cy="714375"/>
          </a:xfrm>
          <a:prstGeom prst="rect">
            <a:avLst/>
          </a:prstGeom>
          <a:solidFill>
            <a:srgbClr val="0D1E2D"/>
          </a:solidFill>
          <a:ln>
            <a:solidFill>
              <a:srgbClr val="0D1E2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Rectangle 5"/>
          <p:cNvSpPr/>
          <p:nvPr/>
        </p:nvSpPr>
        <p:spPr>
          <a:xfrm>
            <a:off x="5857876" y="2852936"/>
            <a:ext cx="1643063" cy="714375"/>
          </a:xfrm>
          <a:prstGeom prst="rect">
            <a:avLst/>
          </a:prstGeom>
          <a:solidFill>
            <a:srgbClr val="0D1E2D"/>
          </a:solidFill>
          <a:ln>
            <a:solidFill>
              <a:srgbClr val="0D1E2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Rectangle 6"/>
          <p:cNvSpPr/>
          <p:nvPr/>
        </p:nvSpPr>
        <p:spPr>
          <a:xfrm>
            <a:off x="1500189" y="4293097"/>
            <a:ext cx="1643062" cy="714375"/>
          </a:xfrm>
          <a:prstGeom prst="rect">
            <a:avLst/>
          </a:prstGeom>
          <a:solidFill>
            <a:srgbClr val="0D1E2D"/>
          </a:solidFill>
          <a:ln>
            <a:solidFill>
              <a:srgbClr val="0D1E2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bg1"/>
              </a:solidFill>
            </a:endParaRPr>
          </a:p>
        </p:txBody>
      </p:sp>
      <p:sp>
        <p:nvSpPr>
          <p:cNvPr id="8" name="Rectangle 7"/>
          <p:cNvSpPr/>
          <p:nvPr/>
        </p:nvSpPr>
        <p:spPr>
          <a:xfrm>
            <a:off x="5857876" y="4293097"/>
            <a:ext cx="1643063" cy="714375"/>
          </a:xfrm>
          <a:prstGeom prst="rect">
            <a:avLst/>
          </a:prstGeom>
          <a:solidFill>
            <a:srgbClr val="0D1E2D"/>
          </a:solidFill>
          <a:ln>
            <a:solidFill>
              <a:srgbClr val="0D1E2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bg1"/>
              </a:solidFill>
            </a:endParaRPr>
          </a:p>
        </p:txBody>
      </p:sp>
      <p:cxnSp>
        <p:nvCxnSpPr>
          <p:cNvPr id="9" name="Straight Arrow Connector 8"/>
          <p:cNvCxnSpPr>
            <a:endCxn id="6" idx="1"/>
          </p:cNvCxnSpPr>
          <p:nvPr/>
        </p:nvCxnSpPr>
        <p:spPr>
          <a:xfrm>
            <a:off x="3071814" y="3210125"/>
            <a:ext cx="2786062" cy="1587"/>
          </a:xfrm>
          <a:prstGeom prst="straightConnector1">
            <a:avLst/>
          </a:prstGeom>
          <a:ln>
            <a:solidFill>
              <a:srgbClr val="0D1E2D"/>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endCxn id="8" idx="1"/>
          </p:cNvCxnSpPr>
          <p:nvPr/>
        </p:nvCxnSpPr>
        <p:spPr>
          <a:xfrm>
            <a:off x="3143251" y="4650284"/>
            <a:ext cx="2714625" cy="1587"/>
          </a:xfrm>
          <a:prstGeom prst="straightConnector1">
            <a:avLst/>
          </a:prstGeom>
          <a:ln>
            <a:solidFill>
              <a:srgbClr val="0D1E2D"/>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3714751" y="4293097"/>
            <a:ext cx="1643063" cy="714375"/>
          </a:xfrm>
          <a:prstGeom prst="rect">
            <a:avLst/>
          </a:prstGeom>
          <a:solidFill>
            <a:srgbClr val="6798C0"/>
          </a:solidFill>
          <a:ln>
            <a:solidFill>
              <a:srgbClr val="6798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bg1"/>
              </a:solidFill>
            </a:endParaRPr>
          </a:p>
        </p:txBody>
      </p:sp>
      <p:sp>
        <p:nvSpPr>
          <p:cNvPr id="12" name="TextBox 11"/>
          <p:cNvSpPr txBox="1"/>
          <p:nvPr/>
        </p:nvSpPr>
        <p:spPr>
          <a:xfrm>
            <a:off x="1428751" y="2995812"/>
            <a:ext cx="1643063" cy="369332"/>
          </a:xfrm>
          <a:prstGeom prst="rect">
            <a:avLst/>
          </a:prstGeom>
          <a:solidFill>
            <a:srgbClr val="0D1E2D"/>
          </a:solidFill>
          <a:ln>
            <a:solidFill>
              <a:srgbClr val="0D1E2D"/>
            </a:solidFill>
          </a:ln>
        </p:spPr>
        <p:txBody>
          <a:bodyPr>
            <a:spAutoFit/>
          </a:bodyPr>
          <a:lstStyle/>
          <a:p>
            <a:pPr algn="ctr">
              <a:defRPr/>
            </a:pPr>
            <a:r>
              <a:rPr lang="nl-NL" dirty="0" err="1">
                <a:solidFill>
                  <a:schemeClr val="bg1"/>
                </a:solidFill>
                <a:latin typeface="+mj-lt"/>
              </a:rPr>
              <a:t>Firm</a:t>
            </a:r>
            <a:endParaRPr lang="en-US" dirty="0">
              <a:solidFill>
                <a:schemeClr val="bg1"/>
              </a:solidFill>
              <a:latin typeface="+mj-lt"/>
            </a:endParaRPr>
          </a:p>
        </p:txBody>
      </p:sp>
      <p:sp>
        <p:nvSpPr>
          <p:cNvPr id="13" name="TextBox 12"/>
          <p:cNvSpPr txBox="1"/>
          <p:nvPr/>
        </p:nvSpPr>
        <p:spPr>
          <a:xfrm>
            <a:off x="5857876" y="2995812"/>
            <a:ext cx="1643063" cy="369332"/>
          </a:xfrm>
          <a:prstGeom prst="rect">
            <a:avLst/>
          </a:prstGeom>
          <a:solidFill>
            <a:srgbClr val="0D1E2D"/>
          </a:solidFill>
          <a:ln>
            <a:solidFill>
              <a:srgbClr val="0D1E2D"/>
            </a:solidFill>
          </a:ln>
        </p:spPr>
        <p:txBody>
          <a:bodyPr>
            <a:spAutoFit/>
          </a:bodyPr>
          <a:lstStyle/>
          <a:p>
            <a:pPr algn="ctr">
              <a:defRPr/>
            </a:pPr>
            <a:r>
              <a:rPr lang="nl-NL" dirty="0" err="1">
                <a:solidFill>
                  <a:schemeClr val="bg1"/>
                </a:solidFill>
                <a:latin typeface="+mj-lt"/>
              </a:rPr>
              <a:t>End-user</a:t>
            </a:r>
            <a:endParaRPr lang="en-US" dirty="0">
              <a:solidFill>
                <a:schemeClr val="bg1"/>
              </a:solidFill>
              <a:latin typeface="+mj-lt"/>
            </a:endParaRPr>
          </a:p>
        </p:txBody>
      </p:sp>
      <p:sp>
        <p:nvSpPr>
          <p:cNvPr id="14" name="TextBox 13"/>
          <p:cNvSpPr txBox="1"/>
          <p:nvPr/>
        </p:nvSpPr>
        <p:spPr>
          <a:xfrm>
            <a:off x="1500189" y="4435972"/>
            <a:ext cx="1643062" cy="369332"/>
          </a:xfrm>
          <a:prstGeom prst="rect">
            <a:avLst/>
          </a:prstGeom>
          <a:solidFill>
            <a:srgbClr val="0D1E2D"/>
          </a:solidFill>
          <a:ln>
            <a:solidFill>
              <a:srgbClr val="0D1E2D"/>
            </a:solidFill>
          </a:ln>
        </p:spPr>
        <p:txBody>
          <a:bodyPr>
            <a:spAutoFit/>
          </a:bodyPr>
          <a:lstStyle/>
          <a:p>
            <a:pPr algn="ctr">
              <a:defRPr/>
            </a:pPr>
            <a:r>
              <a:rPr lang="nl-NL" dirty="0" err="1">
                <a:solidFill>
                  <a:schemeClr val="bg1"/>
                </a:solidFill>
                <a:latin typeface="+mj-lt"/>
              </a:rPr>
              <a:t>Firm</a:t>
            </a:r>
            <a:endParaRPr lang="en-US" dirty="0">
              <a:solidFill>
                <a:schemeClr val="bg1"/>
              </a:solidFill>
              <a:latin typeface="+mj-lt"/>
            </a:endParaRPr>
          </a:p>
        </p:txBody>
      </p:sp>
      <p:sp>
        <p:nvSpPr>
          <p:cNvPr id="15" name="TextBox 14"/>
          <p:cNvSpPr txBox="1"/>
          <p:nvPr/>
        </p:nvSpPr>
        <p:spPr>
          <a:xfrm>
            <a:off x="5857876" y="4435972"/>
            <a:ext cx="1643063" cy="369332"/>
          </a:xfrm>
          <a:prstGeom prst="rect">
            <a:avLst/>
          </a:prstGeom>
          <a:solidFill>
            <a:srgbClr val="0D1E2D"/>
          </a:solidFill>
          <a:ln>
            <a:solidFill>
              <a:srgbClr val="0D1E2D"/>
            </a:solidFill>
          </a:ln>
        </p:spPr>
        <p:txBody>
          <a:bodyPr>
            <a:spAutoFit/>
          </a:bodyPr>
          <a:lstStyle/>
          <a:p>
            <a:pPr algn="ctr">
              <a:defRPr/>
            </a:pPr>
            <a:r>
              <a:rPr lang="nl-NL" dirty="0" err="1">
                <a:solidFill>
                  <a:schemeClr val="bg1"/>
                </a:solidFill>
                <a:latin typeface="+mj-lt"/>
              </a:rPr>
              <a:t>End-user</a:t>
            </a:r>
            <a:endParaRPr lang="en-US" dirty="0">
              <a:solidFill>
                <a:schemeClr val="bg1"/>
              </a:solidFill>
              <a:latin typeface="+mj-lt"/>
            </a:endParaRPr>
          </a:p>
        </p:txBody>
      </p:sp>
      <p:sp>
        <p:nvSpPr>
          <p:cNvPr id="16" name="TextBox 15"/>
          <p:cNvSpPr txBox="1"/>
          <p:nvPr/>
        </p:nvSpPr>
        <p:spPr>
          <a:xfrm>
            <a:off x="3714751" y="4435972"/>
            <a:ext cx="1643063" cy="369332"/>
          </a:xfrm>
          <a:prstGeom prst="rect">
            <a:avLst/>
          </a:prstGeom>
          <a:solidFill>
            <a:srgbClr val="6798C0"/>
          </a:solidFill>
          <a:ln>
            <a:solidFill>
              <a:srgbClr val="6798C0"/>
            </a:solidFill>
          </a:ln>
        </p:spPr>
        <p:txBody>
          <a:bodyPr>
            <a:spAutoFit/>
          </a:bodyPr>
          <a:lstStyle/>
          <a:p>
            <a:pPr algn="ctr">
              <a:defRPr/>
            </a:pPr>
            <a:r>
              <a:rPr lang="nl-NL" dirty="0">
                <a:solidFill>
                  <a:schemeClr val="bg1"/>
                </a:solidFill>
                <a:latin typeface="+mj-lt"/>
              </a:rPr>
              <a:t>Agent</a:t>
            </a:r>
            <a:endParaRPr lang="en-US" dirty="0">
              <a:solidFill>
                <a:schemeClr val="bg1"/>
              </a:solidFill>
              <a:latin typeface="+mj-lt"/>
            </a:endParaRPr>
          </a:p>
        </p:txBody>
      </p:sp>
      <p:sp>
        <p:nvSpPr>
          <p:cNvPr id="17" name="Content Placeholder 2"/>
          <p:cNvSpPr>
            <a:spLocks noGrp="1"/>
          </p:cNvSpPr>
          <p:nvPr>
            <p:ph idx="1"/>
          </p:nvPr>
        </p:nvSpPr>
        <p:spPr>
          <a:xfrm>
            <a:off x="230188" y="2057401"/>
            <a:ext cx="8229600" cy="3394075"/>
          </a:xfrm>
        </p:spPr>
        <p:txBody>
          <a:bodyPr/>
          <a:lstStyle/>
          <a:p>
            <a:pPr marL="0" indent="0">
              <a:buNone/>
            </a:pPr>
            <a:r>
              <a:rPr lang="en-GB" sz="2000" dirty="0"/>
              <a:t>Direct exporting: From manufacturer to end user (or other business unit in the same department)</a:t>
            </a:r>
          </a:p>
          <a:p>
            <a:pPr marL="0" indent="0">
              <a:buNone/>
            </a:pPr>
            <a:endParaRPr lang="en-GB" sz="2000" dirty="0"/>
          </a:p>
          <a:p>
            <a:pPr marL="0" indent="0">
              <a:buNone/>
            </a:pPr>
            <a:endParaRPr lang="en-GB" sz="2000" dirty="0"/>
          </a:p>
          <a:p>
            <a:pPr marL="0" indent="0">
              <a:buNone/>
            </a:pPr>
            <a:endParaRPr lang="en-GB" sz="2000" dirty="0"/>
          </a:p>
          <a:p>
            <a:pPr marL="0" indent="0">
              <a:buNone/>
            </a:pPr>
            <a:r>
              <a:rPr lang="en-GB" sz="2000" dirty="0"/>
              <a:t>Indirect: From manufacturer to a principal agent to end user</a:t>
            </a:r>
            <a:endParaRPr lang="en-GB" dirty="0"/>
          </a:p>
        </p:txBody>
      </p:sp>
    </p:spTree>
    <p:extLst>
      <p:ext uri="{BB962C8B-B14F-4D97-AF65-F5344CB8AC3E}">
        <p14:creationId xmlns:p14="http://schemas.microsoft.com/office/powerpoint/2010/main" val="276627361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7">
                                            <p:txEl>
                                              <p:pRg st="4" end="4"/>
                                            </p:txEl>
                                          </p:spTgt>
                                        </p:tgtEl>
                                        <p:attrNameLst>
                                          <p:attrName>style.visibility</p:attrName>
                                        </p:attrNameLst>
                                      </p:cBhvr>
                                      <p:to>
                                        <p:strVal val="visible"/>
                                      </p:to>
                                    </p:set>
                                    <p:anim calcmode="lin" valueType="num">
                                      <p:cBhvr additive="base">
                                        <p:cTn id="7" dur="500" fill="hold"/>
                                        <p:tgtEl>
                                          <p:spTgt spid="17">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Effect transition="in" filter="fade">
                                      <p:cBhvr>
                                        <p:cTn id="15" dur="500"/>
                                        <p:tgtEl>
                                          <p:spTgt spid="7"/>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p:cTn id="18" dur="500" fill="hold"/>
                                        <p:tgtEl>
                                          <p:spTgt spid="14"/>
                                        </p:tgtEl>
                                        <p:attrNameLst>
                                          <p:attrName>ppt_w</p:attrName>
                                        </p:attrNameLst>
                                      </p:cBhvr>
                                      <p:tavLst>
                                        <p:tav tm="0">
                                          <p:val>
                                            <p:fltVal val="0"/>
                                          </p:val>
                                        </p:tav>
                                        <p:tav tm="100000">
                                          <p:val>
                                            <p:strVal val="#ppt_w"/>
                                          </p:val>
                                        </p:tav>
                                      </p:tavLst>
                                    </p:anim>
                                    <p:anim calcmode="lin" valueType="num">
                                      <p:cBhvr>
                                        <p:cTn id="19" dur="500" fill="hold"/>
                                        <p:tgtEl>
                                          <p:spTgt spid="14"/>
                                        </p:tgtEl>
                                        <p:attrNameLst>
                                          <p:attrName>ppt_h</p:attrName>
                                        </p:attrNameLst>
                                      </p:cBhvr>
                                      <p:tavLst>
                                        <p:tav tm="0">
                                          <p:val>
                                            <p:fltVal val="0"/>
                                          </p:val>
                                        </p:tav>
                                        <p:tav tm="100000">
                                          <p:val>
                                            <p:strVal val="#ppt_h"/>
                                          </p:val>
                                        </p:tav>
                                      </p:tavLst>
                                    </p:anim>
                                    <p:animEffect transition="in" filter="fade">
                                      <p:cBhvr>
                                        <p:cTn id="20" dur="500"/>
                                        <p:tgtEl>
                                          <p:spTgt spid="14"/>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
                                          </p:val>
                                        </p:tav>
                                        <p:tav tm="100000">
                                          <p:val>
                                            <p:strVal val="#ppt_w"/>
                                          </p:val>
                                        </p:tav>
                                      </p:tavLst>
                                    </p:anim>
                                    <p:anim calcmode="lin" valueType="num">
                                      <p:cBhvr>
                                        <p:cTn id="24" dur="500" fill="hold"/>
                                        <p:tgtEl>
                                          <p:spTgt spid="16"/>
                                        </p:tgtEl>
                                        <p:attrNameLst>
                                          <p:attrName>ppt_h</p:attrName>
                                        </p:attrNameLst>
                                      </p:cBhvr>
                                      <p:tavLst>
                                        <p:tav tm="0">
                                          <p:val>
                                            <p:fltVal val="0"/>
                                          </p:val>
                                        </p:tav>
                                        <p:tav tm="100000">
                                          <p:val>
                                            <p:strVal val="#ppt_h"/>
                                          </p:val>
                                        </p:tav>
                                      </p:tavLst>
                                    </p:anim>
                                    <p:animEffect transition="in" filter="fade">
                                      <p:cBhvr>
                                        <p:cTn id="25" dur="500"/>
                                        <p:tgtEl>
                                          <p:spTgt spid="1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Effect transition="in" filter="fade">
                                      <p:cBhvr>
                                        <p:cTn id="30" dur="500"/>
                                        <p:tgtEl>
                                          <p:spTgt spid="11"/>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ppt_w</p:attrName>
                                        </p:attrNameLst>
                                      </p:cBhvr>
                                      <p:tavLst>
                                        <p:tav tm="0">
                                          <p:val>
                                            <p:fltVal val="0"/>
                                          </p:val>
                                        </p:tav>
                                        <p:tav tm="100000">
                                          <p:val>
                                            <p:strVal val="#ppt_w"/>
                                          </p:val>
                                        </p:tav>
                                      </p:tavLst>
                                    </p:anim>
                                    <p:anim calcmode="lin" valueType="num">
                                      <p:cBhvr>
                                        <p:cTn id="34" dur="500" fill="hold"/>
                                        <p:tgtEl>
                                          <p:spTgt spid="8"/>
                                        </p:tgtEl>
                                        <p:attrNameLst>
                                          <p:attrName>ppt_h</p:attrName>
                                        </p:attrNameLst>
                                      </p:cBhvr>
                                      <p:tavLst>
                                        <p:tav tm="0">
                                          <p:val>
                                            <p:fltVal val="0"/>
                                          </p:val>
                                        </p:tav>
                                        <p:tav tm="100000">
                                          <p:val>
                                            <p:strVal val="#ppt_h"/>
                                          </p:val>
                                        </p:tav>
                                      </p:tavLst>
                                    </p:anim>
                                    <p:animEffect transition="in" filter="fade">
                                      <p:cBhvr>
                                        <p:cTn id="35" dur="500"/>
                                        <p:tgtEl>
                                          <p:spTgt spid="8"/>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p:cTn id="38" dur="500" fill="hold"/>
                                        <p:tgtEl>
                                          <p:spTgt spid="15"/>
                                        </p:tgtEl>
                                        <p:attrNameLst>
                                          <p:attrName>ppt_w</p:attrName>
                                        </p:attrNameLst>
                                      </p:cBhvr>
                                      <p:tavLst>
                                        <p:tav tm="0">
                                          <p:val>
                                            <p:fltVal val="0"/>
                                          </p:val>
                                        </p:tav>
                                        <p:tav tm="100000">
                                          <p:val>
                                            <p:strVal val="#ppt_w"/>
                                          </p:val>
                                        </p:tav>
                                      </p:tavLst>
                                    </p:anim>
                                    <p:anim calcmode="lin" valueType="num">
                                      <p:cBhvr>
                                        <p:cTn id="39" dur="500" fill="hold"/>
                                        <p:tgtEl>
                                          <p:spTgt spid="15"/>
                                        </p:tgtEl>
                                        <p:attrNameLst>
                                          <p:attrName>ppt_h</p:attrName>
                                        </p:attrNameLst>
                                      </p:cBhvr>
                                      <p:tavLst>
                                        <p:tav tm="0">
                                          <p:val>
                                            <p:fltVal val="0"/>
                                          </p:val>
                                        </p:tav>
                                        <p:tav tm="100000">
                                          <p:val>
                                            <p:strVal val="#ppt_h"/>
                                          </p:val>
                                        </p:tav>
                                      </p:tavLst>
                                    </p:anim>
                                    <p:animEffect transition="in" filter="fade">
                                      <p:cBhvr>
                                        <p:cTn id="40" dur="500"/>
                                        <p:tgtEl>
                                          <p:spTgt spid="15"/>
                                        </p:tgtEl>
                                      </p:cBhvr>
                                    </p:animEffect>
                                  </p:childTnLst>
                                </p:cTn>
                              </p:par>
                              <p:par>
                                <p:cTn id="41" presetID="53" presetClass="entr" presetSubtype="16"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500" fill="hold"/>
                                        <p:tgtEl>
                                          <p:spTgt spid="10"/>
                                        </p:tgtEl>
                                        <p:attrNameLst>
                                          <p:attrName>ppt_w</p:attrName>
                                        </p:attrNameLst>
                                      </p:cBhvr>
                                      <p:tavLst>
                                        <p:tav tm="0">
                                          <p:val>
                                            <p:fltVal val="0"/>
                                          </p:val>
                                        </p:tav>
                                        <p:tav tm="100000">
                                          <p:val>
                                            <p:strVal val="#ppt_w"/>
                                          </p:val>
                                        </p:tav>
                                      </p:tavLst>
                                    </p:anim>
                                    <p:anim calcmode="lin" valueType="num">
                                      <p:cBhvr>
                                        <p:cTn id="44" dur="500" fill="hold"/>
                                        <p:tgtEl>
                                          <p:spTgt spid="10"/>
                                        </p:tgtEl>
                                        <p:attrNameLst>
                                          <p:attrName>ppt_h</p:attrName>
                                        </p:attrNameLst>
                                      </p:cBhvr>
                                      <p:tavLst>
                                        <p:tav tm="0">
                                          <p:val>
                                            <p:fltVal val="0"/>
                                          </p:val>
                                        </p:tav>
                                        <p:tav tm="100000">
                                          <p:val>
                                            <p:strVal val="#ppt_h"/>
                                          </p:val>
                                        </p:tav>
                                      </p:tavLst>
                                    </p:anim>
                                    <p:animEffect transition="in" filter="fade">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animBg="1"/>
      <p:bldP spid="14" grpId="0" animBg="1"/>
      <p:bldP spid="15" grpId="0" animBg="1"/>
      <p:bldP spid="1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Espace réservé du numéro de diapositive 1"/>
          <p:cNvSpPr>
            <a:spLocks noGrp="1"/>
          </p:cNvSpPr>
          <p:nvPr>
            <p:ph type="sldNum" sz="quarter" idx="12"/>
          </p:nvPr>
        </p:nvSpPr>
        <p:spPr>
          <a:xfrm>
            <a:off x="6457950" y="6356351"/>
            <a:ext cx="2057400" cy="365125"/>
          </a:xfrm>
        </p:spPr>
        <p:txBody>
          <a:bodyPr vert="horz" lIns="91440" tIns="45720" rIns="91440" bIns="45720" rtlCol="0" anchor="ctr">
            <a:normAutofit/>
          </a:bodyPr>
          <a:lstStyle/>
          <a:p>
            <a:pPr algn="r" defTabSz="914400">
              <a:spcAft>
                <a:spcPts val="600"/>
              </a:spcAft>
            </a:pPr>
            <a:fld id="{CA474A6A-D2DE-E348-BD5B-9CFD0E02C68D}" type="slidenum">
              <a:rPr lang="en-US" sz="1050">
                <a:solidFill>
                  <a:srgbClr val="FFFFFF"/>
                </a:solidFill>
              </a:rPr>
              <a:pPr algn="r" defTabSz="914400">
                <a:spcAft>
                  <a:spcPts val="600"/>
                </a:spcAft>
              </a:pPr>
              <a:t>31</a:t>
            </a:fld>
            <a:endParaRPr lang="en-US" sz="1050">
              <a:solidFill>
                <a:srgbClr val="FFFFFF"/>
              </a:solidFill>
            </a:endParaRPr>
          </a:p>
        </p:txBody>
      </p:sp>
      <p:pic>
        <p:nvPicPr>
          <p:cNvPr id="4102" name="Picture 6" descr="See the source image">
            <a:extLst>
              <a:ext uri="{FF2B5EF4-FFF2-40B4-BE49-F238E27FC236}">
                <a16:creationId xmlns:a16="http://schemas.microsoft.com/office/drawing/2014/main" id="{FEBD842C-5A6B-2F7A-FCB2-78B9DC50F13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48680"/>
            <a:ext cx="9144000" cy="5145087"/>
          </a:xfrm>
          <a:prstGeom prst="rect">
            <a:avLst/>
          </a:prstGeom>
          <a:noFill/>
          <a:extLst>
            <a:ext uri="{909E8E84-426E-40DD-AFC4-6F175D3DCCD1}">
              <a14:hiddenFill xmlns:a14="http://schemas.microsoft.com/office/drawing/2010/main">
                <a:solidFill>
                  <a:srgbClr val="FFFFFF"/>
                </a:solidFill>
              </a14:hiddenFill>
            </a:ext>
          </a:extLst>
        </p:spPr>
      </p:pic>
      <p:sp>
        <p:nvSpPr>
          <p:cNvPr id="8" name="ZoneTexte 11"/>
          <p:cNvSpPr txBox="1"/>
          <p:nvPr/>
        </p:nvSpPr>
        <p:spPr>
          <a:xfrm>
            <a:off x="3635896" y="807095"/>
            <a:ext cx="3102644" cy="461665"/>
          </a:xfrm>
          <a:prstGeom prst="rect">
            <a:avLst/>
          </a:prstGeom>
          <a:noFill/>
        </p:spPr>
        <p:txBody>
          <a:bodyPr wrap="none" rtlCol="0">
            <a:spAutoFit/>
          </a:bodyPr>
          <a:lstStyle/>
          <a:p>
            <a:pPr>
              <a:spcAft>
                <a:spcPts val="600"/>
              </a:spcAft>
            </a:pPr>
            <a:r>
              <a:rPr lang="en-GB" sz="2400" b="1" dirty="0">
                <a:solidFill>
                  <a:srgbClr val="0070C0"/>
                </a:solidFill>
                <a:latin typeface="Bell Gothic Std Light" charset="0"/>
                <a:ea typeface="Bell Gothic Std Light" charset="0"/>
                <a:cs typeface="Bell Gothic Std Light" charset="0"/>
              </a:rPr>
              <a:t>Selling what to whom?</a:t>
            </a:r>
          </a:p>
        </p:txBody>
      </p:sp>
      <p:pic>
        <p:nvPicPr>
          <p:cNvPr id="11" name="Online Media 10" title="Ansoff Matrix | Overview, Strategies and Practical Examples">
            <a:hlinkClick r:id="" action="ppaction://media"/>
            <a:extLst>
              <a:ext uri="{FF2B5EF4-FFF2-40B4-BE49-F238E27FC236}">
                <a16:creationId xmlns:a16="http://schemas.microsoft.com/office/drawing/2014/main" id="{D454D2E1-36C5-DC80-7175-6AA7F351F328}"/>
              </a:ext>
            </a:extLst>
          </p:cNvPr>
          <p:cNvPicPr>
            <a:picLocks noRot="1" noChangeAspect="1"/>
          </p:cNvPicPr>
          <p:nvPr>
            <a:videoFile r:link="rId1"/>
          </p:nvPr>
        </p:nvPicPr>
        <p:blipFill>
          <a:blip r:embed="rId5"/>
          <a:stretch>
            <a:fillRect/>
          </a:stretch>
        </p:blipFill>
        <p:spPr>
          <a:xfrm>
            <a:off x="109415" y="677618"/>
            <a:ext cx="8925169" cy="5042720"/>
          </a:xfrm>
          <a:prstGeom prst="rect">
            <a:avLst/>
          </a:prstGeom>
        </p:spPr>
      </p:pic>
    </p:spTree>
    <p:extLst>
      <p:ext uri="{BB962C8B-B14F-4D97-AF65-F5344CB8AC3E}">
        <p14:creationId xmlns:p14="http://schemas.microsoft.com/office/powerpoint/2010/main" val="1847830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8" fill="hold" display="0">
                  <p:stCondLst>
                    <p:cond delay="indefinite"/>
                  </p:stCondLst>
                </p:cTn>
                <p:tgtEl>
                  <p:spTgt spid="11"/>
                </p:tgtEl>
              </p:cMediaNode>
            </p:vide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C1EBB6-9419-43F6-A276-1D742CF15017}"/>
              </a:ext>
            </a:extLst>
          </p:cNvPr>
          <p:cNvSpPr>
            <a:spLocks noGrp="1"/>
          </p:cNvSpPr>
          <p:nvPr>
            <p:ph type="title"/>
          </p:nvPr>
        </p:nvSpPr>
        <p:spPr/>
        <p:txBody>
          <a:bodyPr/>
          <a:lstStyle/>
          <a:p>
            <a:r>
              <a:rPr lang="en-GB" dirty="0"/>
              <a:t>Exporting</a:t>
            </a:r>
          </a:p>
        </p:txBody>
      </p:sp>
      <p:graphicFrame>
        <p:nvGraphicFramePr>
          <p:cNvPr id="4" name="Content Placeholder 3">
            <a:extLst>
              <a:ext uri="{FF2B5EF4-FFF2-40B4-BE49-F238E27FC236}">
                <a16:creationId xmlns:a16="http://schemas.microsoft.com/office/drawing/2014/main" id="{361C9B74-460E-475A-9AF2-41EB2CFCEF42}"/>
              </a:ext>
            </a:extLst>
          </p:cNvPr>
          <p:cNvGraphicFramePr>
            <a:graphicFrameLocks noGrp="1"/>
          </p:cNvGraphicFramePr>
          <p:nvPr>
            <p:ph idx="1"/>
          </p:nvPr>
        </p:nvGraphicFramePr>
        <p:xfrm>
          <a:off x="628650" y="1947863"/>
          <a:ext cx="7886700" cy="3604260"/>
        </p:xfrm>
        <a:graphic>
          <a:graphicData uri="http://schemas.openxmlformats.org/drawingml/2006/table">
            <a:tbl>
              <a:tblPr firstRow="1" bandRow="1">
                <a:tableStyleId>{5940675A-B579-460E-94D1-54222C63F5DA}</a:tableStyleId>
              </a:tblPr>
              <a:tblGrid>
                <a:gridCol w="3943350">
                  <a:extLst>
                    <a:ext uri="{9D8B030D-6E8A-4147-A177-3AD203B41FA5}">
                      <a16:colId xmlns:a16="http://schemas.microsoft.com/office/drawing/2014/main" val="4077423282"/>
                    </a:ext>
                  </a:extLst>
                </a:gridCol>
                <a:gridCol w="3943350">
                  <a:extLst>
                    <a:ext uri="{9D8B030D-6E8A-4147-A177-3AD203B41FA5}">
                      <a16:colId xmlns:a16="http://schemas.microsoft.com/office/drawing/2014/main" val="225198896"/>
                    </a:ext>
                  </a:extLst>
                </a:gridCol>
              </a:tblGrid>
              <a:tr h="278130">
                <a:tc>
                  <a:txBody>
                    <a:bodyPr/>
                    <a:lstStyle/>
                    <a:p>
                      <a:pPr algn="ctr"/>
                      <a:r>
                        <a:rPr lang="en-GB" sz="1400" b="1" dirty="0">
                          <a:solidFill>
                            <a:schemeClr val="tx1"/>
                          </a:solidFill>
                        </a:rPr>
                        <a:t>Advantages</a:t>
                      </a:r>
                    </a:p>
                  </a:txBody>
                  <a:tcPr marL="68580" marR="68580" marT="34290" marB="34290">
                    <a:solidFill>
                      <a:schemeClr val="bg1">
                        <a:lumMod val="85000"/>
                      </a:schemeClr>
                    </a:solidFill>
                  </a:tcPr>
                </a:tc>
                <a:tc>
                  <a:txBody>
                    <a:bodyPr/>
                    <a:lstStyle/>
                    <a:p>
                      <a:pPr algn="ctr"/>
                      <a:r>
                        <a:rPr lang="en-GB" sz="1400" b="1" dirty="0">
                          <a:solidFill>
                            <a:schemeClr val="tx1"/>
                          </a:solidFill>
                        </a:rPr>
                        <a:t>Disadvantages</a:t>
                      </a:r>
                    </a:p>
                  </a:txBody>
                  <a:tcPr marL="68580" marR="68580" marT="34290" marB="34290">
                    <a:solidFill>
                      <a:schemeClr val="bg1">
                        <a:lumMod val="85000"/>
                      </a:schemeClr>
                    </a:solidFill>
                  </a:tcPr>
                </a:tc>
                <a:extLst>
                  <a:ext uri="{0D108BD9-81ED-4DB2-BD59-A6C34878D82A}">
                    <a16:rowId xmlns:a16="http://schemas.microsoft.com/office/drawing/2014/main" val="2380546105"/>
                  </a:ext>
                </a:extLst>
              </a:tr>
              <a:tr h="754380">
                <a:tc>
                  <a:txBody>
                    <a:bodyPr/>
                    <a:lstStyle/>
                    <a:p>
                      <a:r>
                        <a:rPr lang="en-GB" sz="1400" b="0" dirty="0">
                          <a:solidFill>
                            <a:schemeClr val="tx1"/>
                          </a:solidFill>
                        </a:rPr>
                        <a:t>Avoids substantive costs of establishing operations in the host country</a:t>
                      </a:r>
                    </a:p>
                  </a:txBody>
                  <a:tcPr marL="68580" marR="68580" marT="34290" marB="34290"/>
                </a:tc>
                <a:tc>
                  <a:txBody>
                    <a:bodyPr/>
                    <a:lstStyle/>
                    <a:p>
                      <a:r>
                        <a:rPr lang="en-GB" sz="1500" dirty="0">
                          <a:solidFill>
                            <a:schemeClr val="tx1"/>
                          </a:solidFill>
                        </a:rPr>
                        <a:t>Exporting can be inappropriate in case a MNE exports to lower cost locations</a:t>
                      </a:r>
                    </a:p>
                    <a:p>
                      <a:endParaRPr lang="en-GB" sz="1500" dirty="0">
                        <a:solidFill>
                          <a:schemeClr val="tx1"/>
                        </a:solidFill>
                      </a:endParaRPr>
                    </a:p>
                  </a:txBody>
                  <a:tcPr marL="68580" marR="68580" marT="34290" marB="34290"/>
                </a:tc>
                <a:extLst>
                  <a:ext uri="{0D108BD9-81ED-4DB2-BD59-A6C34878D82A}">
                    <a16:rowId xmlns:a16="http://schemas.microsoft.com/office/drawing/2014/main" val="4075506315"/>
                  </a:ext>
                </a:extLst>
              </a:tr>
              <a:tr h="4800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a:solidFill>
                            <a:schemeClr val="tx1"/>
                          </a:solidFill>
                        </a:rPr>
                        <a:t>Achieves initial learning curve and location economies effects</a:t>
                      </a:r>
                    </a:p>
                  </a:txBody>
                  <a:tcPr marL="68580" marR="68580" marT="34290" marB="3429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rPr>
                        <a:t>Transportation costs can make it uneconomical</a:t>
                      </a:r>
                    </a:p>
                  </a:txBody>
                  <a:tcPr marL="68580" marR="68580" marT="34290" marB="34290"/>
                </a:tc>
                <a:extLst>
                  <a:ext uri="{0D108BD9-81ED-4DB2-BD59-A6C34878D82A}">
                    <a16:rowId xmlns:a16="http://schemas.microsoft.com/office/drawing/2014/main" val="1479178763"/>
                  </a:ext>
                </a:extLst>
              </a:tr>
              <a:tr h="153162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a:solidFill>
                            <a:schemeClr val="tx1"/>
                          </a:solidFill>
                        </a:rPr>
                        <a:t>Low financial risk</a:t>
                      </a:r>
                    </a:p>
                    <a:p>
                      <a:endParaRPr lang="en-GB" sz="1400" dirty="0">
                        <a:solidFill>
                          <a:schemeClr val="tx1"/>
                        </a:solidFill>
                      </a:endParaRPr>
                    </a:p>
                  </a:txBody>
                  <a:tcPr marL="68580" marR="68580" marT="34290" marB="34290"/>
                </a:tc>
                <a:tc>
                  <a:txBody>
                    <a:bodyPr/>
                    <a:lstStyle/>
                    <a:p>
                      <a:r>
                        <a:rPr lang="en-GB" sz="1500" dirty="0">
                          <a:solidFill>
                            <a:schemeClr val="tx1"/>
                          </a:solidFill>
                        </a:rPr>
                        <a:t>Tariff barriers are in place </a:t>
                      </a:r>
                    </a:p>
                    <a:p>
                      <a:pPr lvl="1"/>
                      <a:r>
                        <a:rPr lang="en-GB" sz="1400" dirty="0">
                          <a:solidFill>
                            <a:schemeClr val="tx1"/>
                          </a:solidFill>
                        </a:rPr>
                        <a:t>Countries initiate theses barriers to protect the domestic economic (i.e. Chinese steel imports in the US and EU)</a:t>
                      </a:r>
                    </a:p>
                    <a:p>
                      <a:pPr lvl="1"/>
                      <a:r>
                        <a:rPr lang="en-GB" sz="1400" dirty="0">
                          <a:solidFill>
                            <a:schemeClr val="tx1"/>
                          </a:solidFill>
                        </a:rPr>
                        <a:t>Countries initiate these barriers to increase FDI (</a:t>
                      </a:r>
                      <a:r>
                        <a:rPr lang="en-GB" sz="1400" dirty="0" err="1">
                          <a:solidFill>
                            <a:schemeClr val="tx1"/>
                          </a:solidFill>
                        </a:rPr>
                        <a:t>ie</a:t>
                      </a:r>
                      <a:r>
                        <a:rPr lang="en-GB" sz="1400" dirty="0">
                          <a:solidFill>
                            <a:schemeClr val="tx1"/>
                          </a:solidFill>
                        </a:rPr>
                        <a:t>., setting up a WOS might mitigate these barriers)</a:t>
                      </a:r>
                    </a:p>
                  </a:txBody>
                  <a:tcPr marL="68580" marR="68580" marT="34290" marB="34290"/>
                </a:tc>
                <a:extLst>
                  <a:ext uri="{0D108BD9-81ED-4DB2-BD59-A6C34878D82A}">
                    <a16:rowId xmlns:a16="http://schemas.microsoft.com/office/drawing/2014/main" val="407023186"/>
                  </a:ext>
                </a:extLst>
              </a:tr>
              <a:tr h="4800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a:solidFill>
                            <a:schemeClr val="tx1"/>
                          </a:solidFill>
                        </a:rPr>
                        <a:t>Often used as a toe-dipping strategy </a:t>
                      </a:r>
                    </a:p>
                    <a:p>
                      <a:endParaRPr lang="en-GB" sz="1400" dirty="0">
                        <a:solidFill>
                          <a:schemeClr val="tx1"/>
                        </a:solidFill>
                      </a:endParaRPr>
                    </a:p>
                  </a:txBody>
                  <a:tcPr marL="68580" marR="68580" marT="34290" marB="34290"/>
                </a:tc>
                <a:tc>
                  <a:txBody>
                    <a:bodyPr/>
                    <a:lstStyle/>
                    <a:p>
                      <a:endParaRPr lang="en-GB" sz="1400" dirty="0">
                        <a:solidFill>
                          <a:schemeClr val="tx1"/>
                        </a:solidFill>
                      </a:endParaRPr>
                    </a:p>
                  </a:txBody>
                  <a:tcPr marL="68580" marR="68580" marT="34290" marB="34290"/>
                </a:tc>
                <a:extLst>
                  <a:ext uri="{0D108BD9-81ED-4DB2-BD59-A6C34878D82A}">
                    <a16:rowId xmlns:a16="http://schemas.microsoft.com/office/drawing/2014/main" val="1089665182"/>
                  </a:ext>
                </a:extLst>
              </a:tr>
            </a:tbl>
          </a:graphicData>
        </a:graphic>
      </p:graphicFrame>
    </p:spTree>
    <p:extLst>
      <p:ext uri="{BB962C8B-B14F-4D97-AF65-F5344CB8AC3E}">
        <p14:creationId xmlns:p14="http://schemas.microsoft.com/office/powerpoint/2010/main" val="38275814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53E860-0DBC-412C-A884-F0CBA70DF3E7}"/>
              </a:ext>
            </a:extLst>
          </p:cNvPr>
          <p:cNvSpPr>
            <a:spLocks noGrp="1"/>
          </p:cNvSpPr>
          <p:nvPr>
            <p:ph type="title"/>
          </p:nvPr>
        </p:nvSpPr>
        <p:spPr>
          <a:xfrm>
            <a:off x="28580" y="0"/>
            <a:ext cx="8229600" cy="922114"/>
          </a:xfrm>
        </p:spPr>
        <p:txBody>
          <a:bodyPr anchor="ctr">
            <a:normAutofit/>
          </a:bodyPr>
          <a:lstStyle/>
          <a:p>
            <a:pPr>
              <a:lnSpc>
                <a:spcPct val="90000"/>
              </a:lnSpc>
            </a:pPr>
            <a:r>
              <a:rPr lang="en-GB" sz="2800" b="1" dirty="0">
                <a:solidFill>
                  <a:srgbClr val="0070C0"/>
                </a:solidFill>
              </a:rPr>
              <a:t>Assignment 2</a:t>
            </a:r>
          </a:p>
        </p:txBody>
      </p:sp>
      <p:sp>
        <p:nvSpPr>
          <p:cNvPr id="3" name="Content Placeholder 2">
            <a:extLst>
              <a:ext uri="{FF2B5EF4-FFF2-40B4-BE49-F238E27FC236}">
                <a16:creationId xmlns:a16="http://schemas.microsoft.com/office/drawing/2014/main" id="{4554CB90-BFA1-4739-B0D3-DB06D809D381}"/>
              </a:ext>
            </a:extLst>
          </p:cNvPr>
          <p:cNvSpPr>
            <a:spLocks noGrp="1"/>
          </p:cNvSpPr>
          <p:nvPr>
            <p:ph sz="half" idx="1"/>
          </p:nvPr>
        </p:nvSpPr>
        <p:spPr>
          <a:xfrm>
            <a:off x="4013974" y="411361"/>
            <a:ext cx="4781872" cy="3384376"/>
          </a:xfrm>
        </p:spPr>
        <p:txBody>
          <a:bodyPr>
            <a:normAutofit/>
          </a:bodyPr>
          <a:lstStyle/>
          <a:p>
            <a:pPr marL="0" indent="0">
              <a:buNone/>
            </a:pPr>
            <a:r>
              <a:rPr lang="en-GB" sz="2600" dirty="0"/>
              <a:t>What stage are you at ?</a:t>
            </a:r>
          </a:p>
          <a:p>
            <a:pPr marL="0" indent="0">
              <a:buNone/>
            </a:pPr>
            <a:endParaRPr lang="en-GB" sz="1300" dirty="0"/>
          </a:p>
          <a:p>
            <a:pPr marL="0" indent="0">
              <a:buNone/>
            </a:pPr>
            <a:r>
              <a:rPr lang="en-GB" sz="2600" dirty="0"/>
              <a:t>Have you chosen your hotel?</a:t>
            </a:r>
          </a:p>
          <a:p>
            <a:pPr marL="0" indent="0">
              <a:buNone/>
            </a:pPr>
            <a:endParaRPr lang="en-GB" sz="1200" dirty="0"/>
          </a:p>
          <a:p>
            <a:pPr marL="0" indent="0">
              <a:buNone/>
            </a:pPr>
            <a:r>
              <a:rPr lang="en-GB" sz="2600" dirty="0"/>
              <a:t>Have you thought of an idea?</a:t>
            </a:r>
          </a:p>
          <a:p>
            <a:pPr marL="0" indent="0">
              <a:buNone/>
            </a:pPr>
            <a:endParaRPr lang="en-GB" sz="1200" dirty="0"/>
          </a:p>
          <a:p>
            <a:pPr marL="0" indent="0">
              <a:buNone/>
            </a:pPr>
            <a:r>
              <a:rPr lang="en-GB" sz="2600" dirty="0"/>
              <a:t>Have drawn up your marketing plan?</a:t>
            </a:r>
          </a:p>
          <a:p>
            <a:pPr marL="0" indent="0">
              <a:buNone/>
            </a:pPr>
            <a:endParaRPr lang="en-GB" sz="2600" dirty="0"/>
          </a:p>
        </p:txBody>
      </p:sp>
      <p:pic>
        <p:nvPicPr>
          <p:cNvPr id="4" name="Picture 3">
            <a:extLst>
              <a:ext uri="{FF2B5EF4-FFF2-40B4-BE49-F238E27FC236}">
                <a16:creationId xmlns:a16="http://schemas.microsoft.com/office/drawing/2014/main" id="{8B278E35-49A9-467B-A3A2-383A16951472}"/>
              </a:ext>
            </a:extLst>
          </p:cNvPr>
          <p:cNvPicPr>
            <a:picLocks noChangeAspect="1"/>
          </p:cNvPicPr>
          <p:nvPr/>
        </p:nvPicPr>
        <p:blipFill>
          <a:blip r:embed="rId2"/>
          <a:stretch>
            <a:fillRect/>
          </a:stretch>
        </p:blipFill>
        <p:spPr>
          <a:xfrm>
            <a:off x="232359" y="752914"/>
            <a:ext cx="3065138" cy="2532070"/>
          </a:xfrm>
          <a:prstGeom prst="rect">
            <a:avLst/>
          </a:prstGeom>
        </p:spPr>
      </p:pic>
      <p:pic>
        <p:nvPicPr>
          <p:cNvPr id="6" name="Picture 5">
            <a:extLst>
              <a:ext uri="{FF2B5EF4-FFF2-40B4-BE49-F238E27FC236}">
                <a16:creationId xmlns:a16="http://schemas.microsoft.com/office/drawing/2014/main" id="{2FB1173E-F10E-AA2E-CF01-09522D44C68C}"/>
              </a:ext>
            </a:extLst>
          </p:cNvPr>
          <p:cNvPicPr>
            <a:picLocks noChangeAspect="1"/>
          </p:cNvPicPr>
          <p:nvPr/>
        </p:nvPicPr>
        <p:blipFill>
          <a:blip r:embed="rId3"/>
          <a:stretch>
            <a:fillRect/>
          </a:stretch>
        </p:blipFill>
        <p:spPr>
          <a:xfrm>
            <a:off x="1424778" y="3573017"/>
            <a:ext cx="6294444" cy="23449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5849757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71DE6F4-8B95-4FCE-B509-50EEC1C46902}"/>
              </a:ext>
            </a:extLst>
          </p:cNvPr>
          <p:cNvPicPr>
            <a:picLocks noGrp="1" noChangeAspect="1"/>
          </p:cNvPicPr>
          <p:nvPr>
            <p:ph idx="1"/>
          </p:nvPr>
        </p:nvPicPr>
        <p:blipFill>
          <a:blip r:embed="rId2"/>
          <a:stretch>
            <a:fillRect/>
          </a:stretch>
        </p:blipFill>
        <p:spPr>
          <a:xfrm>
            <a:off x="5360370" y="116632"/>
            <a:ext cx="3604118" cy="1728192"/>
          </a:xfrm>
        </p:spPr>
      </p:pic>
      <p:sp>
        <p:nvSpPr>
          <p:cNvPr id="2" name="TextBox 1">
            <a:extLst>
              <a:ext uri="{FF2B5EF4-FFF2-40B4-BE49-F238E27FC236}">
                <a16:creationId xmlns:a16="http://schemas.microsoft.com/office/drawing/2014/main" id="{149A8C8B-B332-448D-BCF3-77ABD9E7883A}"/>
              </a:ext>
            </a:extLst>
          </p:cNvPr>
          <p:cNvSpPr txBox="1"/>
          <p:nvPr/>
        </p:nvSpPr>
        <p:spPr>
          <a:xfrm>
            <a:off x="179512" y="1196752"/>
            <a:ext cx="7056784" cy="4801314"/>
          </a:xfrm>
          <a:prstGeom prst="rect">
            <a:avLst/>
          </a:prstGeom>
          <a:noFill/>
        </p:spPr>
        <p:txBody>
          <a:bodyPr wrap="square" rtlCol="0">
            <a:spAutoFit/>
          </a:bodyPr>
          <a:lstStyle/>
          <a:p>
            <a:r>
              <a:rPr lang="en-GB" b="1" dirty="0"/>
              <a:t>Assignment 2:PESENTATION 5 MINUTES</a:t>
            </a:r>
            <a:r>
              <a:rPr lang="en-GB" dirty="0"/>
              <a:t>:</a:t>
            </a:r>
          </a:p>
          <a:p>
            <a:r>
              <a:rPr lang="en-GB" sz="1800" b="1" dirty="0">
                <a:effectLst/>
                <a:latin typeface="Arial" panose="020B0604020202020204" pitchFamily="34" charset="0"/>
                <a:ea typeface="Calibri" panose="020F0502020204030204" pitchFamily="34" charset="0"/>
              </a:rPr>
              <a:t>share some new ideas</a:t>
            </a:r>
            <a:r>
              <a:rPr lang="en-GB" sz="1800" dirty="0">
                <a:effectLst/>
                <a:latin typeface="Arial" panose="020B0604020202020204" pitchFamily="34" charset="0"/>
                <a:ea typeface="Calibri" panose="020F0502020204030204" pitchFamily="34" charset="0"/>
              </a:rPr>
              <a:t> and how these </a:t>
            </a:r>
            <a:r>
              <a:rPr lang="en-GB" sz="1800" b="1" dirty="0">
                <a:effectLst/>
                <a:latin typeface="Arial" panose="020B0604020202020204" pitchFamily="34" charset="0"/>
                <a:ea typeface="Calibri" panose="020F0502020204030204" pitchFamily="34" charset="0"/>
              </a:rPr>
              <a:t>could be marketed</a:t>
            </a:r>
            <a:r>
              <a:rPr lang="en-GB" sz="1800" dirty="0">
                <a:effectLst/>
                <a:latin typeface="Arial" panose="020B0604020202020204" pitchFamily="34" charset="0"/>
                <a:ea typeface="Calibri" panose="020F0502020204030204" pitchFamily="34" charset="0"/>
              </a:rPr>
              <a:t> to the customers (get creative) and what you have written about with your target market.</a:t>
            </a:r>
          </a:p>
          <a:p>
            <a:endParaRPr lang="en-GB" dirty="0">
              <a:latin typeface="Arial" panose="020B0604020202020204" pitchFamily="34" charset="0"/>
            </a:endParaRPr>
          </a:p>
          <a:p>
            <a:r>
              <a:rPr lang="en-GB" b="1" dirty="0">
                <a:latin typeface="Arial" panose="020B0604020202020204" pitchFamily="34" charset="0"/>
              </a:rPr>
              <a:t>Marketing Plan </a:t>
            </a:r>
            <a:r>
              <a:rPr lang="en-GB" dirty="0">
                <a:latin typeface="Arial" panose="020B0604020202020204" pitchFamily="34" charset="0"/>
              </a:rPr>
              <a:t>: Component 2 (50%) Marketing Plan (1250 words) submission date </a:t>
            </a:r>
          </a:p>
          <a:p>
            <a:r>
              <a:rPr lang="en-GB" dirty="0">
                <a:latin typeface="Arial" panose="020B0604020202020204" pitchFamily="34" charset="0"/>
              </a:rPr>
              <a:t>The hotel should be chosen from the either Group A or Group B ; but could be situated anywhere globally. Remember the purpose of this plan is to </a:t>
            </a:r>
            <a:r>
              <a:rPr lang="en-GB" b="1" dirty="0">
                <a:latin typeface="Arial" panose="020B0604020202020204" pitchFamily="34" charset="0"/>
              </a:rPr>
              <a:t>attract new customers </a:t>
            </a:r>
            <a:r>
              <a:rPr lang="en-GB" dirty="0">
                <a:latin typeface="Arial" panose="020B0604020202020204" pitchFamily="34" charset="0"/>
              </a:rPr>
              <a:t>to your chosen hotel, be </a:t>
            </a:r>
            <a:r>
              <a:rPr lang="en-GB" b="1" dirty="0">
                <a:latin typeface="Arial" panose="020B0604020202020204" pitchFamily="34" charset="0"/>
              </a:rPr>
              <a:t>imaginative in your messaging </a:t>
            </a:r>
            <a:r>
              <a:rPr lang="en-GB" dirty="0">
                <a:latin typeface="Arial" panose="020B0604020202020204" pitchFamily="34" charset="0"/>
              </a:rPr>
              <a:t>thinking </a:t>
            </a:r>
            <a:r>
              <a:rPr lang="en-GB" b="1" dirty="0">
                <a:latin typeface="Arial" panose="020B0604020202020204" pitchFamily="34" charset="0"/>
              </a:rPr>
              <a:t>about improving, changing or introducing the new idea/s</a:t>
            </a:r>
            <a:r>
              <a:rPr lang="en-GB" dirty="0">
                <a:latin typeface="Arial" panose="020B0604020202020204" pitchFamily="34" charset="0"/>
              </a:rPr>
              <a:t>. Think about analysing the </a:t>
            </a:r>
            <a:r>
              <a:rPr lang="en-GB" b="1" dirty="0">
                <a:latin typeface="Arial" panose="020B0604020202020204" pitchFamily="34" charset="0"/>
              </a:rPr>
              <a:t>micro and macro environment (SWOT /PESTLE</a:t>
            </a:r>
            <a:r>
              <a:rPr lang="en-GB" dirty="0">
                <a:latin typeface="Arial" panose="020B0604020202020204" pitchFamily="34" charset="0"/>
              </a:rPr>
              <a:t> to provide new direction for the business. Use as many in class examples to support your case as well as industry research and evidence</a:t>
            </a:r>
            <a:r>
              <a:rPr lang="en-GB" b="1" dirty="0">
                <a:latin typeface="Arial" panose="020B0604020202020204" pitchFamily="34" charset="0"/>
              </a:rPr>
              <a:t>. (MARKETING MIX, STP etc)</a:t>
            </a:r>
          </a:p>
          <a:p>
            <a:endParaRPr lang="en-GB" dirty="0"/>
          </a:p>
        </p:txBody>
      </p:sp>
    </p:spTree>
    <p:extLst>
      <p:ext uri="{BB962C8B-B14F-4D97-AF65-F5344CB8AC3E}">
        <p14:creationId xmlns:p14="http://schemas.microsoft.com/office/powerpoint/2010/main" val="27034649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D1C5ED0-0233-6094-1BE8-836B30DC0FC2}"/>
              </a:ext>
            </a:extLst>
          </p:cNvPr>
          <p:cNvSpPr txBox="1"/>
          <p:nvPr/>
        </p:nvSpPr>
        <p:spPr>
          <a:xfrm>
            <a:off x="251520" y="71444"/>
            <a:ext cx="8640960" cy="5986254"/>
          </a:xfrm>
          <a:prstGeom prst="rect">
            <a:avLst/>
          </a:prstGeom>
          <a:noFill/>
        </p:spPr>
        <p:txBody>
          <a:bodyPr wrap="square">
            <a:spAutoFit/>
          </a:bodyPr>
          <a:lstStyle/>
          <a:p>
            <a:pPr>
              <a:spcBef>
                <a:spcPts val="450"/>
              </a:spcBef>
              <a:spcAft>
                <a:spcPts val="450"/>
              </a:spcAft>
            </a:pPr>
            <a:r>
              <a:rPr lang="en-GB" sz="12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-Introduction</a:t>
            </a:r>
            <a:endParaRPr lang="en-GB" sz="1200" b="1" dirty="0">
              <a:solidFill>
                <a:srgbClr val="FF0000"/>
              </a:solidFill>
              <a:effectLst/>
              <a:latin typeface="Calibri" panose="020F0502020204030204" pitchFamily="34" charset="0"/>
              <a:ea typeface="DengXian" panose="02010600030101010101" pitchFamily="2" charset="-122"/>
              <a:cs typeface="Arial" panose="020B0604020202020204" pitchFamily="34" charset="0"/>
            </a:endParaRPr>
          </a:p>
          <a:p>
            <a:pPr>
              <a:spcBef>
                <a:spcPts val="450"/>
              </a:spcBef>
              <a:spcAft>
                <a:spcPts val="450"/>
              </a:spcAft>
            </a:pPr>
            <a:r>
              <a:rPr lang="en-GB" sz="12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(100 words)</a:t>
            </a:r>
            <a:endParaRPr lang="en-GB" sz="1200" dirty="0">
              <a:solidFill>
                <a:srgbClr val="FF0000"/>
              </a:solidFill>
              <a:effectLst/>
              <a:latin typeface="Calibri" panose="020F0502020204030204" pitchFamily="34" charset="0"/>
              <a:ea typeface="DengXian" panose="02010600030101010101" pitchFamily="2" charset="-122"/>
              <a:cs typeface="Arial" panose="020B0604020202020204" pitchFamily="34" charset="0"/>
            </a:endParaRPr>
          </a:p>
          <a:p>
            <a:pPr>
              <a:spcBef>
                <a:spcPts val="450"/>
              </a:spcBef>
              <a:spcAft>
                <a:spcPts val="450"/>
              </a:spcAft>
            </a:pPr>
            <a:r>
              <a:rPr lang="en-GB" sz="12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The purpose of your marketing plan/what it is about</a:t>
            </a:r>
            <a:endParaRPr lang="en-GB" sz="1200" dirty="0">
              <a:effectLst/>
              <a:latin typeface="Calibri" panose="020F0502020204030204" pitchFamily="34" charset="0"/>
              <a:ea typeface="DengXian" panose="02010600030101010101" pitchFamily="2" charset="-122"/>
              <a:cs typeface="Arial" panose="020B0604020202020204" pitchFamily="34" charset="0"/>
            </a:endParaRPr>
          </a:p>
          <a:p>
            <a:pPr>
              <a:spcAft>
                <a:spcPts val="800"/>
              </a:spcAft>
            </a:pPr>
            <a:r>
              <a:rPr lang="en-GB" sz="12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Who it is being prepared </a:t>
            </a:r>
            <a:r>
              <a:rPr lang="en-GB" sz="1200" dirty="0" err="1">
                <a:solidFill>
                  <a:srgbClr val="222222"/>
                </a:solidFill>
                <a:effectLst/>
                <a:latin typeface="Arial" panose="020B0604020202020204" pitchFamily="34" charset="0"/>
                <a:ea typeface="Times New Roman" panose="02020603050405020304" pitchFamily="18" charset="0"/>
                <a:cs typeface="Arial" panose="020B0604020202020204" pitchFamily="34" charset="0"/>
              </a:rPr>
              <a:t>for?Briefly</a:t>
            </a:r>
            <a:r>
              <a:rPr lang="en-GB" sz="12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introduce the key areas/Frameworks/Theorists you will use to frame your plan SOSTAC, 4’Ps etc..</a:t>
            </a:r>
            <a:endParaRPr lang="en-GB" sz="1200" dirty="0">
              <a:effectLst/>
              <a:latin typeface="Calibri" panose="020F0502020204030204" pitchFamily="34" charset="0"/>
              <a:ea typeface="DengXian" panose="02010600030101010101" pitchFamily="2" charset="-122"/>
              <a:cs typeface="Arial" panose="020B0604020202020204" pitchFamily="34" charset="0"/>
            </a:endParaRPr>
          </a:p>
          <a:p>
            <a:pPr>
              <a:spcAft>
                <a:spcPts val="800"/>
              </a:spcAft>
            </a:pPr>
            <a:r>
              <a:rPr lang="en-GB" sz="12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(Be concise your word count is short) </a:t>
            </a:r>
          </a:p>
          <a:p>
            <a:pPr>
              <a:spcAft>
                <a:spcPts val="800"/>
              </a:spcAft>
            </a:pPr>
            <a:endParaRPr lang="en-GB" sz="1200" dirty="0">
              <a:effectLst/>
              <a:latin typeface="Calibri" panose="020F0502020204030204" pitchFamily="34" charset="0"/>
              <a:ea typeface="DengXian" panose="02010600030101010101" pitchFamily="2" charset="-122"/>
              <a:cs typeface="Arial" panose="020B0604020202020204" pitchFamily="34" charset="0"/>
            </a:endParaRPr>
          </a:p>
          <a:p>
            <a:pPr>
              <a:spcBef>
                <a:spcPts val="450"/>
              </a:spcBef>
              <a:spcAft>
                <a:spcPts val="450"/>
              </a:spcAft>
            </a:pPr>
            <a:r>
              <a:rPr lang="en-GB" sz="12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-Situation Analysis</a:t>
            </a:r>
            <a:endParaRPr lang="en-GB" sz="1200" dirty="0">
              <a:solidFill>
                <a:srgbClr val="FF0000"/>
              </a:solidFill>
              <a:effectLst/>
              <a:latin typeface="Calibri" panose="020F0502020204030204" pitchFamily="34" charset="0"/>
              <a:ea typeface="DengXian" panose="02010600030101010101" pitchFamily="2" charset="-122"/>
              <a:cs typeface="Arial" panose="020B0604020202020204" pitchFamily="34" charset="0"/>
            </a:endParaRPr>
          </a:p>
          <a:p>
            <a:pPr>
              <a:spcBef>
                <a:spcPts val="450"/>
              </a:spcBef>
              <a:spcAft>
                <a:spcPts val="450"/>
              </a:spcAft>
            </a:pPr>
            <a:r>
              <a:rPr lang="en-GB" sz="12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(350 words)</a:t>
            </a:r>
            <a:endParaRPr lang="en-GB" sz="1200" dirty="0">
              <a:solidFill>
                <a:srgbClr val="FF0000"/>
              </a:solidFill>
              <a:effectLst/>
              <a:latin typeface="Calibri" panose="020F0502020204030204" pitchFamily="34" charset="0"/>
              <a:ea typeface="DengXian" panose="02010600030101010101" pitchFamily="2" charset="-122"/>
              <a:cs typeface="Arial" panose="020B0604020202020204" pitchFamily="34" charset="0"/>
            </a:endParaRPr>
          </a:p>
          <a:p>
            <a:pPr>
              <a:spcBef>
                <a:spcPts val="450"/>
              </a:spcBef>
              <a:spcAft>
                <a:spcPts val="450"/>
              </a:spcAft>
            </a:pPr>
            <a:r>
              <a:rPr lang="en-GB" sz="1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5 'C's</a:t>
            </a:r>
            <a:endParaRPr lang="en-GB" sz="1200" dirty="0">
              <a:effectLst/>
              <a:latin typeface="Calibri" panose="020F0502020204030204" pitchFamily="34" charset="0"/>
              <a:ea typeface="DengXian" panose="02010600030101010101" pitchFamily="2" charset="-122"/>
              <a:cs typeface="Arial" panose="020B0604020202020204" pitchFamily="34" charset="0"/>
            </a:endParaRPr>
          </a:p>
          <a:p>
            <a:pPr>
              <a:spcBef>
                <a:spcPts val="450"/>
              </a:spcBef>
              <a:spcAft>
                <a:spcPts val="450"/>
              </a:spcAft>
            </a:pPr>
            <a:r>
              <a:rPr lang="en-GB" sz="1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Company:</a:t>
            </a:r>
            <a:r>
              <a:rPr lang="en-GB" sz="12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SWOT analysis (Micro analysis)  - </a:t>
            </a:r>
            <a:r>
              <a:rPr lang="en-GB" sz="1200" u="sng"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This can be in a table</a:t>
            </a:r>
            <a:endParaRPr lang="en-GB" sz="1200" dirty="0">
              <a:effectLst/>
              <a:latin typeface="Calibri" panose="020F0502020204030204" pitchFamily="34" charset="0"/>
              <a:ea typeface="DengXian" panose="02010600030101010101" pitchFamily="2" charset="-122"/>
              <a:cs typeface="Arial" panose="020B0604020202020204" pitchFamily="34" charset="0"/>
            </a:endParaRPr>
          </a:p>
          <a:p>
            <a:pPr>
              <a:spcBef>
                <a:spcPts val="450"/>
              </a:spcBef>
              <a:spcAft>
                <a:spcPts val="450"/>
              </a:spcAft>
            </a:pPr>
            <a:r>
              <a:rPr lang="en-GB" sz="1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Customers:</a:t>
            </a:r>
            <a:r>
              <a:rPr lang="en-GB" sz="12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Segmentation and Targeting/ Customer profile's'</a:t>
            </a:r>
            <a:endParaRPr lang="en-GB" sz="1200" dirty="0">
              <a:effectLst/>
              <a:latin typeface="Calibri" panose="020F0502020204030204" pitchFamily="34" charset="0"/>
              <a:ea typeface="DengXian" panose="02010600030101010101" pitchFamily="2" charset="-122"/>
              <a:cs typeface="Arial" panose="020B0604020202020204" pitchFamily="34" charset="0"/>
            </a:endParaRPr>
          </a:p>
          <a:p>
            <a:pPr>
              <a:spcBef>
                <a:spcPts val="450"/>
              </a:spcBef>
              <a:spcAft>
                <a:spcPts val="450"/>
              </a:spcAft>
            </a:pPr>
            <a:r>
              <a:rPr lang="en-GB" sz="1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Competitors:</a:t>
            </a:r>
            <a:r>
              <a:rPr lang="en-GB" sz="12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Porters five forces,</a:t>
            </a:r>
            <a:r>
              <a:rPr lang="en-GB" sz="1200" u="sng"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This can be in a table</a:t>
            </a:r>
            <a:r>
              <a:rPr lang="en-GB" sz="12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Perceptual positioning maps</a:t>
            </a:r>
            <a:endParaRPr lang="en-GB" sz="1200" dirty="0">
              <a:effectLst/>
              <a:latin typeface="Calibri" panose="020F0502020204030204" pitchFamily="34" charset="0"/>
              <a:ea typeface="DengXian" panose="02010600030101010101" pitchFamily="2" charset="-122"/>
              <a:cs typeface="Arial" panose="020B0604020202020204" pitchFamily="34" charset="0"/>
            </a:endParaRPr>
          </a:p>
          <a:p>
            <a:pPr>
              <a:spcBef>
                <a:spcPts val="450"/>
              </a:spcBef>
              <a:spcAft>
                <a:spcPts val="450"/>
              </a:spcAft>
            </a:pPr>
            <a:r>
              <a:rPr lang="en-GB" sz="1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Collaborators:</a:t>
            </a:r>
            <a:r>
              <a:rPr lang="en-GB" sz="12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Demonstrate an awareness of your organisations B2B Relationships, Partnerships, Franchises.</a:t>
            </a:r>
            <a:endParaRPr lang="en-GB" sz="1200" dirty="0">
              <a:effectLst/>
              <a:latin typeface="Calibri" panose="020F0502020204030204" pitchFamily="34" charset="0"/>
              <a:ea typeface="DengXian" panose="02010600030101010101" pitchFamily="2" charset="-122"/>
              <a:cs typeface="Arial" panose="020B0604020202020204" pitchFamily="34" charset="0"/>
            </a:endParaRPr>
          </a:p>
          <a:p>
            <a:pPr>
              <a:spcBef>
                <a:spcPts val="450"/>
              </a:spcBef>
              <a:spcAft>
                <a:spcPts val="450"/>
              </a:spcAft>
            </a:pPr>
            <a:r>
              <a:rPr lang="en-GB" sz="1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Climate:</a:t>
            </a:r>
            <a:r>
              <a:rPr lang="en-GB" sz="12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PESTLE (Macro analysis) </a:t>
            </a:r>
            <a:r>
              <a:rPr lang="en-GB" sz="1200" u="sng"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This can be in a table</a:t>
            </a:r>
          </a:p>
          <a:p>
            <a:pPr>
              <a:spcBef>
                <a:spcPts val="450"/>
              </a:spcBef>
              <a:spcAft>
                <a:spcPts val="450"/>
              </a:spcAft>
            </a:pPr>
            <a:endParaRPr lang="en-GB" sz="1200" dirty="0">
              <a:effectLst/>
              <a:latin typeface="Calibri" panose="020F0502020204030204" pitchFamily="34" charset="0"/>
              <a:ea typeface="DengXian" panose="02010600030101010101" pitchFamily="2" charset="-122"/>
              <a:cs typeface="Arial" panose="020B0604020202020204" pitchFamily="34" charset="0"/>
            </a:endParaRPr>
          </a:p>
          <a:p>
            <a:pPr>
              <a:spcBef>
                <a:spcPts val="450"/>
              </a:spcBef>
              <a:spcAft>
                <a:spcPts val="450"/>
              </a:spcAft>
            </a:pPr>
            <a:r>
              <a:rPr lang="en-GB" sz="12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-Objectives</a:t>
            </a:r>
            <a:endParaRPr lang="en-GB" sz="1200" dirty="0">
              <a:solidFill>
                <a:srgbClr val="FF0000"/>
              </a:solidFill>
              <a:effectLst/>
              <a:latin typeface="Calibri" panose="020F0502020204030204" pitchFamily="34" charset="0"/>
              <a:ea typeface="DengXian" panose="02010600030101010101" pitchFamily="2" charset="-122"/>
              <a:cs typeface="Arial" panose="020B0604020202020204" pitchFamily="34" charset="0"/>
            </a:endParaRPr>
          </a:p>
          <a:p>
            <a:pPr>
              <a:spcBef>
                <a:spcPts val="450"/>
              </a:spcBef>
              <a:spcAft>
                <a:spcPts val="450"/>
              </a:spcAft>
            </a:pPr>
            <a:r>
              <a:rPr lang="en-GB" sz="12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(100 words)</a:t>
            </a:r>
            <a:endParaRPr lang="en-GB" sz="1200" dirty="0">
              <a:solidFill>
                <a:srgbClr val="FF0000"/>
              </a:solidFill>
              <a:effectLst/>
              <a:latin typeface="Calibri" panose="020F0502020204030204" pitchFamily="34" charset="0"/>
              <a:ea typeface="DengXian" panose="02010600030101010101" pitchFamily="2" charset="-122"/>
              <a:cs typeface="Arial" panose="020B0604020202020204" pitchFamily="34" charset="0"/>
            </a:endParaRPr>
          </a:p>
          <a:p>
            <a:pPr>
              <a:spcBef>
                <a:spcPts val="450"/>
              </a:spcBef>
              <a:spcAft>
                <a:spcPts val="450"/>
              </a:spcAft>
            </a:pPr>
            <a:r>
              <a:rPr lang="en-GB" sz="1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-SMART target:</a:t>
            </a:r>
            <a:r>
              <a:rPr lang="en-GB" sz="12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Summarise the aims of your marketing plan in one sentence. </a:t>
            </a:r>
            <a:endParaRPr lang="en-GB" sz="1200" dirty="0">
              <a:effectLst/>
              <a:latin typeface="Calibri" panose="020F0502020204030204" pitchFamily="34" charset="0"/>
              <a:ea typeface="DengXian" panose="02010600030101010101" pitchFamily="2" charset="-122"/>
              <a:cs typeface="Arial" panose="020B0604020202020204" pitchFamily="34" charset="0"/>
            </a:endParaRPr>
          </a:p>
          <a:p>
            <a:pPr>
              <a:spcBef>
                <a:spcPts val="450"/>
              </a:spcBef>
              <a:spcAft>
                <a:spcPts val="450"/>
              </a:spcAft>
            </a:pPr>
            <a:endParaRPr lang="en-GB" sz="1000" dirty="0">
              <a:effectLst/>
              <a:latin typeface="Calibri" panose="020F0502020204030204" pitchFamily="34" charset="0"/>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val="10374100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D1C5ED0-0233-6094-1BE8-836B30DC0FC2}"/>
              </a:ext>
            </a:extLst>
          </p:cNvPr>
          <p:cNvSpPr txBox="1"/>
          <p:nvPr/>
        </p:nvSpPr>
        <p:spPr>
          <a:xfrm>
            <a:off x="251520" y="-20996"/>
            <a:ext cx="8640960" cy="6150402"/>
          </a:xfrm>
          <a:prstGeom prst="rect">
            <a:avLst/>
          </a:prstGeom>
          <a:noFill/>
        </p:spPr>
        <p:txBody>
          <a:bodyPr wrap="square">
            <a:spAutoFit/>
          </a:bodyPr>
          <a:lstStyle/>
          <a:p>
            <a:pPr>
              <a:spcBef>
                <a:spcPts val="450"/>
              </a:spcBef>
              <a:spcAft>
                <a:spcPts val="450"/>
              </a:spcAft>
            </a:pPr>
            <a:r>
              <a:rPr lang="en-GB" sz="12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Strategy</a:t>
            </a:r>
          </a:p>
          <a:p>
            <a:pPr>
              <a:spcBef>
                <a:spcPts val="450"/>
              </a:spcBef>
              <a:spcAft>
                <a:spcPts val="450"/>
              </a:spcAft>
            </a:pPr>
            <a:r>
              <a:rPr lang="en-GB" sz="12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(150 Words)</a:t>
            </a:r>
          </a:p>
          <a:p>
            <a:pPr>
              <a:spcBef>
                <a:spcPts val="450"/>
              </a:spcBef>
              <a:spcAft>
                <a:spcPts val="450"/>
              </a:spcAft>
            </a:pPr>
            <a:r>
              <a:rPr lang="en-GB" sz="1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Discuss and explain your organisations value proposition. How the organisation differentiates, how will you communicate the value proposition, how will it be delivered.</a:t>
            </a:r>
          </a:p>
          <a:p>
            <a:pPr>
              <a:spcBef>
                <a:spcPts val="450"/>
              </a:spcBef>
              <a:spcAft>
                <a:spcPts val="450"/>
              </a:spcAft>
            </a:pPr>
            <a:r>
              <a:rPr lang="en-GB" sz="1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Link value proposition to our customer segments, how will this affect targeting and positioning of the organisation. </a:t>
            </a:r>
          </a:p>
          <a:p>
            <a:pPr>
              <a:spcBef>
                <a:spcPts val="450"/>
              </a:spcBef>
              <a:spcAft>
                <a:spcPts val="450"/>
              </a:spcAft>
            </a:pPr>
            <a:r>
              <a:rPr lang="en-GB" sz="1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Bowmans strategy clock</a:t>
            </a:r>
          </a:p>
          <a:p>
            <a:pPr>
              <a:spcBef>
                <a:spcPts val="450"/>
              </a:spcBef>
              <a:spcAft>
                <a:spcPts val="450"/>
              </a:spcAft>
            </a:pPr>
            <a:endParaRPr lang="en-GB" sz="1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endParaRPr>
          </a:p>
          <a:p>
            <a:pPr>
              <a:spcBef>
                <a:spcPts val="450"/>
              </a:spcBef>
              <a:spcAft>
                <a:spcPts val="450"/>
              </a:spcAft>
            </a:pPr>
            <a:r>
              <a:rPr lang="en-GB" sz="12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Tactics</a:t>
            </a:r>
          </a:p>
          <a:p>
            <a:pPr>
              <a:spcBef>
                <a:spcPts val="450"/>
              </a:spcBef>
              <a:spcAft>
                <a:spcPts val="450"/>
              </a:spcAft>
            </a:pPr>
            <a:r>
              <a:rPr lang="en-GB" sz="12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(350 Words)</a:t>
            </a:r>
          </a:p>
          <a:p>
            <a:pPr>
              <a:spcBef>
                <a:spcPts val="450"/>
              </a:spcBef>
              <a:spcAft>
                <a:spcPts val="450"/>
              </a:spcAft>
            </a:pPr>
            <a:r>
              <a:rPr lang="en-GB" sz="1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Marketing mix: </a:t>
            </a:r>
          </a:p>
          <a:p>
            <a:pPr>
              <a:spcBef>
                <a:spcPts val="450"/>
              </a:spcBef>
              <a:spcAft>
                <a:spcPts val="450"/>
              </a:spcAft>
            </a:pPr>
            <a:r>
              <a:rPr lang="en-GB" sz="1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-Product - What is the destination currently offering?</a:t>
            </a:r>
          </a:p>
          <a:p>
            <a:pPr>
              <a:spcBef>
                <a:spcPts val="450"/>
              </a:spcBef>
              <a:spcAft>
                <a:spcPts val="450"/>
              </a:spcAft>
            </a:pPr>
            <a:r>
              <a:rPr lang="en-GB" sz="1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-Place (Distribution) – How will customers locate the area?  Which channels will be used?</a:t>
            </a:r>
          </a:p>
          <a:p>
            <a:pPr>
              <a:spcBef>
                <a:spcPts val="450"/>
              </a:spcBef>
              <a:spcAft>
                <a:spcPts val="450"/>
              </a:spcAft>
            </a:pPr>
            <a:r>
              <a:rPr lang="en-GB" sz="1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-Price – What is the pricing strategy within the area?  Linked to market research and/or marketing environment analysis and/or customer value, are there a variety of price points for visitors- how will this be displayed/shared.</a:t>
            </a:r>
          </a:p>
          <a:p>
            <a:pPr>
              <a:spcBef>
                <a:spcPts val="450"/>
              </a:spcBef>
              <a:spcAft>
                <a:spcPts val="450"/>
              </a:spcAft>
            </a:pPr>
            <a:r>
              <a:rPr lang="en-GB" sz="1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-Promotion – How will the hotel be advertised? What strategies? RACE/ Communications Mix</a:t>
            </a:r>
          </a:p>
          <a:p>
            <a:pPr>
              <a:spcBef>
                <a:spcPts val="450"/>
              </a:spcBef>
              <a:spcAft>
                <a:spcPts val="450"/>
              </a:spcAft>
            </a:pPr>
            <a:endParaRPr lang="en-GB" sz="1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endParaRPr>
          </a:p>
          <a:p>
            <a:pPr>
              <a:spcBef>
                <a:spcPts val="450"/>
              </a:spcBef>
              <a:spcAft>
                <a:spcPts val="450"/>
              </a:spcAft>
            </a:pPr>
            <a:r>
              <a:rPr lang="en-GB" sz="12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Action</a:t>
            </a:r>
          </a:p>
          <a:p>
            <a:pPr>
              <a:spcBef>
                <a:spcPts val="450"/>
              </a:spcBef>
              <a:spcAft>
                <a:spcPts val="450"/>
              </a:spcAft>
            </a:pPr>
            <a:r>
              <a:rPr lang="en-GB" sz="12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(100 Words)</a:t>
            </a:r>
          </a:p>
          <a:p>
            <a:pPr>
              <a:spcBef>
                <a:spcPts val="450"/>
              </a:spcBef>
              <a:spcAft>
                <a:spcPts val="450"/>
              </a:spcAft>
            </a:pPr>
            <a:r>
              <a:rPr lang="en-GB" sz="1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-Gannt chart of marketing activities: Preparation, Market research, Marketing channels schedule, Gathering feedback. </a:t>
            </a:r>
          </a:p>
          <a:p>
            <a:pPr>
              <a:spcBef>
                <a:spcPts val="450"/>
              </a:spcBef>
              <a:spcAft>
                <a:spcPts val="450"/>
              </a:spcAft>
            </a:pPr>
            <a:r>
              <a:rPr lang="en-GB" sz="1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Justify your marketing channels schedule, what informed your decisions. </a:t>
            </a:r>
          </a:p>
        </p:txBody>
      </p:sp>
    </p:spTree>
    <p:extLst>
      <p:ext uri="{BB962C8B-B14F-4D97-AF65-F5344CB8AC3E}">
        <p14:creationId xmlns:p14="http://schemas.microsoft.com/office/powerpoint/2010/main" val="24899166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D1C5ED0-0233-6094-1BE8-836B30DC0FC2}"/>
              </a:ext>
            </a:extLst>
          </p:cNvPr>
          <p:cNvSpPr txBox="1"/>
          <p:nvPr/>
        </p:nvSpPr>
        <p:spPr>
          <a:xfrm>
            <a:off x="251520" y="404664"/>
            <a:ext cx="8640960" cy="5092291"/>
          </a:xfrm>
          <a:prstGeom prst="rect">
            <a:avLst/>
          </a:prstGeom>
          <a:noFill/>
        </p:spPr>
        <p:txBody>
          <a:bodyPr wrap="square">
            <a:spAutoFit/>
          </a:bodyPr>
          <a:lstStyle/>
          <a:p>
            <a:pPr>
              <a:spcBef>
                <a:spcPts val="450"/>
              </a:spcBef>
              <a:spcAft>
                <a:spcPts val="450"/>
              </a:spcAft>
            </a:pPr>
            <a:r>
              <a:rPr lang="en-GB" sz="12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Control</a:t>
            </a:r>
          </a:p>
          <a:p>
            <a:pPr>
              <a:spcBef>
                <a:spcPts val="450"/>
              </a:spcBef>
              <a:spcAft>
                <a:spcPts val="450"/>
              </a:spcAft>
            </a:pPr>
            <a:r>
              <a:rPr lang="en-GB" sz="12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(100 Words)</a:t>
            </a:r>
          </a:p>
          <a:p>
            <a:pPr>
              <a:spcBef>
                <a:spcPts val="450"/>
              </a:spcBef>
              <a:spcAft>
                <a:spcPts val="450"/>
              </a:spcAft>
            </a:pPr>
            <a:r>
              <a:rPr lang="en-GB" sz="1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Identify USP, Features and Benefits</a:t>
            </a:r>
          </a:p>
          <a:p>
            <a:pPr>
              <a:spcBef>
                <a:spcPts val="450"/>
              </a:spcBef>
              <a:spcAft>
                <a:spcPts val="450"/>
              </a:spcAft>
            </a:pPr>
            <a:r>
              <a:rPr lang="en-GB" sz="1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Discuss how we will measure success? New customers? Positive attitudes towards brand? Increase profits? etc..</a:t>
            </a:r>
          </a:p>
          <a:p>
            <a:pPr>
              <a:spcBef>
                <a:spcPts val="450"/>
              </a:spcBef>
              <a:spcAft>
                <a:spcPts val="450"/>
              </a:spcAft>
            </a:pPr>
            <a:endParaRPr lang="en-GB" sz="1200" b="1" dirty="0">
              <a:solidFill>
                <a:srgbClr val="222222"/>
              </a:solidFill>
              <a:latin typeface="Arial" panose="020B0604020202020204" pitchFamily="34" charset="0"/>
              <a:ea typeface="Times New Roman" panose="02020603050405020304" pitchFamily="18" charset="0"/>
              <a:cs typeface="Arial" panose="020B0604020202020204" pitchFamily="34" charset="0"/>
            </a:endParaRPr>
          </a:p>
          <a:p>
            <a:pPr>
              <a:spcBef>
                <a:spcPts val="450"/>
              </a:spcBef>
              <a:spcAft>
                <a:spcPts val="450"/>
              </a:spcAft>
            </a:pPr>
            <a:endParaRPr lang="en-GB" sz="1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spcBef>
                <a:spcPts val="450"/>
              </a:spcBef>
              <a:spcAft>
                <a:spcPts val="450"/>
              </a:spcAft>
            </a:pPr>
            <a:r>
              <a:rPr lang="en-GB" sz="12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References</a:t>
            </a:r>
            <a:endParaRPr lang="en-GB" sz="1200" dirty="0">
              <a:solidFill>
                <a:srgbClr val="FF0000"/>
              </a:solidFill>
              <a:effectLst/>
              <a:latin typeface="Calibri" panose="020F0502020204030204" pitchFamily="34" charset="0"/>
              <a:ea typeface="DengXian" panose="02010600030101010101" pitchFamily="2" charset="-122"/>
              <a:cs typeface="Arial" panose="020B0604020202020204" pitchFamily="34" charset="0"/>
            </a:endParaRPr>
          </a:p>
          <a:p>
            <a:pPr>
              <a:lnSpc>
                <a:spcPct val="107000"/>
              </a:lnSpc>
              <a:spcAft>
                <a:spcPts val="800"/>
              </a:spcAft>
            </a:pPr>
            <a:r>
              <a:rPr lang="en-GB" sz="12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You will be expected to use credible reference sources (minimum of 15) for information used within your marketing plan. </a:t>
            </a:r>
            <a:r>
              <a:rPr lang="en-GB" sz="1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Your references are not part of the word count.</a:t>
            </a:r>
            <a:endParaRPr lang="en-GB" sz="1200" dirty="0">
              <a:effectLst/>
              <a:latin typeface="Calibri" panose="020F0502020204030204" pitchFamily="34" charset="0"/>
              <a:ea typeface="DengXian" panose="02010600030101010101" pitchFamily="2" charset="-122"/>
              <a:cs typeface="Arial" panose="020B0604020202020204" pitchFamily="34" charset="0"/>
            </a:endParaRPr>
          </a:p>
          <a:p>
            <a:pPr>
              <a:lnSpc>
                <a:spcPct val="107000"/>
              </a:lnSpc>
              <a:spcAft>
                <a:spcPts val="800"/>
              </a:spcAft>
            </a:pPr>
            <a:r>
              <a:rPr lang="en-GB" sz="1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a:t>
            </a:r>
            <a:endParaRPr lang="en-GB" sz="1200" dirty="0">
              <a:effectLst/>
              <a:latin typeface="Calibri" panose="020F0502020204030204" pitchFamily="34" charset="0"/>
              <a:ea typeface="DengXian" panose="02010600030101010101" pitchFamily="2" charset="-122"/>
              <a:cs typeface="Arial" panose="020B0604020202020204" pitchFamily="34" charset="0"/>
            </a:endParaRPr>
          </a:p>
          <a:p>
            <a:pPr>
              <a:lnSpc>
                <a:spcPct val="107000"/>
              </a:lnSpc>
              <a:spcBef>
                <a:spcPts val="450"/>
              </a:spcBef>
              <a:spcAft>
                <a:spcPts val="450"/>
              </a:spcAft>
            </a:pPr>
            <a:r>
              <a:rPr lang="en-GB" sz="12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Appendices</a:t>
            </a:r>
            <a:endParaRPr lang="en-GB" sz="1200" dirty="0">
              <a:solidFill>
                <a:srgbClr val="FF0000"/>
              </a:solidFill>
              <a:effectLst/>
              <a:latin typeface="Calibri" panose="020F0502020204030204" pitchFamily="34" charset="0"/>
              <a:ea typeface="DengXian" panose="02010600030101010101" pitchFamily="2" charset="-122"/>
              <a:cs typeface="Arial" panose="020B0604020202020204" pitchFamily="34" charset="0"/>
            </a:endParaRPr>
          </a:p>
          <a:p>
            <a:pPr>
              <a:lnSpc>
                <a:spcPct val="107000"/>
              </a:lnSpc>
              <a:spcBef>
                <a:spcPts val="450"/>
              </a:spcBef>
              <a:spcAft>
                <a:spcPts val="450"/>
              </a:spcAft>
            </a:pPr>
            <a:r>
              <a:rPr lang="en-GB" sz="12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Use this space to support your work, you may include tables, diagrams and secondary data to support your discussion which can be referred to in your marketing plan. </a:t>
            </a:r>
            <a:endParaRPr lang="en-GB" sz="1200" dirty="0">
              <a:effectLst/>
              <a:latin typeface="Calibri" panose="020F0502020204030204" pitchFamily="34" charset="0"/>
              <a:ea typeface="DengXian" panose="02010600030101010101" pitchFamily="2" charset="-122"/>
              <a:cs typeface="Arial" panose="020B0604020202020204" pitchFamily="34" charset="0"/>
            </a:endParaRPr>
          </a:p>
          <a:p>
            <a:pPr>
              <a:lnSpc>
                <a:spcPct val="107000"/>
              </a:lnSpc>
              <a:spcBef>
                <a:spcPts val="450"/>
              </a:spcBef>
              <a:spcAft>
                <a:spcPts val="450"/>
              </a:spcAft>
            </a:pPr>
            <a:r>
              <a:rPr lang="en-GB" sz="1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(Text here does not contribute to word count)</a:t>
            </a:r>
            <a:endParaRPr lang="en-GB" sz="1200" dirty="0">
              <a:effectLst/>
              <a:latin typeface="Calibri" panose="020F0502020204030204" pitchFamily="34" charset="0"/>
              <a:ea typeface="DengXian" panose="02010600030101010101" pitchFamily="2" charset="-122"/>
              <a:cs typeface="Arial" panose="020B0604020202020204" pitchFamily="34" charset="0"/>
            </a:endParaRPr>
          </a:p>
          <a:p>
            <a:pPr>
              <a:lnSpc>
                <a:spcPct val="107000"/>
              </a:lnSpc>
              <a:spcBef>
                <a:spcPts val="450"/>
              </a:spcBef>
              <a:spcAft>
                <a:spcPts val="450"/>
              </a:spcAft>
            </a:pPr>
            <a:r>
              <a:rPr lang="en-GB" sz="1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(Similarity here does not affect your score)</a:t>
            </a:r>
            <a:endParaRPr lang="en-GB" sz="1200" dirty="0">
              <a:effectLst/>
              <a:latin typeface="Calibri" panose="020F0502020204030204" pitchFamily="34" charset="0"/>
              <a:ea typeface="DengXian" panose="02010600030101010101" pitchFamily="2" charset="-122"/>
              <a:cs typeface="Arial" panose="020B0604020202020204" pitchFamily="34" charset="0"/>
            </a:endParaRPr>
          </a:p>
          <a:p>
            <a:pPr>
              <a:spcBef>
                <a:spcPts val="450"/>
              </a:spcBef>
              <a:spcAft>
                <a:spcPts val="450"/>
              </a:spcAft>
            </a:pPr>
            <a:endParaRPr lang="en-GB" sz="1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endParaRPr>
          </a:p>
          <a:p>
            <a:pPr>
              <a:spcBef>
                <a:spcPts val="450"/>
              </a:spcBef>
              <a:spcAft>
                <a:spcPts val="450"/>
              </a:spcAft>
            </a:pPr>
            <a:endParaRPr lang="en-GB" sz="1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41671628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4AE543-D65B-4F60-B50F-194DFC1677A1}"/>
              </a:ext>
            </a:extLst>
          </p:cNvPr>
          <p:cNvSpPr>
            <a:spLocks noGrp="1"/>
          </p:cNvSpPr>
          <p:nvPr>
            <p:ph type="title"/>
          </p:nvPr>
        </p:nvSpPr>
        <p:spPr>
          <a:xfrm>
            <a:off x="462372" y="116632"/>
            <a:ext cx="8219256" cy="202034"/>
          </a:xfrm>
        </p:spPr>
        <p:txBody>
          <a:bodyPr>
            <a:normAutofit fontScale="90000"/>
          </a:bodyPr>
          <a:lstStyle/>
          <a:p>
            <a:r>
              <a:rPr lang="en-GB" sz="1400" b="1" dirty="0">
                <a:solidFill>
                  <a:schemeClr val="tx2"/>
                </a:solidFill>
              </a:rPr>
              <a:t>References</a:t>
            </a:r>
          </a:p>
        </p:txBody>
      </p:sp>
      <p:sp>
        <p:nvSpPr>
          <p:cNvPr id="3" name="Content Placeholder 2">
            <a:extLst>
              <a:ext uri="{FF2B5EF4-FFF2-40B4-BE49-F238E27FC236}">
                <a16:creationId xmlns:a16="http://schemas.microsoft.com/office/drawing/2014/main" id="{657B2B21-1033-45EE-A1A9-38A45B5CD293}"/>
              </a:ext>
            </a:extLst>
          </p:cNvPr>
          <p:cNvSpPr>
            <a:spLocks noGrp="1"/>
          </p:cNvSpPr>
          <p:nvPr>
            <p:ph idx="1"/>
          </p:nvPr>
        </p:nvSpPr>
        <p:spPr>
          <a:xfrm>
            <a:off x="179512" y="476672"/>
            <a:ext cx="9144000" cy="5357192"/>
          </a:xfrm>
        </p:spPr>
        <p:txBody>
          <a:bodyPr>
            <a:noAutofit/>
          </a:bodyPr>
          <a:lstStyle/>
          <a:p>
            <a:pPr marL="0" indent="0">
              <a:buNone/>
            </a:pPr>
            <a:r>
              <a:rPr lang="en-GB" sz="1400" dirty="0">
                <a:effectLst/>
              </a:rPr>
              <a:t>Aaker, J.L. (1997) “Dimensions of brand personality,” </a:t>
            </a:r>
            <a:r>
              <a:rPr lang="en-GB" sz="1400" i="1" dirty="0">
                <a:effectLst/>
              </a:rPr>
              <a:t>Journal of Marketing Research</a:t>
            </a:r>
            <a:r>
              <a:rPr lang="en-GB" sz="1400" dirty="0">
                <a:effectLst/>
              </a:rPr>
              <a:t>, 34(3), pp. 347–356. Available at: https://doi.org/10.1177/002224379703400304. </a:t>
            </a:r>
          </a:p>
          <a:p>
            <a:pPr marL="0" indent="0">
              <a:buNone/>
            </a:pPr>
            <a:r>
              <a:rPr lang="en-GB" sz="1400" dirty="0"/>
              <a:t>Brookes, </a:t>
            </a:r>
            <a:r>
              <a:rPr lang="en-GB" sz="1400" dirty="0" err="1"/>
              <a:t>M.Alinay,L</a:t>
            </a:r>
            <a:r>
              <a:rPr lang="en-GB" sz="1400" dirty="0"/>
              <a:t>. and </a:t>
            </a:r>
            <a:r>
              <a:rPr lang="en-GB" sz="1400" dirty="0" err="1"/>
              <a:t>Atkas,G</a:t>
            </a:r>
            <a:r>
              <a:rPr lang="en-GB" sz="1400" dirty="0"/>
              <a:t> (2015) opportunistic behaviour in hospitality franchise agreements. </a:t>
            </a:r>
            <a:r>
              <a:rPr lang="en-GB" sz="1400" i="1" dirty="0"/>
              <a:t>International journal of hospitality Management</a:t>
            </a:r>
            <a:r>
              <a:rPr lang="en-GB" sz="1400" dirty="0"/>
              <a:t>, 46,120-129</a:t>
            </a:r>
          </a:p>
          <a:p>
            <a:pPr marL="0" indent="0">
              <a:buNone/>
            </a:pPr>
            <a:r>
              <a:rPr lang="en-GB" sz="1400" dirty="0" err="1"/>
              <a:t>Connell,J</a:t>
            </a:r>
            <a:r>
              <a:rPr lang="en-GB" sz="1400" dirty="0"/>
              <a:t> .(1992) Branding hotel portfolios. </a:t>
            </a:r>
            <a:r>
              <a:rPr lang="en-GB" sz="1400" i="1" dirty="0"/>
              <a:t>International Journal of contemporary Hospitality management</a:t>
            </a:r>
            <a:r>
              <a:rPr lang="en-GB" sz="1400" dirty="0"/>
              <a:t> 4,26-32</a:t>
            </a:r>
          </a:p>
          <a:p>
            <a:pPr marL="0" indent="0">
              <a:buNone/>
            </a:pPr>
            <a:r>
              <a:rPr lang="en-GB" sz="1400" dirty="0"/>
              <a:t>De </a:t>
            </a:r>
            <a:r>
              <a:rPr lang="en-GB" sz="1400" dirty="0" err="1"/>
              <a:t>Chertony</a:t>
            </a:r>
            <a:r>
              <a:rPr lang="en-GB" sz="1400" dirty="0"/>
              <a:t> ,L. and </a:t>
            </a:r>
            <a:r>
              <a:rPr lang="en-GB" sz="1400" dirty="0" err="1"/>
              <a:t>Dall’Olmo</a:t>
            </a:r>
            <a:r>
              <a:rPr lang="en-GB" sz="1400" dirty="0"/>
              <a:t> Riley, F (1998) a positioning analysis of hotel brands experts' interpretations. </a:t>
            </a:r>
            <a:r>
              <a:rPr lang="en-GB" sz="1400" i="1" dirty="0"/>
              <a:t>Journal of marketing management</a:t>
            </a:r>
            <a:r>
              <a:rPr lang="en-GB" sz="1400" dirty="0"/>
              <a:t>, 14, 417-444</a:t>
            </a:r>
          </a:p>
          <a:p>
            <a:pPr marL="0" indent="0">
              <a:buNone/>
            </a:pPr>
            <a:r>
              <a:rPr lang="en-GB" sz="1400" dirty="0"/>
              <a:t>Delmas, M.A  and </a:t>
            </a:r>
            <a:r>
              <a:rPr lang="en-GB" sz="1400" dirty="0" err="1"/>
              <a:t>Burbano</a:t>
            </a:r>
            <a:r>
              <a:rPr lang="en-GB" sz="1400" dirty="0"/>
              <a:t>, V.C (2011) The drivers of greenwashing. California Management Review, 54(1), 64-87.</a:t>
            </a:r>
          </a:p>
          <a:p>
            <a:pPr marL="0" indent="0">
              <a:buNone/>
            </a:pPr>
            <a:r>
              <a:rPr lang="en-GB" sz="1400" dirty="0"/>
              <a:t>Dev, C.S Morgan, M.S and Shoemaker, S (1995) a positioning analysis of hotel brands, </a:t>
            </a:r>
            <a:r>
              <a:rPr lang="en-GB" sz="1400" i="1" dirty="0"/>
              <a:t>Cornell Hotel &amp; Restaurant Quarterly</a:t>
            </a:r>
            <a:r>
              <a:rPr lang="en-GB" sz="1400" dirty="0"/>
              <a:t>, 36, 48-55</a:t>
            </a:r>
          </a:p>
          <a:p>
            <a:pPr marL="0" indent="0">
              <a:buNone/>
            </a:pPr>
            <a:r>
              <a:rPr lang="en-GB" sz="1400" dirty="0"/>
              <a:t>Emery, B. (2012) Sustainable Marketing. Harlow: Pearson Education.</a:t>
            </a:r>
          </a:p>
          <a:p>
            <a:pPr marL="0" indent="0">
              <a:buNone/>
            </a:pPr>
            <a:r>
              <a:rPr lang="en-GB" sz="1400" dirty="0"/>
              <a:t>Fishbein ,M. and Ajzen, I. (1975) Belief, Attitude, Intention and Behaviour: </a:t>
            </a:r>
            <a:r>
              <a:rPr lang="en-GB" sz="1400" i="1" dirty="0"/>
              <a:t>An introduction to theory and Research</a:t>
            </a:r>
            <a:r>
              <a:rPr lang="en-GB" sz="1400" dirty="0"/>
              <a:t>. Reading, MA: </a:t>
            </a:r>
            <a:r>
              <a:rPr lang="en-GB" sz="1400" dirty="0" err="1"/>
              <a:t>Addision</a:t>
            </a:r>
            <a:r>
              <a:rPr lang="en-GB" sz="1400" dirty="0"/>
              <a:t> Wesley.</a:t>
            </a:r>
          </a:p>
          <a:p>
            <a:pPr marL="0" indent="0">
              <a:buNone/>
            </a:pPr>
            <a:r>
              <a:rPr lang="en-GB" sz="1400" dirty="0" err="1"/>
              <a:t>Frambacja</a:t>
            </a:r>
            <a:r>
              <a:rPr lang="en-GB" sz="1400" dirty="0"/>
              <a:t>, R.T </a:t>
            </a:r>
            <a:r>
              <a:rPr lang="en-GB" sz="1400" dirty="0" err="1"/>
              <a:t>Prahbhub</a:t>
            </a:r>
            <a:r>
              <a:rPr lang="en-GB" sz="1400" dirty="0"/>
              <a:t>, J. and </a:t>
            </a:r>
            <a:r>
              <a:rPr lang="en-GB" sz="1400" dirty="0" err="1"/>
              <a:t>Verhallence</a:t>
            </a:r>
            <a:r>
              <a:rPr lang="en-GB" sz="1400" dirty="0"/>
              <a:t>, T.M.M (2003) The influence of business strategy on product activity; the role of market orientation. </a:t>
            </a:r>
            <a:r>
              <a:rPr lang="en-GB" sz="1400" i="1" dirty="0"/>
              <a:t>Journal of international Research in marketing</a:t>
            </a:r>
            <a:r>
              <a:rPr lang="en-GB" sz="1400" dirty="0"/>
              <a:t>, 20,377-397.</a:t>
            </a:r>
          </a:p>
          <a:p>
            <a:pPr marL="0" indent="0">
              <a:buNone/>
            </a:pPr>
            <a:r>
              <a:rPr lang="en-GB" sz="1400" b="0" i="0" dirty="0" err="1">
                <a:solidFill>
                  <a:srgbClr val="232323"/>
                </a:solidFill>
                <a:effectLst/>
                <a:latin typeface="Verdana" panose="020B0604030504040204" pitchFamily="34" charset="0"/>
              </a:rPr>
              <a:t>Ghodeswar</a:t>
            </a:r>
            <a:r>
              <a:rPr lang="en-GB" sz="1400" b="0" i="0" dirty="0">
                <a:solidFill>
                  <a:srgbClr val="232323"/>
                </a:solidFill>
                <a:effectLst/>
                <a:latin typeface="Verdana" panose="020B0604030504040204" pitchFamily="34" charset="0"/>
              </a:rPr>
              <a:t>, M.B. (2008) Building Brand Identity in Competitive Market: A Conceptual Model. Journal of Product and Brand Management, 17, 4-12. </a:t>
            </a:r>
            <a:r>
              <a:rPr lang="en-GB" sz="1400" dirty="0" err="1"/>
              <a:t>Jones,P</a:t>
            </a:r>
            <a:r>
              <a:rPr lang="en-GB" sz="1400" dirty="0"/>
              <a:t> (1999) multiunit management in the hospitality industry: a late C20 phenomenon. </a:t>
            </a:r>
            <a:r>
              <a:rPr lang="en-GB" sz="1400" i="1" dirty="0"/>
              <a:t>Journal of contemporary Hospitality Management </a:t>
            </a:r>
            <a:r>
              <a:rPr lang="en-GB" sz="1400" dirty="0"/>
              <a:t>,11,1155-1645.</a:t>
            </a:r>
          </a:p>
          <a:p>
            <a:pPr marL="0" indent="0">
              <a:buNone/>
            </a:pPr>
            <a:r>
              <a:rPr lang="en-GB" sz="1400" dirty="0" err="1"/>
              <a:t>Jin</a:t>
            </a:r>
            <a:r>
              <a:rPr lang="en-GB" sz="1400" dirty="0"/>
              <a:t>, C.H., Yoon, M.S. and Lee, J.Y. (2019) “The influence of Brand </a:t>
            </a:r>
            <a:r>
              <a:rPr lang="en-GB" sz="1400" dirty="0" err="1"/>
              <a:t>Color</a:t>
            </a:r>
            <a:r>
              <a:rPr lang="en-GB" sz="1400" dirty="0"/>
              <a:t> Identity on Brand Association and loyalty,” </a:t>
            </a:r>
            <a:r>
              <a:rPr lang="en-GB" sz="1400" i="1" dirty="0"/>
              <a:t>Journal of Product &amp; Brand Management</a:t>
            </a:r>
            <a:r>
              <a:rPr lang="en-GB" sz="1400" dirty="0"/>
              <a:t>, 28(1), pp. 50–62. Available at: https://doi.org/10.1108/jpbm-09-2017-1587. </a:t>
            </a:r>
          </a:p>
          <a:p>
            <a:pPr marL="0" indent="0">
              <a:buNone/>
            </a:pPr>
            <a:r>
              <a:rPr lang="en-GB" sz="1400" dirty="0" err="1"/>
              <a:t>Kotler,P</a:t>
            </a:r>
            <a:r>
              <a:rPr lang="en-GB" sz="1400" dirty="0"/>
              <a:t> (2003) Marketing management,11thEd.Upper Saddle River, NJ. Pearson Prentice Hall</a:t>
            </a:r>
          </a:p>
        </p:txBody>
      </p:sp>
    </p:spTree>
    <p:extLst>
      <p:ext uri="{BB962C8B-B14F-4D97-AF65-F5344CB8AC3E}">
        <p14:creationId xmlns:p14="http://schemas.microsoft.com/office/powerpoint/2010/main" val="4976314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4AE543-D65B-4F60-B50F-194DFC1677A1}"/>
              </a:ext>
            </a:extLst>
          </p:cNvPr>
          <p:cNvSpPr>
            <a:spLocks noGrp="1"/>
          </p:cNvSpPr>
          <p:nvPr>
            <p:ph type="title"/>
          </p:nvPr>
        </p:nvSpPr>
        <p:spPr>
          <a:xfrm>
            <a:off x="462372" y="116632"/>
            <a:ext cx="8219256" cy="202034"/>
          </a:xfrm>
        </p:spPr>
        <p:txBody>
          <a:bodyPr>
            <a:normAutofit fontScale="90000"/>
          </a:bodyPr>
          <a:lstStyle/>
          <a:p>
            <a:r>
              <a:rPr lang="en-GB" sz="1400" b="1" dirty="0">
                <a:solidFill>
                  <a:schemeClr val="tx2"/>
                </a:solidFill>
              </a:rPr>
              <a:t>References</a:t>
            </a:r>
          </a:p>
        </p:txBody>
      </p:sp>
      <p:sp>
        <p:nvSpPr>
          <p:cNvPr id="3" name="Content Placeholder 2">
            <a:extLst>
              <a:ext uri="{FF2B5EF4-FFF2-40B4-BE49-F238E27FC236}">
                <a16:creationId xmlns:a16="http://schemas.microsoft.com/office/drawing/2014/main" id="{657B2B21-1033-45EE-A1A9-38A45B5CD293}"/>
              </a:ext>
            </a:extLst>
          </p:cNvPr>
          <p:cNvSpPr>
            <a:spLocks noGrp="1"/>
          </p:cNvSpPr>
          <p:nvPr>
            <p:ph idx="1"/>
          </p:nvPr>
        </p:nvSpPr>
        <p:spPr>
          <a:xfrm>
            <a:off x="107504" y="476672"/>
            <a:ext cx="9144000" cy="5357192"/>
          </a:xfrm>
        </p:spPr>
        <p:txBody>
          <a:bodyPr>
            <a:noAutofit/>
          </a:bodyPr>
          <a:lstStyle/>
          <a:p>
            <a:pPr marL="0" indent="0">
              <a:buNone/>
            </a:pPr>
            <a:r>
              <a:rPr lang="en-GB" sz="1400" dirty="0"/>
              <a:t>Kotler, P. and </a:t>
            </a:r>
            <a:r>
              <a:rPr lang="en-GB" sz="1400" dirty="0" err="1"/>
              <a:t>Armstong</a:t>
            </a:r>
            <a:r>
              <a:rPr lang="en-GB" sz="1400" dirty="0"/>
              <a:t>, G. (2018) Principles of Marketing, 1tth </a:t>
            </a:r>
            <a:r>
              <a:rPr lang="en-GB" sz="1400" dirty="0" err="1"/>
              <a:t>Edn</a:t>
            </a:r>
            <a:r>
              <a:rPr lang="en-GB" sz="1400" dirty="0"/>
              <a:t>. </a:t>
            </a:r>
            <a:r>
              <a:rPr lang="en-GB" sz="1400" dirty="0" err="1"/>
              <a:t>Harlow:Pearson</a:t>
            </a:r>
            <a:r>
              <a:rPr lang="en-GB" sz="1400" dirty="0"/>
              <a:t>.</a:t>
            </a:r>
          </a:p>
          <a:p>
            <a:pPr marL="0" indent="0">
              <a:buNone/>
            </a:pPr>
            <a:r>
              <a:rPr lang="en-GB" sz="1400" dirty="0"/>
              <a:t>Mcdonalds.com. 2018. The Financials - McDonald's Franchise | McDonald's UK. [online] Available at: &lt;https://www.mcdonalds.com/gb/en-gb/franchising/the-financials. &gt; [Accessed 9 June 2022].</a:t>
            </a:r>
          </a:p>
          <a:p>
            <a:pPr marL="0" indent="0">
              <a:buNone/>
            </a:pPr>
            <a:r>
              <a:rPr lang="en-GB" sz="1400" dirty="0" err="1"/>
              <a:t>Moravcikova</a:t>
            </a:r>
            <a:r>
              <a:rPr lang="en-GB" sz="1400" dirty="0"/>
              <a:t> ,D. </a:t>
            </a:r>
            <a:r>
              <a:rPr lang="en-GB" sz="1400" dirty="0" err="1"/>
              <a:t>Krizanova</a:t>
            </a:r>
            <a:r>
              <a:rPr lang="en-GB" sz="1400" dirty="0"/>
              <a:t>, </a:t>
            </a:r>
            <a:r>
              <a:rPr lang="en-GB" sz="1400" dirty="0" err="1"/>
              <a:t>A.Kliestikova,J</a:t>
            </a:r>
            <a:r>
              <a:rPr lang="en-GB" sz="1400" dirty="0"/>
              <a:t>. and </a:t>
            </a:r>
            <a:r>
              <a:rPr lang="en-GB" sz="1400" dirty="0" err="1"/>
              <a:t>Rypakova</a:t>
            </a:r>
            <a:r>
              <a:rPr lang="en-GB" sz="1400" dirty="0"/>
              <a:t>, M. (2017) Green marketing as the source of the competitive advantage of the business. Sustainability, 9 (12), 2218</a:t>
            </a:r>
          </a:p>
          <a:p>
            <a:pPr marL="0" indent="0">
              <a:buNone/>
            </a:pPr>
            <a:r>
              <a:rPr lang="en-GB" sz="1400" dirty="0" err="1"/>
              <a:t>Ottman</a:t>
            </a:r>
            <a:r>
              <a:rPr lang="en-GB" sz="1400" dirty="0"/>
              <a:t>, J.A. and </a:t>
            </a:r>
            <a:r>
              <a:rPr lang="en-GB" sz="1400" dirty="0" err="1"/>
              <a:t>Reailly</a:t>
            </a:r>
            <a:r>
              <a:rPr lang="en-GB" sz="1400" dirty="0"/>
              <a:t>, W.R (1998) Green marketing: Opportunity for innovation, 2</a:t>
            </a:r>
            <a:r>
              <a:rPr lang="en-GB" sz="1400" baseline="30000" dirty="0"/>
              <a:t>nd</a:t>
            </a:r>
            <a:r>
              <a:rPr lang="en-GB" sz="1400" dirty="0"/>
              <a:t> </a:t>
            </a:r>
            <a:r>
              <a:rPr lang="en-GB" sz="1400" dirty="0" err="1"/>
              <a:t>Edn</a:t>
            </a:r>
            <a:r>
              <a:rPr lang="en-GB" sz="1400" dirty="0"/>
              <a:t>. Upper saddle River, NJ: Prentice Hall.</a:t>
            </a:r>
          </a:p>
          <a:p>
            <a:pPr marL="0" indent="0">
              <a:buNone/>
            </a:pPr>
            <a:r>
              <a:rPr lang="en-GB" sz="1400" dirty="0"/>
              <a:t>Porter ,M.E. (1980) Competitive strategy: Techniques for analysing industries and competitors. New York, Free Press</a:t>
            </a:r>
          </a:p>
          <a:p>
            <a:pPr marL="0" indent="0">
              <a:buNone/>
            </a:pPr>
            <a:r>
              <a:rPr lang="en-GB" sz="1400" dirty="0" err="1"/>
              <a:t>Ries</a:t>
            </a:r>
            <a:r>
              <a:rPr lang="en-GB" sz="1400" dirty="0"/>
              <a:t> ,A. and </a:t>
            </a:r>
            <a:r>
              <a:rPr lang="en-GB" sz="1400" dirty="0" err="1"/>
              <a:t>Trout,J</a:t>
            </a:r>
            <a:r>
              <a:rPr lang="en-GB" sz="1400" dirty="0"/>
              <a:t>. (1986) Marketing Warfare. New York, </a:t>
            </a:r>
            <a:r>
              <a:rPr lang="en-GB" sz="1400" dirty="0" err="1"/>
              <a:t>McGraw-hill</a:t>
            </a:r>
            <a:r>
              <a:rPr lang="en-GB" sz="1400" dirty="0"/>
              <a:t>.</a:t>
            </a:r>
          </a:p>
          <a:p>
            <a:pPr marL="0" indent="0">
              <a:buNone/>
            </a:pPr>
            <a:r>
              <a:rPr lang="en-GB" sz="1400" dirty="0"/>
              <a:t>Ross, D and Deck Jr, D.W (2011) Student guide to greenwashing. </a:t>
            </a:r>
            <a:r>
              <a:rPr lang="en-GB" sz="1400" dirty="0" err="1"/>
              <a:t>Bquest</a:t>
            </a:r>
            <a:r>
              <a:rPr lang="en-GB" sz="1400" dirty="0"/>
              <a:t>, pp. 1-20. Available at </a:t>
            </a:r>
            <a:r>
              <a:rPr lang="en-GB" sz="1400" dirty="0">
                <a:hlinkClick r:id="rId2"/>
              </a:rPr>
              <a:t>www.westga.edu/~bquest/2011/greenwashing11.pdf</a:t>
            </a:r>
            <a:r>
              <a:rPr lang="en-GB" sz="1400" dirty="0"/>
              <a:t> (</a:t>
            </a:r>
            <a:r>
              <a:rPr lang="en-GB" sz="1400"/>
              <a:t>accessed 17/11/2022)</a:t>
            </a:r>
            <a:endParaRPr lang="en-GB" sz="1400" dirty="0"/>
          </a:p>
          <a:p>
            <a:pPr marL="0" indent="0">
              <a:buNone/>
            </a:pPr>
            <a:r>
              <a:rPr lang="en-GB" sz="1400" dirty="0" err="1"/>
              <a:t>Signori,S</a:t>
            </a:r>
            <a:r>
              <a:rPr lang="en-GB" sz="1400" dirty="0"/>
              <a:t>. and </a:t>
            </a:r>
            <a:r>
              <a:rPr lang="en-GB" sz="1400" dirty="0" err="1"/>
              <a:t>Forno</a:t>
            </a:r>
            <a:r>
              <a:rPr lang="en-GB" sz="1400" dirty="0"/>
              <a:t>, F (2016) Closing the attitude-behaviour gap: The case of solidarity Purchase groups. Agriculture and Agricultural Science Procedia, 8, 475-81.</a:t>
            </a:r>
          </a:p>
          <a:p>
            <a:pPr marL="0" indent="0">
              <a:buNone/>
            </a:pPr>
            <a:r>
              <a:rPr lang="en-GB" sz="1400" dirty="0"/>
              <a:t>J </a:t>
            </a:r>
            <a:r>
              <a:rPr lang="en-GB" sz="1400" dirty="0" err="1"/>
              <a:t>Whitelock</a:t>
            </a:r>
            <a:r>
              <a:rPr lang="en-GB" sz="1400" dirty="0"/>
              <a:t> &amp; F. </a:t>
            </a:r>
            <a:r>
              <a:rPr lang="en-GB" sz="1400" dirty="0" err="1"/>
              <a:t>Fastoso</a:t>
            </a:r>
            <a:r>
              <a:rPr lang="en-GB" sz="1400" dirty="0"/>
              <a:t> (2007). Understanding International Branding: Defining the Domain and Reviewing the Literature. International Marketing Review, 24(3), 252-270.</a:t>
            </a:r>
          </a:p>
        </p:txBody>
      </p:sp>
    </p:spTree>
    <p:extLst>
      <p:ext uri="{BB962C8B-B14F-4D97-AF65-F5344CB8AC3E}">
        <p14:creationId xmlns:p14="http://schemas.microsoft.com/office/powerpoint/2010/main" val="24341487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6132021"/>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Sub 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Sub 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Text Break / Info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Text Break Info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Logo Only_Image Bkgr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4" ma:contentTypeDescription="Create a new document." ma:contentTypeScope="" ma:versionID="697e22ecbe2135e394169004b01b34a9">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d20f70134215217fb266d1d94757e047"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Sylvia Hoffmann</DisplayName>
        <AccountId>4398</AccountId>
        <AccountType/>
      </UserInfo>
      <UserInfo>
        <DisplayName>Llinos McVicar</DisplayName>
        <AccountId>4803</AccountId>
        <AccountType/>
      </UserInfo>
      <UserInfo>
        <DisplayName>Bunmi Thomas</DisplayName>
        <AccountId>20016</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DCF9ABB-9528-409E-A13D-EBE9E1E9DF8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http://schemas.microsoft.com/office/2006/documentManagement/types"/>
    <ds:schemaRef ds:uri="http://schemas.microsoft.com/office/infopath/2007/PartnerControls"/>
    <ds:schemaRef ds:uri="http://schemas.microsoft.com/office/2006/metadata/properties"/>
    <ds:schemaRef ds:uri="http://purl.org/dc/dcmitype/"/>
    <ds:schemaRef ds:uri="http://www.w3.org/XML/1998/namespace"/>
    <ds:schemaRef ds:uri="303dbf9b-b85b-46a0-94f1-894078c07ecd"/>
    <ds:schemaRef ds:uri="http://purl.org/dc/elements/1.1/"/>
    <ds:schemaRef ds:uri="http://purl.org/dc/terms/"/>
    <ds:schemaRef ds:uri="http://schemas.openxmlformats.org/package/2006/metadata/core-properties"/>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UWTSD 200_Powerpoint Template Standard 4x3</Template>
  <TotalTime>0</TotalTime>
  <Words>4051</Words>
  <Application>Microsoft Office PowerPoint</Application>
  <PresentationFormat>On-screen Show (4:3)</PresentationFormat>
  <Paragraphs>300</Paragraphs>
  <Slides>40</Slides>
  <Notes>9</Notes>
  <HiddenSlides>0</HiddenSlides>
  <MMClips>2</MMClips>
  <ScaleCrop>false</ScaleCrop>
  <HeadingPairs>
    <vt:vector size="6" baseType="variant">
      <vt:variant>
        <vt:lpstr>Fonts Used</vt:lpstr>
      </vt:variant>
      <vt:variant>
        <vt:i4>7</vt:i4>
      </vt:variant>
      <vt:variant>
        <vt:lpstr>Theme</vt:lpstr>
      </vt:variant>
      <vt:variant>
        <vt:i4>16</vt:i4>
      </vt:variant>
      <vt:variant>
        <vt:lpstr>Slide Titles</vt:lpstr>
      </vt:variant>
      <vt:variant>
        <vt:i4>40</vt:i4>
      </vt:variant>
    </vt:vector>
  </HeadingPairs>
  <TitlesOfParts>
    <vt:vector size="63" baseType="lpstr">
      <vt:lpstr>Bell Gothic Std Light</vt:lpstr>
      <vt:lpstr>Arial</vt:lpstr>
      <vt:lpstr>Calibri</vt:lpstr>
      <vt:lpstr>Calibri Light</vt:lpstr>
      <vt:lpstr>Franklin Gothic Book</vt:lpstr>
      <vt:lpstr>Trebuchet MS</vt:lpstr>
      <vt:lpstr>Verdana</vt:lpstr>
      <vt:lpstr>Holding PAge</vt:lpstr>
      <vt:lpstr>Title Slide 1</vt:lpstr>
      <vt:lpstr>Title Slide 2</vt:lpstr>
      <vt:lpstr>Title Slide 3</vt:lpstr>
      <vt:lpstr>Title Slide 4</vt:lpstr>
      <vt:lpstr>Sub Title 1</vt:lpstr>
      <vt:lpstr>Sub Title 2</vt:lpstr>
      <vt:lpstr>Sub Title 3</vt:lpstr>
      <vt:lpstr>Sub Title 4</vt:lpstr>
      <vt:lpstr>Text 1</vt:lpstr>
      <vt:lpstr>Text 2</vt:lpstr>
      <vt:lpstr>Text 3</vt:lpstr>
      <vt:lpstr>Text 4</vt:lpstr>
      <vt:lpstr>Text Break / Info Slide 1</vt:lpstr>
      <vt:lpstr>Text Break Info Slide 2</vt:lpstr>
      <vt:lpstr>UWTSD Logo Only_Image Bkgrnd</vt:lpstr>
      <vt:lpstr>PowerPoint Presentation</vt:lpstr>
      <vt:lpstr> Marketing Essentials BMIH4005</vt:lpstr>
      <vt:lpstr>‘OST’ Licensing &amp; Franchises</vt:lpstr>
      <vt:lpstr>Objectives</vt:lpstr>
      <vt:lpstr>Objectives</vt:lpstr>
      <vt:lpstr>Strategy</vt:lpstr>
      <vt:lpstr>Tactics</vt:lpstr>
      <vt:lpstr>Internationalisation, Advertising &amp; Branding Strategy  </vt:lpstr>
      <vt:lpstr>Brands: The Fundamentals </vt:lpstr>
      <vt:lpstr>Identity </vt:lpstr>
      <vt:lpstr>Aaker’s Brand Personality Dimension Model  </vt:lpstr>
      <vt:lpstr>PowerPoint Presentation</vt:lpstr>
      <vt:lpstr>What is International Branding?  </vt:lpstr>
      <vt:lpstr>Simply……</vt:lpstr>
      <vt:lpstr>The International Problem </vt:lpstr>
      <vt:lpstr>Current Advocacy: Three Approaches  </vt:lpstr>
      <vt:lpstr>Mode of internationalisation </vt:lpstr>
      <vt:lpstr>Characteristics of Hospitality Companies</vt:lpstr>
      <vt:lpstr>Franchise agreements</vt:lpstr>
      <vt:lpstr>Plural organisations</vt:lpstr>
      <vt:lpstr>PowerPoint Presentation</vt:lpstr>
      <vt:lpstr>PowerPoint Presentation</vt:lpstr>
      <vt:lpstr>The Krispy Kreme franchise has specific information that categorizes its franchise business structure.</vt:lpstr>
      <vt:lpstr>Advantages and disadvantages of franchising</vt:lpstr>
      <vt:lpstr>Leasehold</vt:lpstr>
      <vt:lpstr>Licensing</vt:lpstr>
      <vt:lpstr>Advantages and disadvantages of licensing</vt:lpstr>
      <vt:lpstr>PowerPoint Presentation</vt:lpstr>
      <vt:lpstr>Exporting</vt:lpstr>
      <vt:lpstr>Types of export: Direct and indirect</vt:lpstr>
      <vt:lpstr>PowerPoint Presentation</vt:lpstr>
      <vt:lpstr>Exporting</vt:lpstr>
      <vt:lpstr>Assignment 2</vt:lpstr>
      <vt:lpstr>PowerPoint Presentation</vt:lpstr>
      <vt:lpstr>PowerPoint Presentation</vt:lpstr>
      <vt:lpstr>PowerPoint Presentation</vt:lpstr>
      <vt:lpstr>PowerPoint Presentation</vt:lpstr>
      <vt:lpstr>References</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HOTEL MANAGEMENT   Marketing Essentials BMIH4005</dc:title>
  <dc:creator>Jayne Griffith Parry</dc:creator>
  <cp:lastModifiedBy>Christopher Wilkin</cp:lastModifiedBy>
  <cp:revision>10</cp:revision>
  <dcterms:created xsi:type="dcterms:W3CDTF">2020-11-18T16:37:49Z</dcterms:created>
  <dcterms:modified xsi:type="dcterms:W3CDTF">2022-11-20T18:21:34Z</dcterms:modified>
</cp:coreProperties>
</file>