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21"/>
  </p:notesMasterIdLst>
  <p:handoutMasterIdLst>
    <p:handoutMasterId r:id="rId22"/>
  </p:handoutMasterIdLst>
  <p:sldIdLst>
    <p:sldId id="352" r:id="rId2"/>
    <p:sldId id="365" r:id="rId3"/>
    <p:sldId id="366" r:id="rId4"/>
    <p:sldId id="367" r:id="rId5"/>
    <p:sldId id="368" r:id="rId6"/>
    <p:sldId id="369" r:id="rId7"/>
    <p:sldId id="370" r:id="rId8"/>
    <p:sldId id="371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381" r:id="rId17"/>
    <p:sldId id="382" r:id="rId18"/>
    <p:sldId id="383" r:id="rId19"/>
    <p:sldId id="384" r:id="rId20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>
      <p:cViewPr varScale="1">
        <p:scale>
          <a:sx n="114" d="100"/>
          <a:sy n="114" d="100"/>
        </p:scale>
        <p:origin x="15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81C415B-6BEA-4C0E-96DB-FE1B2B11AD6E}" type="slidenum">
              <a:rPr lang="en-CA" altLang="en-US" sz="1200"/>
              <a:pPr/>
              <a:t>9</a:t>
            </a:fld>
            <a:endParaRPr lang="en-CA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7874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F9252D46-2D05-43C5-8DC0-E051C5C0A45B}" type="slidenum">
              <a:rPr lang="en-CA" altLang="en-US" sz="1200"/>
              <a:pPr/>
              <a:t>10</a:t>
            </a:fld>
            <a:endParaRPr lang="en-CA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3322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59ED2E7D-DBBE-4205-AC50-F9EF939B75F1}" type="slidenum">
              <a:rPr lang="en-CA" altLang="en-US" sz="1200"/>
              <a:pPr/>
              <a:t>11</a:t>
            </a:fld>
            <a:endParaRPr lang="en-CA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2187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EB3192E2-39B8-47F2-B4C5-FD032D606793}" type="slidenum">
              <a:rPr lang="en-CA" altLang="en-US" sz="1200"/>
              <a:pPr/>
              <a:t>12</a:t>
            </a:fld>
            <a:endParaRPr lang="en-CA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902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CBD68A25-A400-4710-9E5E-DF15E803B6FF}" type="slidenum">
              <a:rPr lang="en-CA" altLang="en-US" sz="1200"/>
              <a:pPr/>
              <a:t>13</a:t>
            </a:fld>
            <a:endParaRPr lang="en-CA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74646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4C0539CA-9CE9-46F6-B20C-4C223DCA579E}" type="slidenum">
              <a:rPr lang="en-CA" altLang="en-US" sz="1200"/>
              <a:pPr/>
              <a:t>14</a:t>
            </a:fld>
            <a:endParaRPr lang="en-CA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7880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AA2A70EB-0B60-492F-B729-86D65C6F20CF}" type="slidenum">
              <a:rPr lang="en-CA" altLang="en-US" sz="1200"/>
              <a:pPr/>
              <a:t>15</a:t>
            </a:fld>
            <a:endParaRPr lang="en-CA" altLang="en-US" sz="12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228600" indent="-228600"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14258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9B7AC6BB-E218-418B-93F2-9EAED888AD12}" type="slidenum">
              <a:rPr lang="en-CA" altLang="en-US" sz="1200"/>
              <a:pPr/>
              <a:t>16</a:t>
            </a:fld>
            <a:endParaRPr lang="en-CA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4350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7FFE63B8-A5BC-4380-8281-32FFBE2298F0}" type="slidenum">
              <a:rPr lang="en-CA" altLang="en-US" sz="1200"/>
              <a:pPr/>
              <a:t>17</a:t>
            </a:fld>
            <a:endParaRPr lang="en-CA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4221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AB757B80-444C-44FD-81FA-9C1027A24CBC}" type="slidenum">
              <a:rPr lang="en-CA" altLang="en-US" sz="1200"/>
              <a:pPr/>
              <a:t>18</a:t>
            </a:fld>
            <a:endParaRPr lang="en-CA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i="1"/>
          </a:p>
        </p:txBody>
      </p:sp>
    </p:spTree>
    <p:extLst>
      <p:ext uri="{BB962C8B-B14F-4D97-AF65-F5344CB8AC3E}">
        <p14:creationId xmlns:p14="http://schemas.microsoft.com/office/powerpoint/2010/main" val="1442609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D302B66-8A36-4294-BE7C-94D3DD2C7597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1B97A-C745-4635-90C7-FE26BBFDD311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137B5F-348A-4144-8855-1A118415B52D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8DC1F5-9450-4CDE-9BFD-B52DCA429668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20828-EFE9-40A2-8F77-E479AC468603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7F73E-6DE9-45A8-82BD-CC38C87E6438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EB70C9-1289-4436-8DBD-8C3B05F7B53E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DB4A4-A670-4BAB-993D-0DF1832FA1CE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E6E9-43E2-4B51-A8D9-3A7B89882ED2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6CB09-31B3-4DFA-B142-D0A4760E0364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5C54E-F647-4261-83C1-DC3AE55C9322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200AD49-99FB-4D40-8FA3-115C676EE128}" type="datetime1">
              <a:rPr lang="en-GB" smtClean="0"/>
              <a:pPr>
                <a:defRPr/>
              </a:pPr>
              <a:t>07/11/2019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Organizational Culture and Change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Reference: </a:t>
            </a:r>
            <a:r>
              <a:rPr lang="en-US" altLang="en-US" dirty="0"/>
              <a:t> Nancy Langton and Stephen P. Robbins, </a:t>
            </a:r>
            <a:r>
              <a:rPr lang="en-US" altLang="en-US" i="1" dirty="0"/>
              <a:t>Fundamentals of Organizational </a:t>
            </a:r>
            <a:r>
              <a:rPr lang="en-US" altLang="en-US" i="1" dirty="0" err="1"/>
              <a:t>Behaviour</a:t>
            </a:r>
            <a:r>
              <a:rPr lang="en-US" altLang="en-US" i="1" dirty="0"/>
              <a:t>, </a:t>
            </a:r>
            <a:r>
              <a:rPr lang="en-US" altLang="en-US" dirty="0"/>
              <a:t>Third Canadian Edition</a:t>
            </a:r>
            <a:endParaRPr lang="en-US" altLang="en-US" sz="4400" b="1" dirty="0"/>
          </a:p>
          <a:p>
            <a:pPr>
              <a:defRPr/>
            </a:pPr>
            <a:r>
              <a:rPr lang="en-US" altLang="en-US" dirty="0"/>
              <a:t>Copyright © 2007 Pearson Education Canada</a:t>
            </a:r>
          </a:p>
          <a:p>
            <a:pPr eaLnBrk="1" hangingPunct="1"/>
            <a:endParaRPr lang="en-GB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Chapter 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What Is Organizational Culture?</a:t>
            </a:r>
          </a:p>
          <a:p>
            <a:r>
              <a:rPr lang="en-US" altLang="en-US" dirty="0"/>
              <a:t>How do we create and sustain an </a:t>
            </a:r>
            <a:r>
              <a:rPr lang="en-US" altLang="en-US" dirty="0" err="1"/>
              <a:t>organisational</a:t>
            </a:r>
            <a:r>
              <a:rPr lang="en-US" altLang="en-US" dirty="0"/>
              <a:t> Culture?</a:t>
            </a:r>
          </a:p>
          <a:p>
            <a:r>
              <a:rPr lang="en-US" altLang="en-US" dirty="0"/>
              <a:t>How do we match and recruit people with the organizational culture?</a:t>
            </a:r>
          </a:p>
          <a:p>
            <a:r>
              <a:rPr lang="en-US" altLang="en-US" dirty="0"/>
              <a:t>What are the liabilities of Organizational Culture?</a:t>
            </a:r>
          </a:p>
          <a:p>
            <a:r>
              <a:rPr lang="en-US" altLang="en-US" dirty="0"/>
              <a:t>Approaches to Managing Change</a:t>
            </a:r>
          </a:p>
          <a:p>
            <a:r>
              <a:rPr lang="en-US" altLang="en-US" dirty="0"/>
              <a:t>Resistance to Change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970037374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Organizational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Tx/>
              <a:buAutoNum type="arabicPeriod"/>
            </a:pPr>
            <a:r>
              <a:rPr lang="en-US" altLang="en-US" dirty="0"/>
              <a:t>What is the purpose of organizational culture?</a:t>
            </a:r>
          </a:p>
          <a:p>
            <a:pPr marL="571500" indent="-571500">
              <a:buFontTx/>
              <a:buAutoNum type="arabicPeriod"/>
            </a:pPr>
            <a:r>
              <a:rPr lang="en-US" altLang="en-US" dirty="0"/>
              <a:t>How do you create and maintain organizational culture?</a:t>
            </a:r>
          </a:p>
          <a:p>
            <a:pPr marL="571500" indent="-571500">
              <a:buFontTx/>
              <a:buAutoNum type="arabicPeriod"/>
            </a:pPr>
            <a:r>
              <a:rPr lang="en-US" altLang="en-US" dirty="0"/>
              <a:t>What kind of organizational culture might suit you?</a:t>
            </a:r>
          </a:p>
          <a:p>
            <a:pPr marL="571500" indent="-571500">
              <a:buFontTx/>
              <a:buAutoNum type="arabicPeriod"/>
            </a:pPr>
            <a:r>
              <a:rPr lang="en-US" altLang="zh-TW" dirty="0">
                <a:ea typeface="新細明體" pitchFamily="18" charset="-120"/>
              </a:rPr>
              <a:t>Can organizational culture have a downside?</a:t>
            </a:r>
          </a:p>
          <a:p>
            <a:pPr marL="571500" indent="-571500">
              <a:buFontTx/>
              <a:buAutoNum type="arabicPeriod"/>
            </a:pPr>
            <a:r>
              <a:rPr lang="en-US" altLang="zh-TW" dirty="0">
                <a:ea typeface="新細明體" pitchFamily="18" charset="-120"/>
              </a:rPr>
              <a:t>How do organizations manage change?</a:t>
            </a:r>
          </a:p>
          <a:p>
            <a:pPr marL="571500" indent="-571500">
              <a:buFontTx/>
              <a:buAutoNum type="arabicPeriod"/>
            </a:pPr>
            <a:r>
              <a:rPr lang="en-US" altLang="zh-TW" dirty="0">
                <a:ea typeface="新細明體" pitchFamily="18" charset="-120"/>
              </a:rPr>
              <a:t>Why do people and organizations resist change?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763922124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organisational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Working in groups of four, identify and organisation and discuss what you perceive as the organisations culture.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161646418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altLang="en-US" sz="3600" dirty="0">
                <a:latin typeface="New York" charset="0"/>
                <a:cs typeface="Times New Roman" panose="02020603050405020304" pitchFamily="18" charset="0"/>
              </a:rPr>
              <a:t>Culture is the soul of the organization — the beliefs and values, and how they are manifested. I think of the structure as the skeleton, and as the flesh and blood. And culture is the soul that holds the thing together and gives it life force.”</a:t>
            </a:r>
            <a:r>
              <a:rPr lang="en-US" altLang="en-US" sz="3600" dirty="0"/>
              <a:t> Henry </a:t>
            </a:r>
            <a:r>
              <a:rPr lang="en-US" altLang="en-US" sz="3600" dirty="0" err="1"/>
              <a:t>Mintzberg</a:t>
            </a:r>
            <a:endParaRPr lang="en-GB" sz="3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066517106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Organizational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CA" altLang="en-US" sz="2800" dirty="0"/>
              <a:t>The pattern of shared values, beliefs</a:t>
            </a:r>
            <a:r>
              <a:rPr lang="en-US" altLang="en-US" sz="2800" dirty="0"/>
              <a:t>,</a:t>
            </a:r>
            <a:r>
              <a:rPr lang="en-CA" altLang="en-US" sz="2800" dirty="0"/>
              <a:t> and assumptions considered to be the appropriate way to think and act within an organization</a:t>
            </a:r>
            <a:r>
              <a:rPr lang="en-US" altLang="en-US" sz="2800" dirty="0"/>
              <a:t>.</a:t>
            </a:r>
          </a:p>
          <a:p>
            <a:pPr marL="342900" lvl="1" indent="0">
              <a:buNone/>
            </a:pPr>
            <a:r>
              <a:rPr lang="en-US" altLang="en-US" sz="2800" dirty="0"/>
              <a:t>The presumption is that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shared.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helps members solve problems.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is taught to newcomers.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800" dirty="0"/>
              <a:t>Culture strongly influences </a:t>
            </a:r>
            <a:r>
              <a:rPr lang="en-US" altLang="en-US" sz="2800" dirty="0" err="1"/>
              <a:t>behaviour</a:t>
            </a:r>
            <a:r>
              <a:rPr lang="en-US" altLang="en-US" sz="2800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08367387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Characteristics of </a:t>
            </a:r>
            <a:br>
              <a:rPr lang="en-US" altLang="en-US" dirty="0"/>
            </a:br>
            <a:r>
              <a:rPr lang="en-US" altLang="en-US" dirty="0"/>
              <a:t>Organizational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000" dirty="0"/>
              <a:t>Innovation and risk-taking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encouraged to be innovative and take risks.</a:t>
            </a:r>
          </a:p>
          <a:p>
            <a:pPr>
              <a:lnSpc>
                <a:spcPct val="90000"/>
              </a:lnSpc>
            </a:pPr>
            <a:r>
              <a:rPr lang="en-US" altLang="en-US" sz="2000" dirty="0"/>
              <a:t>Attention to detail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employees are expected to exhibit precision, analysis, and attention to detail.</a:t>
            </a:r>
          </a:p>
          <a:p>
            <a:pPr>
              <a:lnSpc>
                <a:spcPct val="90000"/>
              </a:lnSpc>
            </a:pPr>
            <a:r>
              <a:rPr lang="en-US" altLang="en-US" sz="2000" dirty="0"/>
              <a:t>Outcome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focuses on results or outcomes rather than on technique and process.</a:t>
            </a:r>
          </a:p>
          <a:p>
            <a:pPr>
              <a:lnSpc>
                <a:spcPct val="90000"/>
              </a:lnSpc>
            </a:pPr>
            <a:r>
              <a:rPr lang="en-US" altLang="en-US" sz="2000" dirty="0"/>
              <a:t>People orientation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/>
              <a:t>The degree to which management decisions take into consideration the effect of outcomes on people within the organization.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534594121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Characteristics of </a:t>
            </a:r>
            <a:br>
              <a:rPr lang="en-US" altLang="en-US" dirty="0"/>
            </a:br>
            <a:r>
              <a:rPr lang="en-US" altLang="en-US" dirty="0"/>
              <a:t>Organizational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100" dirty="0"/>
              <a:t>Team orientation</a:t>
            </a:r>
          </a:p>
          <a:p>
            <a:pPr lvl="1"/>
            <a:r>
              <a:rPr lang="en-US" altLang="en-US" sz="2000" dirty="0"/>
              <a:t>The degree to which work activities are organized around teams rather than individuals.</a:t>
            </a:r>
          </a:p>
          <a:p>
            <a:r>
              <a:rPr lang="en-US" altLang="en-US" sz="2100" dirty="0"/>
              <a:t>Aggressiveness</a:t>
            </a:r>
          </a:p>
          <a:p>
            <a:pPr lvl="1"/>
            <a:r>
              <a:rPr lang="en-US" altLang="en-US" sz="2000" dirty="0"/>
              <a:t>The degree to which people are aggressive and competitive rather than easygoing.</a:t>
            </a:r>
          </a:p>
          <a:p>
            <a:r>
              <a:rPr lang="en-US" altLang="en-US" sz="2100" dirty="0"/>
              <a:t>Stability</a:t>
            </a:r>
          </a:p>
          <a:p>
            <a:pPr lvl="1"/>
            <a:r>
              <a:rPr lang="en-US" altLang="en-US" sz="2000" dirty="0"/>
              <a:t>The degree to which organizational activities emphasize maintaining the status quo in contrast to growth.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603434279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ooter Placeholder 2">
            <a:extLst>
              <a:ext uri="{FF2B5EF4-FFF2-40B4-BE49-F238E27FC236}">
                <a16:creationId xmlns:a16="http://schemas.microsoft.com/office/drawing/2014/main" id="{6FEFF339-589C-4919-8262-82793AB2973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41A84BFF-B251-47E4-ADF8-E3701137313F}" type="slidenum">
              <a:rPr lang="en-US" altLang="en-US" sz="1200" b="1" smtClean="0"/>
              <a:pPr>
                <a:defRPr/>
              </a:pPr>
              <a:t>9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00113"/>
            <a:ext cx="7772400" cy="1295400"/>
          </a:xfrm>
        </p:spPr>
        <p:txBody>
          <a:bodyPr/>
          <a:lstStyle/>
          <a:p>
            <a:pPr eaLnBrk="1" hangingPunct="1"/>
            <a:r>
              <a:rPr lang="en-US" altLang="en-US" dirty="0"/>
              <a:t>Contrasting Organizational Cultures</a:t>
            </a:r>
          </a:p>
        </p:txBody>
      </p:sp>
      <p:grpSp>
        <p:nvGrpSpPr>
          <p:cNvPr id="21508" name="Group 56"/>
          <p:cNvGrpSpPr>
            <a:grpSpLocks/>
          </p:cNvGrpSpPr>
          <p:nvPr/>
        </p:nvGrpSpPr>
        <p:grpSpPr bwMode="auto">
          <a:xfrm>
            <a:off x="925513" y="2212975"/>
            <a:ext cx="7564437" cy="3362325"/>
            <a:chOff x="700" y="1331"/>
            <a:chExt cx="4765" cy="2118"/>
          </a:xfrm>
        </p:grpSpPr>
        <p:sp>
          <p:nvSpPr>
            <p:cNvPr id="21509" name="Rectangle 3"/>
            <p:cNvSpPr>
              <a:spLocks noChangeArrowheads="1"/>
            </p:cNvSpPr>
            <p:nvPr/>
          </p:nvSpPr>
          <p:spPr bwMode="auto">
            <a:xfrm>
              <a:off x="700" y="1331"/>
              <a:ext cx="2224" cy="233"/>
            </a:xfrm>
            <a:prstGeom prst="rect">
              <a:avLst/>
            </a:prstGeom>
            <a:solidFill>
              <a:srgbClr val="4EB6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1510" name="Rectangle 4"/>
            <p:cNvSpPr>
              <a:spLocks noChangeArrowheads="1"/>
            </p:cNvSpPr>
            <p:nvPr/>
          </p:nvSpPr>
          <p:spPr bwMode="auto">
            <a:xfrm>
              <a:off x="700" y="1564"/>
              <a:ext cx="2224" cy="1885"/>
            </a:xfrm>
            <a:prstGeom prst="rect">
              <a:avLst/>
            </a:prstGeom>
            <a:solidFill>
              <a:srgbClr val="DBF1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1511" name="Rectangle 5"/>
            <p:cNvSpPr>
              <a:spLocks noChangeArrowheads="1"/>
            </p:cNvSpPr>
            <p:nvPr/>
          </p:nvSpPr>
          <p:spPr bwMode="auto">
            <a:xfrm>
              <a:off x="1339" y="1381"/>
              <a:ext cx="911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600" b="1" dirty="0">
                  <a:solidFill>
                    <a:srgbClr val="FFFFFF"/>
                  </a:solidFill>
                  <a:latin typeface="Arial" panose="020B0604020202020204" pitchFamily="34" charset="0"/>
                </a:rPr>
                <a:t>Organization A</a:t>
              </a:r>
              <a:endParaRPr lang="en-US" altLang="en-US" b="1" dirty="0">
                <a:latin typeface="Arial" panose="020B0604020202020204" pitchFamily="34" charset="0"/>
              </a:endParaRPr>
            </a:p>
          </p:txBody>
        </p:sp>
        <p:sp>
          <p:nvSpPr>
            <p:cNvPr id="21512" name="Rectangle 6"/>
            <p:cNvSpPr>
              <a:spLocks noChangeArrowheads="1"/>
            </p:cNvSpPr>
            <p:nvPr/>
          </p:nvSpPr>
          <p:spPr bwMode="auto">
            <a:xfrm>
              <a:off x="3157" y="1331"/>
              <a:ext cx="2308" cy="233"/>
            </a:xfrm>
            <a:prstGeom prst="rect">
              <a:avLst/>
            </a:prstGeom>
            <a:solidFill>
              <a:srgbClr val="525F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1513" name="Rectangle 7"/>
            <p:cNvSpPr>
              <a:spLocks noChangeArrowheads="1"/>
            </p:cNvSpPr>
            <p:nvPr/>
          </p:nvSpPr>
          <p:spPr bwMode="auto">
            <a:xfrm>
              <a:off x="3157" y="1564"/>
              <a:ext cx="2308" cy="1885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1514" name="Rectangle 8"/>
            <p:cNvSpPr>
              <a:spLocks noChangeArrowheads="1"/>
            </p:cNvSpPr>
            <p:nvPr/>
          </p:nvSpPr>
          <p:spPr bwMode="auto">
            <a:xfrm>
              <a:off x="3803" y="1381"/>
              <a:ext cx="911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600" b="1">
                  <a:solidFill>
                    <a:srgbClr val="FFFFFF"/>
                  </a:solidFill>
                  <a:latin typeface="Arial" panose="020B0604020202020204" pitchFamily="34" charset="0"/>
                </a:rPr>
                <a:t>Organization B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1515" name="Rectangle 9"/>
            <p:cNvSpPr>
              <a:spLocks noChangeArrowheads="1"/>
            </p:cNvSpPr>
            <p:nvPr/>
          </p:nvSpPr>
          <p:spPr bwMode="auto">
            <a:xfrm>
              <a:off x="834" y="1691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16" name="Rectangle 10"/>
            <p:cNvSpPr>
              <a:spLocks noChangeArrowheads="1"/>
            </p:cNvSpPr>
            <p:nvPr/>
          </p:nvSpPr>
          <p:spPr bwMode="auto">
            <a:xfrm>
              <a:off x="891" y="1691"/>
              <a:ext cx="146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 dirty="0">
                  <a:solidFill>
                    <a:srgbClr val="000000"/>
                  </a:solidFill>
                  <a:latin typeface="Arial" panose="020B0604020202020204" pitchFamily="34" charset="0"/>
                </a:rPr>
                <a:t> Managers must fully document </a:t>
              </a:r>
              <a:endParaRPr lang="en-US" altLang="en-US" sz="1200" b="1" dirty="0">
                <a:latin typeface="Arial" panose="020B0604020202020204" pitchFamily="34" charset="0"/>
              </a:endParaRPr>
            </a:p>
          </p:txBody>
        </p:sp>
        <p:sp>
          <p:nvSpPr>
            <p:cNvPr id="21517" name="Rectangle 11"/>
            <p:cNvSpPr>
              <a:spLocks noChangeArrowheads="1"/>
            </p:cNvSpPr>
            <p:nvPr/>
          </p:nvSpPr>
          <p:spPr bwMode="auto">
            <a:xfrm>
              <a:off x="834" y="1826"/>
              <a:ext cx="68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all decisions.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18" name="Rectangle 12"/>
            <p:cNvSpPr>
              <a:spLocks noChangeArrowheads="1"/>
            </p:cNvSpPr>
            <p:nvPr/>
          </p:nvSpPr>
          <p:spPr bwMode="auto">
            <a:xfrm>
              <a:off x="834" y="1960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19" name="Rectangle 13"/>
            <p:cNvSpPr>
              <a:spLocks noChangeArrowheads="1"/>
            </p:cNvSpPr>
            <p:nvPr/>
          </p:nvSpPr>
          <p:spPr bwMode="auto">
            <a:xfrm>
              <a:off x="891" y="1960"/>
              <a:ext cx="173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Creative decisions, change, and risks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0" name="Rectangle 14"/>
            <p:cNvSpPr>
              <a:spLocks noChangeArrowheads="1"/>
            </p:cNvSpPr>
            <p:nvPr/>
          </p:nvSpPr>
          <p:spPr bwMode="auto">
            <a:xfrm>
              <a:off x="834" y="2094"/>
              <a:ext cx="99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are not encouraged.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1" name="Rectangle 15"/>
            <p:cNvSpPr>
              <a:spLocks noChangeArrowheads="1"/>
            </p:cNvSpPr>
            <p:nvPr/>
          </p:nvSpPr>
          <p:spPr bwMode="auto">
            <a:xfrm>
              <a:off x="834" y="2362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2" name="Rectangle 16"/>
            <p:cNvSpPr>
              <a:spLocks noChangeArrowheads="1"/>
            </p:cNvSpPr>
            <p:nvPr/>
          </p:nvSpPr>
          <p:spPr bwMode="auto">
            <a:xfrm>
              <a:off x="891" y="2362"/>
              <a:ext cx="179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Extensive rules and regulations exist  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3" name="Rectangle 17"/>
            <p:cNvSpPr>
              <a:spLocks noChangeArrowheads="1"/>
            </p:cNvSpPr>
            <p:nvPr/>
          </p:nvSpPr>
          <p:spPr bwMode="auto">
            <a:xfrm>
              <a:off x="834" y="2496"/>
              <a:ext cx="89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for all employees.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4" name="Rectangle 18"/>
            <p:cNvSpPr>
              <a:spLocks noChangeArrowheads="1"/>
            </p:cNvSpPr>
            <p:nvPr/>
          </p:nvSpPr>
          <p:spPr bwMode="auto">
            <a:xfrm>
              <a:off x="834" y="2630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5" name="Rectangle 19"/>
            <p:cNvSpPr>
              <a:spLocks noChangeArrowheads="1"/>
            </p:cNvSpPr>
            <p:nvPr/>
          </p:nvSpPr>
          <p:spPr bwMode="auto">
            <a:xfrm>
              <a:off x="891" y="2630"/>
              <a:ext cx="174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Productivity is valued over employee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6" name="Rectangle 20"/>
            <p:cNvSpPr>
              <a:spLocks noChangeArrowheads="1"/>
            </p:cNvSpPr>
            <p:nvPr/>
          </p:nvSpPr>
          <p:spPr bwMode="auto">
            <a:xfrm>
              <a:off x="834" y="2765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morale.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7" name="Rectangle 21"/>
            <p:cNvSpPr>
              <a:spLocks noChangeArrowheads="1"/>
            </p:cNvSpPr>
            <p:nvPr/>
          </p:nvSpPr>
          <p:spPr bwMode="auto">
            <a:xfrm>
              <a:off x="834" y="2899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8" name="Rectangle 22"/>
            <p:cNvSpPr>
              <a:spLocks noChangeArrowheads="1"/>
            </p:cNvSpPr>
            <p:nvPr/>
          </p:nvSpPr>
          <p:spPr bwMode="auto">
            <a:xfrm>
              <a:off x="891" y="2899"/>
              <a:ext cx="163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Employees are encouraged to stay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29" name="Rectangle 23"/>
            <p:cNvSpPr>
              <a:spLocks noChangeArrowheads="1"/>
            </p:cNvSpPr>
            <p:nvPr/>
          </p:nvSpPr>
          <p:spPr bwMode="auto">
            <a:xfrm>
              <a:off x="834" y="3033"/>
              <a:ext cx="139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within their own department.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0" name="Rectangle 24"/>
            <p:cNvSpPr>
              <a:spLocks noChangeArrowheads="1"/>
            </p:cNvSpPr>
            <p:nvPr/>
          </p:nvSpPr>
          <p:spPr bwMode="auto">
            <a:xfrm>
              <a:off x="834" y="3167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1" name="Rectangle 25"/>
            <p:cNvSpPr>
              <a:spLocks noChangeArrowheads="1"/>
            </p:cNvSpPr>
            <p:nvPr/>
          </p:nvSpPr>
          <p:spPr bwMode="auto">
            <a:xfrm>
              <a:off x="891" y="3167"/>
              <a:ext cx="145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Individual effort is encouraged.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2" name="Rectangle 26"/>
            <p:cNvSpPr>
              <a:spLocks noChangeArrowheads="1"/>
            </p:cNvSpPr>
            <p:nvPr/>
          </p:nvSpPr>
          <p:spPr bwMode="auto">
            <a:xfrm>
              <a:off x="3291" y="1691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3" name="Rectangle 27"/>
            <p:cNvSpPr>
              <a:spLocks noChangeArrowheads="1"/>
            </p:cNvSpPr>
            <p:nvPr/>
          </p:nvSpPr>
          <p:spPr bwMode="auto">
            <a:xfrm>
              <a:off x="3347" y="1691"/>
              <a:ext cx="14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Management encourages and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4" name="Rectangle 28"/>
            <p:cNvSpPr>
              <a:spLocks noChangeArrowheads="1"/>
            </p:cNvSpPr>
            <p:nvPr/>
          </p:nvSpPr>
          <p:spPr bwMode="auto">
            <a:xfrm>
              <a:off x="3291" y="1826"/>
              <a:ext cx="15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rewards risk-taking and change.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5" name="Rectangle 29"/>
            <p:cNvSpPr>
              <a:spLocks noChangeArrowheads="1"/>
            </p:cNvSpPr>
            <p:nvPr/>
          </p:nvSpPr>
          <p:spPr bwMode="auto">
            <a:xfrm>
              <a:off x="3291" y="1960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6" name="Rectangle 30"/>
            <p:cNvSpPr>
              <a:spLocks noChangeArrowheads="1"/>
            </p:cNvSpPr>
            <p:nvPr/>
          </p:nvSpPr>
          <p:spPr bwMode="auto">
            <a:xfrm>
              <a:off x="3347" y="1960"/>
              <a:ext cx="14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Employees are encouraged to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7" name="Rectangle 31"/>
            <p:cNvSpPr>
              <a:spLocks noChangeArrowheads="1"/>
            </p:cNvSpPr>
            <p:nvPr/>
          </p:nvSpPr>
          <p:spPr bwMode="auto">
            <a:xfrm>
              <a:off x="3386" y="2094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“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8" name="Rectangle 32"/>
            <p:cNvSpPr>
              <a:spLocks noChangeArrowheads="1"/>
            </p:cNvSpPr>
            <p:nvPr/>
          </p:nvSpPr>
          <p:spPr bwMode="auto">
            <a:xfrm>
              <a:off x="3446" y="2094"/>
              <a:ext cx="37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run with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39" name="Rectangle 33"/>
            <p:cNvSpPr>
              <a:spLocks noChangeArrowheads="1"/>
            </p:cNvSpPr>
            <p:nvPr/>
          </p:nvSpPr>
          <p:spPr bwMode="auto">
            <a:xfrm>
              <a:off x="3845" y="2094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”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0" name="Rectangle 34"/>
            <p:cNvSpPr>
              <a:spLocks noChangeArrowheads="1"/>
            </p:cNvSpPr>
            <p:nvPr/>
          </p:nvSpPr>
          <p:spPr bwMode="auto">
            <a:xfrm>
              <a:off x="3905" y="2094"/>
              <a:ext cx="10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ideas, and failures are 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1" name="Rectangle 35"/>
            <p:cNvSpPr>
              <a:spLocks noChangeArrowheads="1"/>
            </p:cNvSpPr>
            <p:nvPr/>
          </p:nvSpPr>
          <p:spPr bwMode="auto">
            <a:xfrm>
              <a:off x="3291" y="2228"/>
              <a:ext cx="53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treated as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2" name="Rectangle 36"/>
            <p:cNvSpPr>
              <a:spLocks noChangeArrowheads="1"/>
            </p:cNvSpPr>
            <p:nvPr/>
          </p:nvSpPr>
          <p:spPr bwMode="auto">
            <a:xfrm>
              <a:off x="3884" y="222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“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3" name="Rectangle 37"/>
            <p:cNvSpPr>
              <a:spLocks noChangeArrowheads="1"/>
            </p:cNvSpPr>
            <p:nvPr/>
          </p:nvSpPr>
          <p:spPr bwMode="auto">
            <a:xfrm>
              <a:off x="3947" y="2228"/>
              <a:ext cx="98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learning experiences.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4" name="Rectangle 38"/>
            <p:cNvSpPr>
              <a:spLocks noChangeArrowheads="1"/>
            </p:cNvSpPr>
            <p:nvPr/>
          </p:nvSpPr>
          <p:spPr bwMode="auto">
            <a:xfrm>
              <a:off x="4939" y="222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”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5" name="Rectangle 39"/>
            <p:cNvSpPr>
              <a:spLocks noChangeArrowheads="1"/>
            </p:cNvSpPr>
            <p:nvPr/>
          </p:nvSpPr>
          <p:spPr bwMode="auto">
            <a:xfrm>
              <a:off x="3291" y="2362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6" name="Rectangle 40"/>
            <p:cNvSpPr>
              <a:spLocks noChangeArrowheads="1"/>
            </p:cNvSpPr>
            <p:nvPr/>
          </p:nvSpPr>
          <p:spPr bwMode="auto">
            <a:xfrm>
              <a:off x="3347" y="2362"/>
              <a:ext cx="144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Employees have few rules and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7" name="Rectangle 41"/>
            <p:cNvSpPr>
              <a:spLocks noChangeArrowheads="1"/>
            </p:cNvSpPr>
            <p:nvPr/>
          </p:nvSpPr>
          <p:spPr bwMode="auto">
            <a:xfrm>
              <a:off x="3291" y="2496"/>
              <a:ext cx="105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regulations to follow.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8" name="Rectangle 42"/>
            <p:cNvSpPr>
              <a:spLocks noChangeArrowheads="1"/>
            </p:cNvSpPr>
            <p:nvPr/>
          </p:nvSpPr>
          <p:spPr bwMode="auto">
            <a:xfrm>
              <a:off x="3291" y="2630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49" name="Rectangle 43"/>
            <p:cNvSpPr>
              <a:spLocks noChangeArrowheads="1"/>
            </p:cNvSpPr>
            <p:nvPr/>
          </p:nvSpPr>
          <p:spPr bwMode="auto">
            <a:xfrm>
              <a:off x="3347" y="2630"/>
              <a:ext cx="17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Productivity is balanced with treating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0" name="Rectangle 44"/>
            <p:cNvSpPr>
              <a:spLocks noChangeArrowheads="1"/>
            </p:cNvSpPr>
            <p:nvPr/>
          </p:nvSpPr>
          <p:spPr bwMode="auto">
            <a:xfrm>
              <a:off x="3291" y="2765"/>
              <a:ext cx="79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its people right.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1" name="Rectangle 45"/>
            <p:cNvSpPr>
              <a:spLocks noChangeArrowheads="1"/>
            </p:cNvSpPr>
            <p:nvPr/>
          </p:nvSpPr>
          <p:spPr bwMode="auto">
            <a:xfrm>
              <a:off x="3291" y="2899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2" name="Rectangle 46"/>
            <p:cNvSpPr>
              <a:spLocks noChangeArrowheads="1"/>
            </p:cNvSpPr>
            <p:nvPr/>
          </p:nvSpPr>
          <p:spPr bwMode="auto">
            <a:xfrm>
              <a:off x="3347" y="2899"/>
              <a:ext cx="20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Team members are encouraged to interact  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3" name="Rectangle 47"/>
            <p:cNvSpPr>
              <a:spLocks noChangeArrowheads="1"/>
            </p:cNvSpPr>
            <p:nvPr/>
          </p:nvSpPr>
          <p:spPr bwMode="auto">
            <a:xfrm>
              <a:off x="3291" y="3033"/>
              <a:ext cx="183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  with people at all levels and functions.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4" name="Rectangle 48"/>
            <p:cNvSpPr>
              <a:spLocks noChangeArrowheads="1"/>
            </p:cNvSpPr>
            <p:nvPr/>
          </p:nvSpPr>
          <p:spPr bwMode="auto">
            <a:xfrm>
              <a:off x="3291" y="3167"/>
              <a:ext cx="3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•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  <p:sp>
          <p:nvSpPr>
            <p:cNvPr id="21555" name="Rectangle 49"/>
            <p:cNvSpPr>
              <a:spLocks noChangeArrowheads="1"/>
            </p:cNvSpPr>
            <p:nvPr/>
          </p:nvSpPr>
          <p:spPr bwMode="auto">
            <a:xfrm>
              <a:off x="3347" y="3167"/>
              <a:ext cx="141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 Many rewards are team based.</a:t>
              </a:r>
              <a:endParaRPr lang="en-US" altLang="en-US" sz="1200" b="1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6314290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FBE5AA-7FE7-41D8-943F-9813A33DDE4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Chapter 10, Nancy Langton and Stephen P. Robbins, </a:t>
            </a:r>
            <a:r>
              <a:rPr lang="en-US" altLang="en-US" i="1" dirty="0"/>
              <a:t>Fundamentals of Organizational </a:t>
            </a:r>
            <a:r>
              <a:rPr lang="en-US" altLang="en-US" i="1" dirty="0" err="1"/>
              <a:t>Behaviour</a:t>
            </a:r>
            <a:r>
              <a:rPr lang="en-US" altLang="en-US" i="1" dirty="0"/>
              <a:t>, </a:t>
            </a:r>
            <a:r>
              <a:rPr lang="en-US" altLang="en-US" dirty="0"/>
              <a:t>Third Canadian Edition                                                                                  </a:t>
            </a:r>
            <a:r>
              <a:rPr lang="en-US" altLang="en-US" sz="1200" b="1" dirty="0"/>
              <a:t>10-</a:t>
            </a:r>
            <a:fld id="{DF5CE870-335D-4162-96C2-C704B0833158}" type="slidenum">
              <a:rPr lang="en-US" altLang="en-US" sz="1200" b="1" smtClean="0"/>
              <a:pPr>
                <a:defRPr/>
              </a:pPr>
              <a:t>10</a:t>
            </a:fld>
            <a:endParaRPr lang="en-US" altLang="en-US" sz="1200" b="1" dirty="0"/>
          </a:p>
          <a:p>
            <a:pPr>
              <a:defRPr/>
            </a:pPr>
            <a:r>
              <a:rPr lang="en-US" altLang="en-US" dirty="0"/>
              <a:t>Copyright © 2007 Pearson Education Canada</a:t>
            </a:r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Culture’s Functions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Boundary-defining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Conveys a sense of identity for organization members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Facilitates commitment to something larger than one’s individual self-interest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Social glue that helps hold an organization together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Provides appropriate standards for what employees should say or do</a:t>
            </a:r>
          </a:p>
        </p:txBody>
      </p:sp>
    </p:spTree>
    <p:extLst>
      <p:ext uri="{BB962C8B-B14F-4D97-AF65-F5344CB8AC3E}">
        <p14:creationId xmlns:p14="http://schemas.microsoft.com/office/powerpoint/2010/main" val="1859625187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237788-0797-46E9-B6AC-57D9A8FA3A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792E30F9-1674-4695-A7EB-2A0B2066C2BF}" type="slidenum">
              <a:rPr lang="en-US" altLang="en-US" sz="1200" b="1" smtClean="0"/>
              <a:pPr>
                <a:defRPr/>
              </a:pPr>
              <a:t>11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Culture’s Functions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4400" dirty="0"/>
              <a:t>Serves as a “sense-making” and control mechanism</a:t>
            </a:r>
          </a:p>
          <a:p>
            <a:pPr lvl="1" eaLnBrk="1" hangingPunct="1"/>
            <a:r>
              <a:rPr lang="en-US" altLang="en-US" sz="4400" dirty="0"/>
              <a:t>Guides and shapes the attitudes and </a:t>
            </a:r>
            <a:r>
              <a:rPr lang="en-US" altLang="en-US" sz="4400" dirty="0" err="1"/>
              <a:t>behaviour</a:t>
            </a:r>
            <a:r>
              <a:rPr lang="en-US" altLang="en-US" sz="4400" dirty="0"/>
              <a:t> of employees</a:t>
            </a:r>
          </a:p>
        </p:txBody>
      </p:sp>
    </p:spTree>
    <p:extLst>
      <p:ext uri="{BB962C8B-B14F-4D97-AF65-F5344CB8AC3E}">
        <p14:creationId xmlns:p14="http://schemas.microsoft.com/office/powerpoint/2010/main" val="3606877545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C23D50-0DDE-4108-915E-655047D7040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D5592F9D-5508-4D59-8A0A-8A59C7EBF301}" type="slidenum">
              <a:rPr lang="en-US" altLang="en-US" sz="1200" b="1" smtClean="0"/>
              <a:pPr>
                <a:defRPr/>
              </a:pPr>
              <a:t>12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Do Organizations Have Uniform Cultures?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/>
              <a:t>Organizational culture represents a common perception held by the organization members.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/>
              <a:t>Core values or dominant (primary) values are accepted throughout the organization.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500"/>
              <a:t>Dominant culture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Expresses the core values that are shared by a majority of the organization’s members.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500"/>
              <a:t>Subcultures 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Tend to develop in large organizations to reflect common problems, situations, or experiences.</a:t>
            </a:r>
          </a:p>
        </p:txBody>
      </p:sp>
    </p:spTree>
    <p:extLst>
      <p:ext uri="{BB962C8B-B14F-4D97-AF65-F5344CB8AC3E}">
        <p14:creationId xmlns:p14="http://schemas.microsoft.com/office/powerpoint/2010/main" val="85800691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Footer Placeholder 2">
            <a:extLst>
              <a:ext uri="{FF2B5EF4-FFF2-40B4-BE49-F238E27FC236}">
                <a16:creationId xmlns:a16="http://schemas.microsoft.com/office/drawing/2014/main" id="{8862CCB6-826D-4D72-841D-0AD443872B4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18B03DA8-D372-494E-82E8-5A3299B9748C}" type="slidenum">
              <a:rPr lang="en-US" altLang="en-US" sz="1200" b="1" smtClean="0"/>
              <a:pPr>
                <a:defRPr/>
              </a:pPr>
              <a:t>13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 anchor="ctr"/>
          <a:lstStyle/>
          <a:p>
            <a:pPr eaLnBrk="1" hangingPunct="1"/>
            <a:r>
              <a:rPr lang="en-US" altLang="en-US" dirty="0"/>
              <a:t>How Organizational Culture Forms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6765925" y="3484563"/>
            <a:ext cx="1412875" cy="568325"/>
          </a:xfrm>
          <a:prstGeom prst="rect">
            <a:avLst/>
          </a:prstGeom>
          <a:solidFill>
            <a:srgbClr val="E6DDB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endParaRPr lang="en-GB" altLang="en-US"/>
          </a:p>
        </p:txBody>
      </p:sp>
      <p:grpSp>
        <p:nvGrpSpPr>
          <p:cNvPr id="29701" name="Group 30"/>
          <p:cNvGrpSpPr>
            <a:grpSpLocks/>
          </p:cNvGrpSpPr>
          <p:nvPr/>
        </p:nvGrpSpPr>
        <p:grpSpPr bwMode="auto">
          <a:xfrm>
            <a:off x="873125" y="2994025"/>
            <a:ext cx="7204075" cy="1560513"/>
            <a:chOff x="919" y="1886"/>
            <a:chExt cx="4538" cy="983"/>
          </a:xfrm>
        </p:grpSpPr>
        <p:sp>
          <p:nvSpPr>
            <p:cNvPr id="29731" name="Rectangle 3"/>
            <p:cNvSpPr>
              <a:spLocks noChangeArrowheads="1"/>
            </p:cNvSpPr>
            <p:nvPr/>
          </p:nvSpPr>
          <p:spPr bwMode="auto">
            <a:xfrm>
              <a:off x="2089" y="2198"/>
              <a:ext cx="894" cy="359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9732" name="Rectangle 5"/>
            <p:cNvSpPr>
              <a:spLocks noChangeArrowheads="1"/>
            </p:cNvSpPr>
            <p:nvPr/>
          </p:nvSpPr>
          <p:spPr bwMode="auto">
            <a:xfrm>
              <a:off x="3309" y="2511"/>
              <a:ext cx="894" cy="358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9733" name="Freeform 6"/>
            <p:cNvSpPr>
              <a:spLocks/>
            </p:cNvSpPr>
            <p:nvPr/>
          </p:nvSpPr>
          <p:spPr bwMode="auto">
            <a:xfrm>
              <a:off x="3001" y="2117"/>
              <a:ext cx="245" cy="521"/>
            </a:xfrm>
            <a:custGeom>
              <a:avLst/>
              <a:gdLst>
                <a:gd name="T0" fmla="*/ 230 w 245"/>
                <a:gd name="T1" fmla="*/ 521 h 521"/>
                <a:gd name="T2" fmla="*/ 0 w 245"/>
                <a:gd name="T3" fmla="*/ 266 h 521"/>
                <a:gd name="T4" fmla="*/ 245 w 245"/>
                <a:gd name="T5" fmla="*/ 0 h 521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45" h="521">
                  <a:moveTo>
                    <a:pt x="230" y="521"/>
                  </a:moveTo>
                  <a:lnTo>
                    <a:pt x="0" y="266"/>
                  </a:lnTo>
                  <a:lnTo>
                    <a:pt x="245" y="0"/>
                  </a:lnTo>
                </a:path>
              </a:pathLst>
            </a:custGeom>
            <a:noFill/>
            <a:ln w="22225">
              <a:solidFill>
                <a:srgbClr val="FC9A66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4" name="Freeform 7"/>
            <p:cNvSpPr>
              <a:spLocks/>
            </p:cNvSpPr>
            <p:nvPr/>
          </p:nvSpPr>
          <p:spPr bwMode="auto">
            <a:xfrm>
              <a:off x="3203" y="2042"/>
              <a:ext cx="114" cy="117"/>
            </a:xfrm>
            <a:custGeom>
              <a:avLst/>
              <a:gdLst>
                <a:gd name="T0" fmla="*/ 57 w 114"/>
                <a:gd name="T1" fmla="*/ 39 h 117"/>
                <a:gd name="T2" fmla="*/ 57 w 114"/>
                <a:gd name="T3" fmla="*/ 39 h 117"/>
                <a:gd name="T4" fmla="*/ 25 w 114"/>
                <a:gd name="T5" fmla="*/ 53 h 117"/>
                <a:gd name="T6" fmla="*/ 0 w 114"/>
                <a:gd name="T7" fmla="*/ 68 h 117"/>
                <a:gd name="T8" fmla="*/ 53 w 114"/>
                <a:gd name="T9" fmla="*/ 117 h 117"/>
                <a:gd name="T10" fmla="*/ 53 w 114"/>
                <a:gd name="T11" fmla="*/ 117 h 117"/>
                <a:gd name="T12" fmla="*/ 64 w 114"/>
                <a:gd name="T13" fmla="*/ 96 h 117"/>
                <a:gd name="T14" fmla="*/ 78 w 114"/>
                <a:gd name="T15" fmla="*/ 57 h 117"/>
                <a:gd name="T16" fmla="*/ 78 w 114"/>
                <a:gd name="T17" fmla="*/ 57 h 117"/>
                <a:gd name="T18" fmla="*/ 96 w 114"/>
                <a:gd name="T19" fmla="*/ 25 h 117"/>
                <a:gd name="T20" fmla="*/ 114 w 114"/>
                <a:gd name="T21" fmla="*/ 0 h 117"/>
                <a:gd name="T22" fmla="*/ 114 w 114"/>
                <a:gd name="T23" fmla="*/ 0 h 117"/>
                <a:gd name="T24" fmla="*/ 89 w 114"/>
                <a:gd name="T25" fmla="*/ 18 h 117"/>
                <a:gd name="T26" fmla="*/ 57 w 114"/>
                <a:gd name="T27" fmla="*/ 39 h 117"/>
                <a:gd name="T28" fmla="*/ 57 w 114"/>
                <a:gd name="T29" fmla="*/ 39 h 1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14" h="117">
                  <a:moveTo>
                    <a:pt x="57" y="39"/>
                  </a:moveTo>
                  <a:lnTo>
                    <a:pt x="57" y="39"/>
                  </a:lnTo>
                  <a:lnTo>
                    <a:pt x="25" y="53"/>
                  </a:lnTo>
                  <a:lnTo>
                    <a:pt x="0" y="68"/>
                  </a:lnTo>
                  <a:lnTo>
                    <a:pt x="53" y="117"/>
                  </a:lnTo>
                  <a:lnTo>
                    <a:pt x="64" y="96"/>
                  </a:lnTo>
                  <a:lnTo>
                    <a:pt x="78" y="57"/>
                  </a:lnTo>
                  <a:lnTo>
                    <a:pt x="96" y="25"/>
                  </a:lnTo>
                  <a:lnTo>
                    <a:pt x="114" y="0"/>
                  </a:lnTo>
                  <a:lnTo>
                    <a:pt x="89" y="18"/>
                  </a:lnTo>
                  <a:lnTo>
                    <a:pt x="57" y="39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5" name="Freeform 8"/>
            <p:cNvSpPr>
              <a:spLocks/>
            </p:cNvSpPr>
            <p:nvPr/>
          </p:nvSpPr>
          <p:spPr bwMode="auto">
            <a:xfrm>
              <a:off x="3185" y="2592"/>
              <a:ext cx="114" cy="121"/>
            </a:xfrm>
            <a:custGeom>
              <a:avLst/>
              <a:gdLst>
                <a:gd name="T0" fmla="*/ 82 w 114"/>
                <a:gd name="T1" fmla="*/ 60 h 121"/>
                <a:gd name="T2" fmla="*/ 82 w 114"/>
                <a:gd name="T3" fmla="*/ 60 h 121"/>
                <a:gd name="T4" fmla="*/ 68 w 114"/>
                <a:gd name="T5" fmla="*/ 29 h 121"/>
                <a:gd name="T6" fmla="*/ 57 w 114"/>
                <a:gd name="T7" fmla="*/ 0 h 121"/>
                <a:gd name="T8" fmla="*/ 0 w 114"/>
                <a:gd name="T9" fmla="*/ 53 h 121"/>
                <a:gd name="T10" fmla="*/ 0 w 114"/>
                <a:gd name="T11" fmla="*/ 53 h 121"/>
                <a:gd name="T12" fmla="*/ 25 w 114"/>
                <a:gd name="T13" fmla="*/ 64 h 121"/>
                <a:gd name="T14" fmla="*/ 61 w 114"/>
                <a:gd name="T15" fmla="*/ 82 h 121"/>
                <a:gd name="T16" fmla="*/ 61 w 114"/>
                <a:gd name="T17" fmla="*/ 82 h 121"/>
                <a:gd name="T18" fmla="*/ 93 w 114"/>
                <a:gd name="T19" fmla="*/ 103 h 121"/>
                <a:gd name="T20" fmla="*/ 114 w 114"/>
                <a:gd name="T21" fmla="*/ 121 h 121"/>
                <a:gd name="T22" fmla="*/ 114 w 114"/>
                <a:gd name="T23" fmla="*/ 121 h 121"/>
                <a:gd name="T24" fmla="*/ 100 w 114"/>
                <a:gd name="T25" fmla="*/ 96 h 121"/>
                <a:gd name="T26" fmla="*/ 82 w 114"/>
                <a:gd name="T27" fmla="*/ 60 h 121"/>
                <a:gd name="T28" fmla="*/ 82 w 114"/>
                <a:gd name="T29" fmla="*/ 60 h 121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14" h="121">
                  <a:moveTo>
                    <a:pt x="82" y="60"/>
                  </a:moveTo>
                  <a:lnTo>
                    <a:pt x="82" y="60"/>
                  </a:lnTo>
                  <a:lnTo>
                    <a:pt x="68" y="29"/>
                  </a:lnTo>
                  <a:lnTo>
                    <a:pt x="57" y="0"/>
                  </a:lnTo>
                  <a:lnTo>
                    <a:pt x="0" y="53"/>
                  </a:lnTo>
                  <a:lnTo>
                    <a:pt x="25" y="64"/>
                  </a:lnTo>
                  <a:lnTo>
                    <a:pt x="61" y="82"/>
                  </a:lnTo>
                  <a:lnTo>
                    <a:pt x="93" y="103"/>
                  </a:lnTo>
                  <a:lnTo>
                    <a:pt x="114" y="121"/>
                  </a:lnTo>
                  <a:lnTo>
                    <a:pt x="100" y="96"/>
                  </a:lnTo>
                  <a:lnTo>
                    <a:pt x="82" y="60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6" name="Rectangle 9"/>
            <p:cNvSpPr>
              <a:spLocks noChangeArrowheads="1"/>
            </p:cNvSpPr>
            <p:nvPr/>
          </p:nvSpPr>
          <p:spPr bwMode="auto">
            <a:xfrm>
              <a:off x="2292" y="2255"/>
              <a:ext cx="496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Selection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37" name="Rectangle 10"/>
            <p:cNvSpPr>
              <a:spLocks noChangeArrowheads="1"/>
            </p:cNvSpPr>
            <p:nvPr/>
          </p:nvSpPr>
          <p:spPr bwMode="auto">
            <a:xfrm>
              <a:off x="2348" y="2390"/>
              <a:ext cx="373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criteria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38" name="Rectangle 11"/>
            <p:cNvSpPr>
              <a:spLocks noChangeArrowheads="1"/>
            </p:cNvSpPr>
            <p:nvPr/>
          </p:nvSpPr>
          <p:spPr bwMode="auto">
            <a:xfrm>
              <a:off x="3427" y="2624"/>
              <a:ext cx="68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Socialization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39" name="Line 12"/>
            <p:cNvSpPr>
              <a:spLocks noChangeShapeType="1"/>
            </p:cNvSpPr>
            <p:nvPr/>
          </p:nvSpPr>
          <p:spPr bwMode="auto">
            <a:xfrm flipH="1">
              <a:off x="1788" y="2379"/>
              <a:ext cx="181" cy="1"/>
            </a:xfrm>
            <a:prstGeom prst="line">
              <a:avLst/>
            </a:prstGeom>
            <a:noFill/>
            <a:ln w="22225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0" name="Freeform 13"/>
            <p:cNvSpPr>
              <a:spLocks/>
            </p:cNvSpPr>
            <p:nvPr/>
          </p:nvSpPr>
          <p:spPr bwMode="auto">
            <a:xfrm>
              <a:off x="1941" y="2340"/>
              <a:ext cx="127" cy="78"/>
            </a:xfrm>
            <a:custGeom>
              <a:avLst/>
              <a:gdLst>
                <a:gd name="T0" fmla="*/ 60 w 127"/>
                <a:gd name="T1" fmla="*/ 25 h 78"/>
                <a:gd name="T2" fmla="*/ 60 w 127"/>
                <a:gd name="T3" fmla="*/ 25 h 78"/>
                <a:gd name="T4" fmla="*/ 28 w 127"/>
                <a:gd name="T5" fmla="*/ 14 h 78"/>
                <a:gd name="T6" fmla="*/ 0 w 127"/>
                <a:gd name="T7" fmla="*/ 0 h 78"/>
                <a:gd name="T8" fmla="*/ 0 w 127"/>
                <a:gd name="T9" fmla="*/ 78 h 78"/>
                <a:gd name="T10" fmla="*/ 0 w 127"/>
                <a:gd name="T11" fmla="*/ 78 h 78"/>
                <a:gd name="T12" fmla="*/ 24 w 127"/>
                <a:gd name="T13" fmla="*/ 68 h 78"/>
                <a:gd name="T14" fmla="*/ 60 w 127"/>
                <a:gd name="T15" fmla="*/ 53 h 78"/>
                <a:gd name="T16" fmla="*/ 60 w 127"/>
                <a:gd name="T17" fmla="*/ 53 h 78"/>
                <a:gd name="T18" fmla="*/ 99 w 127"/>
                <a:gd name="T19" fmla="*/ 43 h 78"/>
                <a:gd name="T20" fmla="*/ 127 w 127"/>
                <a:gd name="T21" fmla="*/ 39 h 78"/>
                <a:gd name="T22" fmla="*/ 127 w 127"/>
                <a:gd name="T23" fmla="*/ 39 h 78"/>
                <a:gd name="T24" fmla="*/ 99 w 127"/>
                <a:gd name="T25" fmla="*/ 32 h 78"/>
                <a:gd name="T26" fmla="*/ 60 w 127"/>
                <a:gd name="T27" fmla="*/ 25 h 78"/>
                <a:gd name="T28" fmla="*/ 60 w 127"/>
                <a:gd name="T29" fmla="*/ 25 h 78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27" h="78">
                  <a:moveTo>
                    <a:pt x="60" y="25"/>
                  </a:moveTo>
                  <a:lnTo>
                    <a:pt x="60" y="25"/>
                  </a:lnTo>
                  <a:lnTo>
                    <a:pt x="28" y="14"/>
                  </a:lnTo>
                  <a:lnTo>
                    <a:pt x="0" y="0"/>
                  </a:lnTo>
                  <a:lnTo>
                    <a:pt x="0" y="78"/>
                  </a:lnTo>
                  <a:lnTo>
                    <a:pt x="24" y="68"/>
                  </a:lnTo>
                  <a:lnTo>
                    <a:pt x="60" y="53"/>
                  </a:lnTo>
                  <a:lnTo>
                    <a:pt x="99" y="43"/>
                  </a:lnTo>
                  <a:lnTo>
                    <a:pt x="127" y="39"/>
                  </a:lnTo>
                  <a:lnTo>
                    <a:pt x="99" y="32"/>
                  </a:lnTo>
                  <a:lnTo>
                    <a:pt x="60" y="25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1" name="Line 14"/>
            <p:cNvSpPr>
              <a:spLocks noChangeShapeType="1"/>
            </p:cNvSpPr>
            <p:nvPr/>
          </p:nvSpPr>
          <p:spPr bwMode="auto">
            <a:xfrm flipV="1">
              <a:off x="3756" y="2220"/>
              <a:ext cx="1" cy="209"/>
            </a:xfrm>
            <a:prstGeom prst="line">
              <a:avLst/>
            </a:prstGeom>
            <a:noFill/>
            <a:ln w="22225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2" name="Freeform 15"/>
            <p:cNvSpPr>
              <a:spLocks/>
            </p:cNvSpPr>
            <p:nvPr/>
          </p:nvSpPr>
          <p:spPr bwMode="auto">
            <a:xfrm>
              <a:off x="3717" y="2401"/>
              <a:ext cx="75" cy="127"/>
            </a:xfrm>
            <a:custGeom>
              <a:avLst/>
              <a:gdLst>
                <a:gd name="T0" fmla="*/ 54 w 75"/>
                <a:gd name="T1" fmla="*/ 60 h 127"/>
                <a:gd name="T2" fmla="*/ 54 w 75"/>
                <a:gd name="T3" fmla="*/ 60 h 127"/>
                <a:gd name="T4" fmla="*/ 64 w 75"/>
                <a:gd name="T5" fmla="*/ 28 h 127"/>
                <a:gd name="T6" fmla="*/ 75 w 75"/>
                <a:gd name="T7" fmla="*/ 0 h 127"/>
                <a:gd name="T8" fmla="*/ 0 w 75"/>
                <a:gd name="T9" fmla="*/ 0 h 127"/>
                <a:gd name="T10" fmla="*/ 0 w 75"/>
                <a:gd name="T11" fmla="*/ 0 h 127"/>
                <a:gd name="T12" fmla="*/ 11 w 75"/>
                <a:gd name="T13" fmla="*/ 24 h 127"/>
                <a:gd name="T14" fmla="*/ 25 w 75"/>
                <a:gd name="T15" fmla="*/ 60 h 127"/>
                <a:gd name="T16" fmla="*/ 25 w 75"/>
                <a:gd name="T17" fmla="*/ 60 h 127"/>
                <a:gd name="T18" fmla="*/ 32 w 75"/>
                <a:gd name="T19" fmla="*/ 99 h 127"/>
                <a:gd name="T20" fmla="*/ 39 w 75"/>
                <a:gd name="T21" fmla="*/ 127 h 127"/>
                <a:gd name="T22" fmla="*/ 39 w 75"/>
                <a:gd name="T23" fmla="*/ 127 h 127"/>
                <a:gd name="T24" fmla="*/ 43 w 75"/>
                <a:gd name="T25" fmla="*/ 99 h 127"/>
                <a:gd name="T26" fmla="*/ 54 w 75"/>
                <a:gd name="T27" fmla="*/ 60 h 127"/>
                <a:gd name="T28" fmla="*/ 54 w 75"/>
                <a:gd name="T29" fmla="*/ 60 h 12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75" h="127">
                  <a:moveTo>
                    <a:pt x="54" y="60"/>
                  </a:moveTo>
                  <a:lnTo>
                    <a:pt x="54" y="60"/>
                  </a:lnTo>
                  <a:lnTo>
                    <a:pt x="64" y="28"/>
                  </a:lnTo>
                  <a:lnTo>
                    <a:pt x="75" y="0"/>
                  </a:lnTo>
                  <a:lnTo>
                    <a:pt x="0" y="0"/>
                  </a:lnTo>
                  <a:lnTo>
                    <a:pt x="11" y="24"/>
                  </a:lnTo>
                  <a:lnTo>
                    <a:pt x="25" y="60"/>
                  </a:lnTo>
                  <a:lnTo>
                    <a:pt x="32" y="99"/>
                  </a:lnTo>
                  <a:lnTo>
                    <a:pt x="39" y="127"/>
                  </a:lnTo>
                  <a:lnTo>
                    <a:pt x="43" y="99"/>
                  </a:lnTo>
                  <a:lnTo>
                    <a:pt x="54" y="60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3" name="Rectangle 16"/>
            <p:cNvSpPr>
              <a:spLocks noChangeArrowheads="1"/>
            </p:cNvSpPr>
            <p:nvPr/>
          </p:nvSpPr>
          <p:spPr bwMode="auto">
            <a:xfrm>
              <a:off x="4686" y="2248"/>
              <a:ext cx="771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Organization's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44" name="Rectangle 17"/>
            <p:cNvSpPr>
              <a:spLocks noChangeArrowheads="1"/>
            </p:cNvSpPr>
            <p:nvPr/>
          </p:nvSpPr>
          <p:spPr bwMode="auto">
            <a:xfrm>
              <a:off x="4884" y="2383"/>
              <a:ext cx="37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culture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45" name="Line 18"/>
            <p:cNvSpPr>
              <a:spLocks noChangeShapeType="1"/>
            </p:cNvSpPr>
            <p:nvPr/>
          </p:nvSpPr>
          <p:spPr bwMode="auto">
            <a:xfrm flipH="1" flipV="1">
              <a:off x="4189" y="2056"/>
              <a:ext cx="333" cy="220"/>
            </a:xfrm>
            <a:prstGeom prst="line">
              <a:avLst/>
            </a:prstGeom>
            <a:noFill/>
            <a:ln w="22225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6" name="Freeform 19"/>
            <p:cNvSpPr>
              <a:spLocks/>
            </p:cNvSpPr>
            <p:nvPr/>
          </p:nvSpPr>
          <p:spPr bwMode="auto">
            <a:xfrm>
              <a:off x="4480" y="2230"/>
              <a:ext cx="128" cy="100"/>
            </a:xfrm>
            <a:custGeom>
              <a:avLst/>
              <a:gdLst>
                <a:gd name="T0" fmla="*/ 81 w 128"/>
                <a:gd name="T1" fmla="*/ 53 h 100"/>
                <a:gd name="T2" fmla="*/ 81 w 128"/>
                <a:gd name="T3" fmla="*/ 53 h 100"/>
                <a:gd name="T4" fmla="*/ 60 w 128"/>
                <a:gd name="T5" fmla="*/ 25 h 100"/>
                <a:gd name="T6" fmla="*/ 42 w 128"/>
                <a:gd name="T7" fmla="*/ 0 h 100"/>
                <a:gd name="T8" fmla="*/ 0 w 128"/>
                <a:gd name="T9" fmla="*/ 64 h 100"/>
                <a:gd name="T10" fmla="*/ 0 w 128"/>
                <a:gd name="T11" fmla="*/ 64 h 100"/>
                <a:gd name="T12" fmla="*/ 25 w 128"/>
                <a:gd name="T13" fmla="*/ 68 h 100"/>
                <a:gd name="T14" fmla="*/ 64 w 128"/>
                <a:gd name="T15" fmla="*/ 78 h 100"/>
                <a:gd name="T16" fmla="*/ 64 w 128"/>
                <a:gd name="T17" fmla="*/ 78 h 100"/>
                <a:gd name="T18" fmla="*/ 99 w 128"/>
                <a:gd name="T19" fmla="*/ 89 h 100"/>
                <a:gd name="T20" fmla="*/ 128 w 128"/>
                <a:gd name="T21" fmla="*/ 100 h 100"/>
                <a:gd name="T22" fmla="*/ 128 w 128"/>
                <a:gd name="T23" fmla="*/ 100 h 100"/>
                <a:gd name="T24" fmla="*/ 106 w 128"/>
                <a:gd name="T25" fmla="*/ 82 h 100"/>
                <a:gd name="T26" fmla="*/ 81 w 128"/>
                <a:gd name="T27" fmla="*/ 53 h 100"/>
                <a:gd name="T28" fmla="*/ 81 w 128"/>
                <a:gd name="T29" fmla="*/ 53 h 10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28" h="100">
                  <a:moveTo>
                    <a:pt x="81" y="53"/>
                  </a:moveTo>
                  <a:lnTo>
                    <a:pt x="81" y="53"/>
                  </a:lnTo>
                  <a:lnTo>
                    <a:pt x="60" y="25"/>
                  </a:lnTo>
                  <a:lnTo>
                    <a:pt x="42" y="0"/>
                  </a:lnTo>
                  <a:lnTo>
                    <a:pt x="0" y="64"/>
                  </a:lnTo>
                  <a:lnTo>
                    <a:pt x="25" y="68"/>
                  </a:lnTo>
                  <a:lnTo>
                    <a:pt x="64" y="78"/>
                  </a:lnTo>
                  <a:lnTo>
                    <a:pt x="99" y="89"/>
                  </a:lnTo>
                  <a:lnTo>
                    <a:pt x="128" y="100"/>
                  </a:lnTo>
                  <a:lnTo>
                    <a:pt x="106" y="82"/>
                  </a:lnTo>
                  <a:lnTo>
                    <a:pt x="81" y="53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7" name="Line 20"/>
            <p:cNvSpPr>
              <a:spLocks noChangeShapeType="1"/>
            </p:cNvSpPr>
            <p:nvPr/>
          </p:nvSpPr>
          <p:spPr bwMode="auto">
            <a:xfrm flipH="1">
              <a:off x="4189" y="2486"/>
              <a:ext cx="333" cy="220"/>
            </a:xfrm>
            <a:prstGeom prst="line">
              <a:avLst/>
            </a:prstGeom>
            <a:noFill/>
            <a:ln w="22225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8" name="Freeform 21"/>
            <p:cNvSpPr>
              <a:spLocks/>
            </p:cNvSpPr>
            <p:nvPr/>
          </p:nvSpPr>
          <p:spPr bwMode="auto">
            <a:xfrm>
              <a:off x="4480" y="2432"/>
              <a:ext cx="128" cy="100"/>
            </a:xfrm>
            <a:custGeom>
              <a:avLst/>
              <a:gdLst>
                <a:gd name="T0" fmla="*/ 64 w 128"/>
                <a:gd name="T1" fmla="*/ 22 h 100"/>
                <a:gd name="T2" fmla="*/ 64 w 128"/>
                <a:gd name="T3" fmla="*/ 22 h 100"/>
                <a:gd name="T4" fmla="*/ 32 w 128"/>
                <a:gd name="T5" fmla="*/ 32 h 100"/>
                <a:gd name="T6" fmla="*/ 0 w 128"/>
                <a:gd name="T7" fmla="*/ 40 h 100"/>
                <a:gd name="T8" fmla="*/ 42 w 128"/>
                <a:gd name="T9" fmla="*/ 100 h 100"/>
                <a:gd name="T10" fmla="*/ 42 w 128"/>
                <a:gd name="T11" fmla="*/ 100 h 100"/>
                <a:gd name="T12" fmla="*/ 57 w 128"/>
                <a:gd name="T13" fmla="*/ 79 h 100"/>
                <a:gd name="T14" fmla="*/ 81 w 128"/>
                <a:gd name="T15" fmla="*/ 50 h 100"/>
                <a:gd name="T16" fmla="*/ 81 w 128"/>
                <a:gd name="T17" fmla="*/ 50 h 100"/>
                <a:gd name="T18" fmla="*/ 106 w 128"/>
                <a:gd name="T19" fmla="*/ 22 h 100"/>
                <a:gd name="T20" fmla="*/ 128 w 128"/>
                <a:gd name="T21" fmla="*/ 0 h 100"/>
                <a:gd name="T22" fmla="*/ 128 w 128"/>
                <a:gd name="T23" fmla="*/ 0 h 100"/>
                <a:gd name="T24" fmla="*/ 99 w 128"/>
                <a:gd name="T25" fmla="*/ 11 h 100"/>
                <a:gd name="T26" fmla="*/ 64 w 128"/>
                <a:gd name="T27" fmla="*/ 22 h 100"/>
                <a:gd name="T28" fmla="*/ 64 w 128"/>
                <a:gd name="T29" fmla="*/ 22 h 10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28" h="100">
                  <a:moveTo>
                    <a:pt x="64" y="22"/>
                  </a:moveTo>
                  <a:lnTo>
                    <a:pt x="64" y="22"/>
                  </a:lnTo>
                  <a:lnTo>
                    <a:pt x="32" y="32"/>
                  </a:lnTo>
                  <a:lnTo>
                    <a:pt x="0" y="40"/>
                  </a:lnTo>
                  <a:lnTo>
                    <a:pt x="42" y="100"/>
                  </a:lnTo>
                  <a:lnTo>
                    <a:pt x="57" y="79"/>
                  </a:lnTo>
                  <a:lnTo>
                    <a:pt x="81" y="50"/>
                  </a:lnTo>
                  <a:lnTo>
                    <a:pt x="106" y="22"/>
                  </a:lnTo>
                  <a:lnTo>
                    <a:pt x="128" y="0"/>
                  </a:lnTo>
                  <a:lnTo>
                    <a:pt x="99" y="11"/>
                  </a:lnTo>
                  <a:lnTo>
                    <a:pt x="64" y="22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9" name="Rectangle 22"/>
            <p:cNvSpPr>
              <a:spLocks noChangeArrowheads="1"/>
            </p:cNvSpPr>
            <p:nvPr/>
          </p:nvSpPr>
          <p:spPr bwMode="auto">
            <a:xfrm>
              <a:off x="919" y="2021"/>
              <a:ext cx="897" cy="674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9750" name="Rectangle 23"/>
            <p:cNvSpPr>
              <a:spLocks noChangeArrowheads="1"/>
            </p:cNvSpPr>
            <p:nvPr/>
          </p:nvSpPr>
          <p:spPr bwMode="auto">
            <a:xfrm>
              <a:off x="1082" y="2095"/>
              <a:ext cx="601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Philosophy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51" name="Rectangle 24"/>
            <p:cNvSpPr>
              <a:spLocks noChangeArrowheads="1"/>
            </p:cNvSpPr>
            <p:nvPr/>
          </p:nvSpPr>
          <p:spPr bwMode="auto">
            <a:xfrm>
              <a:off x="1309" y="2230"/>
              <a:ext cx="105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of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52" name="Rectangle 25"/>
            <p:cNvSpPr>
              <a:spLocks noChangeArrowheads="1"/>
            </p:cNvSpPr>
            <p:nvPr/>
          </p:nvSpPr>
          <p:spPr bwMode="auto">
            <a:xfrm>
              <a:off x="994" y="2365"/>
              <a:ext cx="75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organization's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53" name="Rectangle 26"/>
            <p:cNvSpPr>
              <a:spLocks noChangeArrowheads="1"/>
            </p:cNvSpPr>
            <p:nvPr/>
          </p:nvSpPr>
          <p:spPr bwMode="auto">
            <a:xfrm>
              <a:off x="1132" y="2500"/>
              <a:ext cx="477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founders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54" name="Rectangle 27"/>
            <p:cNvSpPr>
              <a:spLocks noChangeArrowheads="1"/>
            </p:cNvSpPr>
            <p:nvPr/>
          </p:nvSpPr>
          <p:spPr bwMode="auto">
            <a:xfrm>
              <a:off x="3309" y="1886"/>
              <a:ext cx="894" cy="358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9755" name="Rectangle 28"/>
            <p:cNvSpPr>
              <a:spLocks noChangeArrowheads="1"/>
            </p:cNvSpPr>
            <p:nvPr/>
          </p:nvSpPr>
          <p:spPr bwMode="auto">
            <a:xfrm>
              <a:off x="3661" y="1939"/>
              <a:ext cx="204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Top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29756" name="Rectangle 29"/>
            <p:cNvSpPr>
              <a:spLocks noChangeArrowheads="1"/>
            </p:cNvSpPr>
            <p:nvPr/>
          </p:nvSpPr>
          <p:spPr bwMode="auto">
            <a:xfrm>
              <a:off x="3416" y="2074"/>
              <a:ext cx="689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400" b="1">
                  <a:solidFill>
                    <a:srgbClr val="000000"/>
                  </a:solidFill>
                  <a:latin typeface="Arial" panose="020B0604020202020204" pitchFamily="34" charset="0"/>
                </a:rPr>
                <a:t>management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</p:grpSp>
      <p:grpSp>
        <p:nvGrpSpPr>
          <p:cNvPr id="29702" name="Group 59"/>
          <p:cNvGrpSpPr>
            <a:grpSpLocks/>
          </p:cNvGrpSpPr>
          <p:nvPr/>
        </p:nvGrpSpPr>
        <p:grpSpPr bwMode="auto">
          <a:xfrm>
            <a:off x="889000" y="3014663"/>
            <a:ext cx="7305675" cy="1560512"/>
            <a:chOff x="560" y="1899"/>
            <a:chExt cx="4602" cy="983"/>
          </a:xfrm>
        </p:grpSpPr>
        <p:sp>
          <p:nvSpPr>
            <p:cNvPr id="29703" name="Rectangle 31"/>
            <p:cNvSpPr>
              <a:spLocks noChangeArrowheads="1"/>
            </p:cNvSpPr>
            <p:nvPr/>
          </p:nvSpPr>
          <p:spPr bwMode="auto">
            <a:xfrm>
              <a:off x="4272" y="2208"/>
              <a:ext cx="890" cy="358"/>
            </a:xfrm>
            <a:prstGeom prst="rect">
              <a:avLst/>
            </a:prstGeom>
            <a:solidFill>
              <a:srgbClr val="E6DD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grpSp>
          <p:nvGrpSpPr>
            <p:cNvPr id="29704" name="Group 32"/>
            <p:cNvGrpSpPr>
              <a:grpSpLocks/>
            </p:cNvGrpSpPr>
            <p:nvPr/>
          </p:nvGrpSpPr>
          <p:grpSpPr bwMode="auto">
            <a:xfrm>
              <a:off x="560" y="1899"/>
              <a:ext cx="4538" cy="983"/>
              <a:chOff x="919" y="1886"/>
              <a:chExt cx="4538" cy="983"/>
            </a:xfrm>
          </p:grpSpPr>
          <p:sp>
            <p:nvSpPr>
              <p:cNvPr id="29705" name="Rectangle 33"/>
              <p:cNvSpPr>
                <a:spLocks noChangeArrowheads="1"/>
              </p:cNvSpPr>
              <p:nvPr/>
            </p:nvSpPr>
            <p:spPr bwMode="auto">
              <a:xfrm>
                <a:off x="2089" y="2198"/>
                <a:ext cx="894" cy="359"/>
              </a:xfrm>
              <a:prstGeom prst="rect">
                <a:avLst/>
              </a:prstGeom>
              <a:solidFill>
                <a:srgbClr val="DADA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9706" name="Rectangle 34"/>
              <p:cNvSpPr>
                <a:spLocks noChangeArrowheads="1"/>
              </p:cNvSpPr>
              <p:nvPr/>
            </p:nvSpPr>
            <p:spPr bwMode="auto">
              <a:xfrm>
                <a:off x="3309" y="2511"/>
                <a:ext cx="894" cy="358"/>
              </a:xfrm>
              <a:prstGeom prst="rect">
                <a:avLst/>
              </a:prstGeom>
              <a:solidFill>
                <a:srgbClr val="DADA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9707" name="Freeform 35"/>
              <p:cNvSpPr>
                <a:spLocks/>
              </p:cNvSpPr>
              <p:nvPr/>
            </p:nvSpPr>
            <p:spPr bwMode="auto">
              <a:xfrm>
                <a:off x="3001" y="2117"/>
                <a:ext cx="245" cy="521"/>
              </a:xfrm>
              <a:custGeom>
                <a:avLst/>
                <a:gdLst>
                  <a:gd name="T0" fmla="*/ 230 w 245"/>
                  <a:gd name="T1" fmla="*/ 521 h 521"/>
                  <a:gd name="T2" fmla="*/ 0 w 245"/>
                  <a:gd name="T3" fmla="*/ 266 h 521"/>
                  <a:gd name="T4" fmla="*/ 245 w 245"/>
                  <a:gd name="T5" fmla="*/ 0 h 52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45" h="521">
                    <a:moveTo>
                      <a:pt x="230" y="521"/>
                    </a:moveTo>
                    <a:lnTo>
                      <a:pt x="0" y="266"/>
                    </a:lnTo>
                    <a:lnTo>
                      <a:pt x="245" y="0"/>
                    </a:lnTo>
                  </a:path>
                </a:pathLst>
              </a:custGeom>
              <a:noFill/>
              <a:ln w="22225">
                <a:solidFill>
                  <a:srgbClr val="FC9A66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08" name="Freeform 36"/>
              <p:cNvSpPr>
                <a:spLocks/>
              </p:cNvSpPr>
              <p:nvPr/>
            </p:nvSpPr>
            <p:spPr bwMode="auto">
              <a:xfrm>
                <a:off x="3203" y="2042"/>
                <a:ext cx="114" cy="117"/>
              </a:xfrm>
              <a:custGeom>
                <a:avLst/>
                <a:gdLst>
                  <a:gd name="T0" fmla="*/ 57 w 114"/>
                  <a:gd name="T1" fmla="*/ 39 h 117"/>
                  <a:gd name="T2" fmla="*/ 57 w 114"/>
                  <a:gd name="T3" fmla="*/ 39 h 117"/>
                  <a:gd name="T4" fmla="*/ 25 w 114"/>
                  <a:gd name="T5" fmla="*/ 53 h 117"/>
                  <a:gd name="T6" fmla="*/ 0 w 114"/>
                  <a:gd name="T7" fmla="*/ 68 h 117"/>
                  <a:gd name="T8" fmla="*/ 53 w 114"/>
                  <a:gd name="T9" fmla="*/ 117 h 117"/>
                  <a:gd name="T10" fmla="*/ 53 w 114"/>
                  <a:gd name="T11" fmla="*/ 117 h 117"/>
                  <a:gd name="T12" fmla="*/ 64 w 114"/>
                  <a:gd name="T13" fmla="*/ 96 h 117"/>
                  <a:gd name="T14" fmla="*/ 78 w 114"/>
                  <a:gd name="T15" fmla="*/ 57 h 117"/>
                  <a:gd name="T16" fmla="*/ 78 w 114"/>
                  <a:gd name="T17" fmla="*/ 57 h 117"/>
                  <a:gd name="T18" fmla="*/ 96 w 114"/>
                  <a:gd name="T19" fmla="*/ 25 h 117"/>
                  <a:gd name="T20" fmla="*/ 114 w 114"/>
                  <a:gd name="T21" fmla="*/ 0 h 117"/>
                  <a:gd name="T22" fmla="*/ 114 w 114"/>
                  <a:gd name="T23" fmla="*/ 0 h 117"/>
                  <a:gd name="T24" fmla="*/ 89 w 114"/>
                  <a:gd name="T25" fmla="*/ 18 h 117"/>
                  <a:gd name="T26" fmla="*/ 57 w 114"/>
                  <a:gd name="T27" fmla="*/ 39 h 117"/>
                  <a:gd name="T28" fmla="*/ 57 w 114"/>
                  <a:gd name="T29" fmla="*/ 39 h 1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14" h="117">
                    <a:moveTo>
                      <a:pt x="57" y="39"/>
                    </a:moveTo>
                    <a:lnTo>
                      <a:pt x="57" y="39"/>
                    </a:lnTo>
                    <a:lnTo>
                      <a:pt x="25" y="53"/>
                    </a:lnTo>
                    <a:lnTo>
                      <a:pt x="0" y="68"/>
                    </a:lnTo>
                    <a:lnTo>
                      <a:pt x="53" y="117"/>
                    </a:lnTo>
                    <a:lnTo>
                      <a:pt x="64" y="96"/>
                    </a:lnTo>
                    <a:lnTo>
                      <a:pt x="78" y="57"/>
                    </a:lnTo>
                    <a:lnTo>
                      <a:pt x="96" y="25"/>
                    </a:lnTo>
                    <a:lnTo>
                      <a:pt x="114" y="0"/>
                    </a:lnTo>
                    <a:lnTo>
                      <a:pt x="89" y="18"/>
                    </a:lnTo>
                    <a:lnTo>
                      <a:pt x="57" y="39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09" name="Freeform 37"/>
              <p:cNvSpPr>
                <a:spLocks/>
              </p:cNvSpPr>
              <p:nvPr/>
            </p:nvSpPr>
            <p:spPr bwMode="auto">
              <a:xfrm>
                <a:off x="3185" y="2592"/>
                <a:ext cx="114" cy="121"/>
              </a:xfrm>
              <a:custGeom>
                <a:avLst/>
                <a:gdLst>
                  <a:gd name="T0" fmla="*/ 82 w 114"/>
                  <a:gd name="T1" fmla="*/ 60 h 121"/>
                  <a:gd name="T2" fmla="*/ 82 w 114"/>
                  <a:gd name="T3" fmla="*/ 60 h 121"/>
                  <a:gd name="T4" fmla="*/ 68 w 114"/>
                  <a:gd name="T5" fmla="*/ 29 h 121"/>
                  <a:gd name="T6" fmla="*/ 57 w 114"/>
                  <a:gd name="T7" fmla="*/ 0 h 121"/>
                  <a:gd name="T8" fmla="*/ 0 w 114"/>
                  <a:gd name="T9" fmla="*/ 53 h 121"/>
                  <a:gd name="T10" fmla="*/ 0 w 114"/>
                  <a:gd name="T11" fmla="*/ 53 h 121"/>
                  <a:gd name="T12" fmla="*/ 25 w 114"/>
                  <a:gd name="T13" fmla="*/ 64 h 121"/>
                  <a:gd name="T14" fmla="*/ 61 w 114"/>
                  <a:gd name="T15" fmla="*/ 82 h 121"/>
                  <a:gd name="T16" fmla="*/ 61 w 114"/>
                  <a:gd name="T17" fmla="*/ 82 h 121"/>
                  <a:gd name="T18" fmla="*/ 93 w 114"/>
                  <a:gd name="T19" fmla="*/ 103 h 121"/>
                  <a:gd name="T20" fmla="*/ 114 w 114"/>
                  <a:gd name="T21" fmla="*/ 121 h 121"/>
                  <a:gd name="T22" fmla="*/ 114 w 114"/>
                  <a:gd name="T23" fmla="*/ 121 h 121"/>
                  <a:gd name="T24" fmla="*/ 100 w 114"/>
                  <a:gd name="T25" fmla="*/ 96 h 121"/>
                  <a:gd name="T26" fmla="*/ 82 w 114"/>
                  <a:gd name="T27" fmla="*/ 60 h 121"/>
                  <a:gd name="T28" fmla="*/ 82 w 114"/>
                  <a:gd name="T29" fmla="*/ 60 h 121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14" h="121">
                    <a:moveTo>
                      <a:pt x="82" y="60"/>
                    </a:moveTo>
                    <a:lnTo>
                      <a:pt x="82" y="60"/>
                    </a:lnTo>
                    <a:lnTo>
                      <a:pt x="68" y="29"/>
                    </a:lnTo>
                    <a:lnTo>
                      <a:pt x="57" y="0"/>
                    </a:lnTo>
                    <a:lnTo>
                      <a:pt x="0" y="53"/>
                    </a:lnTo>
                    <a:lnTo>
                      <a:pt x="25" y="64"/>
                    </a:lnTo>
                    <a:lnTo>
                      <a:pt x="61" y="82"/>
                    </a:lnTo>
                    <a:lnTo>
                      <a:pt x="93" y="103"/>
                    </a:lnTo>
                    <a:lnTo>
                      <a:pt x="114" y="121"/>
                    </a:lnTo>
                    <a:lnTo>
                      <a:pt x="100" y="96"/>
                    </a:lnTo>
                    <a:lnTo>
                      <a:pt x="82" y="60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0" name="Rectangle 38"/>
              <p:cNvSpPr>
                <a:spLocks noChangeArrowheads="1"/>
              </p:cNvSpPr>
              <p:nvPr/>
            </p:nvSpPr>
            <p:spPr bwMode="auto">
              <a:xfrm>
                <a:off x="2292" y="2255"/>
                <a:ext cx="496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Selection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11" name="Rectangle 39"/>
              <p:cNvSpPr>
                <a:spLocks noChangeArrowheads="1"/>
              </p:cNvSpPr>
              <p:nvPr/>
            </p:nvSpPr>
            <p:spPr bwMode="auto">
              <a:xfrm>
                <a:off x="2348" y="2390"/>
                <a:ext cx="373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criteria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12" name="Rectangle 40"/>
              <p:cNvSpPr>
                <a:spLocks noChangeArrowheads="1"/>
              </p:cNvSpPr>
              <p:nvPr/>
            </p:nvSpPr>
            <p:spPr bwMode="auto">
              <a:xfrm>
                <a:off x="3427" y="2624"/>
                <a:ext cx="682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Socialization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13" name="Line 41"/>
              <p:cNvSpPr>
                <a:spLocks noChangeShapeType="1"/>
              </p:cNvSpPr>
              <p:nvPr/>
            </p:nvSpPr>
            <p:spPr bwMode="auto">
              <a:xfrm flipH="1">
                <a:off x="1788" y="2379"/>
                <a:ext cx="181" cy="1"/>
              </a:xfrm>
              <a:prstGeom prst="line">
                <a:avLst/>
              </a:prstGeom>
              <a:noFill/>
              <a:ln w="22225">
                <a:solidFill>
                  <a:srgbClr val="FC9A6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4" name="Freeform 42"/>
              <p:cNvSpPr>
                <a:spLocks/>
              </p:cNvSpPr>
              <p:nvPr/>
            </p:nvSpPr>
            <p:spPr bwMode="auto">
              <a:xfrm>
                <a:off x="1941" y="2340"/>
                <a:ext cx="127" cy="78"/>
              </a:xfrm>
              <a:custGeom>
                <a:avLst/>
                <a:gdLst>
                  <a:gd name="T0" fmla="*/ 60 w 127"/>
                  <a:gd name="T1" fmla="*/ 25 h 78"/>
                  <a:gd name="T2" fmla="*/ 60 w 127"/>
                  <a:gd name="T3" fmla="*/ 25 h 78"/>
                  <a:gd name="T4" fmla="*/ 28 w 127"/>
                  <a:gd name="T5" fmla="*/ 14 h 78"/>
                  <a:gd name="T6" fmla="*/ 0 w 127"/>
                  <a:gd name="T7" fmla="*/ 0 h 78"/>
                  <a:gd name="T8" fmla="*/ 0 w 127"/>
                  <a:gd name="T9" fmla="*/ 78 h 78"/>
                  <a:gd name="T10" fmla="*/ 0 w 127"/>
                  <a:gd name="T11" fmla="*/ 78 h 78"/>
                  <a:gd name="T12" fmla="*/ 24 w 127"/>
                  <a:gd name="T13" fmla="*/ 68 h 78"/>
                  <a:gd name="T14" fmla="*/ 60 w 127"/>
                  <a:gd name="T15" fmla="*/ 53 h 78"/>
                  <a:gd name="T16" fmla="*/ 60 w 127"/>
                  <a:gd name="T17" fmla="*/ 53 h 78"/>
                  <a:gd name="T18" fmla="*/ 99 w 127"/>
                  <a:gd name="T19" fmla="*/ 43 h 78"/>
                  <a:gd name="T20" fmla="*/ 127 w 127"/>
                  <a:gd name="T21" fmla="*/ 39 h 78"/>
                  <a:gd name="T22" fmla="*/ 127 w 127"/>
                  <a:gd name="T23" fmla="*/ 39 h 78"/>
                  <a:gd name="T24" fmla="*/ 99 w 127"/>
                  <a:gd name="T25" fmla="*/ 32 h 78"/>
                  <a:gd name="T26" fmla="*/ 60 w 127"/>
                  <a:gd name="T27" fmla="*/ 25 h 78"/>
                  <a:gd name="T28" fmla="*/ 60 w 127"/>
                  <a:gd name="T29" fmla="*/ 25 h 7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27" h="78">
                    <a:moveTo>
                      <a:pt x="60" y="25"/>
                    </a:moveTo>
                    <a:lnTo>
                      <a:pt x="60" y="25"/>
                    </a:lnTo>
                    <a:lnTo>
                      <a:pt x="28" y="14"/>
                    </a:lnTo>
                    <a:lnTo>
                      <a:pt x="0" y="0"/>
                    </a:lnTo>
                    <a:lnTo>
                      <a:pt x="0" y="78"/>
                    </a:lnTo>
                    <a:lnTo>
                      <a:pt x="24" y="68"/>
                    </a:lnTo>
                    <a:lnTo>
                      <a:pt x="60" y="53"/>
                    </a:lnTo>
                    <a:lnTo>
                      <a:pt x="99" y="43"/>
                    </a:lnTo>
                    <a:lnTo>
                      <a:pt x="127" y="39"/>
                    </a:lnTo>
                    <a:lnTo>
                      <a:pt x="99" y="32"/>
                    </a:lnTo>
                    <a:lnTo>
                      <a:pt x="60" y="25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5" name="Line 43"/>
              <p:cNvSpPr>
                <a:spLocks noChangeShapeType="1"/>
              </p:cNvSpPr>
              <p:nvPr/>
            </p:nvSpPr>
            <p:spPr bwMode="auto">
              <a:xfrm flipV="1">
                <a:off x="3756" y="2220"/>
                <a:ext cx="1" cy="209"/>
              </a:xfrm>
              <a:prstGeom prst="line">
                <a:avLst/>
              </a:prstGeom>
              <a:noFill/>
              <a:ln w="22225">
                <a:solidFill>
                  <a:srgbClr val="FC9A6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6" name="Freeform 44"/>
              <p:cNvSpPr>
                <a:spLocks/>
              </p:cNvSpPr>
              <p:nvPr/>
            </p:nvSpPr>
            <p:spPr bwMode="auto">
              <a:xfrm>
                <a:off x="3717" y="2401"/>
                <a:ext cx="75" cy="127"/>
              </a:xfrm>
              <a:custGeom>
                <a:avLst/>
                <a:gdLst>
                  <a:gd name="T0" fmla="*/ 54 w 75"/>
                  <a:gd name="T1" fmla="*/ 60 h 127"/>
                  <a:gd name="T2" fmla="*/ 54 w 75"/>
                  <a:gd name="T3" fmla="*/ 60 h 127"/>
                  <a:gd name="T4" fmla="*/ 64 w 75"/>
                  <a:gd name="T5" fmla="*/ 28 h 127"/>
                  <a:gd name="T6" fmla="*/ 75 w 75"/>
                  <a:gd name="T7" fmla="*/ 0 h 127"/>
                  <a:gd name="T8" fmla="*/ 0 w 75"/>
                  <a:gd name="T9" fmla="*/ 0 h 127"/>
                  <a:gd name="T10" fmla="*/ 0 w 75"/>
                  <a:gd name="T11" fmla="*/ 0 h 127"/>
                  <a:gd name="T12" fmla="*/ 11 w 75"/>
                  <a:gd name="T13" fmla="*/ 24 h 127"/>
                  <a:gd name="T14" fmla="*/ 25 w 75"/>
                  <a:gd name="T15" fmla="*/ 60 h 127"/>
                  <a:gd name="T16" fmla="*/ 25 w 75"/>
                  <a:gd name="T17" fmla="*/ 60 h 127"/>
                  <a:gd name="T18" fmla="*/ 32 w 75"/>
                  <a:gd name="T19" fmla="*/ 99 h 127"/>
                  <a:gd name="T20" fmla="*/ 39 w 75"/>
                  <a:gd name="T21" fmla="*/ 127 h 127"/>
                  <a:gd name="T22" fmla="*/ 39 w 75"/>
                  <a:gd name="T23" fmla="*/ 127 h 127"/>
                  <a:gd name="T24" fmla="*/ 43 w 75"/>
                  <a:gd name="T25" fmla="*/ 99 h 127"/>
                  <a:gd name="T26" fmla="*/ 54 w 75"/>
                  <a:gd name="T27" fmla="*/ 60 h 127"/>
                  <a:gd name="T28" fmla="*/ 54 w 75"/>
                  <a:gd name="T29" fmla="*/ 60 h 12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75" h="127">
                    <a:moveTo>
                      <a:pt x="54" y="60"/>
                    </a:moveTo>
                    <a:lnTo>
                      <a:pt x="54" y="60"/>
                    </a:lnTo>
                    <a:lnTo>
                      <a:pt x="64" y="28"/>
                    </a:lnTo>
                    <a:lnTo>
                      <a:pt x="75" y="0"/>
                    </a:lnTo>
                    <a:lnTo>
                      <a:pt x="0" y="0"/>
                    </a:lnTo>
                    <a:lnTo>
                      <a:pt x="11" y="24"/>
                    </a:lnTo>
                    <a:lnTo>
                      <a:pt x="25" y="60"/>
                    </a:lnTo>
                    <a:lnTo>
                      <a:pt x="32" y="99"/>
                    </a:lnTo>
                    <a:lnTo>
                      <a:pt x="39" y="127"/>
                    </a:lnTo>
                    <a:lnTo>
                      <a:pt x="43" y="99"/>
                    </a:lnTo>
                    <a:lnTo>
                      <a:pt x="54" y="60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17" name="Rectangle 45"/>
              <p:cNvSpPr>
                <a:spLocks noChangeArrowheads="1"/>
              </p:cNvSpPr>
              <p:nvPr/>
            </p:nvSpPr>
            <p:spPr bwMode="auto">
              <a:xfrm>
                <a:off x="4686" y="2248"/>
                <a:ext cx="771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Organization's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18" name="Rectangle 46"/>
              <p:cNvSpPr>
                <a:spLocks noChangeArrowheads="1"/>
              </p:cNvSpPr>
              <p:nvPr/>
            </p:nvSpPr>
            <p:spPr bwMode="auto">
              <a:xfrm>
                <a:off x="4884" y="2383"/>
                <a:ext cx="372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culture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19" name="Line 47"/>
              <p:cNvSpPr>
                <a:spLocks noChangeShapeType="1"/>
              </p:cNvSpPr>
              <p:nvPr/>
            </p:nvSpPr>
            <p:spPr bwMode="auto">
              <a:xfrm flipH="1" flipV="1">
                <a:off x="4189" y="2056"/>
                <a:ext cx="333" cy="220"/>
              </a:xfrm>
              <a:prstGeom prst="line">
                <a:avLst/>
              </a:prstGeom>
              <a:noFill/>
              <a:ln w="22225">
                <a:solidFill>
                  <a:srgbClr val="FC9A6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0" name="Freeform 48"/>
              <p:cNvSpPr>
                <a:spLocks/>
              </p:cNvSpPr>
              <p:nvPr/>
            </p:nvSpPr>
            <p:spPr bwMode="auto">
              <a:xfrm>
                <a:off x="4480" y="2230"/>
                <a:ext cx="128" cy="100"/>
              </a:xfrm>
              <a:custGeom>
                <a:avLst/>
                <a:gdLst>
                  <a:gd name="T0" fmla="*/ 81 w 128"/>
                  <a:gd name="T1" fmla="*/ 53 h 100"/>
                  <a:gd name="T2" fmla="*/ 81 w 128"/>
                  <a:gd name="T3" fmla="*/ 53 h 100"/>
                  <a:gd name="T4" fmla="*/ 60 w 128"/>
                  <a:gd name="T5" fmla="*/ 25 h 100"/>
                  <a:gd name="T6" fmla="*/ 42 w 128"/>
                  <a:gd name="T7" fmla="*/ 0 h 100"/>
                  <a:gd name="T8" fmla="*/ 0 w 128"/>
                  <a:gd name="T9" fmla="*/ 64 h 100"/>
                  <a:gd name="T10" fmla="*/ 0 w 128"/>
                  <a:gd name="T11" fmla="*/ 64 h 100"/>
                  <a:gd name="T12" fmla="*/ 25 w 128"/>
                  <a:gd name="T13" fmla="*/ 68 h 100"/>
                  <a:gd name="T14" fmla="*/ 64 w 128"/>
                  <a:gd name="T15" fmla="*/ 78 h 100"/>
                  <a:gd name="T16" fmla="*/ 64 w 128"/>
                  <a:gd name="T17" fmla="*/ 78 h 100"/>
                  <a:gd name="T18" fmla="*/ 99 w 128"/>
                  <a:gd name="T19" fmla="*/ 89 h 100"/>
                  <a:gd name="T20" fmla="*/ 128 w 128"/>
                  <a:gd name="T21" fmla="*/ 100 h 100"/>
                  <a:gd name="T22" fmla="*/ 128 w 128"/>
                  <a:gd name="T23" fmla="*/ 100 h 100"/>
                  <a:gd name="T24" fmla="*/ 106 w 128"/>
                  <a:gd name="T25" fmla="*/ 82 h 100"/>
                  <a:gd name="T26" fmla="*/ 81 w 128"/>
                  <a:gd name="T27" fmla="*/ 53 h 100"/>
                  <a:gd name="T28" fmla="*/ 81 w 128"/>
                  <a:gd name="T29" fmla="*/ 53 h 10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28" h="100">
                    <a:moveTo>
                      <a:pt x="81" y="53"/>
                    </a:moveTo>
                    <a:lnTo>
                      <a:pt x="81" y="53"/>
                    </a:lnTo>
                    <a:lnTo>
                      <a:pt x="60" y="25"/>
                    </a:lnTo>
                    <a:lnTo>
                      <a:pt x="42" y="0"/>
                    </a:lnTo>
                    <a:lnTo>
                      <a:pt x="0" y="64"/>
                    </a:lnTo>
                    <a:lnTo>
                      <a:pt x="25" y="68"/>
                    </a:lnTo>
                    <a:lnTo>
                      <a:pt x="64" y="78"/>
                    </a:lnTo>
                    <a:lnTo>
                      <a:pt x="99" y="89"/>
                    </a:lnTo>
                    <a:lnTo>
                      <a:pt x="128" y="100"/>
                    </a:lnTo>
                    <a:lnTo>
                      <a:pt x="106" y="82"/>
                    </a:lnTo>
                    <a:lnTo>
                      <a:pt x="81" y="53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1" name="Line 49"/>
              <p:cNvSpPr>
                <a:spLocks noChangeShapeType="1"/>
              </p:cNvSpPr>
              <p:nvPr/>
            </p:nvSpPr>
            <p:spPr bwMode="auto">
              <a:xfrm flipH="1">
                <a:off x="4189" y="2486"/>
                <a:ext cx="333" cy="220"/>
              </a:xfrm>
              <a:prstGeom prst="line">
                <a:avLst/>
              </a:prstGeom>
              <a:noFill/>
              <a:ln w="22225">
                <a:solidFill>
                  <a:srgbClr val="FC9A66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2" name="Freeform 50"/>
              <p:cNvSpPr>
                <a:spLocks/>
              </p:cNvSpPr>
              <p:nvPr/>
            </p:nvSpPr>
            <p:spPr bwMode="auto">
              <a:xfrm>
                <a:off x="4480" y="2432"/>
                <a:ext cx="128" cy="100"/>
              </a:xfrm>
              <a:custGeom>
                <a:avLst/>
                <a:gdLst>
                  <a:gd name="T0" fmla="*/ 64 w 128"/>
                  <a:gd name="T1" fmla="*/ 22 h 100"/>
                  <a:gd name="T2" fmla="*/ 64 w 128"/>
                  <a:gd name="T3" fmla="*/ 22 h 100"/>
                  <a:gd name="T4" fmla="*/ 32 w 128"/>
                  <a:gd name="T5" fmla="*/ 32 h 100"/>
                  <a:gd name="T6" fmla="*/ 0 w 128"/>
                  <a:gd name="T7" fmla="*/ 40 h 100"/>
                  <a:gd name="T8" fmla="*/ 42 w 128"/>
                  <a:gd name="T9" fmla="*/ 100 h 100"/>
                  <a:gd name="T10" fmla="*/ 42 w 128"/>
                  <a:gd name="T11" fmla="*/ 100 h 100"/>
                  <a:gd name="T12" fmla="*/ 57 w 128"/>
                  <a:gd name="T13" fmla="*/ 79 h 100"/>
                  <a:gd name="T14" fmla="*/ 81 w 128"/>
                  <a:gd name="T15" fmla="*/ 50 h 100"/>
                  <a:gd name="T16" fmla="*/ 81 w 128"/>
                  <a:gd name="T17" fmla="*/ 50 h 100"/>
                  <a:gd name="T18" fmla="*/ 106 w 128"/>
                  <a:gd name="T19" fmla="*/ 22 h 100"/>
                  <a:gd name="T20" fmla="*/ 128 w 128"/>
                  <a:gd name="T21" fmla="*/ 0 h 100"/>
                  <a:gd name="T22" fmla="*/ 128 w 128"/>
                  <a:gd name="T23" fmla="*/ 0 h 100"/>
                  <a:gd name="T24" fmla="*/ 99 w 128"/>
                  <a:gd name="T25" fmla="*/ 11 h 100"/>
                  <a:gd name="T26" fmla="*/ 64 w 128"/>
                  <a:gd name="T27" fmla="*/ 22 h 100"/>
                  <a:gd name="T28" fmla="*/ 64 w 128"/>
                  <a:gd name="T29" fmla="*/ 22 h 10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28" h="100">
                    <a:moveTo>
                      <a:pt x="64" y="22"/>
                    </a:moveTo>
                    <a:lnTo>
                      <a:pt x="64" y="22"/>
                    </a:lnTo>
                    <a:lnTo>
                      <a:pt x="32" y="32"/>
                    </a:lnTo>
                    <a:lnTo>
                      <a:pt x="0" y="40"/>
                    </a:lnTo>
                    <a:lnTo>
                      <a:pt x="42" y="100"/>
                    </a:lnTo>
                    <a:lnTo>
                      <a:pt x="57" y="79"/>
                    </a:lnTo>
                    <a:lnTo>
                      <a:pt x="81" y="50"/>
                    </a:lnTo>
                    <a:lnTo>
                      <a:pt x="106" y="22"/>
                    </a:lnTo>
                    <a:lnTo>
                      <a:pt x="128" y="0"/>
                    </a:lnTo>
                    <a:lnTo>
                      <a:pt x="99" y="11"/>
                    </a:lnTo>
                    <a:lnTo>
                      <a:pt x="64" y="22"/>
                    </a:lnTo>
                    <a:close/>
                  </a:path>
                </a:pathLst>
              </a:custGeom>
              <a:solidFill>
                <a:srgbClr val="FC9A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723" name="Rectangle 51"/>
              <p:cNvSpPr>
                <a:spLocks noChangeArrowheads="1"/>
              </p:cNvSpPr>
              <p:nvPr/>
            </p:nvSpPr>
            <p:spPr bwMode="auto">
              <a:xfrm>
                <a:off x="919" y="2021"/>
                <a:ext cx="897" cy="674"/>
              </a:xfrm>
              <a:prstGeom prst="rect">
                <a:avLst/>
              </a:prstGeom>
              <a:solidFill>
                <a:srgbClr val="DADA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9724" name="Rectangle 52"/>
              <p:cNvSpPr>
                <a:spLocks noChangeArrowheads="1"/>
              </p:cNvSpPr>
              <p:nvPr/>
            </p:nvSpPr>
            <p:spPr bwMode="auto">
              <a:xfrm>
                <a:off x="1082" y="2095"/>
                <a:ext cx="601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Philosophy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25" name="Rectangle 53"/>
              <p:cNvSpPr>
                <a:spLocks noChangeArrowheads="1"/>
              </p:cNvSpPr>
              <p:nvPr/>
            </p:nvSpPr>
            <p:spPr bwMode="auto">
              <a:xfrm>
                <a:off x="1309" y="2230"/>
                <a:ext cx="105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of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26" name="Rectangle 54"/>
              <p:cNvSpPr>
                <a:spLocks noChangeArrowheads="1"/>
              </p:cNvSpPr>
              <p:nvPr/>
            </p:nvSpPr>
            <p:spPr bwMode="auto">
              <a:xfrm>
                <a:off x="994" y="2365"/>
                <a:ext cx="752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organization's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27" name="Rectangle 55"/>
              <p:cNvSpPr>
                <a:spLocks noChangeArrowheads="1"/>
              </p:cNvSpPr>
              <p:nvPr/>
            </p:nvSpPr>
            <p:spPr bwMode="auto">
              <a:xfrm>
                <a:off x="1132" y="2500"/>
                <a:ext cx="477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founders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28" name="Rectangle 56"/>
              <p:cNvSpPr>
                <a:spLocks noChangeArrowheads="1"/>
              </p:cNvSpPr>
              <p:nvPr/>
            </p:nvSpPr>
            <p:spPr bwMode="auto">
              <a:xfrm>
                <a:off x="3309" y="1886"/>
                <a:ext cx="894" cy="358"/>
              </a:xfrm>
              <a:prstGeom prst="rect">
                <a:avLst/>
              </a:prstGeom>
              <a:solidFill>
                <a:srgbClr val="DADAE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9729" name="Rectangle 57"/>
              <p:cNvSpPr>
                <a:spLocks noChangeArrowheads="1"/>
              </p:cNvSpPr>
              <p:nvPr/>
            </p:nvSpPr>
            <p:spPr bwMode="auto">
              <a:xfrm>
                <a:off x="3661" y="1939"/>
                <a:ext cx="204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Top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  <p:sp>
            <p:nvSpPr>
              <p:cNvPr id="29730" name="Rectangle 58"/>
              <p:cNvSpPr>
                <a:spLocks noChangeArrowheads="1"/>
              </p:cNvSpPr>
              <p:nvPr/>
            </p:nvSpPr>
            <p:spPr bwMode="auto">
              <a:xfrm>
                <a:off x="3416" y="2074"/>
                <a:ext cx="689" cy="1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 sz="1400" b="1">
                    <a:solidFill>
                      <a:srgbClr val="000000"/>
                    </a:solidFill>
                    <a:latin typeface="Arial" panose="020B0604020202020204" pitchFamily="34" charset="0"/>
                  </a:rPr>
                  <a:t>management</a:t>
                </a:r>
                <a:endParaRPr lang="en-US" altLang="en-US" b="1">
                  <a:latin typeface="Arial" panose="020B0604020202020204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54292070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92F911-4B9D-4E09-8992-B65726B614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0E83F694-A9EE-4C06-8908-2126A961D13E}" type="slidenum">
              <a:rPr lang="en-US" altLang="en-US" sz="1200" b="1" smtClean="0"/>
              <a:pPr>
                <a:defRPr/>
              </a:pPr>
              <a:t>14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Creating and Sustaining Culture: Keeping a Culture Alive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600"/>
              <a:t>Selection</a:t>
            </a:r>
          </a:p>
          <a:p>
            <a:pPr lvl="1" eaLnBrk="1" hangingPunct="1"/>
            <a:r>
              <a:rPr lang="en-US" altLang="en-US" sz="2300"/>
              <a:t>Identify and hire individuals who will fit in with the culture.</a:t>
            </a:r>
          </a:p>
          <a:p>
            <a:pPr eaLnBrk="1" hangingPunct="1"/>
            <a:r>
              <a:rPr lang="en-US" altLang="en-US" sz="2600"/>
              <a:t>Top Management</a:t>
            </a:r>
          </a:p>
          <a:p>
            <a:pPr lvl="1" eaLnBrk="1" hangingPunct="1"/>
            <a:r>
              <a:rPr lang="en-US" altLang="en-US" sz="2300"/>
              <a:t>Senior executives establish and communicate the norms of the organization.</a:t>
            </a:r>
          </a:p>
          <a:p>
            <a:pPr eaLnBrk="1" hangingPunct="1"/>
            <a:r>
              <a:rPr lang="en-US" altLang="en-US" sz="2600"/>
              <a:t>Socialization</a:t>
            </a:r>
          </a:p>
          <a:p>
            <a:pPr lvl="1" eaLnBrk="1" hangingPunct="1"/>
            <a:r>
              <a:rPr lang="en-US" altLang="en-US" sz="2300"/>
              <a:t>Organizations need to teach the culture to new employees.</a:t>
            </a:r>
          </a:p>
        </p:txBody>
      </p:sp>
    </p:spTree>
    <p:extLst>
      <p:ext uri="{BB962C8B-B14F-4D97-AF65-F5344CB8AC3E}">
        <p14:creationId xmlns:p14="http://schemas.microsoft.com/office/powerpoint/2010/main" val="4120292009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ooter Placeholder 2">
            <a:extLst>
              <a:ext uri="{FF2B5EF4-FFF2-40B4-BE49-F238E27FC236}">
                <a16:creationId xmlns:a16="http://schemas.microsoft.com/office/drawing/2014/main" id="{C2B988DF-8B1E-4006-B1B6-084640BF97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1837CB03-C21B-438F-85DD-12D32CE00487}" type="slidenum">
              <a:rPr lang="en-US" altLang="en-US" sz="1200" b="1" smtClean="0"/>
              <a:pPr>
                <a:defRPr/>
              </a:pPr>
              <a:t>15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 Socialization Model</a:t>
            </a:r>
          </a:p>
        </p:txBody>
      </p:sp>
      <p:grpSp>
        <p:nvGrpSpPr>
          <p:cNvPr id="33796" name="Group 25"/>
          <p:cNvGrpSpPr>
            <a:grpSpLocks/>
          </p:cNvGrpSpPr>
          <p:nvPr/>
        </p:nvGrpSpPr>
        <p:grpSpPr bwMode="auto">
          <a:xfrm>
            <a:off x="922338" y="2770188"/>
            <a:ext cx="7297737" cy="1763712"/>
            <a:chOff x="869" y="1745"/>
            <a:chExt cx="4597" cy="1111"/>
          </a:xfrm>
        </p:grpSpPr>
        <p:sp>
          <p:nvSpPr>
            <p:cNvPr id="33797" name="Line 3"/>
            <p:cNvSpPr>
              <a:spLocks noChangeShapeType="1"/>
            </p:cNvSpPr>
            <p:nvPr/>
          </p:nvSpPr>
          <p:spPr bwMode="auto">
            <a:xfrm>
              <a:off x="1733" y="2423"/>
              <a:ext cx="255" cy="1"/>
            </a:xfrm>
            <a:prstGeom prst="line">
              <a:avLst/>
            </a:prstGeom>
            <a:noFill/>
            <a:ln w="17463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798" name="Freeform 4"/>
            <p:cNvSpPr>
              <a:spLocks/>
            </p:cNvSpPr>
            <p:nvPr/>
          </p:nvSpPr>
          <p:spPr bwMode="auto">
            <a:xfrm>
              <a:off x="1969" y="2393"/>
              <a:ext cx="92" cy="57"/>
            </a:xfrm>
            <a:custGeom>
              <a:avLst/>
              <a:gdLst>
                <a:gd name="T0" fmla="*/ 43 w 92"/>
                <a:gd name="T1" fmla="*/ 16 h 57"/>
                <a:gd name="T2" fmla="*/ 43 w 92"/>
                <a:gd name="T3" fmla="*/ 16 h 57"/>
                <a:gd name="T4" fmla="*/ 22 w 92"/>
                <a:gd name="T5" fmla="*/ 11 h 57"/>
                <a:gd name="T6" fmla="*/ 0 w 92"/>
                <a:gd name="T7" fmla="*/ 0 h 57"/>
                <a:gd name="T8" fmla="*/ 0 w 92"/>
                <a:gd name="T9" fmla="*/ 57 h 57"/>
                <a:gd name="T10" fmla="*/ 0 w 92"/>
                <a:gd name="T11" fmla="*/ 57 h 57"/>
                <a:gd name="T12" fmla="*/ 16 w 92"/>
                <a:gd name="T13" fmla="*/ 48 h 57"/>
                <a:gd name="T14" fmla="*/ 43 w 92"/>
                <a:gd name="T15" fmla="*/ 40 h 57"/>
                <a:gd name="T16" fmla="*/ 43 w 92"/>
                <a:gd name="T17" fmla="*/ 40 h 57"/>
                <a:gd name="T18" fmla="*/ 70 w 92"/>
                <a:gd name="T19" fmla="*/ 32 h 57"/>
                <a:gd name="T20" fmla="*/ 92 w 92"/>
                <a:gd name="T21" fmla="*/ 30 h 57"/>
                <a:gd name="T22" fmla="*/ 92 w 92"/>
                <a:gd name="T23" fmla="*/ 30 h 57"/>
                <a:gd name="T24" fmla="*/ 70 w 92"/>
                <a:gd name="T25" fmla="*/ 24 h 57"/>
                <a:gd name="T26" fmla="*/ 43 w 92"/>
                <a:gd name="T27" fmla="*/ 16 h 57"/>
                <a:gd name="T28" fmla="*/ 43 w 92"/>
                <a:gd name="T29" fmla="*/ 16 h 5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92" h="57">
                  <a:moveTo>
                    <a:pt x="43" y="16"/>
                  </a:moveTo>
                  <a:lnTo>
                    <a:pt x="43" y="16"/>
                  </a:lnTo>
                  <a:lnTo>
                    <a:pt x="22" y="11"/>
                  </a:lnTo>
                  <a:lnTo>
                    <a:pt x="0" y="0"/>
                  </a:lnTo>
                  <a:lnTo>
                    <a:pt x="0" y="57"/>
                  </a:lnTo>
                  <a:lnTo>
                    <a:pt x="16" y="48"/>
                  </a:lnTo>
                  <a:lnTo>
                    <a:pt x="43" y="40"/>
                  </a:lnTo>
                  <a:lnTo>
                    <a:pt x="70" y="32"/>
                  </a:lnTo>
                  <a:lnTo>
                    <a:pt x="92" y="30"/>
                  </a:lnTo>
                  <a:lnTo>
                    <a:pt x="70" y="24"/>
                  </a:lnTo>
                  <a:lnTo>
                    <a:pt x="43" y="16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799" name="Rectangle 5"/>
            <p:cNvSpPr>
              <a:spLocks noChangeArrowheads="1"/>
            </p:cNvSpPr>
            <p:nvPr/>
          </p:nvSpPr>
          <p:spPr bwMode="auto">
            <a:xfrm>
              <a:off x="869" y="2286"/>
              <a:ext cx="901" cy="228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00" name="Rectangle 6"/>
            <p:cNvSpPr>
              <a:spLocks noChangeArrowheads="1"/>
            </p:cNvSpPr>
            <p:nvPr/>
          </p:nvSpPr>
          <p:spPr bwMode="auto">
            <a:xfrm>
              <a:off x="1114" y="2345"/>
              <a:ext cx="405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Prearrival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01" name="Line 7"/>
            <p:cNvSpPr>
              <a:spLocks noChangeShapeType="1"/>
            </p:cNvSpPr>
            <p:nvPr/>
          </p:nvSpPr>
          <p:spPr bwMode="auto">
            <a:xfrm>
              <a:off x="2948" y="2423"/>
              <a:ext cx="224" cy="1"/>
            </a:xfrm>
            <a:prstGeom prst="line">
              <a:avLst/>
            </a:prstGeom>
            <a:noFill/>
            <a:ln w="17463">
              <a:solidFill>
                <a:srgbClr val="FC9A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802" name="Freeform 8"/>
            <p:cNvSpPr>
              <a:spLocks/>
            </p:cNvSpPr>
            <p:nvPr/>
          </p:nvSpPr>
          <p:spPr bwMode="auto">
            <a:xfrm>
              <a:off x="3153" y="2393"/>
              <a:ext cx="91" cy="57"/>
            </a:xfrm>
            <a:custGeom>
              <a:avLst/>
              <a:gdLst>
                <a:gd name="T0" fmla="*/ 43 w 91"/>
                <a:gd name="T1" fmla="*/ 16 h 57"/>
                <a:gd name="T2" fmla="*/ 43 w 91"/>
                <a:gd name="T3" fmla="*/ 16 h 57"/>
                <a:gd name="T4" fmla="*/ 21 w 91"/>
                <a:gd name="T5" fmla="*/ 11 h 57"/>
                <a:gd name="T6" fmla="*/ 0 w 91"/>
                <a:gd name="T7" fmla="*/ 0 h 57"/>
                <a:gd name="T8" fmla="*/ 0 w 91"/>
                <a:gd name="T9" fmla="*/ 57 h 57"/>
                <a:gd name="T10" fmla="*/ 0 w 91"/>
                <a:gd name="T11" fmla="*/ 57 h 57"/>
                <a:gd name="T12" fmla="*/ 16 w 91"/>
                <a:gd name="T13" fmla="*/ 48 h 57"/>
                <a:gd name="T14" fmla="*/ 43 w 91"/>
                <a:gd name="T15" fmla="*/ 40 h 57"/>
                <a:gd name="T16" fmla="*/ 43 w 91"/>
                <a:gd name="T17" fmla="*/ 40 h 57"/>
                <a:gd name="T18" fmla="*/ 70 w 91"/>
                <a:gd name="T19" fmla="*/ 32 h 57"/>
                <a:gd name="T20" fmla="*/ 91 w 91"/>
                <a:gd name="T21" fmla="*/ 30 h 57"/>
                <a:gd name="T22" fmla="*/ 91 w 91"/>
                <a:gd name="T23" fmla="*/ 30 h 57"/>
                <a:gd name="T24" fmla="*/ 70 w 91"/>
                <a:gd name="T25" fmla="*/ 24 h 57"/>
                <a:gd name="T26" fmla="*/ 43 w 91"/>
                <a:gd name="T27" fmla="*/ 16 h 57"/>
                <a:gd name="T28" fmla="*/ 43 w 91"/>
                <a:gd name="T29" fmla="*/ 16 h 5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91" h="57">
                  <a:moveTo>
                    <a:pt x="43" y="16"/>
                  </a:moveTo>
                  <a:lnTo>
                    <a:pt x="43" y="16"/>
                  </a:lnTo>
                  <a:lnTo>
                    <a:pt x="21" y="11"/>
                  </a:lnTo>
                  <a:lnTo>
                    <a:pt x="0" y="0"/>
                  </a:lnTo>
                  <a:lnTo>
                    <a:pt x="0" y="57"/>
                  </a:lnTo>
                  <a:lnTo>
                    <a:pt x="16" y="48"/>
                  </a:lnTo>
                  <a:lnTo>
                    <a:pt x="43" y="40"/>
                  </a:lnTo>
                  <a:lnTo>
                    <a:pt x="70" y="32"/>
                  </a:lnTo>
                  <a:lnTo>
                    <a:pt x="91" y="30"/>
                  </a:lnTo>
                  <a:lnTo>
                    <a:pt x="70" y="24"/>
                  </a:lnTo>
                  <a:lnTo>
                    <a:pt x="43" y="16"/>
                  </a:lnTo>
                  <a:close/>
                </a:path>
              </a:pathLst>
            </a:custGeom>
            <a:solidFill>
              <a:srgbClr val="FC9A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803" name="Rectangle 9"/>
            <p:cNvSpPr>
              <a:spLocks noChangeArrowheads="1"/>
            </p:cNvSpPr>
            <p:nvPr/>
          </p:nvSpPr>
          <p:spPr bwMode="auto">
            <a:xfrm>
              <a:off x="2053" y="2286"/>
              <a:ext cx="901" cy="228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04" name="Rectangle 10"/>
            <p:cNvSpPr>
              <a:spLocks noChangeArrowheads="1"/>
            </p:cNvSpPr>
            <p:nvPr/>
          </p:nvSpPr>
          <p:spPr bwMode="auto">
            <a:xfrm>
              <a:off x="2289" y="2345"/>
              <a:ext cx="436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Encounter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05" name="Rectangle 11"/>
            <p:cNvSpPr>
              <a:spLocks noChangeArrowheads="1"/>
            </p:cNvSpPr>
            <p:nvPr/>
          </p:nvSpPr>
          <p:spPr bwMode="auto">
            <a:xfrm>
              <a:off x="3236" y="2286"/>
              <a:ext cx="901" cy="228"/>
            </a:xfrm>
            <a:prstGeom prst="rect">
              <a:avLst/>
            </a:prstGeom>
            <a:solidFill>
              <a:srgbClr val="DAD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06" name="Rectangle 12"/>
            <p:cNvSpPr>
              <a:spLocks noChangeArrowheads="1"/>
            </p:cNvSpPr>
            <p:nvPr/>
          </p:nvSpPr>
          <p:spPr bwMode="auto">
            <a:xfrm>
              <a:off x="3365" y="2345"/>
              <a:ext cx="650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Metamorphosis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07" name="Rectangle 13"/>
            <p:cNvSpPr>
              <a:spLocks noChangeArrowheads="1"/>
            </p:cNvSpPr>
            <p:nvPr/>
          </p:nvSpPr>
          <p:spPr bwMode="auto">
            <a:xfrm>
              <a:off x="2007" y="1745"/>
              <a:ext cx="98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Socialization Process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08" name="Rectangle 14"/>
            <p:cNvSpPr>
              <a:spLocks noChangeArrowheads="1"/>
            </p:cNvSpPr>
            <p:nvPr/>
          </p:nvSpPr>
          <p:spPr bwMode="auto">
            <a:xfrm>
              <a:off x="4804" y="1745"/>
              <a:ext cx="46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200" b="1">
                  <a:solidFill>
                    <a:srgbClr val="000000"/>
                  </a:solidFill>
                  <a:latin typeface="Arial" panose="020B0604020202020204" pitchFamily="34" charset="0"/>
                </a:rPr>
                <a:t>Outcomes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09" name="Rectangle 15"/>
            <p:cNvSpPr>
              <a:spLocks noChangeArrowheads="1"/>
            </p:cNvSpPr>
            <p:nvPr/>
          </p:nvSpPr>
          <p:spPr bwMode="auto">
            <a:xfrm>
              <a:off x="4616" y="2299"/>
              <a:ext cx="850" cy="212"/>
            </a:xfrm>
            <a:prstGeom prst="rect">
              <a:avLst/>
            </a:prstGeom>
            <a:solidFill>
              <a:srgbClr val="DBF1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10" name="Rectangle 16"/>
            <p:cNvSpPr>
              <a:spLocks noChangeArrowheads="1"/>
            </p:cNvSpPr>
            <p:nvPr/>
          </p:nvSpPr>
          <p:spPr bwMode="auto">
            <a:xfrm>
              <a:off x="4801" y="2358"/>
              <a:ext cx="537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Commitment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11" name="Rectangle 17"/>
            <p:cNvSpPr>
              <a:spLocks noChangeArrowheads="1"/>
            </p:cNvSpPr>
            <p:nvPr/>
          </p:nvSpPr>
          <p:spPr bwMode="auto">
            <a:xfrm>
              <a:off x="4616" y="1955"/>
              <a:ext cx="850" cy="212"/>
            </a:xfrm>
            <a:prstGeom prst="rect">
              <a:avLst/>
            </a:prstGeom>
            <a:solidFill>
              <a:srgbClr val="DBF1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12" name="Rectangle 18"/>
            <p:cNvSpPr>
              <a:spLocks noChangeArrowheads="1"/>
            </p:cNvSpPr>
            <p:nvPr/>
          </p:nvSpPr>
          <p:spPr bwMode="auto">
            <a:xfrm>
              <a:off x="4817" y="2014"/>
              <a:ext cx="508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Productivity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13" name="Rectangle 19"/>
            <p:cNvSpPr>
              <a:spLocks noChangeArrowheads="1"/>
            </p:cNvSpPr>
            <p:nvPr/>
          </p:nvSpPr>
          <p:spPr bwMode="auto">
            <a:xfrm>
              <a:off x="4616" y="2643"/>
              <a:ext cx="850" cy="213"/>
            </a:xfrm>
            <a:prstGeom prst="rect">
              <a:avLst/>
            </a:prstGeom>
            <a:solidFill>
              <a:srgbClr val="DBF1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3814" name="Rectangle 20"/>
            <p:cNvSpPr>
              <a:spLocks noChangeArrowheads="1"/>
            </p:cNvSpPr>
            <p:nvPr/>
          </p:nvSpPr>
          <p:spPr bwMode="auto">
            <a:xfrm>
              <a:off x="4877" y="2702"/>
              <a:ext cx="382" cy="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eaLnBrk="1" hangingPunct="1"/>
              <a:r>
                <a:rPr lang="en-US" altLang="en-US" sz="1100" b="1">
                  <a:solidFill>
                    <a:srgbClr val="000000"/>
                  </a:solidFill>
                  <a:latin typeface="Arial" panose="020B0604020202020204" pitchFamily="34" charset="0"/>
                </a:rPr>
                <a:t>Turnover</a:t>
              </a:r>
              <a:endParaRPr lang="en-US" altLang="en-US" b="1">
                <a:latin typeface="Arial" panose="020B0604020202020204" pitchFamily="34" charset="0"/>
              </a:endParaRPr>
            </a:p>
          </p:txBody>
        </p:sp>
        <p:sp>
          <p:nvSpPr>
            <p:cNvPr id="33815" name="Line 21"/>
            <p:cNvSpPr>
              <a:spLocks noChangeShapeType="1"/>
            </p:cNvSpPr>
            <p:nvPr/>
          </p:nvSpPr>
          <p:spPr bwMode="auto">
            <a:xfrm>
              <a:off x="4368" y="2064"/>
              <a:ext cx="0" cy="720"/>
            </a:xfrm>
            <a:prstGeom prst="line">
              <a:avLst/>
            </a:prstGeom>
            <a:noFill/>
            <a:ln w="12700">
              <a:solidFill>
                <a:srgbClr val="EF91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816" name="Line 22"/>
            <p:cNvSpPr>
              <a:spLocks noChangeShapeType="1"/>
            </p:cNvSpPr>
            <p:nvPr/>
          </p:nvSpPr>
          <p:spPr bwMode="auto">
            <a:xfrm>
              <a:off x="4128" y="2400"/>
              <a:ext cx="480" cy="0"/>
            </a:xfrm>
            <a:prstGeom prst="line">
              <a:avLst/>
            </a:prstGeom>
            <a:noFill/>
            <a:ln w="12700">
              <a:solidFill>
                <a:srgbClr val="EF9100"/>
              </a:solidFill>
              <a:round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817" name="Line 23"/>
            <p:cNvSpPr>
              <a:spLocks noChangeShapeType="1"/>
            </p:cNvSpPr>
            <p:nvPr/>
          </p:nvSpPr>
          <p:spPr bwMode="auto">
            <a:xfrm>
              <a:off x="4368" y="2064"/>
              <a:ext cx="240" cy="0"/>
            </a:xfrm>
            <a:prstGeom prst="line">
              <a:avLst/>
            </a:prstGeom>
            <a:noFill/>
            <a:ln w="12700">
              <a:solidFill>
                <a:srgbClr val="EF9100"/>
              </a:solidFill>
              <a:round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818" name="Line 24"/>
            <p:cNvSpPr>
              <a:spLocks noChangeShapeType="1"/>
            </p:cNvSpPr>
            <p:nvPr/>
          </p:nvSpPr>
          <p:spPr bwMode="auto">
            <a:xfrm>
              <a:off x="4368" y="2784"/>
              <a:ext cx="240" cy="0"/>
            </a:xfrm>
            <a:prstGeom prst="line">
              <a:avLst/>
            </a:prstGeom>
            <a:noFill/>
            <a:ln w="12700">
              <a:solidFill>
                <a:srgbClr val="EF9100"/>
              </a:solidFill>
              <a:round/>
              <a:headEnd type="none" w="sm" len="sm"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52755476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73EB4-AE69-4AFF-AE58-466C746D02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7990440D-9049-479C-B138-8AAFCA2568A3}" type="slidenum">
              <a:rPr lang="en-US" altLang="en-US" sz="1200" b="1" smtClean="0"/>
              <a:pPr>
                <a:defRPr/>
              </a:pPr>
              <a:t>16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  Finding Your Culture</a:t>
            </a:r>
          </a:p>
        </p:txBody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100" b="1" i="1"/>
              <a:t>Networked culture:</a:t>
            </a:r>
            <a:r>
              <a:rPr lang="en-US" altLang="en-US" sz="2100"/>
              <a:t> you possess good social skills and empathy; you like to forge close, work-related friendships; you thrive in a relaxed and convivial atmosphere.</a:t>
            </a:r>
            <a:endParaRPr lang="en-US" altLang="en-US" sz="2100" u="sng"/>
          </a:p>
          <a:p>
            <a:pPr eaLnBrk="1" hangingPunct="1">
              <a:lnSpc>
                <a:spcPct val="90000"/>
              </a:lnSpc>
            </a:pPr>
            <a:r>
              <a:rPr lang="en-US" altLang="en-US" sz="2100" b="1" i="1"/>
              <a:t>Mercenary culture:</a:t>
            </a:r>
            <a:r>
              <a:rPr lang="en-US" altLang="en-US" sz="2100"/>
              <a:t> you are goal-oriented, thrive on competition, like clearly structured work tasks.</a:t>
            </a:r>
            <a:endParaRPr lang="en-US" altLang="en-US" sz="2100" u="sng"/>
          </a:p>
          <a:p>
            <a:pPr eaLnBrk="1" hangingPunct="1">
              <a:lnSpc>
                <a:spcPct val="90000"/>
              </a:lnSpc>
            </a:pPr>
            <a:r>
              <a:rPr lang="en-US" altLang="en-US" sz="2100" b="1" i="1"/>
              <a:t>Fragmented culture:</a:t>
            </a:r>
            <a:r>
              <a:rPr lang="en-US" altLang="en-US" sz="2100"/>
              <a:t> you are independent, have a low need to be part of a group atmosphere, are analytical rather than intuitive.</a:t>
            </a:r>
            <a:endParaRPr lang="en-US" altLang="en-US" sz="2100" u="sng"/>
          </a:p>
          <a:p>
            <a:pPr eaLnBrk="1" hangingPunct="1">
              <a:lnSpc>
                <a:spcPct val="90000"/>
              </a:lnSpc>
            </a:pPr>
            <a:r>
              <a:rPr lang="en-US" altLang="en-US" sz="2100" b="1" i="1"/>
              <a:t>Communal culture: </a:t>
            </a:r>
            <a:r>
              <a:rPr lang="en-US" altLang="en-US" sz="2100"/>
              <a:t>you have a strong need to identify with something bigger than yourself and enjoy working in teams. </a:t>
            </a:r>
          </a:p>
        </p:txBody>
      </p:sp>
    </p:spTree>
    <p:extLst>
      <p:ext uri="{BB962C8B-B14F-4D97-AF65-F5344CB8AC3E}">
        <p14:creationId xmlns:p14="http://schemas.microsoft.com/office/powerpoint/2010/main" val="1620023288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D81A66-E20C-4B62-9CB1-C332C2D2DD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283C16EE-3685-4826-8BFF-D8195A983C19}" type="slidenum">
              <a:rPr lang="en-US" altLang="en-US" sz="1200" b="1" smtClean="0"/>
              <a:pPr>
                <a:defRPr/>
              </a:pPr>
              <a:t>17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Liabilities of Culture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/>
              <a:t>Culture can have dysfunctional aspects in some instances.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300"/>
              <a:t>Culture as a Barrier to Change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When organization is undergoing change, culture may impede change.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300"/>
              <a:t>Culture as a Barrier to Diversity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Strong cultures put considerable pressure on employees to conform.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300"/>
              <a:t>Culture as a Barrier to Mergers and Acquisitions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Merging the cultures of two organizations can be difficult, if not impossible.</a:t>
            </a:r>
          </a:p>
        </p:txBody>
      </p:sp>
    </p:spTree>
    <p:extLst>
      <p:ext uri="{BB962C8B-B14F-4D97-AF65-F5344CB8AC3E}">
        <p14:creationId xmlns:p14="http://schemas.microsoft.com/office/powerpoint/2010/main" val="3606451240"/>
      </p:ext>
    </p:extLst>
  </p:cSld>
  <p:clrMapOvr>
    <a:masterClrMapping/>
  </p:clrMapOvr>
  <p:transition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677812-437F-4CB2-9D63-65B06E5B12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4953B3A0-EEB0-4418-B1AE-FD3B1320A3C0}" type="slidenum">
              <a:rPr lang="en-US" altLang="en-US" sz="1200" b="1" smtClean="0"/>
              <a:pPr>
                <a:defRPr/>
              </a:pPr>
              <a:t>18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Strategies For Merging Cultures</a:t>
            </a:r>
          </a:p>
        </p:txBody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Assimilation</a:t>
            </a:r>
          </a:p>
          <a:p>
            <a:pPr eaLnBrk="1" hangingPunct="1"/>
            <a:r>
              <a:rPr lang="en-US" altLang="en-US"/>
              <a:t>Separation</a:t>
            </a:r>
          </a:p>
          <a:p>
            <a:pPr eaLnBrk="1" hangingPunct="1"/>
            <a:r>
              <a:rPr lang="en-US" altLang="en-US"/>
              <a:t>Integration</a:t>
            </a:r>
          </a:p>
        </p:txBody>
      </p:sp>
    </p:spTree>
    <p:extLst>
      <p:ext uri="{BB962C8B-B14F-4D97-AF65-F5344CB8AC3E}">
        <p14:creationId xmlns:p14="http://schemas.microsoft.com/office/powerpoint/2010/main" val="1661051292"/>
      </p:ext>
    </p:extLst>
  </p:cSld>
  <p:clrMapOvr>
    <a:masterClrMapping/>
  </p:clrMapOvr>
  <p:transition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5577E-6BDE-4C47-BBAF-5EF6D9F41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leaders responsible for engineering cultural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61681-6451-42C1-9053-0B19F1062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It is the responsibility of leaders to perceive functional and dysfunctional elements of an organisations culture and to manage its evolution and change.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A50A0-EB96-41F3-9824-0D1D045B2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91398117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157</TotalTime>
  <Words>1243</Words>
  <Application>Microsoft Office PowerPoint</Application>
  <PresentationFormat>On-screen Show (4:3)</PresentationFormat>
  <Paragraphs>201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新細明體</vt:lpstr>
      <vt:lpstr>Arial</vt:lpstr>
      <vt:lpstr>Myriad Pro</vt:lpstr>
      <vt:lpstr>New York</vt:lpstr>
      <vt:lpstr>Tahoma</vt:lpstr>
      <vt:lpstr>Times</vt:lpstr>
      <vt:lpstr>Times New Roman</vt:lpstr>
      <vt:lpstr>Wingdings</vt:lpstr>
      <vt:lpstr>1_Default Theme</vt:lpstr>
      <vt:lpstr>Organizational Culture and Change</vt:lpstr>
      <vt:lpstr>Chapter Outline</vt:lpstr>
      <vt:lpstr>Organizational Culture</vt:lpstr>
      <vt:lpstr>What is organisational Culture?</vt:lpstr>
      <vt:lpstr>Organisational Culture </vt:lpstr>
      <vt:lpstr>Organizational Culture</vt:lpstr>
      <vt:lpstr>Characteristics of  Organizational Culture</vt:lpstr>
      <vt:lpstr>Characteristics of  Organizational Culture</vt:lpstr>
      <vt:lpstr>Contrasting Organizational Cultures</vt:lpstr>
      <vt:lpstr>Culture’s Functions</vt:lpstr>
      <vt:lpstr>Culture’s Functions</vt:lpstr>
      <vt:lpstr>Do Organizations Have Uniform Cultures?</vt:lpstr>
      <vt:lpstr>How Organizational Culture Forms</vt:lpstr>
      <vt:lpstr>Creating and Sustaining Culture: Keeping a Culture Alive</vt:lpstr>
      <vt:lpstr>A Socialization Model</vt:lpstr>
      <vt:lpstr>  Finding Your Culture</vt:lpstr>
      <vt:lpstr>The Liabilities of Culture</vt:lpstr>
      <vt:lpstr>Strategies For Merging Cultures</vt:lpstr>
      <vt:lpstr>Are leaders responsible for engineering cultural change?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Rexon Nting</cp:lastModifiedBy>
  <cp:revision>6</cp:revision>
  <cp:lastPrinted>2015-05-08T17:50:00Z</cp:lastPrinted>
  <dcterms:created xsi:type="dcterms:W3CDTF">2018-06-14T10:40:44Z</dcterms:created>
  <dcterms:modified xsi:type="dcterms:W3CDTF">2019-11-07T11:04:52Z</dcterms:modified>
</cp:coreProperties>
</file>