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handoutMasterIdLst>
    <p:handoutMasterId r:id="rId13"/>
  </p:handoutMasterIdLst>
  <p:sldIdLst>
    <p:sldId id="265" r:id="rId2"/>
    <p:sldId id="310" r:id="rId3"/>
    <p:sldId id="324" r:id="rId4"/>
    <p:sldId id="313" r:id="rId5"/>
    <p:sldId id="321" r:id="rId6"/>
    <p:sldId id="322" r:id="rId7"/>
    <p:sldId id="323" r:id="rId8"/>
    <p:sldId id="325" r:id="rId9"/>
    <p:sldId id="319" r:id="rId10"/>
    <p:sldId id="326" r:id="rId11"/>
  </p:sldIdLst>
  <p:sldSz cx="12188825" cy="6858000"/>
  <p:notesSz cx="6858000" cy="9144000"/>
  <p:custDataLst>
    <p:tags r:id="rId14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pos="3839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2A0CF777-E276-544D-0A2A-27F9F34B7F00}" name="Juan Antonio Payan Fernandez (2115389)" initials="JAPF(" userId="Juan Antonio Payan Fernandez (2115389)" providerId="None"/>
  <p188:author id="{C47B7BDF-1857-2516-39AE-C6C15D85DB2C}" name="lizeta demetriou" initials="ld" userId="8bfe783e9e810927" providerId="Windows Liv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29" autoAdjust="0"/>
  </p:normalViewPr>
  <p:slideViewPr>
    <p:cSldViewPr showGuides="1">
      <p:cViewPr varScale="1">
        <p:scale>
          <a:sx n="83" d="100"/>
          <a:sy n="83" d="100"/>
        </p:scale>
        <p:origin x="686" y="77"/>
      </p:cViewPr>
      <p:guideLst>
        <p:guide pos="3839"/>
        <p:guide orient="horz" pos="216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notesViewPr>
    <p:cSldViewPr showGuides="1">
      <p:cViewPr varScale="1">
        <p:scale>
          <a:sx n="63" d="100"/>
          <a:sy n="63" d="100"/>
        </p:scale>
        <p:origin x="1986" y="10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microsoft.com/office/2018/10/relationships/authors" Target="author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gs" Target="tags/tag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088EAF-6ECA-4616-85EF-35AA19C641F3}" type="datetimeFigureOut">
              <a:rPr lang="en-US"/>
              <a:t>12/8/2021</a:t>
            </a:fld>
            <a:endParaRPr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F912AB-2776-42F2-A957-313FC7EFEDB9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932065745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ABD2D7A-D230-4F91-BD59-0A39C2703BA8}" type="datetimeFigureOut">
              <a:rPr lang="en-US"/>
              <a:t>12/8/2021</a:t>
            </a:fld>
            <a:endParaRPr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382588" y="685800"/>
            <a:ext cx="60928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93199CD-3E1B-4AE6-990F-76F925F5EA9F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765798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4" y="1828800"/>
            <a:ext cx="8229600" cy="2895600"/>
          </a:xfrm>
        </p:spPr>
        <p:txBody>
          <a:bodyPr anchor="b">
            <a:normAutofit/>
          </a:bodyPr>
          <a:lstStyle>
            <a:lvl1pPr>
              <a:lnSpc>
                <a:spcPct val="80000"/>
              </a:lnSpc>
              <a:defRPr sz="660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4800600"/>
            <a:ext cx="8229600" cy="1219200"/>
          </a:xfrm>
        </p:spPr>
        <p:txBody>
          <a:bodyPr>
            <a:normAutofit/>
          </a:bodyPr>
          <a:lstStyle>
            <a:lvl1pPr marL="0" indent="0" algn="l">
              <a:spcBef>
                <a:spcPts val="0"/>
              </a:spcBef>
              <a:buNone/>
              <a:defRPr sz="2000" cap="all" spc="200" baseline="0">
                <a:solidFill>
                  <a:schemeClr val="accent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</p:spTree>
    <p:extLst>
      <p:ext uri="{BB962C8B-B14F-4D97-AF65-F5344CB8AC3E}">
        <p14:creationId xmlns:p14="http://schemas.microsoft.com/office/powerpoint/2010/main" val="94999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lvl5pPr>
              <a:defRPr/>
            </a:lvl5pPr>
            <a:lvl6pPr>
              <a:defRPr/>
            </a:lvl6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12/8/2021</a:t>
            </a:fld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738254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9614" y="2514600"/>
            <a:ext cx="8692399" cy="2819400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4800" b="0" cap="none" baseline="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5213" y="5410200"/>
            <a:ext cx="8687333" cy="6096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buNone/>
              <a:defRPr sz="200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12/8/2021</a:t>
            </a:fld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76181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504781" y="1905001"/>
            <a:ext cx="4419599" cy="4114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29183" y="1905001"/>
            <a:ext cx="4419600" cy="41148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12/8/2021</a:t>
            </a:fld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8253407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1" y="1905000"/>
            <a:ext cx="4416552" cy="7620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22411" y="2743201"/>
            <a:ext cx="4416552" cy="3276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49861" y="1905000"/>
            <a:ext cx="4416552" cy="762000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000" b="0" cap="all" spc="200" baseline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49861" y="2743201"/>
            <a:ext cx="4416552" cy="3276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12/8/2021</a:t>
            </a:fld>
            <a:endParaRPr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2084195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12/8/2021</a:t>
            </a:fld>
            <a:endParaRPr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6266314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>
      <p:bgPr>
        <a:solidFill>
          <a:schemeClr val="bg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12/8/2021</a:t>
            </a:fld>
            <a:endParaRPr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36075401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5604" y="1905000"/>
            <a:ext cx="3596607" cy="2667000"/>
          </a:xfrm>
        </p:spPr>
        <p:txBody>
          <a:bodyPr anchor="b">
            <a:noAutofit/>
          </a:bodyPr>
          <a:lstStyle>
            <a:lvl1pPr algn="l">
              <a:lnSpc>
                <a:spcPct val="90000"/>
              </a:lnSpc>
              <a:defRPr sz="3600" b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65213" y="4648200"/>
            <a:ext cx="3581399" cy="13716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951414" y="685800"/>
            <a:ext cx="6400800" cy="53340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12/8/2021</a:t>
            </a:fld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544981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55604" y="1905000"/>
            <a:ext cx="3596607" cy="266700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3600" b="0" i="0" baseline="0"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65213" y="4648200"/>
            <a:ext cx="3581399" cy="1371600"/>
          </a:xfrm>
        </p:spPr>
        <p:txBody>
          <a:bodyPr>
            <a:normAutofit/>
          </a:bodyPr>
          <a:lstStyle>
            <a:lvl1pPr marL="0" indent="0">
              <a:lnSpc>
                <a:spcPct val="90000"/>
              </a:lnSpc>
              <a:spcBef>
                <a:spcPts val="1200"/>
              </a:spcBef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4951414" y="685800"/>
            <a:ext cx="6400799" cy="5334000"/>
          </a:xfrm>
          <a:solidFill>
            <a:schemeClr val="bg2"/>
          </a:solidFill>
          <a:ln w="76200">
            <a:solidFill>
              <a:schemeClr val="tx1"/>
            </a:solidFill>
            <a:miter lim="800000"/>
          </a:ln>
        </p:spPr>
        <p:txBody>
          <a:bodyPr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  <a:endParaRPr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pPr/>
              <a:t>12/8/2021</a:t>
            </a:fld>
            <a:endParaRPr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p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22491721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12/8/2021</a:t>
            </a:fld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60095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142412" y="381001"/>
            <a:ext cx="1524001" cy="56388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522412" y="381001"/>
            <a:ext cx="7391399" cy="56388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3F41C87-7AD9-4845-A077-840E4A0F3F06}" type="datetimeFigureOut">
              <a:rPr lang="en-US"/>
              <a:t>12/8/2021</a:t>
            </a:fld>
            <a:endParaRPr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13F82-EE5E-44EE-A61D-E31C6657F26F}" type="slidenum">
              <a:rPr/>
              <a:t>‹#›</a:t>
            </a:fld>
            <a:endParaRPr dirty="0"/>
          </a:p>
        </p:txBody>
      </p:sp>
    </p:spTree>
    <p:extLst>
      <p:ext uri="{BB962C8B-B14F-4D97-AF65-F5344CB8AC3E}">
        <p14:creationId xmlns:p14="http://schemas.microsoft.com/office/powerpoint/2010/main" val="40790354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522413" y="381000"/>
            <a:ext cx="9144001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22413" y="1904999"/>
            <a:ext cx="9134391" cy="411480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522413" y="6400800"/>
            <a:ext cx="655319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26422" y="6400800"/>
            <a:ext cx="1449389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3F41C87-7AD9-4845-A077-840E4A0F3F06}" type="datetimeFigureOut">
              <a:rPr lang="en-US" smtClean="0"/>
              <a:pPr/>
              <a:t>12/8/2021</a:t>
            </a:fld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828211" y="6400800"/>
            <a:ext cx="838201" cy="27622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13F82-EE5E-44EE-A61D-E31C6657F26F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305999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600" kern="1200" spc="100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3838" indent="-223838" algn="l" defTabSz="914400" rtl="0" eaLnBrk="1" latinLnBrk="0" hangingPunct="1">
        <a:lnSpc>
          <a:spcPct val="90000"/>
        </a:lnSpc>
        <a:spcBef>
          <a:spcPts val="1800"/>
        </a:spcBef>
        <a:buClr>
          <a:schemeClr val="accent1"/>
        </a:buClr>
        <a:buSzPct val="100000"/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463550" indent="-231775" algn="l" defTabSz="914400" rtl="0" eaLnBrk="1" latinLnBrk="0" hangingPunct="1">
        <a:lnSpc>
          <a:spcPct val="90000"/>
        </a:lnSpc>
        <a:spcBef>
          <a:spcPts val="1200"/>
        </a:spcBef>
        <a:buClr>
          <a:schemeClr val="accent1"/>
        </a:buClr>
        <a:buSzPct val="100000"/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682625" indent="-21907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857250" indent="-174625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1030288" indent="-173038" algn="l" defTabSz="914400" rtl="0" eaLnBrk="1" latinLnBrk="0" hangingPunct="1">
        <a:lnSpc>
          <a:spcPct val="90000"/>
        </a:lnSpc>
        <a:spcBef>
          <a:spcPts val="600"/>
        </a:spcBef>
        <a:buClr>
          <a:schemeClr val="accent1"/>
        </a:buClr>
        <a:buSzPct val="100000"/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1380744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1554480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1728216" indent="-173736" algn="l" defTabSz="914400" rtl="0" eaLnBrk="1" latinLnBrk="0" hangingPunct="1">
        <a:spcBef>
          <a:spcPts val="600"/>
        </a:spcBef>
        <a:buClr>
          <a:schemeClr val="accent1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pos="3839" userDrawn="1">
          <p15:clr>
            <a:srgbClr val="F26B43"/>
          </p15:clr>
        </p15:guide>
        <p15:guide id="2" orient="horz" pos="216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pngwing.com/en/free-png-ngqvb/download" TargetMode="Externa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microsoft.com/office/2007/relationships/hdphoto" Target="../media/hdphoto1.wdp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researchgate.net/publication/323825275_Time_Management_-_A_Case_Study" TargetMode="External"/><Relationship Id="rId3" Type="http://schemas.openxmlformats.org/officeDocument/2006/relationships/hyperlink" Target="https://dustinsenger.com/2013/10/20/reflection-on-critical-thinking-21st-century-intellect/comment-page-1/" TargetMode="External"/><Relationship Id="rId7" Type="http://schemas.openxmlformats.org/officeDocument/2006/relationships/hyperlink" Target="https://pwacquebec.wordpress.com/2012/06/26/job-offer-video-game-translator/" TargetMode="External"/><Relationship Id="rId2" Type="http://schemas.openxmlformats.org/officeDocument/2006/relationships/hyperlink" Target="https://culturesconnection.com/antoine-video-games-translator/" TargetMode="External"/><Relationship Id="rId1" Type="http://schemas.openxmlformats.org/officeDocument/2006/relationships/slideLayout" Target="../slideLayouts/slideLayout9.xml"/><Relationship Id="rId6" Type="http://schemas.openxmlformats.org/officeDocument/2006/relationships/hyperlink" Target="https://www.pngfind.com/" TargetMode="External"/><Relationship Id="rId5" Type="http://schemas.openxmlformats.org/officeDocument/2006/relationships/hyperlink" Target="https://www.leveluptranslation.com/single-post/how-to-become-a-game-translator" TargetMode="External"/><Relationship Id="rId4" Type="http://schemas.openxmlformats.org/officeDocument/2006/relationships/hyperlink" Target="https://uk.indeed.com/jobs?q=Game%20Translator&amp;start=10&amp;vjk=8f88c29a77698211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s://thelanguagedoctors.org/what-is-game-localization/" TargetMode="External"/><Relationship Id="rId2" Type="http://schemas.openxmlformats.org/officeDocument/2006/relationships/hyperlink" Target="https://scholarworks.umass.edu/cgi/viewcontent.cgi?article=1218&amp;context=masters_theses_2" TargetMode="External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ctrTitle"/>
          </p:nvPr>
        </p:nvSpPr>
        <p:spPr>
          <a:xfrm>
            <a:off x="189756" y="116632"/>
            <a:ext cx="8229600" cy="2202904"/>
          </a:xfrm>
        </p:spPr>
        <p:txBody>
          <a:bodyPr>
            <a:normAutofit fontScale="90000"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Video Game Translation</a:t>
            </a:r>
            <a:br>
              <a:rPr lang="en-US" dirty="0"/>
            </a:br>
            <a:r>
              <a:rPr lang="en-US" dirty="0"/>
              <a:t>	</a:t>
            </a:r>
            <a:r>
              <a:rPr lang="en-US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BMSW4001</a:t>
            </a:r>
            <a:br>
              <a:rPr lang="en-US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5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	</a:t>
            </a:r>
            <a:r>
              <a:rPr lang="en-US" sz="4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Lizeta Demetriou</a:t>
            </a:r>
            <a:endParaRPr lang="en-US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>
            <a:off x="189756" y="5525378"/>
            <a:ext cx="5688632" cy="1219200"/>
          </a:xfrm>
        </p:spPr>
        <p:txBody>
          <a:bodyPr/>
          <a:lstStyle/>
          <a:p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Juan Antonio Payán Fernández</a:t>
            </a:r>
          </a:p>
          <a:p>
            <a:r>
              <a:rPr lang="it-IT" dirty="0">
                <a:latin typeface="Times New Roman" panose="02020603050405020304" pitchFamily="18" charset="0"/>
                <a:cs typeface="Times New Roman" panose="02020603050405020304" pitchFamily="18" charset="0"/>
              </a:rPr>
              <a:t>2115389</a:t>
            </a:r>
          </a:p>
        </p:txBody>
      </p:sp>
      <p:pic>
        <p:nvPicPr>
          <p:cNvPr id="5" name="Picture 4" descr="Text&#10;&#10;Description automatically generated">
            <a:extLst>
              <a:ext uri="{FF2B5EF4-FFF2-40B4-BE49-F238E27FC236}">
                <a16:creationId xmlns:a16="http://schemas.microsoft.com/office/drawing/2014/main" id="{FC4A9451-8909-4131-962A-7B36055EA4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34772" y="5805264"/>
            <a:ext cx="2713484" cy="899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08920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C3B8A24-7048-4398-8D21-86499F9ED45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08258" y="1988840"/>
            <a:ext cx="6597396" cy="4248472"/>
          </a:xfrm>
          <a:prstGeom prst="rect">
            <a:avLst/>
          </a:prstGeom>
          <a:noFill/>
          <a:ln w="76200">
            <a:solidFill>
              <a:schemeClr val="tx1"/>
            </a:solidFill>
            <a:miter lim="800000"/>
          </a:ln>
        </p:spPr>
      </p:pic>
      <p:sp>
        <p:nvSpPr>
          <p:cNvPr id="13" name="Title 12"/>
          <p:cNvSpPr>
            <a:spLocks noGrp="1"/>
          </p:cNvSpPr>
          <p:nvPr>
            <p:ph type="title"/>
          </p:nvPr>
        </p:nvSpPr>
        <p:spPr>
          <a:xfrm>
            <a:off x="333772" y="388504"/>
            <a:ext cx="5903641" cy="962608"/>
          </a:xfrm>
        </p:spPr>
        <p:txBody>
          <a:bodyPr anchor="b"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Overview</a:t>
            </a:r>
          </a:p>
        </p:txBody>
      </p:sp>
      <p:sp>
        <p:nvSpPr>
          <p:cNvPr id="14" name="Content Placeholder 13"/>
          <p:cNvSpPr>
            <a:spLocks noGrp="1"/>
          </p:cNvSpPr>
          <p:nvPr>
            <p:ph sz="half" idx="1"/>
          </p:nvPr>
        </p:nvSpPr>
        <p:spPr>
          <a:xfrm>
            <a:off x="183171" y="2420888"/>
            <a:ext cx="5047145" cy="4248472"/>
          </a:xfrm>
        </p:spPr>
        <p:txBody>
          <a:bodyPr>
            <a:normAutofit/>
          </a:bodyPr>
          <a:lstStyle/>
          <a:p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Video Game Translator</a:t>
            </a:r>
          </a:p>
          <a:p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Game translator Skills</a:t>
            </a:r>
          </a:p>
          <a:p>
            <a:r>
              <a:rPr lang="en-US" sz="3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Skills definition &amp; implementation</a:t>
            </a:r>
          </a:p>
          <a:p>
            <a:endParaRPr lang="en-US" sz="3000" dirty="0"/>
          </a:p>
          <a:p>
            <a:endParaRPr lang="en-US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4EEA8286-3E88-4589-93B8-D53522A1BD96}"/>
              </a:ext>
            </a:extLst>
          </p:cNvPr>
          <p:cNvSpPr txBox="1"/>
          <p:nvPr/>
        </p:nvSpPr>
        <p:spPr>
          <a:xfrm>
            <a:off x="21497" y="6469496"/>
            <a:ext cx="1154142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Image use: </a:t>
            </a:r>
            <a: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https://dustinsenger.com/2013/10/20/reflection-on-critical-thinking-21st-century-intellect/comment-page-1/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39132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87304C-1B7A-459F-B1FD-19749A568C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Video Game Translator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118500-9BA6-46C9-8F25-806412B7151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504781" y="1905001"/>
            <a:ext cx="8118023" cy="1451991"/>
          </a:xfrm>
        </p:spPr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“Many years ago, most video game text was run through general translation scripts which left a lot to be desired”. </a:t>
            </a:r>
          </a:p>
          <a:p>
            <a:pPr marL="0" indent="0" algn="r">
              <a:buNone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Tyler, (2021)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5EE198D-47FF-4051-9B34-9F00B5E81B5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1504781" y="3464845"/>
            <a:ext cx="8910111" cy="2772467"/>
          </a:xfrm>
        </p:spPr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Game translation is considered a hybrid of mixed elements such as software, literature, theatre, and even more.</a:t>
            </a:r>
          </a:p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This combination not only focus on subtitling or programming code.</a:t>
            </a:r>
          </a:p>
          <a:p>
            <a:pPr lvl="1"/>
            <a:r>
              <a:rPr lang="en-GB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 fact this combination separate game translation aside from another type of translation.</a:t>
            </a:r>
          </a:p>
          <a:p>
            <a:pPr marL="231775" lvl="1" indent="0" algn="r">
              <a:buNone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Bushouse, (2015)</a:t>
            </a:r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40987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820" y="457198"/>
            <a:ext cx="9144001" cy="762001"/>
          </a:xfrm>
        </p:spPr>
        <p:txBody>
          <a:bodyPr anchor="b">
            <a:normAutofit/>
          </a:bodyPr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Game Translator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091FCA03-F3F6-4728-86F5-14FD1DF6D8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981844" y="1160354"/>
            <a:ext cx="9001000" cy="900494"/>
          </a:xfrm>
        </p:spPr>
        <p:txBody>
          <a:bodyPr/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Required skills, knowledge &amp; experience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1125860" y="2204864"/>
            <a:ext cx="6336704" cy="3257126"/>
          </a:xfrm>
        </p:spPr>
        <p:txBody>
          <a:bodyPr>
            <a:normAutofit/>
          </a:bodyPr>
          <a:lstStyle/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Management</a:t>
            </a:r>
          </a:p>
          <a:p>
            <a:pPr marL="0" indent="0" algn="just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Game localization</a:t>
            </a:r>
          </a:p>
          <a:p>
            <a:pPr marL="0" indent="0" algn="just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Software master</a:t>
            </a:r>
          </a:p>
        </p:txBody>
      </p:sp>
    </p:spTree>
    <p:extLst>
      <p:ext uri="{BB962C8B-B14F-4D97-AF65-F5344CB8AC3E}">
        <p14:creationId xmlns:p14="http://schemas.microsoft.com/office/powerpoint/2010/main" val="42069882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820" y="457198"/>
            <a:ext cx="9144001" cy="762001"/>
          </a:xfrm>
        </p:spPr>
        <p:txBody>
          <a:bodyPr anchor="b"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Skills definition &amp; implementation</a:t>
            </a: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091FCA03-F3F6-4728-86F5-14FD1DF6D8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485900" y="1412776"/>
            <a:ext cx="4416552" cy="762000"/>
          </a:xfrm>
        </p:spPr>
        <p:txBody>
          <a:bodyPr/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management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1487016" y="2368352"/>
            <a:ext cx="9361040" cy="4229000"/>
          </a:xfrm>
        </p:spPr>
        <p:txBody>
          <a:bodyPr>
            <a:noAutofit/>
          </a:bodyPr>
          <a:lstStyle/>
          <a:p>
            <a:pPr lvl="1">
              <a:lnSpc>
                <a:spcPct val="107000"/>
              </a:lnSpc>
              <a:spcAft>
                <a:spcPts val="800"/>
              </a:spcAft>
            </a:pP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 Kapur, (2018) said </a:t>
            </a:r>
            <a:r>
              <a:rPr lang="en-GB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“Good time management means deciding what an individual wants to achieve in life and how he should establish ways to attain his desires and objectives”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1">
              <a:lnSpc>
                <a:spcPct val="107000"/>
              </a:lnSpc>
              <a:spcAft>
                <a:spcPts val="800"/>
              </a:spcAft>
            </a:pPr>
            <a:r>
              <a:rPr lang="en-US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Time manage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ment is a key skill to develop.</a:t>
            </a:r>
          </a:p>
          <a:p>
            <a:pPr lvl="2">
              <a:lnSpc>
                <a:spcPct val="107000"/>
              </a:lnSpc>
              <a:spcAft>
                <a:spcPts val="800"/>
              </a:spcAft>
            </a:pPr>
            <a:r>
              <a:rPr lang="en-US" sz="2200" dirty="0"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Give yourself time enough to think what you doing.</a:t>
            </a:r>
          </a:p>
          <a:p>
            <a:pPr lvl="2">
              <a:lnSpc>
                <a:spcPct val="107000"/>
              </a:lnSpc>
              <a:spcAft>
                <a:spcPts val="800"/>
              </a:spcAft>
            </a:pP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Reviewed your work</a:t>
            </a:r>
          </a:p>
          <a:p>
            <a:pPr lvl="2">
              <a:lnSpc>
                <a:spcPct val="107000"/>
              </a:lnSpc>
              <a:spcAft>
                <a:spcPts val="800"/>
              </a:spcAft>
            </a:pPr>
            <a:r>
              <a:rPr lang="en-GB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Delivered on time</a:t>
            </a:r>
            <a:endParaRPr lang="en-US" sz="22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Picture 14" descr="A picture containing text, watch&#10;&#10;Description automatically generated">
            <a:extLst>
              <a:ext uri="{FF2B5EF4-FFF2-40B4-BE49-F238E27FC236}">
                <a16:creationId xmlns:a16="http://schemas.microsoft.com/office/drawing/2014/main" id="{61E4431C-6BE9-4B04-8399-8F2DD21E8FD8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82382" y="4362843"/>
            <a:ext cx="2265674" cy="2033395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1AECFC5F-DE0D-4024-8D67-F6BE80B380A4}"/>
              </a:ext>
            </a:extLst>
          </p:cNvPr>
          <p:cNvSpPr txBox="1"/>
          <p:nvPr/>
        </p:nvSpPr>
        <p:spPr>
          <a:xfrm>
            <a:off x="45740" y="6396238"/>
            <a:ext cx="667727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Image use: </a:t>
            </a:r>
            <a:r>
              <a:rPr lang="en-GB" sz="1800" u="sng" dirty="0">
                <a:solidFill>
                  <a:srgbClr val="0563C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3"/>
              </a:rPr>
              <a:t>https://www.pngwing.com/en/free-png-ngqvb/download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7720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820" y="457198"/>
            <a:ext cx="9144001" cy="762001"/>
          </a:xfrm>
        </p:spPr>
        <p:txBody>
          <a:bodyPr anchor="b"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Skills definition &amp; implementation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091FCA03-F3F6-4728-86F5-14FD1DF6D8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05756" y="1304528"/>
            <a:ext cx="5708736" cy="762000"/>
          </a:xfrm>
        </p:spPr>
        <p:txBody>
          <a:bodyPr/>
          <a:lstStyle/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Linguistic skills</a:t>
            </a:r>
          </a:p>
          <a:p>
            <a:pPr algn="just"/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Game localization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549796" y="2276872"/>
            <a:ext cx="11233248" cy="1152128"/>
          </a:xfrm>
        </p:spPr>
        <p:txBody>
          <a:bodyPr>
            <a:noAutofit/>
          </a:bodyPr>
          <a:lstStyle/>
          <a:p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“Game localization is the process of translating a video game for a foreign market” 										The language doctors, (2021)</a:t>
            </a:r>
          </a:p>
          <a:p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This is where, gaming passion and </a:t>
            </a:r>
            <a:r>
              <a:rPr lang="en-US" sz="2200" b="1" i="1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Linguistic skills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combines.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8EA72C51-7DAF-4652-9293-260EC4092A8A}"/>
              </a:ext>
            </a:extLst>
          </p:cNvPr>
          <p:cNvSpPr txBox="1"/>
          <p:nvPr/>
        </p:nvSpPr>
        <p:spPr>
          <a:xfrm>
            <a:off x="1105756" y="3637035"/>
            <a:ext cx="3908536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bg2">
                  <a:lumMod val="25000"/>
                  <a:lumOff val="75000"/>
                </a:schemeClr>
              </a:buClr>
              <a:buFont typeface="Arial" panose="020B0604020202020204" pitchFamily="34" charset="0"/>
              <a:buChar char="•"/>
            </a:pPr>
            <a:r>
              <a:rPr lang="en-GB" dirty="0"/>
              <a:t>Linguistic skills</a:t>
            </a:r>
          </a:p>
          <a:p>
            <a:pPr marL="742950" lvl="1" indent="-285750">
              <a:buClr>
                <a:schemeClr val="bg2">
                  <a:lumMod val="25000"/>
                  <a:lumOff val="75000"/>
                </a:schemeClr>
              </a:buClr>
              <a:buFont typeface="Arial" panose="020B0604020202020204" pitchFamily="34" charset="0"/>
              <a:buChar char="•"/>
            </a:pPr>
            <a:r>
              <a:rPr lang="en-GB" dirty="0"/>
              <a:t>No more languages is better.</a:t>
            </a:r>
          </a:p>
          <a:p>
            <a:pPr marL="742950" lvl="1" indent="-285750">
              <a:buClr>
                <a:schemeClr val="bg2">
                  <a:lumMod val="25000"/>
                  <a:lumOff val="75000"/>
                </a:schemeClr>
              </a:buClr>
              <a:buFont typeface="Arial" panose="020B0604020202020204" pitchFamily="34" charset="0"/>
              <a:buChar char="•"/>
            </a:pPr>
            <a:r>
              <a:rPr lang="en-GB" dirty="0"/>
              <a:t>Fluency on general knowledge. Such as, history, pop culture or politics.</a:t>
            </a:r>
          </a:p>
          <a:p>
            <a:pPr marL="742950" lvl="1" indent="-285750">
              <a:buClr>
                <a:schemeClr val="bg2">
                  <a:lumMod val="25000"/>
                  <a:lumOff val="75000"/>
                </a:schemeClr>
              </a:buClr>
              <a:buFont typeface="Arial" panose="020B0604020202020204" pitchFamily="34" charset="0"/>
              <a:buChar char="•"/>
            </a:pP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E5F9C957-B29A-42F8-9A5B-252B711BCEE5}"/>
              </a:ext>
            </a:extLst>
          </p:cNvPr>
          <p:cNvSpPr txBox="1"/>
          <p:nvPr/>
        </p:nvSpPr>
        <p:spPr>
          <a:xfrm>
            <a:off x="7337230" y="3637034"/>
            <a:ext cx="3744416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Clr>
                <a:schemeClr val="bg2">
                  <a:lumMod val="25000"/>
                  <a:lumOff val="75000"/>
                </a:schemeClr>
              </a:buClr>
              <a:buFont typeface="Arial" panose="020B0604020202020204" pitchFamily="34" charset="0"/>
              <a:buChar char="•"/>
            </a:pPr>
            <a:r>
              <a:rPr lang="en-GB" dirty="0"/>
              <a:t>Gaming passion</a:t>
            </a:r>
          </a:p>
          <a:p>
            <a:pPr marL="742950" lvl="1" indent="-285750">
              <a:buClr>
                <a:schemeClr val="bg2">
                  <a:lumMod val="25000"/>
                  <a:lumOff val="75000"/>
                </a:schemeClr>
              </a:buClr>
              <a:buFont typeface="Arial" panose="020B0604020202020204" pitchFamily="34" charset="0"/>
              <a:buChar char="•"/>
            </a:pPr>
            <a:r>
              <a:rPr lang="en-GB" dirty="0"/>
              <a:t>Game culture develop.</a:t>
            </a:r>
          </a:p>
          <a:p>
            <a:pPr marL="742950" lvl="1" indent="-285750">
              <a:buClr>
                <a:schemeClr val="bg2">
                  <a:lumMod val="25000"/>
                  <a:lumOff val="75000"/>
                </a:schemeClr>
              </a:buClr>
              <a:buFont typeface="Arial" panose="020B0604020202020204" pitchFamily="34" charset="0"/>
              <a:buChar char="•"/>
            </a:pPr>
            <a:r>
              <a:rPr lang="en-GB" dirty="0"/>
              <a:t>Sophisticated themes.</a:t>
            </a:r>
          </a:p>
          <a:p>
            <a:pPr marL="742950" lvl="1" indent="-285750">
              <a:buClr>
                <a:schemeClr val="bg2">
                  <a:lumMod val="25000"/>
                  <a:lumOff val="75000"/>
                </a:schemeClr>
              </a:buClr>
              <a:buFont typeface="Arial" panose="020B0604020202020204" pitchFamily="34" charset="0"/>
              <a:buChar char="•"/>
            </a:pPr>
            <a:endParaRPr lang="en-GB" dirty="0"/>
          </a:p>
          <a:p>
            <a:pPr marL="742950" lvl="1" indent="-285750">
              <a:buClr>
                <a:schemeClr val="bg2">
                  <a:lumMod val="25000"/>
                  <a:lumOff val="75000"/>
                </a:schemeClr>
              </a:buClr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295908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5820" y="457198"/>
            <a:ext cx="9144001" cy="762001"/>
          </a:xfrm>
        </p:spPr>
        <p:txBody>
          <a:bodyPr anchor="b">
            <a:normAutofit/>
          </a:bodyPr>
          <a:lstStyle/>
          <a:p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Skills definition &amp; implementation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 Placeholder 2">
            <a:extLst>
              <a:ext uri="{FF2B5EF4-FFF2-40B4-BE49-F238E27FC236}">
                <a16:creationId xmlns:a16="http://schemas.microsoft.com/office/drawing/2014/main" id="{091FCA03-F3F6-4728-86F5-14FD1DF6D8F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82813" y="1219199"/>
            <a:ext cx="4416552" cy="762000"/>
          </a:xfrm>
        </p:spPr>
        <p:txBody>
          <a:bodyPr/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Software Master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>
          <a:xfrm>
            <a:off x="405780" y="2060848"/>
            <a:ext cx="11593288" cy="1728192"/>
          </a:xfrm>
        </p:spPr>
        <p:txBody>
          <a:bodyPr>
            <a:noAutofit/>
          </a:bodyPr>
          <a:lstStyle/>
          <a:p>
            <a:pPr lvl="1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From Microsoft to the uses of CAT* tools, software are the most important thing when it comes to this profession.</a:t>
            </a:r>
          </a:p>
          <a:p>
            <a:pPr lvl="1">
              <a:lnSpc>
                <a:spcPct val="107000"/>
              </a:lnSpc>
              <a:spcAft>
                <a:spcPts val="800"/>
              </a:spcAft>
            </a:pPr>
            <a:r>
              <a:rPr lang="en-US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Knowing the basic is as important as being able to use a software which will be comparing and storing at the same time your work. This is what a CAT tool does</a:t>
            </a:r>
            <a:r>
              <a:rPr lang="en-US" sz="22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7627F48A-7835-43E0-9C7F-F03DAB9F545B}"/>
              </a:ext>
            </a:extLst>
          </p:cNvPr>
          <p:cNvSpPr txBox="1"/>
          <p:nvPr/>
        </p:nvSpPr>
        <p:spPr>
          <a:xfrm>
            <a:off x="405780" y="6165304"/>
            <a:ext cx="3786036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*CAT – Computer-assisted translation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5C0F0700-65F3-4F3E-AE15-C3CAF1672288}"/>
              </a:ext>
            </a:extLst>
          </p:cNvPr>
          <p:cNvSpPr txBox="1"/>
          <p:nvPr/>
        </p:nvSpPr>
        <p:spPr>
          <a:xfrm>
            <a:off x="765820" y="4077072"/>
            <a:ext cx="324036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Excel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Search/Replace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Spell check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Insert unbreakable spaces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42A5204-1637-4260-9BAE-54F1B3CC8EDC}"/>
              </a:ext>
            </a:extLst>
          </p:cNvPr>
          <p:cNvSpPr txBox="1"/>
          <p:nvPr/>
        </p:nvSpPr>
        <p:spPr>
          <a:xfrm>
            <a:off x="4078188" y="4108133"/>
            <a:ext cx="3456384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Computer-Assisted Translation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Compares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Stores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Improves efficiency (speed &amp; accuracy)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6C0EC95E-7EEC-454C-BF54-D8063623A9ED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54652" y="5754914"/>
            <a:ext cx="3622748" cy="820779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5C0E0C56-FDA6-45DD-8909-21011681F3E2}"/>
              </a:ext>
            </a:extLst>
          </p:cNvPr>
          <p:cNvSpPr txBox="1"/>
          <p:nvPr/>
        </p:nvSpPr>
        <p:spPr>
          <a:xfrm>
            <a:off x="8110636" y="4110651"/>
            <a:ext cx="3456384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Examples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TRADOS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Memosource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Smart CAT</a:t>
            </a:r>
          </a:p>
          <a:p>
            <a:pPr marL="742950" lvl="1" indent="-285750">
              <a:buFont typeface="Arial" panose="020B0604020202020204" pitchFamily="34" charset="0"/>
              <a:buChar char="•"/>
            </a:pPr>
            <a:r>
              <a:rPr lang="en-GB" dirty="0"/>
              <a:t>Memoq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0C448FA-D54B-44FD-ABB2-AA241DE8F61B}"/>
              </a:ext>
            </a:extLst>
          </p:cNvPr>
          <p:cNvSpPr txBox="1"/>
          <p:nvPr/>
        </p:nvSpPr>
        <p:spPr>
          <a:xfrm>
            <a:off x="4786" y="6488668"/>
            <a:ext cx="64184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Image use: https://www.memoq.com/solutions/game-localization </a:t>
            </a:r>
          </a:p>
        </p:txBody>
      </p:sp>
    </p:spTree>
    <p:extLst>
      <p:ext uri="{BB962C8B-B14F-4D97-AF65-F5344CB8AC3E}">
        <p14:creationId xmlns:p14="http://schemas.microsoft.com/office/powerpoint/2010/main" val="2417110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D407CDF-997F-4F98-AA84-8847127A87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Conclusion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73DC76E-35B4-432B-A405-899CEEC5A9D3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Video game translation</a:t>
            </a:r>
          </a:p>
        </p:txBody>
      </p:sp>
      <p:pic>
        <p:nvPicPr>
          <p:cNvPr id="13" name="Content Placeholder 12" descr="Logo&#10;&#10;Description automatically generated">
            <a:extLst>
              <a:ext uri="{FF2B5EF4-FFF2-40B4-BE49-F238E27FC236}">
                <a16:creationId xmlns:a16="http://schemas.microsoft.com/office/drawing/2014/main" id="{0AFB21DD-0C2E-485D-AAF5-2234280457F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 cstate="print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74732" y="2924944"/>
            <a:ext cx="2784374" cy="2097124"/>
          </a:xfrm>
        </p:spPr>
      </p:pic>
      <p:pic>
        <p:nvPicPr>
          <p:cNvPr id="11" name="Content Placeholder 10" descr="Logo&#10;&#10;Description automatically generated">
            <a:extLst>
              <a:ext uri="{FF2B5EF4-FFF2-40B4-BE49-F238E27FC236}">
                <a16:creationId xmlns:a16="http://schemas.microsoft.com/office/drawing/2014/main" id="{6FDD88F3-2817-47B4-A13A-DCB332C7AF5F}"/>
              </a:ext>
            </a:extLst>
          </p:cNvPr>
          <p:cNvPicPr>
            <a:picLocks noGrp="1" noChangeAspect="1"/>
          </p:cNvPicPr>
          <p:nvPr>
            <p:ph sz="quarter" idx="4"/>
          </p:nvPr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809" b="98450" l="982" r="96810">
                        <a14:foregroundMark x1="7853" y1="21447" x2="7117" y2="44703"/>
                        <a14:foregroundMark x1="7117" y1="44703" x2="8957" y2="14729"/>
                        <a14:foregroundMark x1="10920" y1="14212" x2="20982" y2="37468"/>
                        <a14:foregroundMark x1="20982" y1="37468" x2="4540" y2="50904"/>
                        <a14:foregroundMark x1="4540" y1="50904" x2="3436" y2="64341"/>
                        <a14:foregroundMark x1="11411" y1="2067" x2="25031" y2="6977"/>
                        <a14:foregroundMark x1="15460" y1="4134" x2="26012" y2="9302"/>
                        <a14:foregroundMark x1="13374" y1="27132" x2="12638" y2="28941"/>
                        <a14:foregroundMark x1="12761" y1="24806" x2="13865" y2="29199"/>
                        <a14:foregroundMark x1="5031" y1="13695" x2="3436" y2="26098"/>
                        <a14:foregroundMark x1="3681" y1="21447" x2="2331" y2="21447"/>
                        <a14:foregroundMark x1="1963" y1="31783" x2="1963" y2="60724"/>
                        <a14:foregroundMark x1="1350" y1="33075" x2="982" y2="65375"/>
                        <a14:foregroundMark x1="10307" y1="88114" x2="12393" y2="91990"/>
                        <a14:foregroundMark x1="26871" y1="89664" x2="23190" y2="91990"/>
                        <a14:foregroundMark x1="25031" y1="95866" x2="26012" y2="98708"/>
                        <a14:foregroundMark x1="26380" y1="41602" x2="26871" y2="59432"/>
                        <a14:foregroundMark x1="38160" y1="47545" x2="38650" y2="58656"/>
                        <a14:foregroundMark x1="38282" y1="40827" x2="38282" y2="40827"/>
                        <a14:foregroundMark x1="42209" y1="52196" x2="48834" y2="57106"/>
                        <a14:foregroundMark x1="52393" y1="42119" x2="53497" y2="56589"/>
                        <a14:foregroundMark x1="57546" y1="51938" x2="63436" y2="51680"/>
                        <a14:foregroundMark x1="66380" y1="49096" x2="67117" y2="60207"/>
                        <a14:foregroundMark x1="76687" y1="47287" x2="80859" y2="41602"/>
                        <a14:foregroundMark x1="86135" y1="47804" x2="87730" y2="46253"/>
                        <a14:foregroundMark x1="92883" y1="41085" x2="92393" y2="40827"/>
                        <a14:foregroundMark x1="92883" y1="37209" x2="93374" y2="43152"/>
                        <a14:foregroundMark x1="92883" y1="32041" x2="95460" y2="60724"/>
                        <a14:foregroundMark x1="95460" y1="60724" x2="92883" y2="71318"/>
                        <a14:foregroundMark x1="96810" y1="58656" x2="95337" y2="38243"/>
                        <a14:foregroundMark x1="95092" y1="35659" x2="95092" y2="35659"/>
                        <a14:backgroundMark x1="78405" y1="49354" x2="78405" y2="49354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34572" y="4581128"/>
            <a:ext cx="4416425" cy="2097124"/>
          </a:xfrm>
        </p:spPr>
      </p:pic>
      <p:pic>
        <p:nvPicPr>
          <p:cNvPr id="15" name="Picture 14" descr="A black and white logo&#10;&#10;Description automatically generated with medium confidence">
            <a:extLst>
              <a:ext uri="{FF2B5EF4-FFF2-40B4-BE49-F238E27FC236}">
                <a16:creationId xmlns:a16="http://schemas.microsoft.com/office/drawing/2014/main" id="{FBB13075-1318-4863-85A9-F9B0F815753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04299" y="6241762"/>
            <a:ext cx="1296144" cy="470475"/>
          </a:xfrm>
          <a:prstGeom prst="rect">
            <a:avLst/>
          </a:prstGeom>
        </p:spPr>
      </p:pic>
      <p:pic>
        <p:nvPicPr>
          <p:cNvPr id="17" name="Picture 16" descr="Text&#10;&#10;Description automatically generated">
            <a:extLst>
              <a:ext uri="{FF2B5EF4-FFF2-40B4-BE49-F238E27FC236}">
                <a16:creationId xmlns:a16="http://schemas.microsoft.com/office/drawing/2014/main" id="{3D191311-0792-48CD-B838-8EEFFB6C50D2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98074" y="179748"/>
            <a:ext cx="4352923" cy="1033462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BD67D431-8323-403B-ACF5-997347286E9E}"/>
              </a:ext>
            </a:extLst>
          </p:cNvPr>
          <p:cNvSpPr txBox="1"/>
          <p:nvPr/>
        </p:nvSpPr>
        <p:spPr>
          <a:xfrm>
            <a:off x="8182644" y="1756050"/>
            <a:ext cx="1127232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200" dirty="0"/>
              <a:t>The aim</a:t>
            </a:r>
          </a:p>
        </p:txBody>
      </p:sp>
      <p:cxnSp>
        <p:nvCxnSpPr>
          <p:cNvPr id="20" name="Straight Arrow Connector 19">
            <a:extLst>
              <a:ext uri="{FF2B5EF4-FFF2-40B4-BE49-F238E27FC236}">
                <a16:creationId xmlns:a16="http://schemas.microsoft.com/office/drawing/2014/main" id="{91ACB5D2-FC53-4EDF-892C-B5D0CECB64E9}"/>
              </a:ext>
            </a:extLst>
          </p:cNvPr>
          <p:cNvCxnSpPr>
            <a:cxnSpLocks/>
          </p:cNvCxnSpPr>
          <p:nvPr/>
        </p:nvCxnSpPr>
        <p:spPr>
          <a:xfrm flipV="1">
            <a:off x="9407178" y="1414462"/>
            <a:ext cx="575666" cy="55286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3" name="TextBox 22">
            <a:extLst>
              <a:ext uri="{FF2B5EF4-FFF2-40B4-BE49-F238E27FC236}">
                <a16:creationId xmlns:a16="http://schemas.microsoft.com/office/drawing/2014/main" id="{E12F42FA-8CC0-45A3-A298-FEEBAE1134AC}"/>
              </a:ext>
            </a:extLst>
          </p:cNvPr>
          <p:cNvSpPr txBox="1"/>
          <p:nvPr/>
        </p:nvSpPr>
        <p:spPr>
          <a:xfrm>
            <a:off x="1125860" y="3013501"/>
            <a:ext cx="724575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With the skills asset </a:t>
            </a:r>
          </a:p>
          <a:p>
            <a:endParaRPr lang="en-GB" sz="2400" dirty="0"/>
          </a:p>
          <a:p>
            <a:endParaRPr lang="en-GB" sz="24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400" dirty="0"/>
              <a:t>Very challenging and rewarding profession</a:t>
            </a:r>
          </a:p>
        </p:txBody>
      </p:sp>
    </p:spTree>
    <p:extLst>
      <p:ext uri="{BB962C8B-B14F-4D97-AF65-F5344CB8AC3E}">
        <p14:creationId xmlns:p14="http://schemas.microsoft.com/office/powerpoint/2010/main" val="19674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61764" y="554732"/>
            <a:ext cx="3596607" cy="566936"/>
          </a:xfrm>
        </p:spPr>
        <p:txBody>
          <a:bodyPr>
            <a:normAutofit fontScale="90000"/>
          </a:bodyPr>
          <a:lstStyle/>
          <a:p>
            <a:r>
              <a:rPr lang="en-US" dirty="0"/>
              <a:t>Referencing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33772" y="1268760"/>
            <a:ext cx="11521280" cy="5328592"/>
          </a:xfrm>
        </p:spPr>
        <p:txBody>
          <a:bodyPr>
            <a:normAutofit fontScale="92500" lnSpcReduction="10000"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Sarah, (2015)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Antoine, an expert game translator.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available at: </a:t>
            </a:r>
            <a:r>
              <a:rPr lang="en-GB" sz="2000" u="sng" dirty="0">
                <a:solidFill>
                  <a:srgbClr val="0563C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https://culturesconnection.com/antoine-video-games-translator/</a:t>
            </a:r>
            <a:r>
              <a:rPr lang="en-GB" sz="2000" u="sng" dirty="0">
                <a:solidFill>
                  <a:srgbClr val="0563C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(Accessed: 06 December 2021).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Senger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D. (2013)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Reflection on critical thinking.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21</a:t>
            </a:r>
            <a:r>
              <a:rPr lang="en-US" sz="20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century intellect. Available at: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3"/>
              </a:rPr>
              <a:t>https://dustinsenger.com/2013/10/20/reflection-on-critical-thinking-21st-century-intellect/comment-page-1/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(Accessed: 18 November 2021).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Tyler, D. (2021) </a:t>
            </a:r>
            <a:r>
              <a:rPr lang="en-GB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Video Game Translator: Why Games Need Translators and How To Become One.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available at: https://www.gamedesigning.org/learn/video-game-translator/ (Accessed: 06 December 2021).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Indeed (n.d.) </a:t>
            </a:r>
            <a:r>
              <a:rPr lang="en-US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Game translator.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Available at: 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4"/>
              </a:rPr>
              <a:t>https://uk.indeed.com/jobs?q=Game%20Translator&amp;start=10&amp;vjk=8f88c29a77698211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(Accessed: 06 December 2021)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Yocooz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D. (2017) </a:t>
            </a:r>
            <a:r>
              <a:rPr lang="en-GB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How To Become A Game Translator. 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Available at:</a:t>
            </a:r>
            <a:r>
              <a:rPr lang="en-GB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GB" sz="2000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5"/>
              </a:rPr>
              <a:t>https://www.leveluptranslation.com/single-post/how-to-become-a-game-translator</a:t>
            </a:r>
            <a:r>
              <a:rPr lang="en-GB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(Accessed: 18 November 2021)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Pngfind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(n.d.) available at: 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  <a:hlinkClick r:id="rId6"/>
              </a:rPr>
              <a:t>https://www.pngfind.com/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(Accessed: 06 December 2021)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PWAC (2012) Job Offer: Video Game Translator. Available at: </a:t>
            </a:r>
            <a:r>
              <a:rPr lang="en-GB" sz="2000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7"/>
              </a:rPr>
              <a:t>https://pwacquebec.wordpress.com/2012/06/26/job-offer-video-game-translator/</a:t>
            </a:r>
            <a:r>
              <a:rPr lang="en-GB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(Accessed: 06 December 2021)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Kapur</a:t>
            </a:r>
            <a:r>
              <a:rPr lang="en-GB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R. (2018) “</a:t>
            </a:r>
            <a:r>
              <a:rPr lang="en-GB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Time Management - A Case Study”. P.1. available at: </a:t>
            </a:r>
            <a:r>
              <a:rPr lang="en-GB" sz="2000" i="1" dirty="0">
                <a:latin typeface="Times New Roman" panose="02020603050405020304" pitchFamily="18" charset="0"/>
                <a:cs typeface="Times New Roman" panose="02020603050405020304" pitchFamily="18" charset="0"/>
                <a:hlinkClick r:id="rId8"/>
              </a:rPr>
              <a:t>https://www.researchgate.net/publication/323825275_Time_Management_-_A_Case_Study</a:t>
            </a:r>
            <a:r>
              <a:rPr lang="en-GB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(accessed: 18 November 2021)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US" dirty="0"/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085069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/>
          <p:cNvSpPr>
            <a:spLocks noGrp="1"/>
          </p:cNvSpPr>
          <p:nvPr>
            <p:ph type="title"/>
          </p:nvPr>
        </p:nvSpPr>
        <p:spPr>
          <a:xfrm>
            <a:off x="261764" y="554732"/>
            <a:ext cx="3596607" cy="566936"/>
          </a:xfrm>
        </p:spPr>
        <p:txBody>
          <a:bodyPr>
            <a:normAutofit fontScale="90000"/>
          </a:bodyPr>
          <a:lstStyle/>
          <a:p>
            <a:r>
              <a:rPr lang="en-US" dirty="0"/>
              <a:t>Referencing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33772" y="1268760"/>
            <a:ext cx="11521280" cy="5328592"/>
          </a:xfrm>
        </p:spPr>
        <p:txBody>
          <a:bodyPr>
            <a:norm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Bushouse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E. (2015) </a:t>
            </a:r>
            <a:r>
              <a:rPr lang="en-GB" sz="2000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Practice and Evolution of Video Game Translation: Expanding</a:t>
            </a:r>
            <a:br>
              <a:rPr lang="en-GB" sz="2000" i="1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GB" sz="2000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the Definition of </a:t>
            </a:r>
            <a:r>
              <a:rPr lang="en-GB" sz="2000" i="1" dirty="0" err="1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Translationthe</a:t>
            </a:r>
            <a:r>
              <a:rPr lang="en-GB" sz="2000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Definition of Translation. Available at: </a:t>
            </a:r>
            <a:r>
              <a:rPr lang="en-GB" sz="2000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https://scholarworks.umass.edu/cgi/viewcontent.cgi?article=1218&amp;context=masters_theses_2</a:t>
            </a:r>
            <a:r>
              <a:rPr lang="en-GB" sz="2000" i="1" dirty="0"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(Accessed 06 December 2021)</a:t>
            </a:r>
            <a:endParaRPr lang="en-US" sz="20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The language doctors (2021) </a:t>
            </a:r>
            <a:r>
              <a:rPr lang="en-GB" i="1" dirty="0"/>
              <a:t>What Is Game Localization? A Complete Guide.</a:t>
            </a:r>
            <a:r>
              <a:rPr lang="en-US" dirty="0"/>
              <a:t> Available at: </a:t>
            </a:r>
            <a:r>
              <a:rPr lang="en-US" dirty="0">
                <a:hlinkClick r:id="rId3"/>
              </a:rPr>
              <a:t>https://thelanguagedoctors.org/what-is-game-localization/</a:t>
            </a:r>
            <a:r>
              <a:rPr lang="en-US" dirty="0"/>
              <a:t> (Accessed 06 December 2021)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751863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Digital Blue Tunnel 16x9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2895261.potx" id="{4CBF9558-C12D-4F51-9AA3-9D0796951DBC}" vid="{FFC159E6-A134-46E7-B1A0-C306E39FC295}"/>
    </a:ext>
  </a:extLst>
</a:theme>
</file>

<file path=ppt/theme/theme2.xml><?xml version="1.0" encoding="utf-8"?>
<a:theme xmlns:a="http://schemas.openxmlformats.org/drawingml/2006/main" name="Office Theme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Digital Blue Tunnel">
      <a:dk1>
        <a:srgbClr val="000000"/>
      </a:dk1>
      <a:lt1>
        <a:sysClr val="window" lastClr="FFFFFF"/>
      </a:lt1>
      <a:dk2>
        <a:srgbClr val="001027"/>
      </a:dk2>
      <a:lt2>
        <a:srgbClr val="C1EBF7"/>
      </a:lt2>
      <a:accent1>
        <a:srgbClr val="56C5FF"/>
      </a:accent1>
      <a:accent2>
        <a:srgbClr val="4BB836"/>
      </a:accent2>
      <a:accent3>
        <a:srgbClr val="F8B004"/>
      </a:accent3>
      <a:accent4>
        <a:srgbClr val="972ACD"/>
      </a:accent4>
      <a:accent5>
        <a:srgbClr val="F86E24"/>
      </a:accent5>
      <a:accent6>
        <a:srgbClr val="DB30C7"/>
      </a:accent6>
      <a:hlink>
        <a:srgbClr val="F8B004"/>
      </a:hlink>
      <a:folHlink>
        <a:srgbClr val="969696"/>
      </a:folHlink>
    </a:clrScheme>
    <a:fontScheme name="Corbel">
      <a:maj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Business digital blue tunnel presentation (widescreen)</Template>
  <TotalTime>6701</TotalTime>
  <Words>818</Words>
  <Application>Microsoft Office PowerPoint</Application>
  <PresentationFormat>Custom</PresentationFormat>
  <Paragraphs>79</Paragraphs>
  <Slides>10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5" baseType="lpstr">
      <vt:lpstr>Arial</vt:lpstr>
      <vt:lpstr>Calibri</vt:lpstr>
      <vt:lpstr>Corbel</vt:lpstr>
      <vt:lpstr>Times New Roman</vt:lpstr>
      <vt:lpstr>Digital Blue Tunnel 16x9</vt:lpstr>
      <vt:lpstr>Video Game Translation  BMSW4001   Lizeta Demetriou</vt:lpstr>
      <vt:lpstr>Overview</vt:lpstr>
      <vt:lpstr>Video Game Translator</vt:lpstr>
      <vt:lpstr>Game Translator</vt:lpstr>
      <vt:lpstr>Skills definition &amp; implementation</vt:lpstr>
      <vt:lpstr>Skills definition &amp; implementation</vt:lpstr>
      <vt:lpstr>Skills definition &amp; implementation</vt:lpstr>
      <vt:lpstr>Conclusion</vt:lpstr>
      <vt:lpstr>Referencing</vt:lpstr>
      <vt:lpstr>Referencing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Game Translation  BMSW4001  Lizeta Demetriou</dc:title>
  <dc:creator>Juan Antonio Payan Fernandez (2115389)</dc:creator>
  <cp:lastModifiedBy>Juan Antonio Payan Fernandez (2115389)</cp:lastModifiedBy>
  <cp:revision>6</cp:revision>
  <dcterms:created xsi:type="dcterms:W3CDTF">2021-11-20T12:49:39Z</dcterms:created>
  <dcterms:modified xsi:type="dcterms:W3CDTF">2021-12-08T18:29:31Z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nternalTags">
    <vt:lpwstr/>
  </property>
  <property fmtid="{D5CDD505-2E9C-101B-9397-08002B2CF9AE}" pid="3" name="ContentTypeId">
    <vt:lpwstr>0x0101006EDDDB5EE6D98C44930B742096920B300400F5B6D36B3EF94B4E9A635CDF2A18F5B8</vt:lpwstr>
  </property>
  <property fmtid="{D5CDD505-2E9C-101B-9397-08002B2CF9AE}" pid="4" name="FeatureTags">
    <vt:lpwstr/>
  </property>
  <property fmtid="{D5CDD505-2E9C-101B-9397-08002B2CF9AE}" pid="5" name="LocalizationTags">
    <vt:lpwstr/>
  </property>
  <property fmtid="{D5CDD505-2E9C-101B-9397-08002B2CF9AE}" pid="6" name="ScenarioTags">
    <vt:lpwstr/>
  </property>
  <property fmtid="{D5CDD505-2E9C-101B-9397-08002B2CF9AE}" pid="7" name="CampaignTags">
    <vt:lpwstr/>
  </property>
</Properties>
</file>