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338" r:id="rId2"/>
    <p:sldId id="313" r:id="rId3"/>
    <p:sldId id="317" r:id="rId4"/>
    <p:sldId id="337" r:id="rId5"/>
    <p:sldId id="334" r:id="rId6"/>
    <p:sldId id="320" r:id="rId7"/>
    <p:sldId id="330" r:id="rId8"/>
    <p:sldId id="323" r:id="rId9"/>
    <p:sldId id="327" r:id="rId10"/>
    <p:sldId id="328" r:id="rId11"/>
    <p:sldId id="322" r:id="rId12"/>
    <p:sldId id="335" r:id="rId13"/>
    <p:sldId id="321" r:id="rId14"/>
    <p:sldId id="319" r:id="rId15"/>
    <p:sldId id="324" r:id="rId16"/>
    <p:sldId id="329" r:id="rId17"/>
    <p:sldId id="332" r:id="rId18"/>
    <p:sldId id="333" r:id="rId19"/>
    <p:sldId id="325" r:id="rId20"/>
    <p:sldId id="326" r:id="rId21"/>
    <p:sldId id="336" r:id="rId22"/>
    <p:sldId id="331"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F8AE7D-FD28-4B20-A54D-E7967ECD48F5}" v="46" dt="2022-07-27T10:23:56.4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8" d="100"/>
          <a:sy n="88" d="100"/>
        </p:scale>
        <p:origin x="4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B3078D-FBB9-4DF8-B5DA-C53EC5102BC4}" type="datetimeFigureOut">
              <a:rPr lang="en-GB" smtClean="0"/>
              <a:t>22/09/2022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384A0A-6E91-4B16-A65C-557065459F90}" type="slidenum">
              <a:rPr lang="en-GB" smtClean="0"/>
              <a:t>‹#›</a:t>
            </a:fld>
            <a:endParaRPr lang="en-GB"/>
          </a:p>
        </p:txBody>
      </p:sp>
    </p:spTree>
    <p:extLst>
      <p:ext uri="{BB962C8B-B14F-4D97-AF65-F5344CB8AC3E}">
        <p14:creationId xmlns:p14="http://schemas.microsoft.com/office/powerpoint/2010/main" val="6480499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DC3CDEF6-E4B1-14ED-BB95-EE645CA88C1A}"/>
              </a:ext>
            </a:extLst>
          </p:cNvPr>
          <p:cNvSpPr>
            <a:spLocks noGrp="1" noRot="1" noChangeAspect="1" noChangeArrowheads="1" noTextEdit="1"/>
          </p:cNvSpPr>
          <p:nvPr>
            <p:ph type="sldImg"/>
          </p:nvPr>
        </p:nvSpPr>
        <p:spPr>
          <a:xfrm>
            <a:off x="90488" y="744538"/>
            <a:ext cx="6616700" cy="3722687"/>
          </a:xfrm>
          <a:ln/>
        </p:spPr>
      </p:sp>
      <p:sp>
        <p:nvSpPr>
          <p:cNvPr id="9219" name="Notes Placeholder 2">
            <a:extLst>
              <a:ext uri="{FF2B5EF4-FFF2-40B4-BE49-F238E27FC236}">
                <a16:creationId xmlns:a16="http://schemas.microsoft.com/office/drawing/2014/main" id="{B8CC5B6F-AF83-B6C5-3D2C-1B1B21ABAB7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9220" name="Slide Number Placeholder 3">
            <a:extLst>
              <a:ext uri="{FF2B5EF4-FFF2-40B4-BE49-F238E27FC236}">
                <a16:creationId xmlns:a16="http://schemas.microsoft.com/office/drawing/2014/main" id="{4477FF1D-8863-CAE8-6BE8-2A4BC909CD2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BA2BEE8-F14D-42DC-AB99-EA7E751047DC}" type="slidenum">
              <a:rPr lang="en-GB" altLang="en-US" sz="1200" smtClean="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0B9015D5-1D35-7983-6C79-0D0B4D66AE63}"/>
              </a:ext>
            </a:extLst>
          </p:cNvPr>
          <p:cNvSpPr>
            <a:spLocks noGrp="1" noRot="1" noChangeAspect="1" noChangeArrowheads="1" noTextEdit="1"/>
          </p:cNvSpPr>
          <p:nvPr>
            <p:ph type="sldImg"/>
          </p:nvPr>
        </p:nvSpPr>
        <p:spPr>
          <a:xfrm>
            <a:off x="90488" y="744538"/>
            <a:ext cx="6616700" cy="3722687"/>
          </a:xfrm>
          <a:ln/>
        </p:spPr>
      </p:sp>
      <p:sp>
        <p:nvSpPr>
          <p:cNvPr id="11267" name="Notes Placeholder 2">
            <a:extLst>
              <a:ext uri="{FF2B5EF4-FFF2-40B4-BE49-F238E27FC236}">
                <a16:creationId xmlns:a16="http://schemas.microsoft.com/office/drawing/2014/main" id="{C4BE0E03-CCCB-0AA7-F78C-A983C2CDC82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Could think about media examples of celebrity lifestyles.  Reality TV programmes such as life on benefits etc.</a:t>
            </a:r>
          </a:p>
          <a:p>
            <a:endParaRPr lang="en-GB" altLang="en-US">
              <a:latin typeface="Arial" panose="020B0604020202020204" pitchFamily="34" charset="0"/>
            </a:endParaRPr>
          </a:p>
          <a:p>
            <a:r>
              <a:rPr lang="en-GB" altLang="en-US">
                <a:latin typeface="Arial" panose="020B0604020202020204" pitchFamily="34" charset="0"/>
              </a:rPr>
              <a:t>How much does the media affect our perception of groups of people or cultures?</a:t>
            </a:r>
          </a:p>
          <a:p>
            <a:endParaRPr lang="en-GB" altLang="en-US">
              <a:latin typeface="Arial" panose="020B0604020202020204" pitchFamily="34" charset="0"/>
            </a:endParaRPr>
          </a:p>
          <a:p>
            <a:r>
              <a:rPr lang="en-GB" altLang="en-US">
                <a:latin typeface="Arial" panose="020B0604020202020204" pitchFamily="34" charset="0"/>
              </a:rPr>
              <a:t>Unhealthy diet</a:t>
            </a:r>
          </a:p>
          <a:p>
            <a:r>
              <a:rPr lang="en-GB" altLang="en-US">
                <a:latin typeface="Arial" panose="020B0604020202020204" pitchFamily="34" charset="0"/>
              </a:rPr>
              <a:t>Not enough exercise</a:t>
            </a:r>
          </a:p>
          <a:p>
            <a:r>
              <a:rPr lang="en-GB" altLang="en-US">
                <a:latin typeface="Arial" panose="020B0604020202020204" pitchFamily="34" charset="0"/>
              </a:rPr>
              <a:t>Not enough fresh air</a:t>
            </a:r>
          </a:p>
          <a:p>
            <a:r>
              <a:rPr lang="en-GB" altLang="en-US">
                <a:latin typeface="Arial" panose="020B0604020202020204" pitchFamily="34" charset="0"/>
              </a:rPr>
              <a:t>Smoking</a:t>
            </a:r>
          </a:p>
          <a:p>
            <a:r>
              <a:rPr lang="en-GB" altLang="en-US">
                <a:latin typeface="Arial" panose="020B0604020202020204" pitchFamily="34" charset="0"/>
              </a:rPr>
              <a:t>Drug and alcohol use</a:t>
            </a:r>
          </a:p>
          <a:p>
            <a:r>
              <a:rPr lang="en-GB" altLang="en-US">
                <a:latin typeface="Arial" panose="020B0604020202020204" pitchFamily="34" charset="0"/>
              </a:rPr>
              <a:t>Stress</a:t>
            </a:r>
          </a:p>
          <a:p>
            <a:r>
              <a:rPr lang="en-GB" altLang="en-US">
                <a:latin typeface="Arial" panose="020B0604020202020204" pitchFamily="34" charset="0"/>
              </a:rPr>
              <a:t>Sleep</a:t>
            </a:r>
          </a:p>
          <a:p>
            <a:endParaRPr lang="en-GB" altLang="en-US">
              <a:latin typeface="Arial" panose="020B0604020202020204" pitchFamily="34" charset="0"/>
            </a:endParaRPr>
          </a:p>
          <a:p>
            <a:r>
              <a:rPr lang="en-GB" altLang="en-US">
                <a:latin typeface="Arial" panose="020B0604020202020204" pitchFamily="34" charset="0"/>
              </a:rPr>
              <a:t>Relate this then to the previous lectures, link to the determinants of health, Bronfenbrenner, happiness and wellbeing. </a:t>
            </a:r>
          </a:p>
        </p:txBody>
      </p:sp>
      <p:sp>
        <p:nvSpPr>
          <p:cNvPr id="11268" name="Slide Number Placeholder 3">
            <a:extLst>
              <a:ext uri="{FF2B5EF4-FFF2-40B4-BE49-F238E27FC236}">
                <a16:creationId xmlns:a16="http://schemas.microsoft.com/office/drawing/2014/main" id="{9E87B209-19CA-D148-771D-8F7D51A2072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878122A-D3E9-481F-8FD1-7E02072439AF}" type="slidenum">
              <a:rPr lang="cy-GB" altLang="en-US" sz="1200" smtClean="0">
                <a:latin typeface="Arial" panose="020B0604020202020204" pitchFamily="34" charset="0"/>
              </a:rPr>
              <a:pPr/>
              <a:t>3</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9CBAA9B4-E75D-E0D9-968E-25FE757F1BB7}"/>
              </a:ext>
            </a:extLst>
          </p:cNvPr>
          <p:cNvSpPr>
            <a:spLocks noGrp="1" noRot="1" noChangeAspect="1" noChangeArrowheads="1" noTextEdit="1"/>
          </p:cNvSpPr>
          <p:nvPr>
            <p:ph type="sldImg"/>
          </p:nvPr>
        </p:nvSpPr>
        <p:spPr>
          <a:xfrm>
            <a:off x="90488" y="744538"/>
            <a:ext cx="6616700" cy="3722687"/>
          </a:xfrm>
          <a:ln/>
        </p:spPr>
      </p:sp>
      <p:sp>
        <p:nvSpPr>
          <p:cNvPr id="14339" name="Notes Placeholder 2">
            <a:extLst>
              <a:ext uri="{FF2B5EF4-FFF2-40B4-BE49-F238E27FC236}">
                <a16:creationId xmlns:a16="http://schemas.microsoft.com/office/drawing/2014/main" id="{B1199D30-40C0-8F40-62A6-12BA6759D12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These actions can be carried out by EYP’s on an individual family and community level. Bronfenbrenner</a:t>
            </a:r>
          </a:p>
          <a:p>
            <a:endParaRPr lang="en-GB" altLang="en-US">
              <a:latin typeface="Arial" panose="020B0604020202020204" pitchFamily="34" charset="0"/>
            </a:endParaRPr>
          </a:p>
          <a:p>
            <a:r>
              <a:rPr lang="en-GB" altLang="en-US">
                <a:latin typeface="Arial" panose="020B0604020202020204" pitchFamily="34" charset="0"/>
              </a:rPr>
              <a:t>How can we achieve this in our early years settings?</a:t>
            </a:r>
          </a:p>
        </p:txBody>
      </p:sp>
      <p:sp>
        <p:nvSpPr>
          <p:cNvPr id="14340" name="Slide Number Placeholder 3">
            <a:extLst>
              <a:ext uri="{FF2B5EF4-FFF2-40B4-BE49-F238E27FC236}">
                <a16:creationId xmlns:a16="http://schemas.microsoft.com/office/drawing/2014/main" id="{47F4660F-BD9A-9093-777A-A14D3680403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0AB83A7-0D6F-4ADD-906C-4786749514EB}"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25FA53DB-2577-0A7F-379B-584521CF322F}"/>
              </a:ext>
            </a:extLst>
          </p:cNvPr>
          <p:cNvSpPr>
            <a:spLocks noGrp="1" noRot="1" noChangeAspect="1" noChangeArrowheads="1" noTextEdit="1"/>
          </p:cNvSpPr>
          <p:nvPr>
            <p:ph type="sldImg"/>
          </p:nvPr>
        </p:nvSpPr>
        <p:spPr>
          <a:xfrm>
            <a:off x="917575" y="744538"/>
            <a:ext cx="4962525" cy="3722687"/>
          </a:xfrm>
          <a:ln/>
        </p:spPr>
      </p:sp>
      <p:sp>
        <p:nvSpPr>
          <p:cNvPr id="16387" name="Notes Placeholder 2">
            <a:extLst>
              <a:ext uri="{FF2B5EF4-FFF2-40B4-BE49-F238E27FC236}">
                <a16:creationId xmlns:a16="http://schemas.microsoft.com/office/drawing/2014/main" id="{37367938-326B-C7E5-6BDE-272CDAA7797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These are extreme examples, but may be useful in discussing some of the lifestyle issues including parental influences on how the children in these images are perceived by the students. </a:t>
            </a:r>
          </a:p>
          <a:p>
            <a:endParaRPr lang="en-GB" altLang="en-US">
              <a:latin typeface="Arial" panose="020B0604020202020204" pitchFamily="34" charset="0"/>
            </a:endParaRPr>
          </a:p>
          <a:p>
            <a:r>
              <a:rPr lang="en-GB" altLang="en-US">
                <a:latin typeface="Arial" panose="020B0604020202020204" pitchFamily="34" charset="0"/>
              </a:rPr>
              <a:t>Think about what you can see in these images.  What factors can you apply from, determinants of health, parental understanding of health and lifestyle, future outcomes for these children. </a:t>
            </a:r>
          </a:p>
        </p:txBody>
      </p:sp>
      <p:sp>
        <p:nvSpPr>
          <p:cNvPr id="16388" name="Slide Number Placeholder 3">
            <a:extLst>
              <a:ext uri="{FF2B5EF4-FFF2-40B4-BE49-F238E27FC236}">
                <a16:creationId xmlns:a16="http://schemas.microsoft.com/office/drawing/2014/main" id="{96E00313-3F44-6A0F-10E5-FF71308A5B9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650781C-0F33-4DD0-8B7C-51A90E681192}"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692F4243-78BC-1A8A-0D65-1D2E7DBE0274}"/>
              </a:ext>
            </a:extLst>
          </p:cNvPr>
          <p:cNvSpPr>
            <a:spLocks noGrp="1" noRot="1" noChangeAspect="1" noChangeArrowheads="1" noTextEdit="1"/>
          </p:cNvSpPr>
          <p:nvPr>
            <p:ph type="sldImg"/>
          </p:nvPr>
        </p:nvSpPr>
        <p:spPr>
          <a:xfrm>
            <a:off x="917575" y="744538"/>
            <a:ext cx="4962525" cy="3722687"/>
          </a:xfrm>
          <a:ln/>
        </p:spPr>
      </p:sp>
      <p:sp>
        <p:nvSpPr>
          <p:cNvPr id="18435" name="Notes Placeholder 2">
            <a:extLst>
              <a:ext uri="{FF2B5EF4-FFF2-40B4-BE49-F238E27FC236}">
                <a16:creationId xmlns:a16="http://schemas.microsoft.com/office/drawing/2014/main" id="{36B1836F-388F-8787-E6DB-0E6ED9A52DF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r>
              <a:rPr lang="en-GB" altLang="en-US">
                <a:latin typeface="Arial" panose="020B0604020202020204" pitchFamily="34" charset="0"/>
              </a:rPr>
              <a:t>Each of these five ways will impact positively on a lifestyle.</a:t>
            </a:r>
          </a:p>
          <a:p>
            <a:endParaRPr lang="en-GB" altLang="en-US">
              <a:latin typeface="Arial" panose="020B0604020202020204" pitchFamily="34" charset="0"/>
            </a:endParaRPr>
          </a:p>
          <a:p>
            <a:endParaRPr lang="en-GB" altLang="en-US">
              <a:latin typeface="Arial" panose="020B0604020202020204" pitchFamily="34" charset="0"/>
            </a:endParaRPr>
          </a:p>
          <a:p>
            <a:r>
              <a:rPr lang="en-GB" altLang="en-US">
                <a:latin typeface="Arial" panose="020B0604020202020204" pitchFamily="34" charset="0"/>
              </a:rPr>
              <a:t>Foresight Project Mental Capital and Wellbeing published in October 2008. </a:t>
            </a:r>
          </a:p>
          <a:p>
            <a:endParaRPr lang="en-GB" altLang="en-US">
              <a:latin typeface="Arial" panose="020B0604020202020204" pitchFamily="34" charset="0"/>
            </a:endParaRPr>
          </a:p>
          <a:p>
            <a:r>
              <a:rPr lang="en-GB" altLang="en-US">
                <a:latin typeface="Arial" panose="020B0604020202020204" pitchFamily="34" charset="0"/>
              </a:rPr>
              <a:t>NHS Wales http://www.wales.nhs.uk </a:t>
            </a:r>
          </a:p>
          <a:p>
            <a:endParaRPr lang="en-GB" altLang="en-US">
              <a:latin typeface="Arial" panose="020B0604020202020204" pitchFamily="34" charset="0"/>
            </a:endParaRPr>
          </a:p>
          <a:p>
            <a:endParaRPr lang="en-US" altLang="en-US">
              <a:latin typeface="Arial" panose="020B0604020202020204" pitchFamily="34" charset="0"/>
            </a:endParaRPr>
          </a:p>
        </p:txBody>
      </p:sp>
      <p:sp>
        <p:nvSpPr>
          <p:cNvPr id="18436" name="Slide Number Placeholder 3">
            <a:extLst>
              <a:ext uri="{FF2B5EF4-FFF2-40B4-BE49-F238E27FC236}">
                <a16:creationId xmlns:a16="http://schemas.microsoft.com/office/drawing/2014/main" id="{153B86D6-33A1-D4B5-7007-7A04830B1F6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E02A955-F1BD-4F38-A270-51BB291A049C}" type="slidenum">
              <a:rPr lang="cy-GB" altLang="en-US" sz="1200" smtClean="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C71D0C1D-48FD-D5A7-9EFF-2A1319142A56}"/>
              </a:ext>
            </a:extLst>
          </p:cNvPr>
          <p:cNvSpPr>
            <a:spLocks noGrp="1" noRot="1" noChangeAspect="1" noChangeArrowheads="1" noTextEdit="1"/>
          </p:cNvSpPr>
          <p:nvPr>
            <p:ph type="sldImg"/>
          </p:nvPr>
        </p:nvSpPr>
        <p:spPr>
          <a:xfrm>
            <a:off x="90488" y="744538"/>
            <a:ext cx="6616700" cy="3722687"/>
          </a:xfrm>
          <a:ln/>
        </p:spPr>
      </p:sp>
      <p:sp>
        <p:nvSpPr>
          <p:cNvPr id="20483" name="Notes Placeholder 2">
            <a:extLst>
              <a:ext uri="{FF2B5EF4-FFF2-40B4-BE49-F238E27FC236}">
                <a16:creationId xmlns:a16="http://schemas.microsoft.com/office/drawing/2014/main" id="{657537DF-4909-9459-2A42-E0FC12A056A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 think it might be good to explore these issues in the context of wellbeing.  Multifactorial. </a:t>
            </a:r>
            <a:endParaRPr lang="en-US"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906AEED7-217D-F76A-0AE9-9B5467C0CC8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630D8F8-52C1-49FD-9EBE-A40CA9C3524A}" type="slidenum">
              <a:rPr lang="cy-GB" altLang="en-US" sz="1200" smtClean="0">
                <a:latin typeface="Arial" panose="020B0604020202020204" pitchFamily="34" charset="0"/>
              </a:rPr>
              <a:pPr/>
              <a:t>8</a:t>
            </a:fld>
            <a:endParaRPr lang="cy-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E5AE4E53-701D-F95A-01EC-6DF24A59353F}"/>
              </a:ext>
            </a:extLst>
          </p:cNvPr>
          <p:cNvSpPr>
            <a:spLocks noGrp="1" noRot="1" noChangeAspect="1" noChangeArrowheads="1" noTextEdit="1"/>
          </p:cNvSpPr>
          <p:nvPr>
            <p:ph type="sldImg"/>
          </p:nvPr>
        </p:nvSpPr>
        <p:spPr>
          <a:xfrm>
            <a:off x="917575" y="744538"/>
            <a:ext cx="4962525" cy="3722687"/>
          </a:xfrm>
          <a:ln/>
        </p:spPr>
      </p:sp>
      <p:sp>
        <p:nvSpPr>
          <p:cNvPr id="22531" name="Notes Placeholder 2">
            <a:extLst>
              <a:ext uri="{FF2B5EF4-FFF2-40B4-BE49-F238E27FC236}">
                <a16:creationId xmlns:a16="http://schemas.microsoft.com/office/drawing/2014/main" id="{70BBA3F4-FBA8-C2B8-4287-5843EF48D36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An Example of a health promotion activity for parents to promote home safety.  There are many examples available. </a:t>
            </a:r>
          </a:p>
        </p:txBody>
      </p:sp>
      <p:sp>
        <p:nvSpPr>
          <p:cNvPr id="22532" name="Slide Number Placeholder 3">
            <a:extLst>
              <a:ext uri="{FF2B5EF4-FFF2-40B4-BE49-F238E27FC236}">
                <a16:creationId xmlns:a16="http://schemas.microsoft.com/office/drawing/2014/main" id="{27C9D935-E886-48F2-4BAD-F38D84CA24B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BADA928-F34D-4EDD-B1F4-9F06B3EB82A7}" type="slidenum">
              <a:rPr lang="cy-GB" altLang="en-US" sz="1200" smtClean="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CB8469CC-0180-24BD-95AD-0A0C32CB9C3C}"/>
              </a:ext>
            </a:extLst>
          </p:cNvPr>
          <p:cNvSpPr>
            <a:spLocks noGrp="1" noRot="1" noChangeAspect="1" noChangeArrowheads="1" noTextEdit="1"/>
          </p:cNvSpPr>
          <p:nvPr>
            <p:ph type="sldImg"/>
          </p:nvPr>
        </p:nvSpPr>
        <p:spPr>
          <a:xfrm>
            <a:off x="917575" y="744538"/>
            <a:ext cx="4962525" cy="3722687"/>
          </a:xfrm>
          <a:ln/>
        </p:spPr>
      </p:sp>
      <p:sp>
        <p:nvSpPr>
          <p:cNvPr id="24579" name="Notes Placeholder 2">
            <a:extLst>
              <a:ext uri="{FF2B5EF4-FFF2-40B4-BE49-F238E27FC236}">
                <a16:creationId xmlns:a16="http://schemas.microsoft.com/office/drawing/2014/main" id="{25ED24F5-9353-4157-40F9-180B0C4D7D7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r>
              <a:rPr lang="en-GB" altLang="en-US" b="1">
                <a:solidFill>
                  <a:srgbClr val="1F1F1F"/>
                </a:solidFill>
                <a:latin typeface="Arial" panose="020B0604020202020204" pitchFamily="34" charset="0"/>
              </a:rPr>
              <a:t>New All Wales Weight Management Pathway published to help tackle obesity</a:t>
            </a:r>
          </a:p>
          <a:p>
            <a:r>
              <a:rPr lang="en-GB" altLang="en-US">
                <a:solidFill>
                  <a:srgbClr val="1F1F1F"/>
                </a:solidFill>
                <a:latin typeface="Arial" panose="020B0604020202020204" pitchFamily="34" charset="0"/>
              </a:rPr>
              <a:t>The UK has one of the highest levels of obesity in Western Europe. In Wales, 27% of four-five year olds in reception class and sixty percent of our adults are overweight. The latest Public Health Wales ‘How are we doing’ report shows that 43% of people believe that their weight has increased in the last year.</a:t>
            </a:r>
          </a:p>
          <a:p>
            <a:r>
              <a:rPr lang="en-GB" altLang="en-US">
                <a:solidFill>
                  <a:srgbClr val="1F1F1F"/>
                </a:solidFill>
                <a:latin typeface="Arial" panose="020B0604020202020204" pitchFamily="34" charset="0"/>
              </a:rPr>
              <a:t>Being overweight increases the risk of developing major health conditions such as coronary heart disease, type 2 diabetes and some cancers. It is also a risk to people’s mental health leading to low self-esteem, depression and anxiety.</a:t>
            </a:r>
          </a:p>
          <a:p>
            <a:r>
              <a:rPr lang="en-GB" altLang="en-US" b="1">
                <a:solidFill>
                  <a:srgbClr val="1F1F1F"/>
                </a:solidFill>
                <a:latin typeface="Arial" panose="020B0604020202020204" pitchFamily="34" charset="0"/>
              </a:rPr>
              <a:t>Healthy Schools Network Public Health</a:t>
            </a:r>
          </a:p>
          <a:p>
            <a:r>
              <a:rPr lang="en-GB" altLang="en-US">
                <a:solidFill>
                  <a:srgbClr val="343A40"/>
                </a:solidFill>
                <a:latin typeface="-apple-system"/>
              </a:rPr>
              <a:t>The ‘Healthy School’ is one which takes responsibility for maintaining and promoting the health of all who ‘learn, work, play and live’ within it not only by formally teaching pupils about how to lead healthy lives but by enabling pupils and staff to take control over aspects of the school environment which influence their health.</a:t>
            </a:r>
            <a:endParaRPr lang="en-GB" altLang="en-US">
              <a:solidFill>
                <a:srgbClr val="1F1F1F"/>
              </a:solidFill>
              <a:latin typeface="Arial" panose="020B0604020202020204" pitchFamily="34" charset="0"/>
            </a:endParaRPr>
          </a:p>
          <a:p>
            <a:endParaRPr lang="en-GB" altLang="en-US">
              <a:latin typeface="Arial" panose="020B0604020202020204" pitchFamily="34" charset="0"/>
            </a:endParaRPr>
          </a:p>
        </p:txBody>
      </p:sp>
      <p:sp>
        <p:nvSpPr>
          <p:cNvPr id="24580" name="Slide Number Placeholder 3">
            <a:extLst>
              <a:ext uri="{FF2B5EF4-FFF2-40B4-BE49-F238E27FC236}">
                <a16:creationId xmlns:a16="http://schemas.microsoft.com/office/drawing/2014/main" id="{8D16C26F-B625-3B06-5CF6-0D9EE8ABDD6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A30220C-645E-4B7D-8886-9A0BC847854F}" type="slidenum">
              <a:rPr lang="cy-GB" altLang="en-US" sz="1200" smtClean="0">
                <a:latin typeface="Arial" panose="020B0604020202020204" pitchFamily="34" charset="0"/>
              </a:rPr>
              <a:pPr/>
              <a:t>10</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09D65B0B-FC93-CB53-C48F-108F78D69304}"/>
              </a:ext>
            </a:extLst>
          </p:cNvPr>
          <p:cNvSpPr>
            <a:spLocks noGrp="1" noRot="1" noChangeAspect="1" noChangeArrowheads="1" noTextEdit="1"/>
          </p:cNvSpPr>
          <p:nvPr>
            <p:ph type="sldImg"/>
          </p:nvPr>
        </p:nvSpPr>
        <p:spPr>
          <a:xfrm>
            <a:off x="917575" y="744538"/>
            <a:ext cx="4962525" cy="3722687"/>
          </a:xfrm>
          <a:ln/>
        </p:spPr>
      </p:sp>
      <p:sp>
        <p:nvSpPr>
          <p:cNvPr id="26627" name="Notes Placeholder 2">
            <a:extLst>
              <a:ext uri="{FF2B5EF4-FFF2-40B4-BE49-F238E27FC236}">
                <a16:creationId xmlns:a16="http://schemas.microsoft.com/office/drawing/2014/main" id="{69D689F4-6631-D1CD-EE7E-0313D7EA576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Windscreen model from TOGETHER FOR CHILDREN AND YOUNG PEOPLE’ FRAMEWORK FOR ACTION 2015.</a:t>
            </a:r>
          </a:p>
          <a:p>
            <a:endParaRPr lang="en-GB" altLang="en-US">
              <a:latin typeface="Arial" panose="020B0604020202020204" pitchFamily="34" charset="0"/>
            </a:endParaRPr>
          </a:p>
          <a:p>
            <a:r>
              <a:rPr lang="en-GB" altLang="en-US">
                <a:latin typeface="Arial" panose="020B0604020202020204" pitchFamily="34" charset="0"/>
              </a:rPr>
              <a:t>This is a strategy for the support of all children and families based upon their individual needs. </a:t>
            </a:r>
          </a:p>
          <a:p>
            <a:endParaRPr lang="en-GB" altLang="en-US">
              <a:latin typeface="Arial" panose="020B0604020202020204" pitchFamily="34" charset="0"/>
            </a:endParaRPr>
          </a:p>
          <a:p>
            <a:r>
              <a:rPr lang="en-GB" altLang="en-US">
                <a:latin typeface="Arial" panose="020B0604020202020204" pitchFamily="34" charset="0"/>
              </a:rPr>
              <a:t>It is interesting to look at the progression from universal to targeted services.  As this progresses interagency working becomes more important, close communication and effective collaboration. </a:t>
            </a:r>
          </a:p>
          <a:p>
            <a:endParaRPr lang="en-GB" altLang="en-US">
              <a:latin typeface="Arial" panose="020B0604020202020204" pitchFamily="34" charset="0"/>
            </a:endParaRPr>
          </a:p>
          <a:p>
            <a:r>
              <a:rPr lang="en-GB" altLang="en-US">
                <a:latin typeface="Arial" panose="020B0604020202020204" pitchFamily="34" charset="0"/>
              </a:rPr>
              <a:t>Universal Services such as healthcare, education, social opportunities</a:t>
            </a:r>
          </a:p>
          <a:p>
            <a:r>
              <a:rPr lang="en-GB" altLang="en-US">
                <a:latin typeface="Arial" panose="020B0604020202020204" pitchFamily="34" charset="0"/>
              </a:rPr>
              <a:t>Families with additional needs such as social services, sure start, flying start, local suthority, family services, victim support, embrace</a:t>
            </a:r>
          </a:p>
          <a:p>
            <a:r>
              <a:rPr lang="en-GB" altLang="en-US">
                <a:latin typeface="Arial" panose="020B0604020202020204" pitchFamily="34" charset="0"/>
              </a:rPr>
              <a:t>Families with complex needs social services, local authority.</a:t>
            </a:r>
          </a:p>
          <a:p>
            <a:endParaRPr lang="en-GB" altLang="en-US">
              <a:latin typeface="Arial" panose="020B0604020202020204" pitchFamily="34" charset="0"/>
            </a:endParaRPr>
          </a:p>
          <a:p>
            <a:r>
              <a:rPr lang="en-GB" altLang="en-US">
                <a:latin typeface="Arial" panose="020B0604020202020204" pitchFamily="34" charset="0"/>
              </a:rPr>
              <a:t>Some discussion here around universal services, what does this mean?</a:t>
            </a:r>
          </a:p>
          <a:p>
            <a:r>
              <a:rPr lang="en-GB" altLang="en-US">
                <a:latin typeface="Arial" panose="020B0604020202020204" pitchFamily="34" charset="0"/>
              </a:rPr>
              <a:t>As the scale progresses what kind of additional needs can you think of, what services exist to support children and families?</a:t>
            </a:r>
          </a:p>
          <a:p>
            <a:r>
              <a:rPr lang="en-GB" altLang="en-US">
                <a:latin typeface="Arial" panose="020B0604020202020204" pitchFamily="34" charset="0"/>
              </a:rPr>
              <a:t>What type of circumstances exist in the higher level of support, who might be involved?</a:t>
            </a:r>
          </a:p>
        </p:txBody>
      </p:sp>
      <p:sp>
        <p:nvSpPr>
          <p:cNvPr id="26628" name="Slide Number Placeholder 3">
            <a:extLst>
              <a:ext uri="{FF2B5EF4-FFF2-40B4-BE49-F238E27FC236}">
                <a16:creationId xmlns:a16="http://schemas.microsoft.com/office/drawing/2014/main" id="{5E6F2923-F162-D9F3-089D-AC7F0D251B8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3D982EC-429F-457E-B535-6217FF485F49}" type="slidenum">
              <a:rPr lang="cy-GB" altLang="en-US" sz="1200" smtClean="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62B1E580-0A97-8BC8-5616-16391948C3C7}"/>
              </a:ext>
            </a:extLst>
          </p:cNvPr>
          <p:cNvSpPr>
            <a:spLocks noGrp="1" noRot="1" noChangeAspect="1" noChangeArrowheads="1" noTextEdit="1"/>
          </p:cNvSpPr>
          <p:nvPr>
            <p:ph type="sldImg"/>
          </p:nvPr>
        </p:nvSpPr>
        <p:spPr>
          <a:xfrm>
            <a:off x="90488" y="744538"/>
            <a:ext cx="6616700" cy="3722687"/>
          </a:xfrm>
          <a:ln/>
        </p:spPr>
      </p:sp>
      <p:sp>
        <p:nvSpPr>
          <p:cNvPr id="29699" name="Notes Placeholder 2">
            <a:extLst>
              <a:ext uri="{FF2B5EF4-FFF2-40B4-BE49-F238E27FC236}">
                <a16:creationId xmlns:a16="http://schemas.microsoft.com/office/drawing/2014/main" id="{755C5641-904A-AC4B-6BBE-F9A89A66FCF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r>
              <a:rPr lang="en-GB" altLang="en-US">
                <a:latin typeface="Arial" panose="020B0604020202020204" pitchFamily="34" charset="0"/>
              </a:rPr>
              <a:t>Rights of Children and Young Persons (Wales) Measure 2011. </a:t>
            </a:r>
            <a:r>
              <a:rPr lang="en-GB" altLang="en-US">
                <a:solidFill>
                  <a:srgbClr val="1F1F1F"/>
                </a:solidFill>
                <a:latin typeface="Arial" panose="020B0604020202020204" pitchFamily="34" charset="0"/>
              </a:rPr>
              <a:t>Children’s rights are already enshrined in Welsh law under Rights of Children and Young Persons (Wales) Measure 2011 - underlining Wales’ commitment to children’s rights and the UNCRC.</a:t>
            </a:r>
          </a:p>
          <a:p>
            <a:r>
              <a:rPr lang="en-GB" altLang="en-US">
                <a:solidFill>
                  <a:srgbClr val="1F1F1F"/>
                </a:solidFill>
                <a:latin typeface="Arial" panose="020B0604020202020204" pitchFamily="34" charset="0"/>
              </a:rPr>
              <a:t>The measure places a duty on Ministers to have due regard to the UNCRC when developing or reviewing legislation and policy. This means that Ministers must give the appropriate weight to the requirements of the UNCRC, balancing them against all the other factors that are relevant to the decision in question.</a:t>
            </a:r>
          </a:p>
          <a:p>
            <a:endParaRPr lang="en-GB" altLang="en-US">
              <a:latin typeface="Arial" panose="020B0604020202020204" pitchFamily="34" charset="0"/>
            </a:endParaRPr>
          </a:p>
          <a:p>
            <a:endParaRPr lang="en-GB" altLang="en-US">
              <a:latin typeface="Arial" panose="020B0604020202020204" pitchFamily="34" charset="0"/>
            </a:endParaRPr>
          </a:p>
          <a:p>
            <a:endParaRPr lang="en-GB" altLang="en-US">
              <a:latin typeface="Arial" panose="020B0604020202020204" pitchFamily="34" charset="0"/>
            </a:endParaRPr>
          </a:p>
          <a:p>
            <a:r>
              <a:rPr lang="en-GB" altLang="en-US">
                <a:latin typeface="Arial" panose="020B0604020202020204" pitchFamily="34" charset="0"/>
              </a:rPr>
              <a:t>There are numerous policy documents outlining measures to improve health and wellbeing for young children.  Listed are some of them.  All of them easily accessed online to aid the research for the assignment.  This is not a comprehensive list, if they need specific policy for their chosen wellbeing theme they will need to research it.  </a:t>
            </a:r>
          </a:p>
        </p:txBody>
      </p:sp>
      <p:sp>
        <p:nvSpPr>
          <p:cNvPr id="29700" name="Slide Number Placeholder 3">
            <a:extLst>
              <a:ext uri="{FF2B5EF4-FFF2-40B4-BE49-F238E27FC236}">
                <a16:creationId xmlns:a16="http://schemas.microsoft.com/office/drawing/2014/main" id="{B0D6C016-CA31-BDAD-FADF-82C99683C02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6BA529F-B6C9-44BD-A068-2B22E0FFB974}" type="slidenum">
              <a:rPr lang="cy-GB" altLang="en-US" sz="1200" smtClean="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929DC553-8AD1-0F4E-9C9A-FC1F87BC88E7}"/>
              </a:ext>
            </a:extLst>
          </p:cNvPr>
          <p:cNvSpPr>
            <a:spLocks noGrp="1" noRot="1" noChangeAspect="1" noChangeArrowheads="1" noTextEdit="1"/>
          </p:cNvSpPr>
          <p:nvPr>
            <p:ph type="sldImg"/>
          </p:nvPr>
        </p:nvSpPr>
        <p:spPr>
          <a:xfrm>
            <a:off x="90488" y="744538"/>
            <a:ext cx="6616700" cy="3722687"/>
          </a:xfrm>
          <a:ln/>
        </p:spPr>
      </p:sp>
      <p:sp>
        <p:nvSpPr>
          <p:cNvPr id="31747" name="Notes Placeholder 2">
            <a:extLst>
              <a:ext uri="{FF2B5EF4-FFF2-40B4-BE49-F238E27FC236}">
                <a16:creationId xmlns:a16="http://schemas.microsoft.com/office/drawing/2014/main" id="{12E2835A-38B1-69D5-F407-FA74AE89FCE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These are organisations that guide strategy and policy in well being linked to early years.</a:t>
            </a:r>
          </a:p>
          <a:p>
            <a:r>
              <a:rPr lang="en-GB" altLang="en-US">
                <a:latin typeface="Arial" panose="020B0604020202020204" pitchFamily="34" charset="0"/>
              </a:rPr>
              <a:t>Healthy and sustainable pre school scheme</a:t>
            </a:r>
          </a:p>
        </p:txBody>
      </p:sp>
      <p:sp>
        <p:nvSpPr>
          <p:cNvPr id="31748" name="Slide Number Placeholder 3">
            <a:extLst>
              <a:ext uri="{FF2B5EF4-FFF2-40B4-BE49-F238E27FC236}">
                <a16:creationId xmlns:a16="http://schemas.microsoft.com/office/drawing/2014/main" id="{7E8B87D1-A386-1F3B-61B9-4D5F4E10D28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62ECF60-44A3-4763-BE4D-92D72562E1AE}" type="slidenum">
              <a:rPr lang="cy-GB" altLang="en-US" sz="1200" smtClean="0">
                <a:latin typeface="Arial" panose="020B0604020202020204" pitchFamily="34" charset="0"/>
              </a:rPr>
              <a:pPr/>
              <a:t>14</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A900A99B-B32F-51A2-7DFD-F0B37F2B5A58}"/>
              </a:ext>
            </a:extLst>
          </p:cNvPr>
          <p:cNvSpPr>
            <a:spLocks noGrp="1" noRot="1" noChangeAspect="1" noChangeArrowheads="1" noTextEdit="1"/>
          </p:cNvSpPr>
          <p:nvPr>
            <p:ph type="sldImg"/>
          </p:nvPr>
        </p:nvSpPr>
        <p:spPr>
          <a:xfrm>
            <a:off x="90488" y="744538"/>
            <a:ext cx="6616700" cy="3722687"/>
          </a:xfrm>
          <a:ln/>
        </p:spPr>
      </p:sp>
      <p:sp>
        <p:nvSpPr>
          <p:cNvPr id="33795" name="Notes Placeholder 2">
            <a:extLst>
              <a:ext uri="{FF2B5EF4-FFF2-40B4-BE49-F238E27FC236}">
                <a16:creationId xmlns:a16="http://schemas.microsoft.com/office/drawing/2014/main" id="{493C0700-2FD7-9942-94E9-3FA3094A65D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3796" name="Slide Number Placeholder 3">
            <a:extLst>
              <a:ext uri="{FF2B5EF4-FFF2-40B4-BE49-F238E27FC236}">
                <a16:creationId xmlns:a16="http://schemas.microsoft.com/office/drawing/2014/main" id="{6772FD09-319D-E8BB-9442-045F31FE617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524BD37-E507-4C55-BEA0-043F7D3CF7D7}" type="slidenum">
              <a:rPr lang="cy-GB" altLang="en-US" sz="1200" smtClean="0">
                <a:latin typeface="Arial" panose="020B0604020202020204" pitchFamily="34" charset="0"/>
              </a:rPr>
              <a:pPr/>
              <a:t>15</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1646DF55-4493-A715-BE31-F31913556E9D}"/>
              </a:ext>
            </a:extLst>
          </p:cNvPr>
          <p:cNvSpPr>
            <a:spLocks noGrp="1" noRot="1" noChangeAspect="1" noChangeArrowheads="1" noTextEdit="1"/>
          </p:cNvSpPr>
          <p:nvPr>
            <p:ph type="sldImg"/>
          </p:nvPr>
        </p:nvSpPr>
        <p:spPr>
          <a:xfrm>
            <a:off x="90488" y="744538"/>
            <a:ext cx="6616700" cy="3722687"/>
          </a:xfrm>
          <a:ln/>
        </p:spPr>
      </p:sp>
      <p:sp>
        <p:nvSpPr>
          <p:cNvPr id="35843" name="Notes Placeholder 2">
            <a:extLst>
              <a:ext uri="{FF2B5EF4-FFF2-40B4-BE49-F238E27FC236}">
                <a16:creationId xmlns:a16="http://schemas.microsoft.com/office/drawing/2014/main" id="{56CDDC07-2034-4797-9BD9-E74410E6636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Ask the students to think about a behaviour they’ve tried to change in the past?  </a:t>
            </a:r>
          </a:p>
          <a:p>
            <a:endParaRPr lang="en-GB" altLang="en-US">
              <a:latin typeface="Arial" panose="020B0604020202020204" pitchFamily="34" charset="0"/>
            </a:endParaRPr>
          </a:p>
          <a:p>
            <a:r>
              <a:rPr lang="en-GB" altLang="en-US">
                <a:latin typeface="Arial" panose="020B0604020202020204" pitchFamily="34" charset="0"/>
              </a:rPr>
              <a:t>Ask them to explore what it was like, did they want to change, did they need support, how important was it for them to change</a:t>
            </a:r>
          </a:p>
          <a:p>
            <a:endParaRPr lang="en-GB" altLang="en-US">
              <a:latin typeface="Arial" panose="020B0604020202020204" pitchFamily="34" charset="0"/>
            </a:endParaRPr>
          </a:p>
        </p:txBody>
      </p:sp>
      <p:sp>
        <p:nvSpPr>
          <p:cNvPr id="35844" name="Slide Number Placeholder 3">
            <a:extLst>
              <a:ext uri="{FF2B5EF4-FFF2-40B4-BE49-F238E27FC236}">
                <a16:creationId xmlns:a16="http://schemas.microsoft.com/office/drawing/2014/main" id="{F9B2EFCF-D991-CC21-0DD9-0270E3B63E6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45B3C40-E389-4B4A-8C47-A4247880338E}" type="slidenum">
              <a:rPr lang="cy-GB" altLang="en-US" sz="1200" smtClean="0">
                <a:latin typeface="Arial" panose="020B0604020202020204" pitchFamily="34" charset="0"/>
              </a:rPr>
              <a:pPr/>
              <a:t>16</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FA768154-0FD8-5B2A-F4E6-7FCE2F849298}"/>
              </a:ext>
            </a:extLst>
          </p:cNvPr>
          <p:cNvSpPr>
            <a:spLocks noGrp="1" noRot="1" noChangeAspect="1" noChangeArrowheads="1" noTextEdit="1"/>
          </p:cNvSpPr>
          <p:nvPr>
            <p:ph type="sldImg"/>
          </p:nvPr>
        </p:nvSpPr>
        <p:spPr>
          <a:xfrm>
            <a:off x="90488" y="744538"/>
            <a:ext cx="6616700" cy="3722687"/>
          </a:xfrm>
          <a:ln/>
        </p:spPr>
      </p:sp>
      <p:sp>
        <p:nvSpPr>
          <p:cNvPr id="37891" name="Notes Placeholder 2">
            <a:extLst>
              <a:ext uri="{FF2B5EF4-FFF2-40B4-BE49-F238E27FC236}">
                <a16:creationId xmlns:a16="http://schemas.microsoft.com/office/drawing/2014/main" id="{A05F680C-69EE-6D08-C7E7-5A8811C7373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  Do they recognise the statements on this slide related to their experiences?</a:t>
            </a:r>
            <a:endParaRPr lang="en-US" altLang="en-US">
              <a:latin typeface="Arial" panose="020B0604020202020204" pitchFamily="34" charset="0"/>
            </a:endParaRPr>
          </a:p>
          <a:p>
            <a:endParaRPr lang="en-GB" altLang="en-US">
              <a:latin typeface="Arial" panose="020B0604020202020204" pitchFamily="34" charset="0"/>
            </a:endParaRPr>
          </a:p>
        </p:txBody>
      </p:sp>
      <p:sp>
        <p:nvSpPr>
          <p:cNvPr id="37892" name="Slide Number Placeholder 3">
            <a:extLst>
              <a:ext uri="{FF2B5EF4-FFF2-40B4-BE49-F238E27FC236}">
                <a16:creationId xmlns:a16="http://schemas.microsoft.com/office/drawing/2014/main" id="{4F7C61C9-1323-C250-2E0B-DEC3A7E2657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64C4B54-DAD7-4188-99F0-0286A1B7323D}" type="slidenum">
              <a:rPr lang="cy-GB" altLang="en-US" sz="1200" smtClean="0">
                <a:latin typeface="Arial" panose="020B0604020202020204" pitchFamily="34" charset="0"/>
              </a:rPr>
              <a:pPr/>
              <a:t>17</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A90AB28B-8A94-8116-124E-DAAA8B56EAD6}"/>
              </a:ext>
            </a:extLst>
          </p:cNvPr>
          <p:cNvSpPr>
            <a:spLocks noGrp="1" noRot="1" noChangeAspect="1" noChangeArrowheads="1" noTextEdit="1"/>
          </p:cNvSpPr>
          <p:nvPr>
            <p:ph type="sldImg"/>
          </p:nvPr>
        </p:nvSpPr>
        <p:spPr>
          <a:xfrm>
            <a:off x="917575" y="744538"/>
            <a:ext cx="4962525" cy="3722687"/>
          </a:xfrm>
          <a:ln/>
        </p:spPr>
      </p:sp>
      <p:sp>
        <p:nvSpPr>
          <p:cNvPr id="40963" name="Notes Placeholder 2">
            <a:extLst>
              <a:ext uri="{FF2B5EF4-FFF2-40B4-BE49-F238E27FC236}">
                <a16:creationId xmlns:a16="http://schemas.microsoft.com/office/drawing/2014/main" id="{738C23B7-6570-FC52-BE4F-66B08310131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Introduce this model, it illustrates that change is not easy, support is needed, lapse is normal.</a:t>
            </a:r>
          </a:p>
          <a:p>
            <a:endParaRPr lang="en-GB" altLang="en-US">
              <a:latin typeface="Arial" panose="020B0604020202020204" pitchFamily="34" charset="0"/>
            </a:endParaRPr>
          </a:p>
          <a:p>
            <a:r>
              <a:rPr lang="en-GB" altLang="en-US">
                <a:latin typeface="Arial" panose="020B0604020202020204" pitchFamily="34" charset="0"/>
              </a:rPr>
              <a:t>Often we expect parents and children to make big changes linked to health behaviours and lifestyles, </a:t>
            </a:r>
            <a:endParaRPr lang="en-US" altLang="en-US">
              <a:latin typeface="Arial" panose="020B0604020202020204" pitchFamily="34" charset="0"/>
            </a:endParaRPr>
          </a:p>
        </p:txBody>
      </p:sp>
      <p:sp>
        <p:nvSpPr>
          <p:cNvPr id="40964" name="Slide Number Placeholder 3">
            <a:extLst>
              <a:ext uri="{FF2B5EF4-FFF2-40B4-BE49-F238E27FC236}">
                <a16:creationId xmlns:a16="http://schemas.microsoft.com/office/drawing/2014/main" id="{5709D5BB-37E5-1E5C-555D-689DB407340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613E9A7-454B-4B66-90A8-102D76CA3371}" type="slidenum">
              <a:rPr lang="cy-GB" altLang="en-US" sz="1200" smtClean="0">
                <a:latin typeface="Arial" panose="020B0604020202020204" pitchFamily="34" charset="0"/>
              </a:rPr>
              <a:pPr/>
              <a:t>19</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F286E80F-C0E5-7BCC-B0AE-7ACE04496DF5}"/>
              </a:ext>
            </a:extLst>
          </p:cNvPr>
          <p:cNvSpPr>
            <a:spLocks noGrp="1" noRot="1" noChangeAspect="1" noChangeArrowheads="1" noTextEdit="1"/>
          </p:cNvSpPr>
          <p:nvPr>
            <p:ph type="sldImg"/>
          </p:nvPr>
        </p:nvSpPr>
        <p:spPr>
          <a:xfrm>
            <a:off x="917575" y="744538"/>
            <a:ext cx="4962525" cy="3722687"/>
          </a:xfrm>
          <a:ln/>
        </p:spPr>
      </p:sp>
      <p:sp>
        <p:nvSpPr>
          <p:cNvPr id="43011" name="Notes Placeholder 2">
            <a:extLst>
              <a:ext uri="{FF2B5EF4-FFF2-40B4-BE49-F238E27FC236}">
                <a16:creationId xmlns:a16="http://schemas.microsoft.com/office/drawing/2014/main" id="{E3F578AA-808A-34A6-6EB9-775FFBF0BBB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Think this is a good illustration to reinforce the model</a:t>
            </a:r>
          </a:p>
          <a:p>
            <a:endParaRPr lang="en-GB" altLang="en-US">
              <a:latin typeface="Arial" panose="020B0604020202020204" pitchFamily="34" charset="0"/>
            </a:endParaRPr>
          </a:p>
          <a:p>
            <a:r>
              <a:rPr lang="en-GB" altLang="en-US">
                <a:latin typeface="Arial" panose="020B0604020202020204" pitchFamily="34" charset="0"/>
              </a:rPr>
              <a:t>What types of behaviours do we try to influence as professionals?  Diet. Exercise, behaviour, routines, attendance, reading/home education.</a:t>
            </a:r>
            <a:endParaRPr lang="en-US" altLang="en-US">
              <a:latin typeface="Arial" panose="020B0604020202020204" pitchFamily="34" charset="0"/>
            </a:endParaRPr>
          </a:p>
        </p:txBody>
      </p:sp>
      <p:sp>
        <p:nvSpPr>
          <p:cNvPr id="43012" name="Slide Number Placeholder 3">
            <a:extLst>
              <a:ext uri="{FF2B5EF4-FFF2-40B4-BE49-F238E27FC236}">
                <a16:creationId xmlns:a16="http://schemas.microsoft.com/office/drawing/2014/main" id="{D48905FF-12B5-8B95-6F15-D279952047E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AD579F2-2E02-4335-B78A-D0C29935D156}" type="slidenum">
              <a:rPr lang="cy-GB" altLang="en-US" sz="1200" smtClean="0">
                <a:latin typeface="Arial" panose="020B0604020202020204" pitchFamily="34" charset="0"/>
              </a:rPr>
              <a:pPr/>
              <a:t>20</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C26BD1B3-3EEE-2360-BCE5-39D4C7A129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993183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22/09/2022</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7AF3A60F-FB62-08A9-4D3C-279948185CBC}"/>
              </a:ext>
            </a:extLst>
          </p:cNvPr>
          <p:cNvSpPr>
            <a:spLocks noGrp="1" noChangeArrowheads="1"/>
          </p:cNvSpPr>
          <p:nvPr>
            <p:ph type="ctrTitle"/>
          </p:nvPr>
        </p:nvSpPr>
        <p:spPr>
          <a:xfrm>
            <a:off x="2208213" y="1989139"/>
            <a:ext cx="7772400" cy="1470025"/>
          </a:xfrm>
        </p:spPr>
        <p:txBody>
          <a:bodyPr>
            <a:normAutofit fontScale="90000"/>
          </a:bodyPr>
          <a:lstStyle/>
          <a:p>
            <a:pPr algn="ctr" eaLnBrk="1" hangingPunct="1"/>
            <a:r>
              <a:rPr lang="en-GB" altLang="en-US" sz="4000" b="1" dirty="0"/>
              <a:t>Well-being, Care and Healthy lifestyles/</a:t>
            </a:r>
            <a:r>
              <a:rPr lang="cy-GB" altLang="en-US" sz="4000" b="1" dirty="0"/>
              <a:t> </a:t>
            </a:r>
            <a:r>
              <a:rPr lang="cy-GB" altLang="en-US" sz="4000" b="1" dirty="0">
                <a:solidFill>
                  <a:srgbClr val="0070C0"/>
                </a:solidFill>
              </a:rPr>
              <a:t>Lles, Gofal a ffyrdd o fyw iach</a:t>
            </a:r>
            <a:r>
              <a:rPr lang="en-GB" altLang="en-US" sz="4000" b="1" dirty="0">
                <a:solidFill>
                  <a:srgbClr val="0070C0"/>
                </a:solidFill>
              </a:rPr>
              <a:t>.</a:t>
            </a:r>
            <a:br>
              <a:rPr lang="en-GB" altLang="en-US" sz="4000" b="1" dirty="0">
                <a:solidFill>
                  <a:srgbClr val="0070C0"/>
                </a:solidFill>
              </a:rPr>
            </a:br>
            <a:br>
              <a:rPr lang="en-GB" altLang="en-US" sz="4000" b="1" dirty="0">
                <a:solidFill>
                  <a:srgbClr val="0070C0"/>
                </a:solidFill>
              </a:rPr>
            </a:br>
            <a:r>
              <a:rPr lang="en-GB" altLang="en-US" sz="4000" b="1" dirty="0"/>
              <a:t>Lecture 4/</a:t>
            </a:r>
            <a:r>
              <a:rPr lang="cy-GB" altLang="en-US" sz="4000" b="1" dirty="0"/>
              <a:t> </a:t>
            </a:r>
            <a:r>
              <a:rPr lang="cy-GB" altLang="en-US" sz="4000" b="1" dirty="0">
                <a:solidFill>
                  <a:srgbClr val="0070C0"/>
                </a:solidFill>
              </a:rPr>
              <a:t>Darlith 4</a:t>
            </a:r>
            <a:endParaRPr lang="en-GB" altLang="en-US" sz="4000" b="1" dirty="0">
              <a:solidFill>
                <a:srgbClr val="0070C0"/>
              </a:solidFill>
            </a:endParaRP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362E56A-E352-75C5-EE0C-8F032B20E946}"/>
              </a:ext>
            </a:extLst>
          </p:cNvPr>
          <p:cNvSpPr>
            <a:spLocks noGrp="1" noChangeArrowheads="1"/>
          </p:cNvSpPr>
          <p:nvPr>
            <p:ph type="title"/>
          </p:nvPr>
        </p:nvSpPr>
        <p:spPr/>
        <p:txBody>
          <a:bodyPr/>
          <a:lstStyle/>
          <a:p>
            <a:pPr eaLnBrk="1" hangingPunct="1"/>
            <a:r>
              <a:rPr lang="en-GB" altLang="en-US"/>
              <a:t>Lifestyle/</a:t>
            </a:r>
            <a:r>
              <a:rPr lang="cy-GB" altLang="en-US"/>
              <a:t>Ffordd o Fyw</a:t>
            </a:r>
            <a:endParaRPr lang="en-GB" altLang="en-US"/>
          </a:p>
        </p:txBody>
      </p:sp>
      <p:sp>
        <p:nvSpPr>
          <p:cNvPr id="10243" name="Content Placeholder 2">
            <a:extLst>
              <a:ext uri="{FF2B5EF4-FFF2-40B4-BE49-F238E27FC236}">
                <a16:creationId xmlns:a16="http://schemas.microsoft.com/office/drawing/2014/main" id="{BBEA344E-D665-18A7-3F8E-9A369DEE7C96}"/>
              </a:ext>
            </a:extLst>
          </p:cNvPr>
          <p:cNvSpPr>
            <a:spLocks noGrp="1" noChangeArrowheads="1"/>
          </p:cNvSpPr>
          <p:nvPr>
            <p:ph sz="half" idx="1"/>
          </p:nvPr>
        </p:nvSpPr>
        <p:spPr/>
        <p:txBody>
          <a:bodyPr/>
          <a:lstStyle/>
          <a:p>
            <a:pPr eaLnBrk="1" hangingPunct="1"/>
            <a:r>
              <a:rPr lang="cy-GB" altLang="en-US"/>
              <a:t>Beth a olygwn pan fyddwn yn sôn am ffordd o fyw rhywun?</a:t>
            </a:r>
          </a:p>
          <a:p>
            <a:pPr eaLnBrk="1" hangingPunct="1"/>
            <a:endParaRPr lang="cy-GB" altLang="en-US"/>
          </a:p>
          <a:p>
            <a:pPr eaLnBrk="1" hangingPunct="1"/>
            <a:r>
              <a:rPr lang="cy-GB" altLang="en-US"/>
              <a:t>Mewn grwpiau rhestru rhai ffyrdd o fyw, pa ffactorau yn cyfrannu at Ffordd hwn o fod / byw?</a:t>
            </a:r>
            <a:endParaRPr lang="en-GB" altLang="en-US"/>
          </a:p>
        </p:txBody>
      </p:sp>
      <p:sp>
        <p:nvSpPr>
          <p:cNvPr id="10244" name="Content Placeholder 3">
            <a:extLst>
              <a:ext uri="{FF2B5EF4-FFF2-40B4-BE49-F238E27FC236}">
                <a16:creationId xmlns:a16="http://schemas.microsoft.com/office/drawing/2014/main" id="{27BAEFAF-7B0B-7E3D-5C75-5C2EE5160CB9}"/>
              </a:ext>
            </a:extLst>
          </p:cNvPr>
          <p:cNvSpPr>
            <a:spLocks noGrp="1" noChangeArrowheads="1"/>
          </p:cNvSpPr>
          <p:nvPr>
            <p:ph sz="half" idx="2"/>
          </p:nvPr>
        </p:nvSpPr>
        <p:spPr/>
        <p:txBody>
          <a:bodyPr/>
          <a:lstStyle/>
          <a:p>
            <a:pPr eaLnBrk="1" hangingPunct="1"/>
            <a:r>
              <a:rPr lang="en-GB" altLang="en-US" dirty="0">
                <a:solidFill>
                  <a:srgbClr val="0070C0"/>
                </a:solidFill>
              </a:rPr>
              <a:t>What do we mean when we talk about someone's lifestyle?</a:t>
            </a:r>
          </a:p>
          <a:p>
            <a:pPr eaLnBrk="1" hangingPunct="1"/>
            <a:endParaRPr lang="en-GB" altLang="en-US" dirty="0">
              <a:solidFill>
                <a:srgbClr val="0070C0"/>
              </a:solidFill>
            </a:endParaRPr>
          </a:p>
          <a:p>
            <a:pPr eaLnBrk="1" hangingPunct="1"/>
            <a:r>
              <a:rPr lang="en-GB" altLang="en-US" dirty="0">
                <a:solidFill>
                  <a:srgbClr val="0070C0"/>
                </a:solidFill>
              </a:rPr>
              <a:t>In groups list some lifestyles, what factors contribute to this Way of being/living?</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88892B71-7CC9-AF14-1636-7D1D9E3EFCB3}"/>
              </a:ext>
            </a:extLst>
          </p:cNvPr>
          <p:cNvSpPr>
            <a:spLocks noGrp="1" noChangeArrowheads="1"/>
          </p:cNvSpPr>
          <p:nvPr>
            <p:ph type="title"/>
          </p:nvPr>
        </p:nvSpPr>
        <p:spPr/>
        <p:txBody>
          <a:bodyPr/>
          <a:lstStyle/>
          <a:p>
            <a:pPr eaLnBrk="1" hangingPunct="1"/>
            <a:r>
              <a:rPr lang="en-GB" altLang="en-US"/>
              <a:t>ESTYN</a:t>
            </a:r>
          </a:p>
        </p:txBody>
      </p:sp>
      <p:sp>
        <p:nvSpPr>
          <p:cNvPr id="12291" name="Content Placeholder 2">
            <a:extLst>
              <a:ext uri="{FF2B5EF4-FFF2-40B4-BE49-F238E27FC236}">
                <a16:creationId xmlns:a16="http://schemas.microsoft.com/office/drawing/2014/main" id="{E93A3BD7-DD60-82C3-0A29-5D98C0D2CA23}"/>
              </a:ext>
            </a:extLst>
          </p:cNvPr>
          <p:cNvSpPr>
            <a:spLocks noGrp="1" noChangeArrowheads="1"/>
          </p:cNvSpPr>
          <p:nvPr>
            <p:ph sz="half" idx="1"/>
          </p:nvPr>
        </p:nvSpPr>
        <p:spPr/>
        <p:txBody>
          <a:bodyPr/>
          <a:lstStyle/>
          <a:p>
            <a:pPr eaLnBrk="1" hangingPunct="1"/>
            <a:r>
              <a:rPr lang="en-GB" altLang="en-US" sz="1800"/>
              <a:t>Mae byw'n iach yn cyfrannu at les. Byw'n iach yn cynnwys:</a:t>
            </a:r>
          </a:p>
          <a:p>
            <a:pPr eaLnBrk="1" hangingPunct="1"/>
            <a:r>
              <a:rPr lang="en-GB" altLang="en-US" sz="1800"/>
              <a:t>bwyta ac yfed yn iach</a:t>
            </a:r>
          </a:p>
          <a:p>
            <a:pPr eaLnBrk="1" hangingPunct="1"/>
            <a:r>
              <a:rPr lang="en-GB" altLang="en-US" sz="1800"/>
              <a:t>ymarfer corff</a:t>
            </a:r>
          </a:p>
          <a:p>
            <a:pPr eaLnBrk="1" hangingPunct="1"/>
            <a:r>
              <a:rPr lang="en-GB" altLang="en-US" sz="1800"/>
              <a:t>lles meddyliol ac emosiynol da</a:t>
            </a:r>
          </a:p>
          <a:p>
            <a:pPr eaLnBrk="1" hangingPunct="1"/>
            <a:r>
              <a:rPr lang="en-GB" altLang="en-US" sz="1800"/>
              <a:t>agweddau ac ymddygiad cyfrifol o ran defnyddio a chamddefnyddio sylweddau</a:t>
            </a:r>
          </a:p>
          <a:p>
            <a:pPr eaLnBrk="1" hangingPunct="1"/>
            <a:r>
              <a:rPr lang="en-GB" altLang="en-US" sz="1800"/>
              <a:t>Diogelwch, hylendid, materion yn ymwneud â amgylchedd</a:t>
            </a:r>
          </a:p>
        </p:txBody>
      </p:sp>
      <p:sp>
        <p:nvSpPr>
          <p:cNvPr id="12292" name="Content Placeholder 3">
            <a:extLst>
              <a:ext uri="{FF2B5EF4-FFF2-40B4-BE49-F238E27FC236}">
                <a16:creationId xmlns:a16="http://schemas.microsoft.com/office/drawing/2014/main" id="{1C2CB448-2ECE-8933-2C0A-2892D60749F7}"/>
              </a:ext>
            </a:extLst>
          </p:cNvPr>
          <p:cNvSpPr>
            <a:spLocks noGrp="1" noChangeArrowheads="1"/>
          </p:cNvSpPr>
          <p:nvPr>
            <p:ph sz="half" idx="2"/>
          </p:nvPr>
        </p:nvSpPr>
        <p:spPr/>
        <p:txBody>
          <a:bodyPr/>
          <a:lstStyle/>
          <a:p>
            <a:pPr eaLnBrk="1" hangingPunct="1"/>
            <a:r>
              <a:rPr lang="en-GB" altLang="en-US" sz="1800" dirty="0">
                <a:solidFill>
                  <a:srgbClr val="0070C0"/>
                </a:solidFill>
              </a:rPr>
              <a:t>Healthy living contributes to wellbeing. Healthy living includes: </a:t>
            </a:r>
          </a:p>
          <a:p>
            <a:pPr eaLnBrk="1" hangingPunct="1"/>
            <a:r>
              <a:rPr lang="en-GB" altLang="en-US" sz="1800" dirty="0">
                <a:solidFill>
                  <a:srgbClr val="0070C0"/>
                </a:solidFill>
              </a:rPr>
              <a:t>Healthy eating and drinking</a:t>
            </a:r>
          </a:p>
          <a:p>
            <a:pPr eaLnBrk="1" hangingPunct="1"/>
            <a:r>
              <a:rPr lang="en-GB" altLang="en-US" sz="1800" dirty="0">
                <a:solidFill>
                  <a:srgbClr val="0070C0"/>
                </a:solidFill>
              </a:rPr>
              <a:t>Physical exercise </a:t>
            </a:r>
          </a:p>
          <a:p>
            <a:pPr eaLnBrk="1" hangingPunct="1"/>
            <a:r>
              <a:rPr lang="en-GB" altLang="en-US" sz="1800" dirty="0">
                <a:solidFill>
                  <a:srgbClr val="0070C0"/>
                </a:solidFill>
              </a:rPr>
              <a:t>Good mental and emotional wellbeing </a:t>
            </a:r>
          </a:p>
          <a:p>
            <a:pPr eaLnBrk="1" hangingPunct="1"/>
            <a:r>
              <a:rPr lang="en-GB" altLang="en-US" sz="1800" dirty="0">
                <a:solidFill>
                  <a:srgbClr val="0070C0"/>
                </a:solidFill>
              </a:rPr>
              <a:t>Responsible attitudes and behaviours in relation to substance use and misuse</a:t>
            </a:r>
          </a:p>
          <a:p>
            <a:pPr eaLnBrk="1" hangingPunct="1"/>
            <a:r>
              <a:rPr lang="en-GB" altLang="en-US" sz="1800" dirty="0">
                <a:solidFill>
                  <a:srgbClr val="0070C0"/>
                </a:solidFill>
              </a:rPr>
              <a:t>Safety, hygiene, environment-related issues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1F2FA58A-84E5-88FA-5AC2-43412EE6718B}"/>
              </a:ext>
            </a:extLst>
          </p:cNvPr>
          <p:cNvSpPr>
            <a:spLocks noGrp="1" noChangeArrowheads="1"/>
          </p:cNvSpPr>
          <p:nvPr>
            <p:ph type="title"/>
          </p:nvPr>
        </p:nvSpPr>
        <p:spPr/>
        <p:txBody>
          <a:bodyPr/>
          <a:lstStyle/>
          <a:p>
            <a:pPr eaLnBrk="1" hangingPunct="1"/>
            <a:r>
              <a:rPr lang="en-GB" altLang="en-US" sz="3200" dirty="0"/>
              <a:t>Three Key Actions/</a:t>
            </a:r>
            <a:r>
              <a:rPr lang="en-GB" altLang="en-US" sz="3200" dirty="0" err="1">
                <a:solidFill>
                  <a:srgbClr val="0070C0"/>
                </a:solidFill>
              </a:rPr>
              <a:t>Tair</a:t>
            </a:r>
            <a:r>
              <a:rPr lang="en-GB" altLang="en-US" sz="3200" dirty="0">
                <a:solidFill>
                  <a:srgbClr val="0070C0"/>
                </a:solidFill>
              </a:rPr>
              <a:t> </a:t>
            </a:r>
            <a:r>
              <a:rPr lang="en-GB" altLang="en-US" sz="3200" dirty="0" err="1">
                <a:solidFill>
                  <a:srgbClr val="0070C0"/>
                </a:solidFill>
              </a:rPr>
              <a:t>gweithred</a:t>
            </a:r>
            <a:r>
              <a:rPr lang="en-GB" altLang="en-US" sz="3200" dirty="0">
                <a:solidFill>
                  <a:srgbClr val="0070C0"/>
                </a:solidFill>
              </a:rPr>
              <a:t> </a:t>
            </a:r>
            <a:r>
              <a:rPr lang="en-GB" altLang="en-US" sz="3200" dirty="0" err="1">
                <a:solidFill>
                  <a:srgbClr val="0070C0"/>
                </a:solidFill>
              </a:rPr>
              <a:t>allweddol</a:t>
            </a:r>
            <a:endParaRPr lang="en-GB" altLang="en-US" sz="3200" dirty="0">
              <a:solidFill>
                <a:srgbClr val="0070C0"/>
              </a:solidFill>
            </a:endParaRPr>
          </a:p>
        </p:txBody>
      </p:sp>
      <p:sp>
        <p:nvSpPr>
          <p:cNvPr id="13315" name="Content Placeholder 2">
            <a:extLst>
              <a:ext uri="{FF2B5EF4-FFF2-40B4-BE49-F238E27FC236}">
                <a16:creationId xmlns:a16="http://schemas.microsoft.com/office/drawing/2014/main" id="{CB8F9B90-90AA-C1E4-97B7-FEA53629865B}"/>
              </a:ext>
            </a:extLst>
          </p:cNvPr>
          <p:cNvSpPr>
            <a:spLocks noGrp="1" noChangeArrowheads="1"/>
          </p:cNvSpPr>
          <p:nvPr>
            <p:ph sz="half" idx="1"/>
          </p:nvPr>
        </p:nvSpPr>
        <p:spPr/>
        <p:txBody>
          <a:bodyPr/>
          <a:lstStyle/>
          <a:p>
            <a:pPr eaLnBrk="1" hangingPunct="1"/>
            <a:r>
              <a:rPr lang="en-GB" altLang="en-US"/>
              <a:t>Datblygu Arferion da</a:t>
            </a:r>
          </a:p>
          <a:p>
            <a:pPr eaLnBrk="1" hangingPunct="1"/>
            <a:r>
              <a:rPr lang="en-GB" altLang="en-US"/>
              <a:t>Datblygu ffyrdd cadarnhaol o feddwl</a:t>
            </a:r>
          </a:p>
          <a:p>
            <a:pPr eaLnBrk="1" hangingPunct="1"/>
            <a:r>
              <a:rPr lang="en-GB" altLang="en-US"/>
              <a:t>cael eu cymell</a:t>
            </a:r>
          </a:p>
        </p:txBody>
      </p:sp>
      <p:sp>
        <p:nvSpPr>
          <p:cNvPr id="4" name="Content Placeholder 3">
            <a:extLst>
              <a:ext uri="{FF2B5EF4-FFF2-40B4-BE49-F238E27FC236}">
                <a16:creationId xmlns:a16="http://schemas.microsoft.com/office/drawing/2014/main" id="{18490524-4AC8-B6D3-5194-72F2B2FFCC00}"/>
              </a:ext>
            </a:extLst>
          </p:cNvPr>
          <p:cNvSpPr>
            <a:spLocks noGrp="1"/>
          </p:cNvSpPr>
          <p:nvPr>
            <p:ph sz="half" idx="2"/>
          </p:nvPr>
        </p:nvSpPr>
        <p:spPr/>
        <p:txBody>
          <a:bodyPr rtlCol="0">
            <a:normAutofit/>
          </a:bodyPr>
          <a:lstStyle/>
          <a:p>
            <a:pPr>
              <a:defRPr/>
            </a:pPr>
            <a:r>
              <a:rPr lang="en-GB" dirty="0">
                <a:solidFill>
                  <a:srgbClr val="0070C0"/>
                </a:solidFill>
              </a:rPr>
              <a:t>Developing good Habits</a:t>
            </a:r>
          </a:p>
          <a:p>
            <a:pPr>
              <a:defRPr/>
            </a:pPr>
            <a:r>
              <a:rPr lang="en-GB" dirty="0">
                <a:solidFill>
                  <a:srgbClr val="0070C0"/>
                </a:solidFill>
              </a:rPr>
              <a:t>Developing positive ways of thinking</a:t>
            </a:r>
          </a:p>
          <a:p>
            <a:pPr>
              <a:defRPr/>
            </a:pPr>
            <a:r>
              <a:rPr lang="en-GB" dirty="0">
                <a:solidFill>
                  <a:srgbClr val="0070C0"/>
                </a:solidFill>
              </a:rPr>
              <a:t>Being motivated.</a:t>
            </a:r>
          </a:p>
          <a:p>
            <a:pPr>
              <a:defRPr/>
            </a:pPr>
            <a:endParaRPr lang="en-GB" dirty="0">
              <a:solidFill>
                <a:srgbClr val="0070C0"/>
              </a:solidFill>
            </a:endParaRPr>
          </a:p>
          <a:p>
            <a:pPr marL="0" indent="0">
              <a:buNone/>
              <a:defRPr/>
            </a:pPr>
            <a:r>
              <a:rPr lang="en-GB" dirty="0">
                <a:solidFill>
                  <a:srgbClr val="0070C0"/>
                </a:solidFill>
              </a:rPr>
              <a:t>Thomas and Lewis (2016)</a:t>
            </a:r>
          </a:p>
          <a:p>
            <a:pPr>
              <a:defRPr/>
            </a:pP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FFFCF220-94F7-0196-9FD9-6DA8A2962265}"/>
              </a:ext>
            </a:extLst>
          </p:cNvPr>
          <p:cNvSpPr>
            <a:spLocks noGrp="1" noChangeArrowheads="1"/>
          </p:cNvSpPr>
          <p:nvPr>
            <p:ph type="title"/>
          </p:nvPr>
        </p:nvSpPr>
        <p:spPr/>
        <p:txBody>
          <a:bodyPr/>
          <a:lstStyle/>
          <a:p>
            <a:pPr eaLnBrk="1" hangingPunct="1"/>
            <a:r>
              <a:rPr lang="en-GB" altLang="en-US"/>
              <a:t>How are lifestyles influenced</a:t>
            </a:r>
          </a:p>
        </p:txBody>
      </p:sp>
      <p:pic>
        <p:nvPicPr>
          <p:cNvPr id="15363" name="Picture 4">
            <a:extLst>
              <a:ext uri="{FF2B5EF4-FFF2-40B4-BE49-F238E27FC236}">
                <a16:creationId xmlns:a16="http://schemas.microsoft.com/office/drawing/2014/main" id="{4F306A67-1B3A-DB4A-F6F6-2982B5FDDA6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62151" y="1401763"/>
            <a:ext cx="3529013" cy="417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4" name="Picture 5">
            <a:extLst>
              <a:ext uri="{FF2B5EF4-FFF2-40B4-BE49-F238E27FC236}">
                <a16:creationId xmlns:a16="http://schemas.microsoft.com/office/drawing/2014/main" id="{6B3DB428-90B8-AF1C-FADB-9746E2F7DF7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808663" y="1401763"/>
            <a:ext cx="4679950" cy="417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2A9C0BBE-E059-56BD-00D7-23324D8C8995}"/>
              </a:ext>
            </a:extLst>
          </p:cNvPr>
          <p:cNvSpPr>
            <a:spLocks noGrp="1" noChangeArrowheads="1"/>
          </p:cNvSpPr>
          <p:nvPr>
            <p:ph type="title"/>
          </p:nvPr>
        </p:nvSpPr>
        <p:spPr/>
        <p:txBody>
          <a:bodyPr/>
          <a:lstStyle/>
          <a:p>
            <a:pPr eaLnBrk="1" hangingPunct="1"/>
            <a:endParaRPr lang="en-US" altLang="en-US"/>
          </a:p>
        </p:txBody>
      </p:sp>
      <p:pic>
        <p:nvPicPr>
          <p:cNvPr id="17411" name="Picture 2">
            <a:extLst>
              <a:ext uri="{FF2B5EF4-FFF2-40B4-BE49-F238E27FC236}">
                <a16:creationId xmlns:a16="http://schemas.microsoft.com/office/drawing/2014/main" id="{78A37261-C980-9571-CB15-1A69639F4CB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847850" y="1628775"/>
            <a:ext cx="8280400" cy="367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2">
            <a:extLst>
              <a:ext uri="{FF2B5EF4-FFF2-40B4-BE49-F238E27FC236}">
                <a16:creationId xmlns:a16="http://schemas.microsoft.com/office/drawing/2014/main" id="{8C60054B-2F0E-4B79-E88A-15D3A3A08BD6}"/>
              </a:ext>
            </a:extLst>
          </p:cNvPr>
          <p:cNvSpPr>
            <a:spLocks noGrp="1" noChangeArrowheads="1"/>
          </p:cNvSpPr>
          <p:nvPr>
            <p:ph type="title"/>
          </p:nvPr>
        </p:nvSpPr>
        <p:spPr/>
        <p:txBody>
          <a:bodyPr/>
          <a:lstStyle/>
          <a:p>
            <a:pPr eaLnBrk="1" hangingPunct="1"/>
            <a:r>
              <a:rPr lang="en-GB" altLang="en-US" dirty="0"/>
              <a:t>Lifestyle Factors/</a:t>
            </a:r>
            <a:r>
              <a:rPr lang="en-GB" altLang="en-US" dirty="0" err="1">
                <a:solidFill>
                  <a:srgbClr val="0070C0"/>
                </a:solidFill>
              </a:rPr>
              <a:t>Ffactorau</a:t>
            </a:r>
            <a:r>
              <a:rPr lang="en-GB" altLang="en-US" dirty="0">
                <a:solidFill>
                  <a:srgbClr val="0070C0"/>
                </a:solidFill>
              </a:rPr>
              <a:t> </a:t>
            </a:r>
            <a:r>
              <a:rPr lang="en-GB" altLang="en-US" dirty="0" err="1">
                <a:solidFill>
                  <a:srgbClr val="0070C0"/>
                </a:solidFill>
              </a:rPr>
              <a:t>Ffordd</a:t>
            </a:r>
            <a:r>
              <a:rPr lang="en-GB" altLang="en-US" dirty="0">
                <a:solidFill>
                  <a:srgbClr val="0070C0"/>
                </a:solidFill>
              </a:rPr>
              <a:t> o </a:t>
            </a:r>
            <a:r>
              <a:rPr lang="en-GB" altLang="en-US" dirty="0" err="1">
                <a:solidFill>
                  <a:srgbClr val="0070C0"/>
                </a:solidFill>
              </a:rPr>
              <a:t>Fyw</a:t>
            </a:r>
            <a:endParaRPr lang="en-US" altLang="en-US" dirty="0">
              <a:solidFill>
                <a:srgbClr val="0070C0"/>
              </a:solidFill>
            </a:endParaRPr>
          </a:p>
        </p:txBody>
      </p:sp>
      <p:sp>
        <p:nvSpPr>
          <p:cNvPr id="19459" name="Content Placeholder 3">
            <a:extLst>
              <a:ext uri="{FF2B5EF4-FFF2-40B4-BE49-F238E27FC236}">
                <a16:creationId xmlns:a16="http://schemas.microsoft.com/office/drawing/2014/main" id="{9883DB7C-FA78-2C8D-98CE-4D4F302643AF}"/>
              </a:ext>
            </a:extLst>
          </p:cNvPr>
          <p:cNvSpPr>
            <a:spLocks noGrp="1" noChangeArrowheads="1"/>
          </p:cNvSpPr>
          <p:nvPr>
            <p:ph sz="half" idx="1"/>
          </p:nvPr>
        </p:nvSpPr>
        <p:spPr/>
        <p:txBody>
          <a:bodyPr>
            <a:normAutofit lnSpcReduction="10000"/>
          </a:bodyPr>
          <a:lstStyle/>
          <a:p>
            <a:pPr eaLnBrk="1" hangingPunct="1"/>
            <a:r>
              <a:rPr lang="en-US" altLang="en-US" dirty="0" err="1"/>
              <a:t>amgylchedd</a:t>
            </a:r>
            <a:r>
              <a:rPr lang="en-US" altLang="en-US" dirty="0"/>
              <a:t> y </a:t>
            </a:r>
            <a:r>
              <a:rPr lang="en-US" altLang="en-US" dirty="0" err="1"/>
              <a:t>cartref</a:t>
            </a:r>
            <a:endParaRPr lang="en-US" altLang="en-US" dirty="0"/>
          </a:p>
          <a:p>
            <a:pPr eaLnBrk="1" hangingPunct="1"/>
            <a:r>
              <a:rPr lang="en-US" altLang="en-US" dirty="0" err="1"/>
              <a:t>incwm</a:t>
            </a:r>
            <a:endParaRPr lang="en-US" altLang="en-US" dirty="0"/>
          </a:p>
          <a:p>
            <a:pPr eaLnBrk="1" hangingPunct="1"/>
            <a:r>
              <a:rPr lang="en-US" altLang="en-US" dirty="0"/>
              <a:t>Diet a </a:t>
            </a:r>
            <a:r>
              <a:rPr lang="en-US" altLang="en-US" dirty="0" err="1"/>
              <a:t>maeth</a:t>
            </a:r>
            <a:endParaRPr lang="en-US" altLang="en-US" dirty="0"/>
          </a:p>
          <a:p>
            <a:pPr eaLnBrk="1" hangingPunct="1"/>
            <a:r>
              <a:rPr lang="en-US" altLang="en-US" dirty="0" err="1"/>
              <a:t>ymarfer</a:t>
            </a:r>
            <a:r>
              <a:rPr lang="en-US" altLang="en-US" dirty="0"/>
              <a:t> </a:t>
            </a:r>
            <a:r>
              <a:rPr lang="en-US" altLang="en-US" dirty="0" err="1"/>
              <a:t>Corff</a:t>
            </a:r>
            <a:endParaRPr lang="en-US" altLang="en-US" dirty="0"/>
          </a:p>
          <a:p>
            <a:pPr eaLnBrk="1" hangingPunct="1"/>
            <a:r>
              <a:rPr lang="en-US" altLang="en-US" dirty="0" err="1"/>
              <a:t>Perthnasau</a:t>
            </a:r>
            <a:endParaRPr lang="en-US" altLang="en-US" dirty="0"/>
          </a:p>
          <a:p>
            <a:pPr eaLnBrk="1" hangingPunct="1"/>
            <a:r>
              <a:rPr lang="en-US" altLang="en-US" dirty="0" err="1"/>
              <a:t>cymunedol</a:t>
            </a:r>
            <a:endParaRPr lang="en-US" altLang="en-US" dirty="0"/>
          </a:p>
          <a:p>
            <a:pPr eaLnBrk="1" hangingPunct="1"/>
            <a:r>
              <a:rPr lang="en-US" altLang="en-US" dirty="0" err="1"/>
              <a:t>gallu</a:t>
            </a:r>
            <a:r>
              <a:rPr lang="en-US" altLang="en-US" dirty="0"/>
              <a:t> </a:t>
            </a:r>
            <a:r>
              <a:rPr lang="en-US" altLang="en-US" dirty="0" err="1"/>
              <a:t>rhianta</a:t>
            </a:r>
            <a:endParaRPr lang="en-US" altLang="en-US" dirty="0"/>
          </a:p>
          <a:p>
            <a:pPr eaLnBrk="1" hangingPunct="1"/>
            <a:r>
              <a:rPr lang="en-US" altLang="en-US" dirty="0" err="1"/>
              <a:t>Ymgysylltu</a:t>
            </a:r>
            <a:r>
              <a:rPr lang="en-US" altLang="en-US" dirty="0"/>
              <a:t> </a:t>
            </a:r>
            <a:r>
              <a:rPr lang="en-US" altLang="en-US" dirty="0" err="1"/>
              <a:t>gyda</a:t>
            </a:r>
            <a:r>
              <a:rPr lang="en-US" altLang="en-US" dirty="0"/>
              <a:t> </a:t>
            </a:r>
            <a:r>
              <a:rPr lang="en-US" altLang="en-US" dirty="0" err="1"/>
              <a:t>gwasanaethau</a:t>
            </a:r>
            <a:endParaRPr lang="en-US" altLang="en-US" dirty="0"/>
          </a:p>
        </p:txBody>
      </p:sp>
      <p:sp>
        <p:nvSpPr>
          <p:cNvPr id="19460" name="Content Placeholder 4">
            <a:extLst>
              <a:ext uri="{FF2B5EF4-FFF2-40B4-BE49-F238E27FC236}">
                <a16:creationId xmlns:a16="http://schemas.microsoft.com/office/drawing/2014/main" id="{CB1F8B3B-DFD5-1BD9-9003-0FD0D81D9410}"/>
              </a:ext>
            </a:extLst>
          </p:cNvPr>
          <p:cNvSpPr>
            <a:spLocks noGrp="1" noChangeArrowheads="1"/>
          </p:cNvSpPr>
          <p:nvPr>
            <p:ph sz="half" idx="2"/>
          </p:nvPr>
        </p:nvSpPr>
        <p:spPr/>
        <p:txBody>
          <a:bodyPr>
            <a:normAutofit lnSpcReduction="10000"/>
          </a:bodyPr>
          <a:lstStyle/>
          <a:p>
            <a:pPr eaLnBrk="1" hangingPunct="1"/>
            <a:r>
              <a:rPr lang="en-GB" altLang="en-US" dirty="0">
                <a:solidFill>
                  <a:srgbClr val="0070C0"/>
                </a:solidFill>
              </a:rPr>
              <a:t>Home environment</a:t>
            </a:r>
          </a:p>
          <a:p>
            <a:pPr eaLnBrk="1" hangingPunct="1"/>
            <a:r>
              <a:rPr lang="en-GB" altLang="en-US" dirty="0">
                <a:solidFill>
                  <a:srgbClr val="0070C0"/>
                </a:solidFill>
              </a:rPr>
              <a:t>Income</a:t>
            </a:r>
          </a:p>
          <a:p>
            <a:pPr eaLnBrk="1" hangingPunct="1"/>
            <a:r>
              <a:rPr lang="en-GB" altLang="en-US" dirty="0">
                <a:solidFill>
                  <a:srgbClr val="0070C0"/>
                </a:solidFill>
              </a:rPr>
              <a:t>Diet and nutrition</a:t>
            </a:r>
          </a:p>
          <a:p>
            <a:pPr eaLnBrk="1" hangingPunct="1"/>
            <a:r>
              <a:rPr lang="en-GB" altLang="en-US" dirty="0">
                <a:solidFill>
                  <a:srgbClr val="0070C0"/>
                </a:solidFill>
              </a:rPr>
              <a:t>Exercise</a:t>
            </a:r>
          </a:p>
          <a:p>
            <a:pPr eaLnBrk="1" hangingPunct="1"/>
            <a:r>
              <a:rPr lang="en-GB" altLang="en-US" dirty="0">
                <a:solidFill>
                  <a:srgbClr val="0070C0"/>
                </a:solidFill>
              </a:rPr>
              <a:t>Relationships</a:t>
            </a:r>
          </a:p>
          <a:p>
            <a:pPr eaLnBrk="1" hangingPunct="1"/>
            <a:r>
              <a:rPr lang="en-GB" altLang="en-US" dirty="0">
                <a:solidFill>
                  <a:srgbClr val="0070C0"/>
                </a:solidFill>
              </a:rPr>
              <a:t>Community</a:t>
            </a:r>
          </a:p>
          <a:p>
            <a:pPr eaLnBrk="1" hangingPunct="1"/>
            <a:r>
              <a:rPr lang="en-GB" altLang="en-US" dirty="0">
                <a:solidFill>
                  <a:srgbClr val="0070C0"/>
                </a:solidFill>
              </a:rPr>
              <a:t>Parenting ability</a:t>
            </a:r>
          </a:p>
          <a:p>
            <a:pPr eaLnBrk="1" hangingPunct="1"/>
            <a:r>
              <a:rPr lang="en-GB" altLang="en-US" dirty="0">
                <a:solidFill>
                  <a:srgbClr val="0070C0"/>
                </a:solidFill>
              </a:rPr>
              <a:t>Engagement with services</a:t>
            </a:r>
          </a:p>
          <a:p>
            <a:pPr eaLnBrk="1" hangingPunct="1"/>
            <a:endParaRPr lang="en-US"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4">
            <a:extLst>
              <a:ext uri="{FF2B5EF4-FFF2-40B4-BE49-F238E27FC236}">
                <a16:creationId xmlns:a16="http://schemas.microsoft.com/office/drawing/2014/main" id="{327096B1-E419-D2B5-3F30-B74502F11377}"/>
              </a:ext>
            </a:extLst>
          </p:cNvPr>
          <p:cNvSpPr>
            <a:spLocks noGrp="1" noChangeArrowheads="1"/>
          </p:cNvSpPr>
          <p:nvPr>
            <p:ph type="title"/>
          </p:nvPr>
        </p:nvSpPr>
        <p:spPr/>
        <p:txBody>
          <a:bodyPr/>
          <a:lstStyle/>
          <a:p>
            <a:pPr eaLnBrk="1" hangingPunct="1"/>
            <a:endParaRPr lang="en-US" altLang="en-US"/>
          </a:p>
        </p:txBody>
      </p:sp>
      <p:pic>
        <p:nvPicPr>
          <p:cNvPr id="21507" name="Content Placeholder 6">
            <a:extLst>
              <a:ext uri="{FF2B5EF4-FFF2-40B4-BE49-F238E27FC236}">
                <a16:creationId xmlns:a16="http://schemas.microsoft.com/office/drawing/2014/main" id="{53F71060-A42C-98E8-78C7-82975C1317A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703389" y="188913"/>
            <a:ext cx="8785225" cy="5472112"/>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7BF7FA74-EE2C-D86C-864C-AADEED3195D9}"/>
              </a:ext>
            </a:extLst>
          </p:cNvPr>
          <p:cNvSpPr>
            <a:spLocks noGrp="1" noChangeArrowheads="1"/>
          </p:cNvSpPr>
          <p:nvPr>
            <p:ph type="title"/>
          </p:nvPr>
        </p:nvSpPr>
        <p:spPr/>
        <p:txBody>
          <a:bodyPr/>
          <a:lstStyle/>
          <a:p>
            <a:pPr eaLnBrk="1" hangingPunct="1"/>
            <a:endParaRPr lang="en-US" altLang="en-US"/>
          </a:p>
        </p:txBody>
      </p:sp>
      <p:pic>
        <p:nvPicPr>
          <p:cNvPr id="23555" name="Content Placeholder 3">
            <a:extLst>
              <a:ext uri="{FF2B5EF4-FFF2-40B4-BE49-F238E27FC236}">
                <a16:creationId xmlns:a16="http://schemas.microsoft.com/office/drawing/2014/main" id="{E36A5232-5176-B690-C9EE-277287B733E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524000" y="1"/>
            <a:ext cx="9036050" cy="5661025"/>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1527C530-A556-F44D-8C5E-2D604810B2FD}"/>
              </a:ext>
            </a:extLst>
          </p:cNvPr>
          <p:cNvSpPr>
            <a:spLocks noGrp="1" noChangeArrowheads="1"/>
          </p:cNvSpPr>
          <p:nvPr>
            <p:ph type="title"/>
          </p:nvPr>
        </p:nvSpPr>
        <p:spPr/>
        <p:txBody>
          <a:bodyPr/>
          <a:lstStyle/>
          <a:p>
            <a:pPr eaLnBrk="1" hangingPunct="1"/>
            <a:endParaRPr lang="en-GB" altLang="en-US"/>
          </a:p>
        </p:txBody>
      </p:sp>
      <p:pic>
        <p:nvPicPr>
          <p:cNvPr id="25603" name="Picture 6" descr="Image result for windscreen model wellbeing wales">
            <a:extLst>
              <a:ext uri="{FF2B5EF4-FFF2-40B4-BE49-F238E27FC236}">
                <a16:creationId xmlns:a16="http://schemas.microsoft.com/office/drawing/2014/main" id="{E408838C-69EC-F0FD-E509-FB014E6B0BB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847851" y="274639"/>
            <a:ext cx="8569325" cy="5818187"/>
          </a:xfr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B5FE6759-AC5C-3774-9F7F-CF474699481A}"/>
              </a:ext>
            </a:extLst>
          </p:cNvPr>
          <p:cNvSpPr>
            <a:spLocks noGrp="1" noChangeArrowheads="1"/>
          </p:cNvSpPr>
          <p:nvPr>
            <p:ph type="title"/>
          </p:nvPr>
        </p:nvSpPr>
        <p:spPr/>
        <p:txBody>
          <a:bodyPr/>
          <a:lstStyle/>
          <a:p>
            <a:pPr eaLnBrk="1" hangingPunct="1"/>
            <a:r>
              <a:rPr lang="en-GB" altLang="en-US"/>
              <a:t>Multi-agency Working/</a:t>
            </a:r>
          </a:p>
        </p:txBody>
      </p:sp>
      <p:sp>
        <p:nvSpPr>
          <p:cNvPr id="3" name="Content Placeholder 2">
            <a:extLst>
              <a:ext uri="{FF2B5EF4-FFF2-40B4-BE49-F238E27FC236}">
                <a16:creationId xmlns:a16="http://schemas.microsoft.com/office/drawing/2014/main" id="{CF1F579C-6C7F-DF72-91DA-013290790B8E}"/>
              </a:ext>
            </a:extLst>
          </p:cNvPr>
          <p:cNvSpPr>
            <a:spLocks noGrp="1"/>
          </p:cNvSpPr>
          <p:nvPr>
            <p:ph idx="1"/>
          </p:nvPr>
        </p:nvSpPr>
        <p:spPr>
          <a:xfrm>
            <a:off x="1981200" y="1600201"/>
            <a:ext cx="8229600" cy="3916363"/>
          </a:xfrm>
        </p:spPr>
        <p:txBody>
          <a:bodyPr rtlCol="0">
            <a:normAutofit/>
          </a:bodyPr>
          <a:lstStyle/>
          <a:p>
            <a:pPr>
              <a:defRPr/>
            </a:pPr>
            <a:r>
              <a:rPr lang="en-GB" sz="2000" dirty="0"/>
              <a:t>Multi-agency working is about different services, agencies and teams of professionals and other staff working together to provide the services that fully meet the needs of children. </a:t>
            </a:r>
          </a:p>
          <a:p>
            <a:pPr>
              <a:defRPr/>
            </a:pPr>
            <a:r>
              <a:rPr lang="en-GB" sz="2000" dirty="0"/>
              <a:t>To work successfully on a multi-agency basis you need to be clear about your own role and aware of the roles of other professionals.</a:t>
            </a:r>
          </a:p>
          <a:p>
            <a:pPr>
              <a:defRPr/>
            </a:pPr>
            <a:r>
              <a:rPr lang="en-GB" sz="2000" dirty="0"/>
              <a:t>You need to be confident about your own standards and targets and respectful of those that apply to other services.</a:t>
            </a:r>
          </a:p>
          <a:p>
            <a:pPr>
              <a:defRPr/>
            </a:pPr>
            <a:endParaRPr lang="en-GB" sz="2000" dirty="0"/>
          </a:p>
          <a:p>
            <a:pPr>
              <a:defRPr/>
            </a:pPr>
            <a:r>
              <a:rPr lang="en-GB" sz="2000" dirty="0"/>
              <a:t>Every Child Matters: Change for children (Common core of skills and knowledge for the children’s workforce) (DfES, 2004)</a:t>
            </a:r>
          </a:p>
          <a:p>
            <a:pPr marL="0" indent="0">
              <a:buNone/>
              <a:defRPr/>
            </a:pP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550D7DFD-8E03-14AA-24B3-C24F1045AB83}"/>
              </a:ext>
            </a:extLst>
          </p:cNvPr>
          <p:cNvSpPr>
            <a:spLocks noGrp="1" noChangeArrowheads="1"/>
          </p:cNvSpPr>
          <p:nvPr>
            <p:ph type="title"/>
          </p:nvPr>
        </p:nvSpPr>
        <p:spPr/>
        <p:txBody>
          <a:bodyPr/>
          <a:lstStyle/>
          <a:p>
            <a:pPr eaLnBrk="1" hangingPunct="1"/>
            <a:r>
              <a:rPr lang="en-GB" altLang="en-US"/>
              <a:t>Government strategies </a:t>
            </a:r>
          </a:p>
        </p:txBody>
      </p:sp>
      <p:sp>
        <p:nvSpPr>
          <p:cNvPr id="28675" name="Content Placeholder 2">
            <a:extLst>
              <a:ext uri="{FF2B5EF4-FFF2-40B4-BE49-F238E27FC236}">
                <a16:creationId xmlns:a16="http://schemas.microsoft.com/office/drawing/2014/main" id="{64D6CCCF-9FF6-C08E-7ADC-71E6AC624AF3}"/>
              </a:ext>
            </a:extLst>
          </p:cNvPr>
          <p:cNvSpPr>
            <a:spLocks noGrp="1" noChangeArrowheads="1"/>
          </p:cNvSpPr>
          <p:nvPr>
            <p:ph sz="half" idx="1"/>
          </p:nvPr>
        </p:nvSpPr>
        <p:spPr/>
        <p:txBody>
          <a:bodyPr>
            <a:normAutofit lnSpcReduction="10000"/>
          </a:bodyPr>
          <a:lstStyle/>
          <a:p>
            <a:pPr eaLnBrk="1" hangingPunct="1"/>
            <a:r>
              <a:rPr lang="en-GB" altLang="en-US" sz="2000" dirty="0"/>
              <a:t>CCUHP </a:t>
            </a:r>
            <a:r>
              <a:rPr lang="en-GB" altLang="en-US" sz="2000" dirty="0" err="1"/>
              <a:t>yn</a:t>
            </a:r>
            <a:r>
              <a:rPr lang="en-GB" altLang="en-US" sz="2000" dirty="0"/>
              <a:t> sail </a:t>
            </a:r>
            <a:r>
              <a:rPr lang="en-GB" altLang="en-US" sz="2000" dirty="0" err="1"/>
              <a:t>i</a:t>
            </a:r>
            <a:r>
              <a:rPr lang="en-GB" altLang="en-US" sz="2000" dirty="0"/>
              <a:t> </a:t>
            </a:r>
            <a:r>
              <a:rPr lang="en-GB" altLang="en-US" sz="2000" dirty="0" err="1"/>
              <a:t>bolisi</a:t>
            </a:r>
            <a:endParaRPr lang="en-GB" altLang="en-US" sz="2000" dirty="0"/>
          </a:p>
          <a:p>
            <a:pPr eaLnBrk="1" hangingPunct="1"/>
            <a:r>
              <a:rPr lang="en-GB" altLang="en-US" sz="2000" dirty="0" err="1"/>
              <a:t>Dyfodol</a:t>
            </a:r>
            <a:r>
              <a:rPr lang="en-GB" altLang="en-US" sz="2000" dirty="0"/>
              <a:t> </a:t>
            </a:r>
            <a:r>
              <a:rPr lang="en-GB" altLang="en-US" sz="2000" dirty="0" err="1"/>
              <a:t>Disglair</a:t>
            </a:r>
            <a:r>
              <a:rPr lang="en-GB" altLang="en-US" sz="2000" dirty="0"/>
              <a:t> </a:t>
            </a:r>
            <a:r>
              <a:rPr lang="en-GB" altLang="en-US" sz="2000" dirty="0" err="1"/>
              <a:t>Adeiladu</a:t>
            </a:r>
            <a:r>
              <a:rPr lang="en-GB" altLang="en-US" sz="2000" dirty="0"/>
              <a:t>.</a:t>
            </a:r>
          </a:p>
          <a:p>
            <a:pPr eaLnBrk="1" hangingPunct="1"/>
            <a:r>
              <a:rPr lang="en-GB" altLang="en-US" sz="2000" dirty="0" err="1"/>
              <a:t>Strategaeth</a:t>
            </a:r>
            <a:r>
              <a:rPr lang="en-GB" altLang="en-US" sz="2000" dirty="0"/>
              <a:t> </a:t>
            </a:r>
            <a:r>
              <a:rPr lang="en-GB" altLang="en-US" sz="2000" dirty="0" err="1"/>
              <a:t>Tlodi</a:t>
            </a:r>
            <a:r>
              <a:rPr lang="en-GB" altLang="en-US" sz="2000" dirty="0"/>
              <a:t> Plant.</a:t>
            </a:r>
          </a:p>
          <a:p>
            <a:pPr eaLnBrk="1" hangingPunct="1"/>
            <a:r>
              <a:rPr lang="en-GB" altLang="en-US" sz="2000" dirty="0" err="1"/>
              <a:t>Canllawiau</a:t>
            </a:r>
            <a:r>
              <a:rPr lang="en-GB" altLang="en-US" sz="2000" dirty="0"/>
              <a:t> NICE.</a:t>
            </a:r>
          </a:p>
          <a:p>
            <a:pPr eaLnBrk="1" hangingPunct="1"/>
            <a:r>
              <a:rPr lang="en-GB" altLang="en-US" sz="2000" dirty="0" err="1"/>
              <a:t>canlyniadau</a:t>
            </a:r>
            <a:r>
              <a:rPr lang="en-GB" altLang="en-US" sz="2000" dirty="0"/>
              <a:t> </a:t>
            </a:r>
            <a:r>
              <a:rPr lang="en-GB" altLang="en-US" sz="2000" dirty="0" err="1"/>
              <a:t>blynyddoedd</a:t>
            </a:r>
            <a:r>
              <a:rPr lang="en-GB" altLang="en-US" sz="2000" dirty="0"/>
              <a:t> </a:t>
            </a:r>
            <a:r>
              <a:rPr lang="en-GB" altLang="en-US" sz="2000" dirty="0" err="1"/>
              <a:t>cynnar</a:t>
            </a:r>
            <a:r>
              <a:rPr lang="en-GB" altLang="en-US" sz="2000" dirty="0"/>
              <a:t> </a:t>
            </a:r>
            <a:r>
              <a:rPr lang="en-GB" altLang="en-US" sz="2000" dirty="0" err="1"/>
              <a:t>fframwaith</a:t>
            </a:r>
            <a:r>
              <a:rPr lang="en-GB" altLang="en-US" dirty="0"/>
              <a:t>.</a:t>
            </a:r>
          </a:p>
          <a:p>
            <a:pPr eaLnBrk="1" hangingPunct="1"/>
            <a:r>
              <a:rPr lang="en-GB" altLang="en-US" sz="2000" dirty="0"/>
              <a:t>Creu Cymru </a:t>
            </a:r>
            <a:r>
              <a:rPr lang="en-GB" altLang="en-US" sz="2000" dirty="0" err="1"/>
              <a:t>egnïol</a:t>
            </a:r>
            <a:r>
              <a:rPr lang="en-GB" altLang="en-US" sz="2000" dirty="0"/>
              <a:t>.</a:t>
            </a:r>
          </a:p>
          <a:p>
            <a:pPr eaLnBrk="1" hangingPunct="1"/>
            <a:r>
              <a:rPr lang="en-GB" altLang="en-US" sz="2000" dirty="0"/>
              <a:t>Polisi </a:t>
            </a:r>
            <a:r>
              <a:rPr lang="en-GB" altLang="en-US" sz="2000" dirty="0" err="1"/>
              <a:t>Chwarae</a:t>
            </a:r>
            <a:r>
              <a:rPr lang="en-GB" altLang="en-US" sz="2000" dirty="0"/>
              <a:t> </a:t>
            </a:r>
            <a:r>
              <a:rPr lang="en-GB" altLang="en-US" sz="2000" dirty="0" err="1"/>
              <a:t>Llywodraeth</a:t>
            </a:r>
            <a:r>
              <a:rPr lang="en-GB" altLang="en-US" sz="2000" dirty="0"/>
              <a:t> Cymru.</a:t>
            </a:r>
          </a:p>
          <a:p>
            <a:pPr eaLnBrk="1" hangingPunct="1"/>
            <a:r>
              <a:rPr lang="en-GB" altLang="en-US" sz="2000" dirty="0"/>
              <a:t>Plant a </a:t>
            </a:r>
            <a:r>
              <a:rPr lang="en-GB" altLang="en-US" sz="2000" dirty="0" err="1"/>
              <a:t>Phobl</a:t>
            </a:r>
            <a:r>
              <a:rPr lang="en-GB" altLang="en-US" sz="2000" dirty="0"/>
              <a:t> </a:t>
            </a:r>
            <a:r>
              <a:rPr lang="en-GB" altLang="en-US" sz="2000" dirty="0" err="1"/>
              <a:t>Ifanc</a:t>
            </a:r>
            <a:r>
              <a:rPr lang="en-GB" altLang="en-US" sz="2000" dirty="0"/>
              <a:t> </a:t>
            </a:r>
            <a:r>
              <a:rPr lang="en-GB" altLang="en-US" sz="2000" dirty="0" err="1"/>
              <a:t>Lles</a:t>
            </a:r>
            <a:r>
              <a:rPr lang="en-GB" altLang="en-US" sz="2000" dirty="0"/>
              <a:t> </a:t>
            </a:r>
            <a:r>
              <a:rPr lang="en-GB" altLang="en-US" sz="2000" dirty="0" err="1"/>
              <a:t>Monitro</a:t>
            </a:r>
            <a:r>
              <a:rPr lang="en-GB" altLang="en-US" sz="2000" dirty="0"/>
              <a:t> </a:t>
            </a:r>
            <a:r>
              <a:rPr lang="en-GB" altLang="en-US" sz="2000" dirty="0" err="1"/>
              <a:t>ar</a:t>
            </a:r>
            <a:r>
              <a:rPr lang="en-GB" altLang="en-US" sz="2000" dirty="0"/>
              <a:t> </a:t>
            </a:r>
            <a:r>
              <a:rPr lang="en-GB" altLang="en-US" sz="2000" dirty="0" err="1"/>
              <a:t>gyfer</a:t>
            </a:r>
            <a:r>
              <a:rPr lang="en-GB" altLang="en-US" sz="2000" dirty="0"/>
              <a:t> Cymru 2015</a:t>
            </a:r>
          </a:p>
        </p:txBody>
      </p:sp>
      <p:sp>
        <p:nvSpPr>
          <p:cNvPr id="21508" name="Content Placeholder 3">
            <a:extLst>
              <a:ext uri="{FF2B5EF4-FFF2-40B4-BE49-F238E27FC236}">
                <a16:creationId xmlns:a16="http://schemas.microsoft.com/office/drawing/2014/main" id="{A7B1CB08-7BAD-F5EF-136B-A17BB977E27C}"/>
              </a:ext>
            </a:extLst>
          </p:cNvPr>
          <p:cNvSpPr>
            <a:spLocks noGrp="1"/>
          </p:cNvSpPr>
          <p:nvPr>
            <p:ph sz="half" idx="2"/>
          </p:nvPr>
        </p:nvSpPr>
        <p:spPr>
          <a:xfrm>
            <a:off x="6096000" y="1600200"/>
            <a:ext cx="4038600" cy="3989388"/>
          </a:xfrm>
        </p:spPr>
        <p:txBody>
          <a:bodyPr rtlCol="0">
            <a:normAutofit lnSpcReduction="10000"/>
          </a:bodyPr>
          <a:lstStyle/>
          <a:p>
            <a:pPr>
              <a:buFont typeface="Wingdings" panose="05000000000000000000" pitchFamily="2" charset="2"/>
              <a:buChar char="§"/>
              <a:defRPr/>
            </a:pPr>
            <a:r>
              <a:rPr lang="en-GB" altLang="en-US" sz="2000" dirty="0">
                <a:solidFill>
                  <a:srgbClr val="0070C0"/>
                </a:solidFill>
              </a:rPr>
              <a:t>UNCRC Underpins policy</a:t>
            </a:r>
          </a:p>
          <a:p>
            <a:pPr>
              <a:buFont typeface="Wingdings" panose="05000000000000000000" pitchFamily="2" charset="2"/>
              <a:buChar char="§"/>
              <a:defRPr/>
            </a:pPr>
            <a:r>
              <a:rPr lang="en-GB" altLang="en-US" sz="2000" dirty="0">
                <a:solidFill>
                  <a:srgbClr val="0070C0"/>
                </a:solidFill>
              </a:rPr>
              <a:t>Building Brighter Futures.</a:t>
            </a:r>
          </a:p>
          <a:p>
            <a:pPr>
              <a:buFont typeface="Wingdings" panose="05000000000000000000" pitchFamily="2" charset="2"/>
              <a:buChar char="§"/>
              <a:defRPr/>
            </a:pPr>
            <a:r>
              <a:rPr lang="en-GB" altLang="en-US" sz="2000" dirty="0">
                <a:solidFill>
                  <a:srgbClr val="0070C0"/>
                </a:solidFill>
              </a:rPr>
              <a:t>Child Poverty Strategy.</a:t>
            </a:r>
          </a:p>
          <a:p>
            <a:pPr>
              <a:buFont typeface="Wingdings" panose="05000000000000000000" pitchFamily="2" charset="2"/>
              <a:buChar char="§"/>
              <a:defRPr/>
            </a:pPr>
            <a:r>
              <a:rPr lang="en-GB" altLang="en-US" sz="2000" dirty="0">
                <a:solidFill>
                  <a:srgbClr val="0070C0"/>
                </a:solidFill>
              </a:rPr>
              <a:t>NICE Guidance.</a:t>
            </a:r>
          </a:p>
          <a:p>
            <a:pPr>
              <a:buFont typeface="Wingdings" panose="05000000000000000000" pitchFamily="2" charset="2"/>
              <a:buChar char="§"/>
              <a:defRPr/>
            </a:pPr>
            <a:r>
              <a:rPr lang="en-GB" altLang="en-US" sz="2000" dirty="0">
                <a:solidFill>
                  <a:srgbClr val="0070C0"/>
                </a:solidFill>
              </a:rPr>
              <a:t>Early years outcomes framework.</a:t>
            </a:r>
          </a:p>
          <a:p>
            <a:pPr>
              <a:buFont typeface="Wingdings" panose="05000000000000000000" pitchFamily="2" charset="2"/>
              <a:buChar char="§"/>
              <a:defRPr/>
            </a:pPr>
            <a:r>
              <a:rPr lang="en-GB" altLang="en-US" sz="2000" dirty="0">
                <a:solidFill>
                  <a:srgbClr val="0070C0"/>
                </a:solidFill>
              </a:rPr>
              <a:t>Creating an active Wales.</a:t>
            </a:r>
          </a:p>
          <a:p>
            <a:pPr>
              <a:buFont typeface="Wingdings" panose="05000000000000000000" pitchFamily="2" charset="2"/>
              <a:buChar char="§"/>
              <a:defRPr/>
            </a:pPr>
            <a:r>
              <a:rPr lang="en-GB" altLang="en-US" sz="2000" dirty="0">
                <a:solidFill>
                  <a:srgbClr val="0070C0"/>
                </a:solidFill>
              </a:rPr>
              <a:t>Welsh Government Play Policy.</a:t>
            </a:r>
          </a:p>
          <a:p>
            <a:pPr>
              <a:buFont typeface="Wingdings" panose="05000000000000000000" pitchFamily="2" charset="2"/>
              <a:buChar char="§"/>
              <a:defRPr/>
            </a:pPr>
            <a:r>
              <a:rPr lang="en-GB" sz="2000" dirty="0">
                <a:solidFill>
                  <a:srgbClr val="0070C0"/>
                </a:solidFill>
              </a:rPr>
              <a:t>Children and Young People Wellbeing Monitor for Wales 2015</a:t>
            </a:r>
            <a:endParaRPr lang="en-GB" altLang="en-US" sz="2000" dirty="0">
              <a:solidFill>
                <a:srgbClr val="0070C0"/>
              </a:solidFill>
            </a:endParaRPr>
          </a:p>
          <a:p>
            <a:pPr>
              <a:buFont typeface="Wingdings" panose="05000000000000000000" pitchFamily="2" charset="2"/>
              <a:buChar char="§"/>
              <a:defRPr/>
            </a:pPr>
            <a:endParaRPr lang="en-GB" altLang="en-US" dirty="0"/>
          </a:p>
          <a:p>
            <a:pPr marL="0" indent="0">
              <a:buNone/>
              <a:defRPr/>
            </a:pPr>
            <a:endParaRPr lang="en-GB" alt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1F402367-07A7-3342-D7FD-F13B1DB68700}"/>
              </a:ext>
            </a:extLst>
          </p:cNvPr>
          <p:cNvSpPr>
            <a:spLocks noGrp="1" noChangeArrowheads="1"/>
          </p:cNvSpPr>
          <p:nvPr>
            <p:ph type="title"/>
          </p:nvPr>
        </p:nvSpPr>
        <p:spPr/>
        <p:txBody>
          <a:bodyPr/>
          <a:lstStyle/>
          <a:p>
            <a:pPr eaLnBrk="1" hangingPunct="1"/>
            <a:r>
              <a:rPr lang="en-GB" altLang="en-US"/>
              <a:t>Organisations.</a:t>
            </a:r>
          </a:p>
        </p:txBody>
      </p:sp>
      <p:sp>
        <p:nvSpPr>
          <p:cNvPr id="30723" name="Content Placeholder 2">
            <a:extLst>
              <a:ext uri="{FF2B5EF4-FFF2-40B4-BE49-F238E27FC236}">
                <a16:creationId xmlns:a16="http://schemas.microsoft.com/office/drawing/2014/main" id="{9F8E642C-403A-9C50-5CC8-EFC701CAF6D7}"/>
              </a:ext>
            </a:extLst>
          </p:cNvPr>
          <p:cNvSpPr>
            <a:spLocks noGrp="1" noChangeArrowheads="1"/>
          </p:cNvSpPr>
          <p:nvPr>
            <p:ph sz="half" idx="1"/>
          </p:nvPr>
        </p:nvSpPr>
        <p:spPr/>
        <p:txBody>
          <a:bodyPr/>
          <a:lstStyle/>
          <a:p>
            <a:pPr eaLnBrk="1" hangingPunct="1"/>
            <a:r>
              <a:rPr lang="en-GB" altLang="en-US" sz="2400"/>
              <a:t>Comisiynydd Plant Cymru</a:t>
            </a:r>
          </a:p>
          <a:p>
            <a:pPr eaLnBrk="1" hangingPunct="1"/>
            <a:r>
              <a:rPr lang="en-GB" altLang="en-US" sz="2400"/>
              <a:t>Estyn</a:t>
            </a:r>
          </a:p>
          <a:p>
            <a:pPr eaLnBrk="1" hangingPunct="1"/>
            <a:r>
              <a:rPr lang="en-GB" altLang="en-US" sz="2400"/>
              <a:t>AGGCC</a:t>
            </a:r>
          </a:p>
          <a:p>
            <a:pPr eaLnBrk="1" hangingPunct="1"/>
            <a:r>
              <a:rPr lang="en-GB" altLang="en-US" sz="2400"/>
              <a:t>Barnardos</a:t>
            </a:r>
          </a:p>
          <a:p>
            <a:pPr eaLnBrk="1" hangingPunct="1"/>
            <a:r>
              <a:rPr lang="en-GB" altLang="en-US" sz="2400"/>
              <a:t>Achub y Plant</a:t>
            </a:r>
          </a:p>
          <a:p>
            <a:pPr eaLnBrk="1" hangingPunct="1"/>
            <a:r>
              <a:rPr lang="en-GB" altLang="en-US" sz="2400"/>
              <a:t>Dechrau'n Deg</a:t>
            </a:r>
          </a:p>
          <a:p>
            <a:pPr eaLnBrk="1" hangingPunct="1"/>
            <a:r>
              <a:rPr lang="en-GB" altLang="en-US" sz="2400"/>
              <a:t>Cynllun Gwên Rhwydwaith Ysgolion Iach Cymru</a:t>
            </a:r>
          </a:p>
        </p:txBody>
      </p:sp>
      <p:sp>
        <p:nvSpPr>
          <p:cNvPr id="22532" name="Content Placeholder 3">
            <a:extLst>
              <a:ext uri="{FF2B5EF4-FFF2-40B4-BE49-F238E27FC236}">
                <a16:creationId xmlns:a16="http://schemas.microsoft.com/office/drawing/2014/main" id="{DCC8F1B1-D760-E7BE-7E4B-ED1893726577}"/>
              </a:ext>
            </a:extLst>
          </p:cNvPr>
          <p:cNvSpPr>
            <a:spLocks noGrp="1"/>
          </p:cNvSpPr>
          <p:nvPr>
            <p:ph sz="half" idx="2"/>
          </p:nvPr>
        </p:nvSpPr>
        <p:spPr/>
        <p:txBody>
          <a:bodyPr rtlCol="0">
            <a:normAutofit/>
          </a:bodyPr>
          <a:lstStyle/>
          <a:p>
            <a:pPr>
              <a:defRPr/>
            </a:pPr>
            <a:r>
              <a:rPr lang="en-GB" altLang="en-US" sz="2400" dirty="0">
                <a:solidFill>
                  <a:srgbClr val="0070C0"/>
                </a:solidFill>
              </a:rPr>
              <a:t>Children's Commissioner Wales</a:t>
            </a:r>
          </a:p>
          <a:p>
            <a:pPr>
              <a:defRPr/>
            </a:pPr>
            <a:r>
              <a:rPr lang="en-GB" altLang="en-US" sz="2400" dirty="0">
                <a:solidFill>
                  <a:srgbClr val="0070C0"/>
                </a:solidFill>
              </a:rPr>
              <a:t>Estyn</a:t>
            </a:r>
          </a:p>
          <a:p>
            <a:pPr>
              <a:defRPr/>
            </a:pPr>
            <a:r>
              <a:rPr lang="en-GB" altLang="en-US" sz="2400" dirty="0">
                <a:solidFill>
                  <a:srgbClr val="0070C0"/>
                </a:solidFill>
              </a:rPr>
              <a:t>CSSIW</a:t>
            </a:r>
          </a:p>
          <a:p>
            <a:pPr>
              <a:defRPr/>
            </a:pPr>
            <a:r>
              <a:rPr lang="en-GB" altLang="en-US" sz="2400" dirty="0" err="1">
                <a:solidFill>
                  <a:srgbClr val="0070C0"/>
                </a:solidFill>
              </a:rPr>
              <a:t>Barnados</a:t>
            </a:r>
            <a:r>
              <a:rPr lang="en-GB" altLang="en-US" sz="2400" dirty="0">
                <a:solidFill>
                  <a:srgbClr val="0070C0"/>
                </a:solidFill>
              </a:rPr>
              <a:t> </a:t>
            </a:r>
          </a:p>
          <a:p>
            <a:pPr>
              <a:defRPr/>
            </a:pPr>
            <a:r>
              <a:rPr lang="en-GB" altLang="en-US" sz="2400" dirty="0">
                <a:solidFill>
                  <a:srgbClr val="0070C0"/>
                </a:solidFill>
              </a:rPr>
              <a:t>Save the Children</a:t>
            </a:r>
          </a:p>
          <a:p>
            <a:pPr>
              <a:defRPr/>
            </a:pPr>
            <a:r>
              <a:rPr lang="en-GB" altLang="en-US" sz="2400" dirty="0">
                <a:solidFill>
                  <a:srgbClr val="0070C0"/>
                </a:solidFill>
              </a:rPr>
              <a:t>Flying Start </a:t>
            </a:r>
          </a:p>
          <a:p>
            <a:pPr>
              <a:defRPr/>
            </a:pPr>
            <a:r>
              <a:rPr lang="en-GB" altLang="en-US" sz="2400" dirty="0">
                <a:solidFill>
                  <a:srgbClr val="0070C0"/>
                </a:solidFill>
              </a:rPr>
              <a:t>Designed to Smile</a:t>
            </a:r>
          </a:p>
          <a:p>
            <a:pPr>
              <a:defRPr/>
            </a:pPr>
            <a:r>
              <a:rPr lang="en-GB" altLang="en-US" sz="2400" dirty="0">
                <a:solidFill>
                  <a:srgbClr val="0070C0"/>
                </a:solidFill>
              </a:rPr>
              <a:t> Welsh Network of Healthy Schools</a:t>
            </a:r>
          </a:p>
          <a:p>
            <a:pPr>
              <a:defRPr/>
            </a:pPr>
            <a:endParaRPr lang="en-GB" altLang="en-US" dirty="0">
              <a:solidFill>
                <a:srgbClr val="0070C0"/>
              </a:solidFill>
            </a:endParaRPr>
          </a:p>
          <a:p>
            <a:pPr marL="0" indent="0">
              <a:buNone/>
              <a:defRPr/>
            </a:pPr>
            <a:endParaRPr lang="en-GB" alt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BAAE071A-A49B-1229-7497-4960B36E8615}"/>
              </a:ext>
            </a:extLst>
          </p:cNvPr>
          <p:cNvSpPr>
            <a:spLocks noGrp="1" noChangeArrowheads="1"/>
          </p:cNvSpPr>
          <p:nvPr>
            <p:ph type="title"/>
          </p:nvPr>
        </p:nvSpPr>
        <p:spPr/>
        <p:txBody>
          <a:bodyPr/>
          <a:lstStyle/>
          <a:p>
            <a:pPr eaLnBrk="1" hangingPunct="1"/>
            <a:r>
              <a:rPr lang="en-GB" altLang="en-US" sz="4000" dirty="0"/>
              <a:t>What can We Do/</a:t>
            </a:r>
            <a:r>
              <a:rPr lang="es-ES" altLang="en-US" sz="4000" dirty="0">
                <a:solidFill>
                  <a:srgbClr val="0070C0"/>
                </a:solidFill>
              </a:rPr>
              <a:t>Beth y </a:t>
            </a:r>
            <a:r>
              <a:rPr lang="es-ES" altLang="en-US" sz="4000" dirty="0" err="1">
                <a:solidFill>
                  <a:srgbClr val="0070C0"/>
                </a:solidFill>
              </a:rPr>
              <a:t>gallwn</a:t>
            </a:r>
            <a:r>
              <a:rPr lang="es-ES" altLang="en-US" sz="4000" dirty="0">
                <a:solidFill>
                  <a:srgbClr val="0070C0"/>
                </a:solidFill>
              </a:rPr>
              <a:t> </a:t>
            </a:r>
            <a:r>
              <a:rPr lang="es-ES" altLang="en-US" sz="4000" dirty="0" err="1">
                <a:solidFill>
                  <a:srgbClr val="0070C0"/>
                </a:solidFill>
              </a:rPr>
              <a:t>ei</a:t>
            </a:r>
            <a:r>
              <a:rPr lang="es-ES" altLang="en-US" sz="4000" dirty="0">
                <a:solidFill>
                  <a:srgbClr val="0070C0"/>
                </a:solidFill>
              </a:rPr>
              <a:t> </a:t>
            </a:r>
            <a:r>
              <a:rPr lang="es-ES" altLang="en-US" sz="4000" dirty="0" err="1">
                <a:solidFill>
                  <a:srgbClr val="0070C0"/>
                </a:solidFill>
              </a:rPr>
              <a:t>wneud</a:t>
            </a:r>
            <a:r>
              <a:rPr lang="en-GB" altLang="en-US" sz="4000" dirty="0">
                <a:solidFill>
                  <a:srgbClr val="0070C0"/>
                </a:solidFill>
              </a:rPr>
              <a:t>?</a:t>
            </a:r>
            <a:endParaRPr lang="en-US" altLang="en-US" sz="4000" dirty="0">
              <a:solidFill>
                <a:srgbClr val="0070C0"/>
              </a:solidFill>
            </a:endParaRPr>
          </a:p>
        </p:txBody>
      </p:sp>
      <p:sp>
        <p:nvSpPr>
          <p:cNvPr id="32771" name="Content Placeholder 2">
            <a:extLst>
              <a:ext uri="{FF2B5EF4-FFF2-40B4-BE49-F238E27FC236}">
                <a16:creationId xmlns:a16="http://schemas.microsoft.com/office/drawing/2014/main" id="{E4A7E28E-91C1-C5D9-95B0-C11390E4582C}"/>
              </a:ext>
            </a:extLst>
          </p:cNvPr>
          <p:cNvSpPr>
            <a:spLocks noGrp="1" noChangeArrowheads="1"/>
          </p:cNvSpPr>
          <p:nvPr>
            <p:ph sz="half" idx="1"/>
          </p:nvPr>
        </p:nvSpPr>
        <p:spPr/>
        <p:txBody>
          <a:bodyPr/>
          <a:lstStyle/>
          <a:p>
            <a:pPr eaLnBrk="1" hangingPunct="1"/>
            <a:r>
              <a:rPr lang="en-US" altLang="en-US"/>
              <a:t>  Deall Ymddygiad</a:t>
            </a:r>
          </a:p>
          <a:p>
            <a:pPr eaLnBrk="1" hangingPunct="1"/>
            <a:r>
              <a:rPr lang="en-US" altLang="en-US"/>
              <a:t>Datblygu perthnasoedd cefnogol</a:t>
            </a:r>
          </a:p>
          <a:p>
            <a:pPr eaLnBrk="1" hangingPunct="1"/>
            <a:r>
              <a:rPr lang="en-US" altLang="en-US"/>
              <a:t>Bod yn ymwybodol o'r adnoddau / gwasanaethau sydd ar gael</a:t>
            </a:r>
          </a:p>
          <a:p>
            <a:pPr eaLnBrk="1" hangingPunct="1"/>
            <a:endParaRPr lang="en-US" altLang="en-US"/>
          </a:p>
          <a:p>
            <a:pPr eaLnBrk="1" hangingPunct="1"/>
            <a:endParaRPr lang="en-US" altLang="en-US"/>
          </a:p>
        </p:txBody>
      </p:sp>
      <p:sp>
        <p:nvSpPr>
          <p:cNvPr id="32772" name="Content Placeholder 3">
            <a:extLst>
              <a:ext uri="{FF2B5EF4-FFF2-40B4-BE49-F238E27FC236}">
                <a16:creationId xmlns:a16="http://schemas.microsoft.com/office/drawing/2014/main" id="{2865F917-4A98-F81A-E42E-A6B394632C63}"/>
              </a:ext>
            </a:extLst>
          </p:cNvPr>
          <p:cNvSpPr>
            <a:spLocks noGrp="1" noChangeArrowheads="1"/>
          </p:cNvSpPr>
          <p:nvPr>
            <p:ph sz="half" idx="2"/>
          </p:nvPr>
        </p:nvSpPr>
        <p:spPr/>
        <p:txBody>
          <a:bodyPr/>
          <a:lstStyle/>
          <a:p>
            <a:pPr eaLnBrk="1" hangingPunct="1"/>
            <a:r>
              <a:rPr lang="en-GB" altLang="en-US" dirty="0">
                <a:solidFill>
                  <a:srgbClr val="0070C0"/>
                </a:solidFill>
              </a:rPr>
              <a:t>Understanding Behaviour</a:t>
            </a:r>
          </a:p>
          <a:p>
            <a:pPr eaLnBrk="1" hangingPunct="1"/>
            <a:r>
              <a:rPr lang="en-GB" altLang="en-US" dirty="0">
                <a:solidFill>
                  <a:srgbClr val="0070C0"/>
                </a:solidFill>
              </a:rPr>
              <a:t>Developing supportive relationships</a:t>
            </a:r>
          </a:p>
          <a:p>
            <a:pPr eaLnBrk="1" hangingPunct="1"/>
            <a:r>
              <a:rPr lang="en-GB" altLang="en-US" dirty="0">
                <a:solidFill>
                  <a:srgbClr val="0070C0"/>
                </a:solidFill>
              </a:rPr>
              <a:t>Being aware of the resources/services available</a:t>
            </a:r>
            <a:endParaRPr lang="en-US" altLang="en-US" dirty="0">
              <a:solidFill>
                <a:srgbClr val="0070C0"/>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768668E3-962D-87D9-F40E-5F1B14C289C9}"/>
              </a:ext>
            </a:extLst>
          </p:cNvPr>
          <p:cNvSpPr>
            <a:spLocks noGrp="1" noChangeArrowheads="1"/>
          </p:cNvSpPr>
          <p:nvPr>
            <p:ph type="title"/>
          </p:nvPr>
        </p:nvSpPr>
        <p:spPr/>
        <p:txBody>
          <a:bodyPr/>
          <a:lstStyle/>
          <a:p>
            <a:pPr eaLnBrk="1" hangingPunct="1"/>
            <a:r>
              <a:rPr lang="en-GB" altLang="en-US" sz="2800" dirty="0"/>
              <a:t>Have you ever tried to change something/</a:t>
            </a:r>
            <a:r>
              <a:rPr lang="en-GB" altLang="en-US" sz="2800" dirty="0">
                <a:solidFill>
                  <a:srgbClr val="0070C0"/>
                </a:solidFill>
              </a:rPr>
              <a:t>Ydych chi </a:t>
            </a:r>
            <a:r>
              <a:rPr lang="en-GB" altLang="en-US" sz="2800" dirty="0" err="1">
                <a:solidFill>
                  <a:srgbClr val="0070C0"/>
                </a:solidFill>
              </a:rPr>
              <a:t>erioed</a:t>
            </a:r>
            <a:r>
              <a:rPr lang="en-GB" altLang="en-US" sz="2800" dirty="0">
                <a:solidFill>
                  <a:srgbClr val="0070C0"/>
                </a:solidFill>
              </a:rPr>
              <a:t> </a:t>
            </a:r>
            <a:r>
              <a:rPr lang="en-GB" altLang="en-US" sz="2800" dirty="0" err="1">
                <a:solidFill>
                  <a:srgbClr val="0070C0"/>
                </a:solidFill>
              </a:rPr>
              <a:t>wedi</a:t>
            </a:r>
            <a:r>
              <a:rPr lang="en-GB" altLang="en-US" sz="2800" dirty="0">
                <a:solidFill>
                  <a:srgbClr val="0070C0"/>
                </a:solidFill>
              </a:rPr>
              <a:t> </a:t>
            </a:r>
            <a:r>
              <a:rPr lang="en-GB" altLang="en-US" sz="2800" dirty="0" err="1">
                <a:solidFill>
                  <a:srgbClr val="0070C0"/>
                </a:solidFill>
              </a:rPr>
              <a:t>ceisio</a:t>
            </a:r>
            <a:r>
              <a:rPr lang="en-GB" altLang="en-US" sz="2800" dirty="0">
                <a:solidFill>
                  <a:srgbClr val="0070C0"/>
                </a:solidFill>
              </a:rPr>
              <a:t> </a:t>
            </a:r>
            <a:r>
              <a:rPr lang="en-GB" altLang="en-US" sz="2800" dirty="0" err="1">
                <a:solidFill>
                  <a:srgbClr val="0070C0"/>
                </a:solidFill>
              </a:rPr>
              <a:t>newid</a:t>
            </a:r>
            <a:r>
              <a:rPr lang="en-GB" altLang="en-US" sz="2800" dirty="0">
                <a:solidFill>
                  <a:srgbClr val="0070C0"/>
                </a:solidFill>
              </a:rPr>
              <a:t> </a:t>
            </a:r>
            <a:r>
              <a:rPr lang="en-GB" altLang="en-US" sz="2800" dirty="0" err="1">
                <a:solidFill>
                  <a:srgbClr val="0070C0"/>
                </a:solidFill>
              </a:rPr>
              <a:t>rhywbeth</a:t>
            </a:r>
            <a:r>
              <a:rPr lang="en-GB" altLang="en-US" sz="2800" dirty="0">
                <a:solidFill>
                  <a:srgbClr val="0070C0"/>
                </a:solidFill>
              </a:rPr>
              <a:t>?</a:t>
            </a:r>
            <a:endParaRPr lang="en-US" altLang="en-US" sz="2800" dirty="0">
              <a:solidFill>
                <a:srgbClr val="0070C0"/>
              </a:solidFill>
            </a:endParaRPr>
          </a:p>
        </p:txBody>
      </p:sp>
      <p:sp>
        <p:nvSpPr>
          <p:cNvPr id="34819" name="Content Placeholder 2">
            <a:extLst>
              <a:ext uri="{FF2B5EF4-FFF2-40B4-BE49-F238E27FC236}">
                <a16:creationId xmlns:a16="http://schemas.microsoft.com/office/drawing/2014/main" id="{B39766C3-A8F1-037E-B704-6292D91ED8EC}"/>
              </a:ext>
            </a:extLst>
          </p:cNvPr>
          <p:cNvSpPr>
            <a:spLocks noGrp="1" noChangeArrowheads="1"/>
          </p:cNvSpPr>
          <p:nvPr>
            <p:ph sz="half" idx="1"/>
          </p:nvPr>
        </p:nvSpPr>
        <p:spPr/>
        <p:txBody>
          <a:bodyPr/>
          <a:lstStyle/>
          <a:p>
            <a:pPr eaLnBrk="1" hangingPunct="1"/>
            <a:r>
              <a:rPr lang="en-US" altLang="en-US"/>
              <a:t>Mewn grwpiau o ddau, trafod ymddygiad eich bod wedi ceisio newid yn y gorffennol.</a:t>
            </a:r>
          </a:p>
        </p:txBody>
      </p:sp>
      <p:sp>
        <p:nvSpPr>
          <p:cNvPr id="34820" name="Content Placeholder 3">
            <a:extLst>
              <a:ext uri="{FF2B5EF4-FFF2-40B4-BE49-F238E27FC236}">
                <a16:creationId xmlns:a16="http://schemas.microsoft.com/office/drawing/2014/main" id="{F6A396B2-2A60-D5C7-A2E5-25D6EFFC568A}"/>
              </a:ext>
            </a:extLst>
          </p:cNvPr>
          <p:cNvSpPr>
            <a:spLocks noGrp="1" noChangeArrowheads="1"/>
          </p:cNvSpPr>
          <p:nvPr>
            <p:ph sz="half" idx="2"/>
          </p:nvPr>
        </p:nvSpPr>
        <p:spPr/>
        <p:txBody>
          <a:bodyPr/>
          <a:lstStyle/>
          <a:p>
            <a:pPr eaLnBrk="1" hangingPunct="1"/>
            <a:r>
              <a:rPr lang="en-GB" altLang="en-US" dirty="0">
                <a:solidFill>
                  <a:srgbClr val="0070C0"/>
                </a:solidFill>
              </a:rPr>
              <a:t>In groups of two, discuss a behaviour that you have tried to change in the past</a:t>
            </a:r>
            <a:r>
              <a:rPr lang="en-GB" altLang="en-US" dirty="0"/>
              <a:t>. </a:t>
            </a:r>
            <a:endParaRPr lang="en-US" alt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39257346-EB78-3596-17D8-C99E75F7E69D}"/>
              </a:ext>
            </a:extLst>
          </p:cNvPr>
          <p:cNvSpPr>
            <a:spLocks noGrp="1" noChangeArrowheads="1"/>
          </p:cNvSpPr>
          <p:nvPr>
            <p:ph type="title"/>
          </p:nvPr>
        </p:nvSpPr>
        <p:spPr/>
        <p:txBody>
          <a:bodyPr/>
          <a:lstStyle/>
          <a:p>
            <a:pPr eaLnBrk="1" hangingPunct="1"/>
            <a:r>
              <a:rPr lang="en-GB" altLang="en-US"/>
              <a:t>Four Statements.</a:t>
            </a:r>
          </a:p>
        </p:txBody>
      </p:sp>
      <p:sp>
        <p:nvSpPr>
          <p:cNvPr id="36867" name="Content Placeholder 2">
            <a:extLst>
              <a:ext uri="{FF2B5EF4-FFF2-40B4-BE49-F238E27FC236}">
                <a16:creationId xmlns:a16="http://schemas.microsoft.com/office/drawing/2014/main" id="{7362EF91-1F23-F811-307C-378C05236A8D}"/>
              </a:ext>
            </a:extLst>
          </p:cNvPr>
          <p:cNvSpPr>
            <a:spLocks noGrp="1" noChangeArrowheads="1"/>
          </p:cNvSpPr>
          <p:nvPr>
            <p:ph idx="1"/>
          </p:nvPr>
        </p:nvSpPr>
        <p:spPr>
          <a:xfrm>
            <a:off x="1981200" y="1268413"/>
            <a:ext cx="8229600" cy="4248150"/>
          </a:xfrm>
        </p:spPr>
        <p:txBody>
          <a:bodyPr>
            <a:normAutofit lnSpcReduction="10000"/>
          </a:bodyPr>
          <a:lstStyle/>
          <a:p>
            <a:pPr algn="just" eaLnBrk="1" hangingPunct="1">
              <a:lnSpc>
                <a:spcPct val="80000"/>
              </a:lnSpc>
              <a:spcBef>
                <a:spcPct val="0"/>
              </a:spcBef>
              <a:buFont typeface="Wingdings" panose="05000000000000000000" pitchFamily="2" charset="2"/>
              <a:buNone/>
            </a:pPr>
            <a:r>
              <a:rPr lang="en-GB" altLang="en-US" sz="1400" b="1">
                <a:latin typeface="Trebuchet MS" panose="020B0603020202020204" pitchFamily="34" charset="0"/>
              </a:rPr>
              <a:t>Thinking about it</a:t>
            </a:r>
          </a:p>
          <a:p>
            <a:pPr algn="just" eaLnBrk="1" hangingPunct="1">
              <a:lnSpc>
                <a:spcPct val="150000"/>
              </a:lnSpc>
              <a:spcBef>
                <a:spcPct val="0"/>
              </a:spcBef>
              <a:buFont typeface="Wingdings" panose="05000000000000000000" pitchFamily="2" charset="2"/>
              <a:buNone/>
            </a:pPr>
            <a:r>
              <a:rPr lang="en-GB" altLang="en-US" sz="1400"/>
              <a:t>I’m not entirely happy with what I’m doing, &amp; I’m thinking about making some changes. Sometimes I’d rather stay as I am. I’m aware of the pros &amp; cons &amp; I’m weighing it up</a:t>
            </a:r>
          </a:p>
          <a:p>
            <a:pPr algn="just" eaLnBrk="1" hangingPunct="1">
              <a:lnSpc>
                <a:spcPct val="80000"/>
              </a:lnSpc>
              <a:spcBef>
                <a:spcPct val="0"/>
              </a:spcBef>
              <a:buFont typeface="Wingdings" panose="05000000000000000000" pitchFamily="2" charset="2"/>
              <a:buNone/>
            </a:pPr>
            <a:endParaRPr lang="en-GB" altLang="en-US" sz="1400" b="1">
              <a:latin typeface="Trebuchet MS" panose="020B0603020202020204" pitchFamily="34" charset="0"/>
            </a:endParaRPr>
          </a:p>
          <a:p>
            <a:pPr algn="just" eaLnBrk="1" hangingPunct="1">
              <a:lnSpc>
                <a:spcPct val="80000"/>
              </a:lnSpc>
              <a:spcBef>
                <a:spcPct val="0"/>
              </a:spcBef>
              <a:buFont typeface="Wingdings" panose="05000000000000000000" pitchFamily="2" charset="2"/>
              <a:buNone/>
            </a:pPr>
            <a:r>
              <a:rPr lang="en-GB" altLang="en-US" sz="1400" b="1">
                <a:latin typeface="Trebuchet MS" panose="020B0603020202020204" pitchFamily="34" charset="0"/>
              </a:rPr>
              <a:t>Giving it a go</a:t>
            </a:r>
          </a:p>
          <a:p>
            <a:pPr algn="just" eaLnBrk="1" hangingPunct="1">
              <a:lnSpc>
                <a:spcPct val="150000"/>
              </a:lnSpc>
              <a:spcBef>
                <a:spcPct val="0"/>
              </a:spcBef>
              <a:buFont typeface="Wingdings" panose="05000000000000000000" pitchFamily="2" charset="2"/>
              <a:buNone/>
            </a:pPr>
            <a:r>
              <a:rPr lang="en-GB" altLang="en-US" sz="1400"/>
              <a:t>That’s it – I’m going to do something. I have a plan and I’m trying it out – I feel a bit scared or excited or both</a:t>
            </a:r>
          </a:p>
          <a:p>
            <a:pPr algn="just" eaLnBrk="1" hangingPunct="1">
              <a:lnSpc>
                <a:spcPct val="80000"/>
              </a:lnSpc>
              <a:spcBef>
                <a:spcPct val="0"/>
              </a:spcBef>
              <a:buFont typeface="Wingdings" panose="05000000000000000000" pitchFamily="2" charset="2"/>
              <a:buNone/>
            </a:pPr>
            <a:r>
              <a:rPr lang="en-GB" altLang="en-US" sz="1400"/>
              <a:t> </a:t>
            </a:r>
          </a:p>
          <a:p>
            <a:pPr algn="just" eaLnBrk="1" hangingPunct="1">
              <a:lnSpc>
                <a:spcPct val="150000"/>
              </a:lnSpc>
              <a:spcBef>
                <a:spcPct val="0"/>
              </a:spcBef>
              <a:buFont typeface="Wingdings" panose="05000000000000000000" pitchFamily="2" charset="2"/>
              <a:buNone/>
            </a:pPr>
            <a:r>
              <a:rPr lang="en-GB" altLang="en-US" sz="1400" b="1">
                <a:latin typeface="Trebuchet MS" panose="020B0603020202020204" pitchFamily="34" charset="0"/>
              </a:rPr>
              <a:t>Keeping it going</a:t>
            </a:r>
          </a:p>
          <a:p>
            <a:pPr algn="just" eaLnBrk="1" hangingPunct="1">
              <a:lnSpc>
                <a:spcPct val="150000"/>
              </a:lnSpc>
              <a:spcBef>
                <a:spcPct val="0"/>
              </a:spcBef>
              <a:buFont typeface="Wingdings" panose="05000000000000000000" pitchFamily="2" charset="2"/>
              <a:buNone/>
            </a:pPr>
            <a:r>
              <a:rPr lang="en-GB" altLang="en-US" sz="1400"/>
              <a:t>I have made the change and keeping it going. It’s hard work though and I wonder sometimes if it was  worth it? Sometimes I really like the ‘new me’ and sometimes I really miss what I was doing before and I forget why I tried to change </a:t>
            </a:r>
          </a:p>
          <a:p>
            <a:pPr algn="just" eaLnBrk="1" hangingPunct="1">
              <a:lnSpc>
                <a:spcPct val="80000"/>
              </a:lnSpc>
              <a:spcBef>
                <a:spcPct val="0"/>
              </a:spcBef>
              <a:buFont typeface="Wingdings" panose="05000000000000000000" pitchFamily="2" charset="2"/>
              <a:buNone/>
            </a:pPr>
            <a:r>
              <a:rPr lang="en-GB" altLang="en-US" sz="1400"/>
              <a:t> </a:t>
            </a:r>
          </a:p>
          <a:p>
            <a:pPr algn="just" eaLnBrk="1" hangingPunct="1">
              <a:lnSpc>
                <a:spcPct val="80000"/>
              </a:lnSpc>
              <a:spcBef>
                <a:spcPct val="0"/>
              </a:spcBef>
              <a:buFont typeface="Wingdings" panose="05000000000000000000" pitchFamily="2" charset="2"/>
              <a:buNone/>
            </a:pPr>
            <a:r>
              <a:rPr lang="en-GB" altLang="en-US" sz="1400" b="1">
                <a:latin typeface="Trebuchet MS" panose="020B0603020202020204" pitchFamily="34" charset="0"/>
              </a:rPr>
              <a:t>Slipped up</a:t>
            </a:r>
          </a:p>
          <a:p>
            <a:pPr algn="just" eaLnBrk="1" hangingPunct="1">
              <a:lnSpc>
                <a:spcPct val="150000"/>
              </a:lnSpc>
              <a:spcBef>
                <a:spcPct val="0"/>
              </a:spcBef>
              <a:buFont typeface="Wingdings" panose="05000000000000000000" pitchFamily="2" charset="2"/>
              <a:buNone/>
            </a:pPr>
            <a:r>
              <a:rPr lang="en-GB" altLang="en-US" sz="1400"/>
              <a:t>I couldn’t keep it going and went back to familiar ways. I feel a bit of a failure but it’s also a relief. Not sure what to do next – give up or try again?</a:t>
            </a:r>
          </a:p>
          <a:p>
            <a:pPr eaLnBrk="1" hangingPunct="1"/>
            <a:endParaRPr lang="en-GB" altLang="en-US" sz="14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3">
            <a:extLst>
              <a:ext uri="{FF2B5EF4-FFF2-40B4-BE49-F238E27FC236}">
                <a16:creationId xmlns:a16="http://schemas.microsoft.com/office/drawing/2014/main" id="{6F9D1CC8-0A0B-6FA9-D49C-7619DD3EED58}"/>
              </a:ext>
            </a:extLst>
          </p:cNvPr>
          <p:cNvSpPr>
            <a:spLocks noGrp="1" noChangeArrowheads="1"/>
          </p:cNvSpPr>
          <p:nvPr>
            <p:ph type="title"/>
          </p:nvPr>
        </p:nvSpPr>
        <p:spPr/>
        <p:txBody>
          <a:bodyPr/>
          <a:lstStyle/>
          <a:p>
            <a:pPr eaLnBrk="1" hangingPunct="1"/>
            <a:endParaRPr lang="en-GB" altLang="en-US"/>
          </a:p>
        </p:txBody>
      </p:sp>
      <p:sp>
        <p:nvSpPr>
          <p:cNvPr id="38915" name="Content Placeholder 4">
            <a:extLst>
              <a:ext uri="{FF2B5EF4-FFF2-40B4-BE49-F238E27FC236}">
                <a16:creationId xmlns:a16="http://schemas.microsoft.com/office/drawing/2014/main" id="{71679216-9A78-3A1B-6A6E-305486EE9503}"/>
              </a:ext>
            </a:extLst>
          </p:cNvPr>
          <p:cNvSpPr>
            <a:spLocks noGrp="1" noChangeArrowheads="1"/>
          </p:cNvSpPr>
          <p:nvPr>
            <p:ph sz="half" idx="1"/>
          </p:nvPr>
        </p:nvSpPr>
        <p:spPr/>
        <p:txBody>
          <a:bodyPr/>
          <a:lstStyle/>
          <a:p>
            <a:pPr eaLnBrk="1" hangingPunct="1"/>
            <a:r>
              <a:rPr lang="en-GB" altLang="en-US" sz="4800"/>
              <a:t>Imagine chi Heard..........</a:t>
            </a:r>
          </a:p>
        </p:txBody>
      </p:sp>
      <p:sp>
        <p:nvSpPr>
          <p:cNvPr id="38916" name="Content Placeholder 5">
            <a:extLst>
              <a:ext uri="{FF2B5EF4-FFF2-40B4-BE49-F238E27FC236}">
                <a16:creationId xmlns:a16="http://schemas.microsoft.com/office/drawing/2014/main" id="{A786874E-7592-064F-CA13-7F44F5F3E5FB}"/>
              </a:ext>
            </a:extLst>
          </p:cNvPr>
          <p:cNvSpPr>
            <a:spLocks noGrp="1" noChangeArrowheads="1"/>
          </p:cNvSpPr>
          <p:nvPr>
            <p:ph sz="half" idx="2"/>
          </p:nvPr>
        </p:nvSpPr>
        <p:spPr/>
        <p:txBody>
          <a:bodyPr/>
          <a:lstStyle/>
          <a:p>
            <a:pPr eaLnBrk="1" hangingPunct="1"/>
            <a:r>
              <a:rPr lang="en-GB" altLang="en-US" sz="4800" dirty="0">
                <a:solidFill>
                  <a:srgbClr val="0070C0"/>
                </a:solidFill>
              </a:rPr>
              <a:t>Imagine you heard……….</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C3D122A8-C8EC-25ED-88DF-286AA4ADC972}"/>
              </a:ext>
            </a:extLst>
          </p:cNvPr>
          <p:cNvSpPr>
            <a:spLocks noGrp="1" noChangeArrowheads="1"/>
          </p:cNvSpPr>
          <p:nvPr>
            <p:ph type="title"/>
          </p:nvPr>
        </p:nvSpPr>
        <p:spPr/>
        <p:txBody>
          <a:bodyPr/>
          <a:lstStyle/>
          <a:p>
            <a:pPr eaLnBrk="1" hangingPunct="1"/>
            <a:r>
              <a:rPr lang="en-GB" altLang="en-US" sz="2800"/>
              <a:t>Transtheoretical Model of Change/Transtheoretical Model Newid.</a:t>
            </a:r>
            <a:endParaRPr lang="en-US" altLang="en-US" sz="2800"/>
          </a:p>
        </p:txBody>
      </p:sp>
      <p:pic>
        <p:nvPicPr>
          <p:cNvPr id="39939" name="Content Placeholder 5">
            <a:extLst>
              <a:ext uri="{FF2B5EF4-FFF2-40B4-BE49-F238E27FC236}">
                <a16:creationId xmlns:a16="http://schemas.microsoft.com/office/drawing/2014/main" id="{CAA3E79F-2647-C7C4-54FF-79720818476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631951" y="1557338"/>
            <a:ext cx="8785225" cy="4032250"/>
          </a:xfr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2BDE840C-0AAD-91AC-414E-B3ED1FFF3AFE}"/>
              </a:ext>
            </a:extLst>
          </p:cNvPr>
          <p:cNvSpPr>
            <a:spLocks noGrp="1" noChangeArrowheads="1"/>
          </p:cNvSpPr>
          <p:nvPr>
            <p:ph type="title"/>
          </p:nvPr>
        </p:nvSpPr>
        <p:spPr/>
        <p:txBody>
          <a:bodyPr/>
          <a:lstStyle/>
          <a:p>
            <a:pPr eaLnBrk="1" hangingPunct="1"/>
            <a:endParaRPr lang="en-US" altLang="en-US"/>
          </a:p>
        </p:txBody>
      </p:sp>
      <p:pic>
        <p:nvPicPr>
          <p:cNvPr id="41987" name="Content Placeholder 3">
            <a:extLst>
              <a:ext uri="{FF2B5EF4-FFF2-40B4-BE49-F238E27FC236}">
                <a16:creationId xmlns:a16="http://schemas.microsoft.com/office/drawing/2014/main" id="{750BECC9-8BB8-9B25-6729-F25531F9D6B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038600" y="1600201"/>
            <a:ext cx="4114800" cy="3916363"/>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3">
            <a:extLst>
              <a:ext uri="{FF2B5EF4-FFF2-40B4-BE49-F238E27FC236}">
                <a16:creationId xmlns:a16="http://schemas.microsoft.com/office/drawing/2014/main" id="{3FC9F2B0-E1C4-B12D-8DFD-27AA97C149C6}"/>
              </a:ext>
            </a:extLst>
          </p:cNvPr>
          <p:cNvSpPr>
            <a:spLocks noGrp="1" noChangeArrowheads="1"/>
          </p:cNvSpPr>
          <p:nvPr>
            <p:ph type="title"/>
          </p:nvPr>
        </p:nvSpPr>
        <p:spPr/>
        <p:txBody>
          <a:bodyPr/>
          <a:lstStyle/>
          <a:p>
            <a:pPr eaLnBrk="1" hangingPunct="1"/>
            <a:r>
              <a:rPr lang="en-GB" altLang="en-US" dirty="0"/>
              <a:t>Summary/</a:t>
            </a:r>
            <a:r>
              <a:rPr lang="en-GB" altLang="en-US" dirty="0" err="1">
                <a:solidFill>
                  <a:srgbClr val="0070C0"/>
                </a:solidFill>
              </a:rPr>
              <a:t>Crynodeb</a:t>
            </a:r>
            <a:endParaRPr lang="en-GB" altLang="en-US" dirty="0">
              <a:solidFill>
                <a:srgbClr val="0070C0"/>
              </a:solidFill>
            </a:endParaRPr>
          </a:p>
        </p:txBody>
      </p:sp>
      <p:sp>
        <p:nvSpPr>
          <p:cNvPr id="44035" name="Content Placeholder 4">
            <a:extLst>
              <a:ext uri="{FF2B5EF4-FFF2-40B4-BE49-F238E27FC236}">
                <a16:creationId xmlns:a16="http://schemas.microsoft.com/office/drawing/2014/main" id="{E8F02916-2F72-7016-D683-77CD2C731D64}"/>
              </a:ext>
            </a:extLst>
          </p:cNvPr>
          <p:cNvSpPr>
            <a:spLocks noGrp="1" noChangeArrowheads="1"/>
          </p:cNvSpPr>
          <p:nvPr>
            <p:ph sz="half" idx="1"/>
          </p:nvPr>
        </p:nvSpPr>
        <p:spPr/>
        <p:txBody>
          <a:bodyPr/>
          <a:lstStyle/>
          <a:p>
            <a:pPr eaLnBrk="1" hangingPunct="1"/>
            <a:r>
              <a:rPr lang="en-GB" altLang="en-US" sz="2000"/>
              <a:t>Ffyrdd o Fyw siâp a chyfarwyddo lles plentyn.</a:t>
            </a:r>
          </a:p>
          <a:p>
            <a:pPr eaLnBrk="1" hangingPunct="1"/>
            <a:r>
              <a:rPr lang="en-GB" altLang="en-US" sz="2000"/>
              <a:t>Deall trwy ddatblygu perthynas yn allweddol.</a:t>
            </a:r>
          </a:p>
          <a:p>
            <a:pPr eaLnBrk="1" hangingPunct="1"/>
            <a:r>
              <a:rPr lang="en-GB" altLang="en-US" sz="2000"/>
              <a:t>Mae gweithio amlasiantaethol effeithiol yn cryfhau canlyniadau.</a:t>
            </a:r>
          </a:p>
          <a:p>
            <a:pPr eaLnBrk="1" hangingPunct="1"/>
            <a:r>
              <a:rPr lang="en-GB" altLang="en-US" sz="2000"/>
              <a:t>Gall ymarferwyr blynyddoedd cynnar yn chwarae rôl ganolog wrth wella ffyrdd iach o fyw.</a:t>
            </a:r>
          </a:p>
        </p:txBody>
      </p:sp>
      <p:sp>
        <p:nvSpPr>
          <p:cNvPr id="44036" name="Content Placeholder 5">
            <a:extLst>
              <a:ext uri="{FF2B5EF4-FFF2-40B4-BE49-F238E27FC236}">
                <a16:creationId xmlns:a16="http://schemas.microsoft.com/office/drawing/2014/main" id="{38BBDC8E-1151-8E7B-CF48-36AAED9D5F52}"/>
              </a:ext>
            </a:extLst>
          </p:cNvPr>
          <p:cNvSpPr>
            <a:spLocks noGrp="1" noChangeArrowheads="1"/>
          </p:cNvSpPr>
          <p:nvPr>
            <p:ph sz="half" idx="2"/>
          </p:nvPr>
        </p:nvSpPr>
        <p:spPr/>
        <p:txBody>
          <a:bodyPr/>
          <a:lstStyle/>
          <a:p>
            <a:pPr eaLnBrk="1" hangingPunct="1"/>
            <a:r>
              <a:rPr lang="en-GB" altLang="en-US" sz="2000" dirty="0">
                <a:solidFill>
                  <a:srgbClr val="0070C0"/>
                </a:solidFill>
              </a:rPr>
              <a:t>Lifestyles shape and direct a child's wellbeing.</a:t>
            </a:r>
          </a:p>
          <a:p>
            <a:pPr eaLnBrk="1" hangingPunct="1"/>
            <a:r>
              <a:rPr lang="en-GB" altLang="en-US" sz="2000" dirty="0">
                <a:solidFill>
                  <a:srgbClr val="0070C0"/>
                </a:solidFill>
              </a:rPr>
              <a:t>Understanding through developing relationships is key.</a:t>
            </a:r>
          </a:p>
          <a:p>
            <a:pPr eaLnBrk="1" hangingPunct="1"/>
            <a:r>
              <a:rPr lang="en-GB" altLang="en-US" sz="2000" dirty="0">
                <a:solidFill>
                  <a:srgbClr val="0070C0"/>
                </a:solidFill>
              </a:rPr>
              <a:t>Effective multiagency working strengthens outcomes.</a:t>
            </a:r>
          </a:p>
          <a:p>
            <a:pPr eaLnBrk="1" hangingPunct="1"/>
            <a:r>
              <a:rPr lang="en-GB" altLang="en-US" sz="2000" dirty="0">
                <a:solidFill>
                  <a:srgbClr val="0070C0"/>
                </a:solidFill>
              </a:rPr>
              <a:t>Early years practitioners can play a central role in enhancing healthy lifestyles.</a:t>
            </a:r>
          </a:p>
          <a:p>
            <a:pPr eaLnBrk="1" hangingPunct="1"/>
            <a:endParaRPr lang="en-GB" altLang="en-US" sz="20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7D63ACA0-7BA2-DD19-4999-1F9187093CF9}"/>
              </a:ext>
            </a:extLst>
          </p:cNvPr>
          <p:cNvSpPr>
            <a:spLocks noGrp="1" noChangeArrowheads="1"/>
          </p:cNvSpPr>
          <p:nvPr>
            <p:ph type="title"/>
          </p:nvPr>
        </p:nvSpPr>
        <p:spPr/>
        <p:txBody>
          <a:bodyPr/>
          <a:lstStyle/>
          <a:p>
            <a:pPr eaLnBrk="1" hangingPunct="1"/>
            <a:r>
              <a:rPr lang="en-US" altLang="en-US"/>
              <a:t>References</a:t>
            </a:r>
          </a:p>
        </p:txBody>
      </p:sp>
      <p:sp>
        <p:nvSpPr>
          <p:cNvPr id="45059" name="Content Placeholder 2">
            <a:extLst>
              <a:ext uri="{FF2B5EF4-FFF2-40B4-BE49-F238E27FC236}">
                <a16:creationId xmlns:a16="http://schemas.microsoft.com/office/drawing/2014/main" id="{CD060780-4FEF-716A-BB90-640C3EF8454D}"/>
              </a:ext>
            </a:extLst>
          </p:cNvPr>
          <p:cNvSpPr>
            <a:spLocks noGrp="1" noChangeArrowheads="1"/>
          </p:cNvSpPr>
          <p:nvPr>
            <p:ph idx="1"/>
          </p:nvPr>
        </p:nvSpPr>
        <p:spPr>
          <a:xfrm>
            <a:off x="1981200" y="1600201"/>
            <a:ext cx="8229600" cy="3916363"/>
          </a:xfrm>
        </p:spPr>
        <p:txBody>
          <a:bodyPr/>
          <a:lstStyle/>
          <a:p>
            <a:pPr eaLnBrk="1" hangingPunct="1"/>
            <a:endParaRPr lang="en-GB" altLang="en-US" sz="1800">
              <a:latin typeface="Arial" panose="020B0604020202020204" pitchFamily="34" charset="0"/>
            </a:endParaRPr>
          </a:p>
          <a:p>
            <a:pPr eaLnBrk="1" hangingPunct="1"/>
            <a:r>
              <a:rPr lang="en-GB" altLang="en-US" sz="1800">
                <a:latin typeface="Arial" panose="020B0604020202020204" pitchFamily="34" charset="0"/>
              </a:rPr>
              <a:t>Department for Children, Education, Lifelong Learning and Skills. (</a:t>
            </a:r>
            <a:r>
              <a:rPr lang="en-GB" altLang="en-US" sz="1800"/>
              <a:t>2004) Every Child Matters: Change for children (Common core of skills and knowledge for the children’s workforce). Cardiff: WAG. </a:t>
            </a:r>
            <a:endParaRPr lang="en-GB" altLang="en-US" sz="1800">
              <a:latin typeface="Arial" panose="020B0604020202020204" pitchFamily="34" charset="0"/>
            </a:endParaRPr>
          </a:p>
          <a:p>
            <a:pPr eaLnBrk="1" hangingPunct="1"/>
            <a:r>
              <a:rPr lang="en-GB" altLang="en-US" sz="1800">
                <a:latin typeface="Arial" panose="020B0604020202020204" pitchFamily="34" charset="0"/>
              </a:rPr>
              <a:t>Estyn. (2013) Supplementary Guidance: Healthy Living. Cardiff: WAG</a:t>
            </a:r>
          </a:p>
          <a:p>
            <a:pPr eaLnBrk="1" hangingPunct="1"/>
            <a:r>
              <a:rPr lang="en-GB" altLang="en-US" sz="1800">
                <a:latin typeface="Arial" panose="020B0604020202020204" pitchFamily="34" charset="0"/>
              </a:rPr>
              <a:t>NHS Wales http://www.wales.nhs.uk </a:t>
            </a:r>
          </a:p>
          <a:p>
            <a:pPr eaLnBrk="1" hangingPunct="1"/>
            <a:r>
              <a:rPr lang="en-US" altLang="en-US" sz="1800"/>
              <a:t>NHS Wales. (2015) </a:t>
            </a:r>
            <a:r>
              <a:rPr lang="en-US" altLang="en-US" sz="1800" i="1"/>
              <a:t>Together for children and young people: A Framework for action. </a:t>
            </a:r>
            <a:r>
              <a:rPr lang="en-US" altLang="en-US" sz="1800"/>
              <a:t>Cardiff</a:t>
            </a:r>
            <a:r>
              <a:rPr lang="en-US" altLang="en-US" sz="1800" i="1"/>
              <a:t>: WAG. </a:t>
            </a:r>
          </a:p>
          <a:p>
            <a:pPr eaLnBrk="1" hangingPunct="1"/>
            <a:r>
              <a:rPr lang="en-GB" altLang="en-US" sz="1800"/>
              <a:t>Prochaska, J. and DiClemente, C. (1984) </a:t>
            </a:r>
            <a:r>
              <a:rPr lang="en-GB" altLang="en-US" sz="1800" i="1"/>
              <a:t>The transtheoretical approach: crossing traditional boundaries of therapy</a:t>
            </a:r>
            <a:r>
              <a:rPr lang="en-GB" altLang="en-US" sz="1800"/>
              <a:t>. Homewood, IL: Dow Jones-Irwin.</a:t>
            </a:r>
          </a:p>
          <a:p>
            <a:pPr eaLnBrk="1" hangingPunct="1"/>
            <a:r>
              <a:rPr lang="en-GB" altLang="en-US" sz="1800" i="1"/>
              <a:t>Thomas, A. and Lewis, A. (2016) An introduction to the Foundation Phase. </a:t>
            </a:r>
            <a:r>
              <a:rPr lang="en-GB" altLang="en-US" sz="1800"/>
              <a:t>London</a:t>
            </a:r>
            <a:r>
              <a:rPr lang="en-GB" altLang="en-US" sz="1800" i="1"/>
              <a:t>: </a:t>
            </a:r>
            <a:r>
              <a:rPr lang="en-GB" altLang="en-US" sz="1800"/>
              <a:t>Bloomsbury Publications</a:t>
            </a:r>
            <a:r>
              <a:rPr lang="en-GB" altLang="en-US" sz="1800" i="1"/>
              <a:t>.</a:t>
            </a:r>
            <a:endParaRPr lang="en-US" altLang="en-US" sz="1800" i="1"/>
          </a:p>
        </p:txBody>
      </p:sp>
    </p:spTree>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11</TotalTime>
  <Words>1868</Words>
  <Application>Microsoft Office PowerPoint</Application>
  <PresentationFormat>Widescreen</PresentationFormat>
  <Paragraphs>211</Paragraphs>
  <Slides>22</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-apple-system</vt:lpstr>
      <vt:lpstr>Arial</vt:lpstr>
      <vt:lpstr>Calibri</vt:lpstr>
      <vt:lpstr>Trebuchet MS</vt:lpstr>
      <vt:lpstr>Wingdings</vt:lpstr>
      <vt:lpstr>Office Theme</vt:lpstr>
      <vt:lpstr>PowerPoint Presentation</vt:lpstr>
      <vt:lpstr>Well-being, Care and Healthy lifestyles/ Lles, Gofal a ffyrdd o fyw iach.  Lecture 4/ Darlith 4</vt:lpstr>
      <vt:lpstr>Lifestyle/Ffordd o Fyw</vt:lpstr>
      <vt:lpstr>ESTYN</vt:lpstr>
      <vt:lpstr>Three Key Actions/Tair gweithred allweddol</vt:lpstr>
      <vt:lpstr>How are lifestyles influenced</vt:lpstr>
      <vt:lpstr>PowerPoint Presentation</vt:lpstr>
      <vt:lpstr>Lifestyle Factors/Ffactorau Ffordd o Fyw</vt:lpstr>
      <vt:lpstr>PowerPoint Presentation</vt:lpstr>
      <vt:lpstr>PowerPoint Presentation</vt:lpstr>
      <vt:lpstr>PowerPoint Presentation</vt:lpstr>
      <vt:lpstr>Multi-agency Working/</vt:lpstr>
      <vt:lpstr>Government strategies </vt:lpstr>
      <vt:lpstr>Organisations.</vt:lpstr>
      <vt:lpstr>What can We Do/Beth y gallwn ei wneud?</vt:lpstr>
      <vt:lpstr>Have you ever tried to change something/Ydych chi erioed wedi ceisio newid rhywbeth?</vt:lpstr>
      <vt:lpstr>Four Statements.</vt:lpstr>
      <vt:lpstr>PowerPoint Presentation</vt:lpstr>
      <vt:lpstr>Transtheoretical Model of Change/Transtheoretical Model Newid.</vt:lpstr>
      <vt:lpstr>PowerPoint Presentation</vt:lpstr>
      <vt:lpstr>Summary/Crynodeb</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Paul Darby</cp:lastModifiedBy>
  <cp:revision>4</cp:revision>
  <dcterms:created xsi:type="dcterms:W3CDTF">2022-07-11T13:19:46Z</dcterms:created>
  <dcterms:modified xsi:type="dcterms:W3CDTF">2022-09-22T09:34:01Z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