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731AE2-38CD-4C7A-9246-648BC9D6F0AE}" v="20" dt="2026-06-13T15:29:46.9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spc="3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457200" cy="685800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Date Placeholder 7"/>
          <p:cNvSpPr>
            <a:spLocks noGrp="1"/>
          </p:cNvSpPr>
          <p:nvPr>
            <p:ph type="dt" sz="half" idx="10"/>
          </p:nvPr>
        </p:nvSpPr>
        <p:spPr/>
        <p:txBody>
          <a:bodyPr/>
          <a:lstStyle/>
          <a:p>
            <a:fld id="{18F0C98B-CB5F-4AC8-B3F2-D8239B33679E}" type="datetimeFigureOut">
              <a:rPr lang="en-GB" smtClean="0"/>
              <a:t>12/06/2026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8876419-471A-443F-AF25-0F2B5C3340CF}" type="slidenum">
              <a:rPr lang="en-GB" smtClean="0"/>
              <a:t>‹#›</a:t>
            </a:fld>
            <a:endParaRPr lang="en-GB"/>
          </a:p>
        </p:txBody>
      </p:sp>
    </p:spTree>
    <p:extLst>
      <p:ext uri="{BB962C8B-B14F-4D97-AF65-F5344CB8AC3E}">
        <p14:creationId xmlns:p14="http://schemas.microsoft.com/office/powerpoint/2010/main" val="242393373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F0C98B-CB5F-4AC8-B3F2-D8239B33679E}"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876419-471A-443F-AF25-0F2B5C3340CF}" type="slidenum">
              <a:rPr lang="en-GB" smtClean="0"/>
              <a:t>‹#›</a:t>
            </a:fld>
            <a:endParaRPr lang="en-GB"/>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55511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spc="30" baseline="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F0C98B-CB5F-4AC8-B3F2-D8239B33679E}"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876419-471A-443F-AF25-0F2B5C3340CF}" type="slidenum">
              <a:rPr lang="en-GB" smtClean="0"/>
              <a:t>‹#›</a:t>
            </a:fld>
            <a:endParaRPr lang="en-GB"/>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67551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F0C98B-CB5F-4AC8-B3F2-D8239B33679E}"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876419-471A-443F-AF25-0F2B5C3340CF}" type="slidenum">
              <a:rPr lang="en-GB" smtClean="0"/>
              <a:t>‹#›</a:t>
            </a:fld>
            <a:endParaRPr lang="en-GB"/>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04580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F0C98B-CB5F-4AC8-B3F2-D8239B33679E}" type="datetimeFigureOut">
              <a:rPr lang="en-GB" smtClean="0"/>
              <a:t>12/06/2026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876419-471A-443F-AF25-0F2B5C3340CF}" type="slidenum">
              <a:rPr lang="en-GB" smtClean="0"/>
              <a:t>‹#›</a:t>
            </a:fld>
            <a:endParaRPr lang="en-GB"/>
          </a:p>
        </p:txBody>
      </p:sp>
      <p:sp>
        <p:nvSpPr>
          <p:cNvPr id="11" name="Rectangle 10"/>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98089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F0C98B-CB5F-4AC8-B3F2-D8239B33679E}" type="datetimeFigureOut">
              <a:rPr lang="en-GB" smtClean="0"/>
              <a:t>12/06/2026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876419-471A-443F-AF25-0F2B5C3340CF}" type="slidenum">
              <a:rPr lang="en-GB" smtClean="0"/>
              <a:t>‹#›</a:t>
            </a:fld>
            <a:endParaRPr lang="en-GB"/>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09557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0C98B-CB5F-4AC8-B3F2-D8239B33679E}" type="datetimeFigureOut">
              <a:rPr lang="en-GB" smtClean="0"/>
              <a:t>12/06/2026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876419-471A-443F-AF25-0F2B5C3340CF}" type="slidenum">
              <a:rPr lang="en-GB" smtClean="0"/>
              <a:t>‹#›</a:t>
            </a:fld>
            <a:endParaRPr lang="en-GB"/>
          </a:p>
        </p:txBody>
      </p:sp>
      <p:sp>
        <p:nvSpPr>
          <p:cNvPr id="5" name="Rectangle 4"/>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222793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2800" b="1"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F0C98B-CB5F-4AC8-B3F2-D8239B33679E}"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876419-471A-443F-AF25-0F2B5C3340CF}" type="slidenum">
              <a:rPr lang="en-GB" smtClean="0"/>
              <a:t>‹#›</a:t>
            </a:fld>
            <a:endParaRPr lang="en-GB"/>
          </a:p>
        </p:txBody>
      </p:sp>
    </p:spTree>
    <p:extLst>
      <p:ext uri="{BB962C8B-B14F-4D97-AF65-F5344CB8AC3E}">
        <p14:creationId xmlns:p14="http://schemas.microsoft.com/office/powerpoint/2010/main" val="464563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1">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400" baseline="0">
                <a:solidFill>
                  <a:schemeClr val="bg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F0C98B-CB5F-4AC8-B3F2-D8239B33679E}"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8876419-471A-443F-AF25-0F2B5C3340CF}" type="slidenum">
              <a:rPr lang="en-GB" smtClean="0"/>
              <a:t>‹#›</a:t>
            </a:fld>
            <a:endParaRPr lang="en-GB"/>
          </a:p>
        </p:txBody>
      </p:sp>
    </p:spTree>
    <p:extLst>
      <p:ext uri="{BB962C8B-B14F-4D97-AF65-F5344CB8AC3E}">
        <p14:creationId xmlns:p14="http://schemas.microsoft.com/office/powerpoint/2010/main" val="3446195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F0C98B-CB5F-4AC8-B3F2-D8239B33679E}"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876419-471A-443F-AF25-0F2B5C3340CF}" type="slidenum">
              <a:rPr lang="en-GB" smtClean="0"/>
              <a:t>‹#›</a:t>
            </a:fld>
            <a:endParaRPr lang="en-GB"/>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28644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F0C98B-CB5F-4AC8-B3F2-D8239B33679E}"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876419-471A-443F-AF25-0F2B5C3340CF}" type="slidenum">
              <a:rPr lang="en-GB" smtClean="0"/>
              <a:t>‹#›</a:t>
            </a:fld>
            <a:endParaRPr lang="en-GB"/>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84812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294198"/>
            <a:ext cx="9692640" cy="1397124"/>
          </a:xfrm>
          <a:prstGeom prst="rect">
            <a:avLst/>
          </a:prstGeom>
        </p:spPr>
        <p:txBody>
          <a:bodyPr vert="horz" lIns="91440" tIns="27432"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accent1">
                    <a:lumMod val="40000"/>
                    <a:lumOff val="60000"/>
                  </a:schemeClr>
                </a:solidFill>
              </a:defRPr>
            </a:lvl1pPr>
          </a:lstStyle>
          <a:p>
            <a:fld id="{18F0C98B-CB5F-4AC8-B3F2-D8239B33679E}" type="datetimeFigureOut">
              <a:rPr lang="en-GB" smtClean="0"/>
              <a:t>12/06/2026</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accent1">
                    <a:lumMod val="40000"/>
                    <a:lumOff val="6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accent1">
                    <a:lumMod val="60000"/>
                    <a:lumOff val="40000"/>
                  </a:schemeClr>
                </a:solidFill>
                <a:latin typeface="+mj-lt"/>
              </a:defRPr>
            </a:lvl1pPr>
          </a:lstStyle>
          <a:p>
            <a:fld id="{D8876419-471A-443F-AF25-0F2B5C3340CF}" type="slidenum">
              <a:rPr lang="en-GB" smtClean="0"/>
              <a:t>‹#›</a:t>
            </a:fld>
            <a:endParaRPr lang="en-GB"/>
          </a:p>
        </p:txBody>
      </p:sp>
    </p:spTree>
    <p:extLst>
      <p:ext uri="{BB962C8B-B14F-4D97-AF65-F5344CB8AC3E}">
        <p14:creationId xmlns:p14="http://schemas.microsoft.com/office/powerpoint/2010/main" val="134674841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b="1" kern="1200" spc="-5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DC35F-2EB1-13FC-D73B-3767544B9789}"/>
              </a:ext>
            </a:extLst>
          </p:cNvPr>
          <p:cNvSpPr>
            <a:spLocks noGrp="1"/>
          </p:cNvSpPr>
          <p:nvPr>
            <p:ph type="ctrTitle"/>
          </p:nvPr>
        </p:nvSpPr>
        <p:spPr/>
        <p:txBody>
          <a:bodyPr>
            <a:normAutofit/>
          </a:bodyPr>
          <a:lstStyle/>
          <a:p>
            <a:r>
              <a:rPr lang="en-GB" dirty="0"/>
              <a:t>Childhood Obesity in Early Years Practice ECEY5009/C</a:t>
            </a:r>
          </a:p>
        </p:txBody>
      </p:sp>
      <p:sp>
        <p:nvSpPr>
          <p:cNvPr id="3" name="Subtitle 2">
            <a:extLst>
              <a:ext uri="{FF2B5EF4-FFF2-40B4-BE49-F238E27FC236}">
                <a16:creationId xmlns:a16="http://schemas.microsoft.com/office/drawing/2014/main" id="{66C7CD56-C8F0-B395-EA0D-29C1431E5A7D}"/>
              </a:ext>
            </a:extLst>
          </p:cNvPr>
          <p:cNvSpPr>
            <a:spLocks noGrp="1"/>
          </p:cNvSpPr>
          <p:nvPr>
            <p:ph type="subTitle" idx="1"/>
          </p:nvPr>
        </p:nvSpPr>
        <p:spPr/>
        <p:txBody>
          <a:bodyPr/>
          <a:lstStyle/>
          <a:p>
            <a:r>
              <a:rPr lang="en-GB" dirty="0"/>
              <a:t>Sarah Selim 2500546</a:t>
            </a:r>
          </a:p>
        </p:txBody>
      </p:sp>
    </p:spTree>
    <p:extLst>
      <p:ext uri="{BB962C8B-B14F-4D97-AF65-F5344CB8AC3E}">
        <p14:creationId xmlns:p14="http://schemas.microsoft.com/office/powerpoint/2010/main" val="220293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E342D-CCB4-B49C-5A36-C7C0D8B25D2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FAA8CB6-45F4-4CD1-3ECE-82D99C1280AF}"/>
              </a:ext>
            </a:extLst>
          </p:cNvPr>
          <p:cNvSpPr>
            <a:spLocks noGrp="1"/>
          </p:cNvSpPr>
          <p:nvPr>
            <p:ph idx="1"/>
          </p:nvPr>
        </p:nvSpPr>
        <p:spPr/>
        <p:txBody>
          <a:bodyPr>
            <a:normAutofit lnSpcReduction="10000"/>
          </a:bodyPr>
          <a:lstStyle/>
          <a:p>
            <a:r>
              <a:rPr lang="en-GB" sz="2400" dirty="0"/>
              <a:t>Today I am going to talk about childhood obesity in early year settings. Childhood obesity has become a major public health problem for both children’s physical well-being, mental health and their prospects. While obesity is typically seen as an individual issue, there is growing evidence that it is shaped by a wide variety of social, environmental and economic factors. In today’s presentation I shall outline what we mean by childhood obesity, highlight its importance, identify those factors which lead to obesity, review relevant evidence and suggest ways in which practitioners in the early years may help children maintain a healthy lifestyle and prevent obesity.</a:t>
            </a:r>
          </a:p>
          <a:p>
            <a:pPr marL="0" indent="0">
              <a:buNone/>
            </a:pPr>
            <a:endParaRPr lang="en-GB" dirty="0"/>
          </a:p>
        </p:txBody>
      </p:sp>
    </p:spTree>
    <p:extLst>
      <p:ext uri="{BB962C8B-B14F-4D97-AF65-F5344CB8AC3E}">
        <p14:creationId xmlns:p14="http://schemas.microsoft.com/office/powerpoint/2010/main" val="3139871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D558C-34F5-3593-B290-346606F54BA2}"/>
              </a:ext>
            </a:extLst>
          </p:cNvPr>
          <p:cNvSpPr>
            <a:spLocks noGrp="1"/>
          </p:cNvSpPr>
          <p:nvPr>
            <p:ph type="title"/>
          </p:nvPr>
        </p:nvSpPr>
        <p:spPr/>
        <p:txBody>
          <a:bodyPr/>
          <a:lstStyle/>
          <a:p>
            <a:r>
              <a:rPr lang="en-GB" dirty="0"/>
              <a:t>What is childhood obesity?</a:t>
            </a:r>
          </a:p>
        </p:txBody>
      </p:sp>
      <p:sp>
        <p:nvSpPr>
          <p:cNvPr id="3" name="Content Placeholder 2">
            <a:extLst>
              <a:ext uri="{FF2B5EF4-FFF2-40B4-BE49-F238E27FC236}">
                <a16:creationId xmlns:a16="http://schemas.microsoft.com/office/drawing/2014/main" id="{69586FD7-7094-3D80-F1E2-E6280AFF8F7D}"/>
              </a:ext>
            </a:extLst>
          </p:cNvPr>
          <p:cNvSpPr>
            <a:spLocks noGrp="1"/>
          </p:cNvSpPr>
          <p:nvPr>
            <p:ph idx="1"/>
          </p:nvPr>
        </p:nvSpPr>
        <p:spPr>
          <a:xfrm>
            <a:off x="1261872" y="1828800"/>
            <a:ext cx="9415960" cy="4735002"/>
          </a:xfrm>
        </p:spPr>
        <p:txBody>
          <a:bodyPr>
            <a:normAutofit fontScale="92500" lnSpcReduction="10000"/>
          </a:bodyPr>
          <a:lstStyle/>
          <a:p>
            <a:r>
              <a:rPr lang="en-GB" sz="2400" dirty="0"/>
              <a:t>The World Health Organisation (2025) defines overweight and obesity as abnormal or excessive fat accumulation that presents a risk to health. Body Mass Index, commonly known as BMI, is often used as a screening tool. A BMI above 25 is considered overweight and a BMI above 30 is considered obese.</a:t>
            </a:r>
          </a:p>
          <a:p>
            <a:r>
              <a:rPr lang="en-GB" sz="2400" dirty="0"/>
              <a:t>Children's obesity and adults' obesity differ greatly in that children are in the process of developing physically and mentally. Because of this fact; we cannot simply measure weight alone to determine whether an individual child has a high body mass index (BMI). Therefore; when determining if a child is obese; we will consider weight; along with their current developmentally appropriate age; height; and developmentally appropriate stage. Obesity is recognized as a major public health concern because obese individuals have a higher risk for many different health problems, and these issues can remain with them for life</a:t>
            </a:r>
          </a:p>
          <a:p>
            <a:endParaRPr lang="en-GB" dirty="0"/>
          </a:p>
          <a:p>
            <a:endParaRPr lang="en-GB" dirty="0"/>
          </a:p>
        </p:txBody>
      </p:sp>
    </p:spTree>
    <p:extLst>
      <p:ext uri="{BB962C8B-B14F-4D97-AF65-F5344CB8AC3E}">
        <p14:creationId xmlns:p14="http://schemas.microsoft.com/office/powerpoint/2010/main" val="1310969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1FB0D-58E6-764F-2B3E-8C8333765DD2}"/>
              </a:ext>
            </a:extLst>
          </p:cNvPr>
          <p:cNvSpPr>
            <a:spLocks noGrp="1"/>
          </p:cNvSpPr>
          <p:nvPr>
            <p:ph type="title"/>
          </p:nvPr>
        </p:nvSpPr>
        <p:spPr/>
        <p:txBody>
          <a:bodyPr/>
          <a:lstStyle/>
          <a:p>
            <a:r>
              <a:rPr lang="en-GB" dirty="0"/>
              <a:t>Why is childhood obesity significant?</a:t>
            </a:r>
          </a:p>
        </p:txBody>
      </p:sp>
      <p:sp>
        <p:nvSpPr>
          <p:cNvPr id="3" name="Content Placeholder 2">
            <a:extLst>
              <a:ext uri="{FF2B5EF4-FFF2-40B4-BE49-F238E27FC236}">
                <a16:creationId xmlns:a16="http://schemas.microsoft.com/office/drawing/2014/main" id="{80EA7042-2A4B-1020-7C4F-E733FFDF99C5}"/>
              </a:ext>
            </a:extLst>
          </p:cNvPr>
          <p:cNvSpPr>
            <a:spLocks noGrp="1"/>
          </p:cNvSpPr>
          <p:nvPr>
            <p:ph idx="1"/>
          </p:nvPr>
        </p:nvSpPr>
        <p:spPr>
          <a:xfrm>
            <a:off x="838200" y="1825624"/>
            <a:ext cx="10515600" cy="4801317"/>
          </a:xfrm>
        </p:spPr>
        <p:txBody>
          <a:bodyPr>
            <a:normAutofit/>
          </a:bodyPr>
          <a:lstStyle/>
          <a:p>
            <a:r>
              <a:rPr lang="en-GB" sz="2000" dirty="0"/>
              <a:t>Childhood obesity has become increasingly common across the world.</a:t>
            </a:r>
          </a:p>
          <a:p>
            <a:r>
              <a:rPr lang="en-GB" sz="2000" dirty="0"/>
              <a:t>The World Health Organisation's report on Childhood Obesity Prevention (2012) states that approximately 170 million children globally were estimated to be overweight. The report identifies obesity as one of the most significant public health challenges of the twenty-first century.</a:t>
            </a:r>
          </a:p>
          <a:p>
            <a:r>
              <a:rPr lang="en-GB" sz="2000" dirty="0"/>
              <a:t>The issue is particularly concerning because obesity affects much more than physical appearance. It can influence physical health, emotional wellbeing, social experiences and long-term life outcomes.</a:t>
            </a:r>
          </a:p>
          <a:p>
            <a:r>
              <a:rPr lang="en-GB" sz="2000" dirty="0"/>
              <a:t>As early years practitioners, understanding these impacts is essential because the habits formed during childhood often continue into adulthood.</a:t>
            </a:r>
          </a:p>
          <a:p>
            <a:endParaRPr lang="en-GB" dirty="0"/>
          </a:p>
        </p:txBody>
      </p:sp>
    </p:spTree>
    <p:extLst>
      <p:ext uri="{BB962C8B-B14F-4D97-AF65-F5344CB8AC3E}">
        <p14:creationId xmlns:p14="http://schemas.microsoft.com/office/powerpoint/2010/main" val="1026274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AE4F0-9233-F43B-411E-F98284B8424D}"/>
              </a:ext>
            </a:extLst>
          </p:cNvPr>
          <p:cNvSpPr>
            <a:spLocks noGrp="1"/>
          </p:cNvSpPr>
          <p:nvPr>
            <p:ph type="title"/>
          </p:nvPr>
        </p:nvSpPr>
        <p:spPr/>
        <p:txBody>
          <a:bodyPr/>
          <a:lstStyle/>
          <a:p>
            <a:r>
              <a:rPr lang="en-GB" dirty="0"/>
              <a:t>Impact on children's health and well-being</a:t>
            </a:r>
          </a:p>
        </p:txBody>
      </p:sp>
      <p:sp>
        <p:nvSpPr>
          <p:cNvPr id="3" name="Content Placeholder 2">
            <a:extLst>
              <a:ext uri="{FF2B5EF4-FFF2-40B4-BE49-F238E27FC236}">
                <a16:creationId xmlns:a16="http://schemas.microsoft.com/office/drawing/2014/main" id="{57A98423-6C2B-18AD-8B1D-1F3866F7E797}"/>
              </a:ext>
            </a:extLst>
          </p:cNvPr>
          <p:cNvSpPr>
            <a:spLocks noGrp="1"/>
          </p:cNvSpPr>
          <p:nvPr>
            <p:ph idx="1"/>
          </p:nvPr>
        </p:nvSpPr>
        <p:spPr/>
        <p:txBody>
          <a:bodyPr>
            <a:normAutofit/>
          </a:bodyPr>
          <a:lstStyle/>
          <a:p>
            <a:r>
              <a:rPr lang="en-GB" dirty="0"/>
              <a:t>Research by Reifsnider and Mendias (2012) found that children who are overweight or obese face increased risks of serious health conditions including cardiovascular disease, hypertension and Type 2 diabetes.</a:t>
            </a:r>
          </a:p>
          <a:p>
            <a:r>
              <a:rPr lang="en-GB" dirty="0"/>
              <a:t>The authors also highlight emotional and social consequences. Children may experience reduced self-esteem, social difficulties and challenges with mental wellbeing.</a:t>
            </a:r>
          </a:p>
          <a:p>
            <a:r>
              <a:rPr lang="en-GB" dirty="0"/>
              <a:t>Importantly, children who are overweight are more likely to remain overweight into adulthood, increasing their risk of chronic illness later in life.</a:t>
            </a:r>
          </a:p>
          <a:p>
            <a:r>
              <a:rPr lang="en-GB" dirty="0"/>
              <a:t>This demonstrates why early intervention is so important during the early years.</a:t>
            </a:r>
          </a:p>
          <a:p>
            <a:endParaRPr lang="en-GB" dirty="0"/>
          </a:p>
        </p:txBody>
      </p:sp>
    </p:spTree>
    <p:extLst>
      <p:ext uri="{BB962C8B-B14F-4D97-AF65-F5344CB8AC3E}">
        <p14:creationId xmlns:p14="http://schemas.microsoft.com/office/powerpoint/2010/main" val="2335445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568B6-7345-41D8-2E68-03C472D214D4}"/>
              </a:ext>
            </a:extLst>
          </p:cNvPr>
          <p:cNvSpPr>
            <a:spLocks noGrp="1"/>
          </p:cNvSpPr>
          <p:nvPr>
            <p:ph type="title"/>
          </p:nvPr>
        </p:nvSpPr>
        <p:spPr/>
        <p:txBody>
          <a:bodyPr/>
          <a:lstStyle/>
          <a:p>
            <a:r>
              <a:rPr lang="en-GB" dirty="0"/>
              <a:t>Causes of childhood obesity</a:t>
            </a:r>
          </a:p>
        </p:txBody>
      </p:sp>
      <p:sp>
        <p:nvSpPr>
          <p:cNvPr id="3" name="Content Placeholder 2">
            <a:extLst>
              <a:ext uri="{FF2B5EF4-FFF2-40B4-BE49-F238E27FC236}">
                <a16:creationId xmlns:a16="http://schemas.microsoft.com/office/drawing/2014/main" id="{CF8BD598-2006-6372-EDDE-EC0DE0D1B88B}"/>
              </a:ext>
            </a:extLst>
          </p:cNvPr>
          <p:cNvSpPr>
            <a:spLocks noGrp="1"/>
          </p:cNvSpPr>
          <p:nvPr>
            <p:ph idx="1"/>
          </p:nvPr>
        </p:nvSpPr>
        <p:spPr>
          <a:xfrm>
            <a:off x="838200" y="1825625"/>
            <a:ext cx="10515600" cy="4761988"/>
          </a:xfrm>
        </p:spPr>
        <p:txBody>
          <a:bodyPr>
            <a:normAutofit fontScale="85000" lnSpcReduction="20000"/>
          </a:bodyPr>
          <a:lstStyle/>
          <a:p>
            <a:pPr marL="0" indent="0">
              <a:buNone/>
            </a:pPr>
            <a:r>
              <a:rPr lang="en-GB" dirty="0"/>
              <a:t>Childhood obesity is a complex issue with many contributing factors. </a:t>
            </a:r>
          </a:p>
          <a:p>
            <a:pPr marL="0" indent="0">
              <a:buNone/>
            </a:pPr>
            <a:r>
              <a:rPr lang="en-GB" dirty="0"/>
              <a:t>Reifsnider and Mendias (2012) identify factors including:</a:t>
            </a:r>
          </a:p>
          <a:p>
            <a:r>
              <a:rPr lang="en-GB" dirty="0"/>
              <a:t> Diet and eating habits</a:t>
            </a:r>
          </a:p>
          <a:p>
            <a:r>
              <a:rPr lang="en-GB" dirty="0"/>
              <a:t>Physical activity levels</a:t>
            </a:r>
          </a:p>
          <a:p>
            <a:r>
              <a:rPr lang="en-GB" dirty="0"/>
              <a:t>Screen time and sedentary behaviour</a:t>
            </a:r>
          </a:p>
          <a:p>
            <a:r>
              <a:rPr lang="en-GB" dirty="0"/>
              <a:t>Sleep patterns</a:t>
            </a:r>
          </a:p>
          <a:p>
            <a:r>
              <a:rPr lang="en-GB" dirty="0"/>
              <a:t>Family influences</a:t>
            </a:r>
          </a:p>
          <a:p>
            <a:r>
              <a:rPr lang="en-GB" dirty="0"/>
              <a:t>Social disadvantage</a:t>
            </a:r>
          </a:p>
          <a:p>
            <a:r>
              <a:rPr lang="en-GB" dirty="0"/>
              <a:t>Community environments</a:t>
            </a:r>
          </a:p>
          <a:p>
            <a:r>
              <a:rPr lang="en-GB" dirty="0"/>
              <a:t>Access to opportunities for physical activity</a:t>
            </a:r>
          </a:p>
          <a:p>
            <a:pPr marL="0" indent="0">
              <a:buNone/>
            </a:pPr>
            <a:r>
              <a:rPr lang="en-GB" dirty="0"/>
              <a:t>The authors also discuss prenatal and biological influences such as maternal health and genetic predisposition. This suggests that obesity cannot be explained by a single cause.</a:t>
            </a:r>
          </a:p>
          <a:p>
            <a:endParaRPr lang="en-GB" dirty="0"/>
          </a:p>
        </p:txBody>
      </p:sp>
    </p:spTree>
    <p:extLst>
      <p:ext uri="{BB962C8B-B14F-4D97-AF65-F5344CB8AC3E}">
        <p14:creationId xmlns:p14="http://schemas.microsoft.com/office/powerpoint/2010/main" val="1798885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F8FB1-C3C7-8A03-27CD-21D574EABFF0}"/>
              </a:ext>
            </a:extLst>
          </p:cNvPr>
          <p:cNvSpPr>
            <a:spLocks noGrp="1"/>
          </p:cNvSpPr>
          <p:nvPr>
            <p:ph type="title"/>
          </p:nvPr>
        </p:nvSpPr>
        <p:spPr/>
        <p:txBody>
          <a:bodyPr/>
          <a:lstStyle/>
          <a:p>
            <a:r>
              <a:rPr lang="en-GB" dirty="0"/>
              <a:t>Social and environmental factors</a:t>
            </a:r>
          </a:p>
        </p:txBody>
      </p:sp>
      <p:sp>
        <p:nvSpPr>
          <p:cNvPr id="3" name="Content Placeholder 2">
            <a:extLst>
              <a:ext uri="{FF2B5EF4-FFF2-40B4-BE49-F238E27FC236}">
                <a16:creationId xmlns:a16="http://schemas.microsoft.com/office/drawing/2014/main" id="{AC2F2C44-0E55-F499-D6B7-923D8F05C186}"/>
              </a:ext>
            </a:extLst>
          </p:cNvPr>
          <p:cNvSpPr>
            <a:spLocks noGrp="1"/>
          </p:cNvSpPr>
          <p:nvPr>
            <p:ph idx="1"/>
          </p:nvPr>
        </p:nvSpPr>
        <p:spPr/>
        <p:txBody>
          <a:bodyPr>
            <a:normAutofit/>
          </a:bodyPr>
          <a:lstStyle/>
          <a:p>
            <a:r>
              <a:rPr lang="en-GB" dirty="0"/>
              <a:t>Some researchers believe that obesity can be looked at from both social and individual perspectives. Moffatt (2010), believes that the environment children are raised in plays a significant role in their likelihood of being obese. Children today are exposed to many fast-food products and fewer opportunities to lead active lives compared to previous generations. Additionally, Balog (2015) also states that society creates the environment that makes it hard for people to choose a healthy lifestyle. He states that there is a responsibility placed on both community and government to develop environments that will help promote the health of children, as opposed to relying solely on parents.</a:t>
            </a:r>
          </a:p>
          <a:p>
            <a:r>
              <a:rPr lang="en-GB" dirty="0"/>
              <a:t>These perspectives encourage practitioners to consider the wider context of children's lives.</a:t>
            </a:r>
          </a:p>
          <a:p>
            <a:endParaRPr lang="en-GB" dirty="0"/>
          </a:p>
        </p:txBody>
      </p:sp>
    </p:spTree>
    <p:extLst>
      <p:ext uri="{BB962C8B-B14F-4D97-AF65-F5344CB8AC3E}">
        <p14:creationId xmlns:p14="http://schemas.microsoft.com/office/powerpoint/2010/main" val="1328903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224ED-6A21-D867-03EF-EA4C579196F8}"/>
              </a:ext>
            </a:extLst>
          </p:cNvPr>
          <p:cNvSpPr>
            <a:spLocks noGrp="1"/>
          </p:cNvSpPr>
          <p:nvPr>
            <p:ph type="title"/>
          </p:nvPr>
        </p:nvSpPr>
        <p:spPr/>
        <p:txBody>
          <a:bodyPr/>
          <a:lstStyle/>
          <a:p>
            <a:r>
              <a:rPr lang="en-GB" dirty="0"/>
              <a:t>Economic influence</a:t>
            </a:r>
          </a:p>
        </p:txBody>
      </p:sp>
      <p:sp>
        <p:nvSpPr>
          <p:cNvPr id="3" name="Content Placeholder 2">
            <a:extLst>
              <a:ext uri="{FF2B5EF4-FFF2-40B4-BE49-F238E27FC236}">
                <a16:creationId xmlns:a16="http://schemas.microsoft.com/office/drawing/2014/main" id="{B5B6A88E-9ABC-3D5A-B0FA-3CA999E5C390}"/>
              </a:ext>
            </a:extLst>
          </p:cNvPr>
          <p:cNvSpPr>
            <a:spLocks noGrp="1"/>
          </p:cNvSpPr>
          <p:nvPr>
            <p:ph idx="1"/>
          </p:nvPr>
        </p:nvSpPr>
        <p:spPr/>
        <p:txBody>
          <a:bodyPr>
            <a:normAutofit lnSpcReduction="10000"/>
          </a:bodyPr>
          <a:lstStyle/>
          <a:p>
            <a:pPr marL="0" indent="0">
              <a:buNone/>
            </a:pPr>
            <a:r>
              <a:rPr lang="en-GB" dirty="0"/>
              <a:t>Economic factors also play an important role.</a:t>
            </a:r>
          </a:p>
          <a:p>
            <a:r>
              <a:rPr lang="en-GB" dirty="0"/>
              <a:t>Cawley (2006) explains that changes in food production and pricing have made high-calorie foods cheaper and more accessible than healthier alternatives.</a:t>
            </a:r>
          </a:p>
          <a:p>
            <a:r>
              <a:rPr lang="en-GB" dirty="0"/>
              <a:t>At the same time, modern lifestyles have reduced the amount of time families spend preparing meals at home, increasing reliance on convenience foods.</a:t>
            </a:r>
          </a:p>
          <a:p>
            <a:r>
              <a:rPr lang="en-GB" dirty="0"/>
              <a:t>Cawley argues that because children cannot always make informed decisions about food choices, governments may need to intervene through nutrition education, advertising restrictions and policies that encourage healthier lifestyles.</a:t>
            </a:r>
          </a:p>
          <a:p>
            <a:r>
              <a:rPr lang="en-GB" dirty="0"/>
              <a:t>This highlights that obesity prevention requires action beyond individual behaviour change.</a:t>
            </a:r>
          </a:p>
          <a:p>
            <a:endParaRPr lang="en-GB" dirty="0"/>
          </a:p>
        </p:txBody>
      </p:sp>
    </p:spTree>
    <p:extLst>
      <p:ext uri="{BB962C8B-B14F-4D97-AF65-F5344CB8AC3E}">
        <p14:creationId xmlns:p14="http://schemas.microsoft.com/office/powerpoint/2010/main" val="4271977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E3F93-9D4C-70AE-A984-B75A2DED1962}"/>
              </a:ext>
            </a:extLst>
          </p:cNvPr>
          <p:cNvSpPr>
            <a:spLocks noGrp="1"/>
          </p:cNvSpPr>
          <p:nvPr>
            <p:ph type="title"/>
          </p:nvPr>
        </p:nvSpPr>
        <p:spPr/>
        <p:txBody>
          <a:bodyPr/>
          <a:lstStyle/>
          <a:p>
            <a:r>
              <a:rPr lang="en-GB" dirty="0"/>
              <a:t>What can early years </a:t>
            </a:r>
            <a:r>
              <a:rPr lang="en-GB" dirty="0" err="1"/>
              <a:t>practioners</a:t>
            </a:r>
            <a:r>
              <a:rPr lang="en-GB" dirty="0"/>
              <a:t> do?</a:t>
            </a:r>
          </a:p>
        </p:txBody>
      </p:sp>
      <p:sp>
        <p:nvSpPr>
          <p:cNvPr id="3" name="Content Placeholder 2">
            <a:extLst>
              <a:ext uri="{FF2B5EF4-FFF2-40B4-BE49-F238E27FC236}">
                <a16:creationId xmlns:a16="http://schemas.microsoft.com/office/drawing/2014/main" id="{3CCD0D22-5F19-7013-3B4A-5FB8533059D5}"/>
              </a:ext>
            </a:extLst>
          </p:cNvPr>
          <p:cNvSpPr>
            <a:spLocks noGrp="1"/>
          </p:cNvSpPr>
          <p:nvPr>
            <p:ph idx="1"/>
          </p:nvPr>
        </p:nvSpPr>
        <p:spPr/>
        <p:txBody>
          <a:bodyPr>
            <a:normAutofit fontScale="77500" lnSpcReduction="20000"/>
          </a:bodyPr>
          <a:lstStyle/>
          <a:p>
            <a:r>
              <a:rPr lang="en-GB" dirty="0"/>
              <a:t>Early years practitioners play a vital role in promoting healthy lifestyles and preventing obesity.</a:t>
            </a:r>
          </a:p>
          <a:p>
            <a:r>
              <a:rPr lang="en-GB" dirty="0"/>
              <a:t>Practitioners can:</a:t>
            </a:r>
          </a:p>
          <a:p>
            <a:r>
              <a:rPr lang="en-GB" dirty="0"/>
              <a:t>• Encourage active play every day.</a:t>
            </a:r>
          </a:p>
          <a:p>
            <a:r>
              <a:rPr lang="en-GB" dirty="0"/>
              <a:t>• Provide opportunities for outdoor learning.</a:t>
            </a:r>
          </a:p>
          <a:p>
            <a:r>
              <a:rPr lang="en-GB" dirty="0"/>
              <a:t>• Promote healthy eating habits.</a:t>
            </a:r>
          </a:p>
          <a:p>
            <a:r>
              <a:rPr lang="en-GB" dirty="0"/>
              <a:t>• Model positive attitudes towards food and exercise.</a:t>
            </a:r>
          </a:p>
          <a:p>
            <a:r>
              <a:rPr lang="en-GB" dirty="0"/>
              <a:t>• Work collaboratively with families.</a:t>
            </a:r>
          </a:p>
          <a:p>
            <a:r>
              <a:rPr lang="en-GB" dirty="0"/>
              <a:t>• Educate children about healthy choices through play-based learning.</a:t>
            </a:r>
          </a:p>
          <a:p>
            <a:r>
              <a:rPr lang="en-GB" dirty="0"/>
              <a:t>It is important that practitioners promote health without creating shame or stigma around body weight.</a:t>
            </a:r>
          </a:p>
          <a:p>
            <a:r>
              <a:rPr lang="en-GB" dirty="0"/>
              <a:t>The focus should be on wellbeing, confidence and healthy habits rather than appearance.</a:t>
            </a:r>
          </a:p>
          <a:p>
            <a:endParaRPr lang="en-GB" dirty="0"/>
          </a:p>
        </p:txBody>
      </p:sp>
    </p:spTree>
    <p:extLst>
      <p:ext uri="{BB962C8B-B14F-4D97-AF65-F5344CB8AC3E}">
        <p14:creationId xmlns:p14="http://schemas.microsoft.com/office/powerpoint/2010/main" val="3774128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4DFA1-F272-5030-2D49-EE36FD94182B}"/>
              </a:ext>
            </a:extLst>
          </p:cNvPr>
          <p:cNvSpPr>
            <a:spLocks noGrp="1"/>
          </p:cNvSpPr>
          <p:nvPr>
            <p:ph type="title"/>
          </p:nvPr>
        </p:nvSpPr>
        <p:spPr/>
        <p:txBody>
          <a:bodyPr/>
          <a:lstStyle/>
          <a:p>
            <a:r>
              <a:rPr lang="en-GB" dirty="0"/>
              <a:t>Examples from practice</a:t>
            </a:r>
          </a:p>
        </p:txBody>
      </p:sp>
      <p:sp>
        <p:nvSpPr>
          <p:cNvPr id="3" name="Content Placeholder 2">
            <a:extLst>
              <a:ext uri="{FF2B5EF4-FFF2-40B4-BE49-F238E27FC236}">
                <a16:creationId xmlns:a16="http://schemas.microsoft.com/office/drawing/2014/main" id="{92A99743-5C75-E4D2-E61A-E1CA4508AAF7}"/>
              </a:ext>
            </a:extLst>
          </p:cNvPr>
          <p:cNvSpPr>
            <a:spLocks noGrp="1"/>
          </p:cNvSpPr>
          <p:nvPr>
            <p:ph idx="1"/>
          </p:nvPr>
        </p:nvSpPr>
        <p:spPr/>
        <p:txBody>
          <a:bodyPr/>
          <a:lstStyle/>
          <a:p>
            <a:r>
              <a:rPr lang="en-GB" dirty="0"/>
              <a:t>Examples of good practice may include:</a:t>
            </a:r>
          </a:p>
          <a:p>
            <a:r>
              <a:rPr lang="en-GB" dirty="0"/>
              <a:t>Healthy snack policies that encourage fruit and vegetables.</a:t>
            </a:r>
          </a:p>
          <a:p>
            <a:r>
              <a:rPr lang="en-GB" dirty="0"/>
              <a:t>Outdoor play sessions that develop movement skills and physical confidence. Gardening projects where children grow and explore healthy foods.</a:t>
            </a:r>
          </a:p>
          <a:p>
            <a:r>
              <a:rPr lang="en-GB" dirty="0"/>
              <a:t>Cooking activities that introduce children to nutritious ingredients. Partnership meetings with parents to discuss healthy routines, sleep and physical activity. These approaches support children's health while creating positive experiences around food and movement.</a:t>
            </a:r>
          </a:p>
          <a:p>
            <a:endParaRPr lang="en-GB" dirty="0"/>
          </a:p>
        </p:txBody>
      </p:sp>
    </p:spTree>
    <p:extLst>
      <p:ext uri="{BB962C8B-B14F-4D97-AF65-F5344CB8AC3E}">
        <p14:creationId xmlns:p14="http://schemas.microsoft.com/office/powerpoint/2010/main" val="96918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091FE-4563-7739-AEAD-C888621F3146}"/>
              </a:ext>
            </a:extLst>
          </p:cNvPr>
          <p:cNvSpPr>
            <a:spLocks noGrp="1"/>
          </p:cNvSpPr>
          <p:nvPr>
            <p:ph type="title"/>
          </p:nvPr>
        </p:nvSpPr>
        <p:spPr/>
        <p:txBody>
          <a:bodyPr/>
          <a:lstStyle/>
          <a:p>
            <a:r>
              <a:rPr lang="en-GB" dirty="0"/>
              <a:t>Policy and community approaches</a:t>
            </a:r>
          </a:p>
        </p:txBody>
      </p:sp>
      <p:sp>
        <p:nvSpPr>
          <p:cNvPr id="3" name="Content Placeholder 2">
            <a:extLst>
              <a:ext uri="{FF2B5EF4-FFF2-40B4-BE49-F238E27FC236}">
                <a16:creationId xmlns:a16="http://schemas.microsoft.com/office/drawing/2014/main" id="{B4FD5B37-01AF-3EB5-A316-BF0B4C65D7E2}"/>
              </a:ext>
            </a:extLst>
          </p:cNvPr>
          <p:cNvSpPr>
            <a:spLocks noGrp="1"/>
          </p:cNvSpPr>
          <p:nvPr>
            <p:ph idx="1"/>
          </p:nvPr>
        </p:nvSpPr>
        <p:spPr/>
        <p:txBody>
          <a:bodyPr/>
          <a:lstStyle/>
          <a:p>
            <a:r>
              <a:rPr lang="en-GB" dirty="0"/>
              <a:t>The World Health Organisation (2012) argues that obesity prevention should not rely solely on families or schools.</a:t>
            </a:r>
          </a:p>
          <a:p>
            <a:r>
              <a:rPr lang="en-GB" dirty="0"/>
              <a:t>Effective prevention involves three key approaches: </a:t>
            </a:r>
          </a:p>
          <a:p>
            <a:r>
              <a:rPr lang="en-GB" dirty="0"/>
              <a:t>Government leadership and monitoring.</a:t>
            </a:r>
          </a:p>
          <a:p>
            <a:r>
              <a:rPr lang="en-GB" dirty="0"/>
              <a:t>Population-wide policies such as food marketing restrictions and nutrition initiatives.</a:t>
            </a:r>
          </a:p>
          <a:p>
            <a:r>
              <a:rPr lang="en-GB" dirty="0"/>
              <a:t>Community-based programmes that promote healthy lifestyles. This demonstrates that obesity prevention requires cooperation between practitioners, families, communities and policymakers.</a:t>
            </a:r>
          </a:p>
          <a:p>
            <a:endParaRPr lang="en-GB" dirty="0"/>
          </a:p>
        </p:txBody>
      </p:sp>
    </p:spTree>
    <p:extLst>
      <p:ext uri="{BB962C8B-B14F-4D97-AF65-F5344CB8AC3E}">
        <p14:creationId xmlns:p14="http://schemas.microsoft.com/office/powerpoint/2010/main" val="2856611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F20A5-D0F6-293B-C0B3-3BFDC55D665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13D1D95-37B6-8E0D-DD46-00ECBD3538CB}"/>
              </a:ext>
            </a:extLst>
          </p:cNvPr>
          <p:cNvSpPr>
            <a:spLocks noGrp="1"/>
          </p:cNvSpPr>
          <p:nvPr>
            <p:ph idx="1"/>
          </p:nvPr>
        </p:nvSpPr>
        <p:spPr/>
        <p:txBody>
          <a:bodyPr>
            <a:normAutofit/>
          </a:bodyPr>
          <a:lstStyle/>
          <a:p>
            <a:r>
              <a:rPr lang="en-GB" dirty="0"/>
              <a:t>In conclusion, childhood obesity is a significant issue that affects children's physical health, emotional wellbeing and future opportunities. Research demonstrates that obesity is influenced by a combination of biological, social, environmental and economic factors. Therefore, responsibility cannot be placed solely on children or families. Early years practitioners play an important role in promoting healthy lifestyles through active play, healthy eating opportunities and positive partnerships with parents.</a:t>
            </a:r>
          </a:p>
          <a:p>
            <a:r>
              <a:rPr lang="en-GB" dirty="0"/>
              <a:t>By supporting healthy habits during the early years, practitioners can help children develop foundations for lifelong health and wellbeing.</a:t>
            </a:r>
          </a:p>
          <a:p>
            <a:endParaRPr lang="en-GB" dirty="0"/>
          </a:p>
        </p:txBody>
      </p:sp>
    </p:spTree>
    <p:extLst>
      <p:ext uri="{BB962C8B-B14F-4D97-AF65-F5344CB8AC3E}">
        <p14:creationId xmlns:p14="http://schemas.microsoft.com/office/powerpoint/2010/main" val="701086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37DF8-4CBB-1CFA-52B4-E58179591BD9}"/>
              </a:ext>
            </a:extLst>
          </p:cNvPr>
          <p:cNvSpPr>
            <a:spLocks noGrp="1"/>
          </p:cNvSpPr>
          <p:nvPr>
            <p:ph type="title"/>
          </p:nvPr>
        </p:nvSpPr>
        <p:spPr/>
        <p:txBody>
          <a:bodyPr/>
          <a:lstStyle/>
          <a:p>
            <a:r>
              <a:rPr lang="en-GB" dirty="0" err="1"/>
              <a:t>Refernces</a:t>
            </a:r>
            <a:endParaRPr lang="en-GB" dirty="0"/>
          </a:p>
        </p:txBody>
      </p:sp>
      <p:sp>
        <p:nvSpPr>
          <p:cNvPr id="3" name="Content Placeholder 2">
            <a:extLst>
              <a:ext uri="{FF2B5EF4-FFF2-40B4-BE49-F238E27FC236}">
                <a16:creationId xmlns:a16="http://schemas.microsoft.com/office/drawing/2014/main" id="{BEFACA71-C7EA-EE22-48C4-4B5B914891E8}"/>
              </a:ext>
            </a:extLst>
          </p:cNvPr>
          <p:cNvSpPr>
            <a:spLocks noGrp="1"/>
          </p:cNvSpPr>
          <p:nvPr>
            <p:ph idx="1"/>
          </p:nvPr>
        </p:nvSpPr>
        <p:spPr>
          <a:xfrm>
            <a:off x="1261872" y="1828800"/>
            <a:ext cx="9573276" cy="5029200"/>
          </a:xfrm>
        </p:spPr>
        <p:txBody>
          <a:bodyPr>
            <a:normAutofit/>
          </a:bodyPr>
          <a:lstStyle/>
          <a:p>
            <a:r>
              <a:rPr lang="en-GB" sz="1400" dirty="0"/>
              <a:t>Balog, Joseph E. “Economic Disruption and Childhood Obesity: Distraction, Disconnection, Displacement of Children’s Health, and a Need for Social Change.” Health Education &amp; </a:t>
            </a:r>
            <a:r>
              <a:rPr lang="en-GB" sz="1400" dirty="0" err="1"/>
              <a:t>Behavior</a:t>
            </a:r>
            <a:r>
              <a:rPr lang="en-GB" sz="1400" dirty="0"/>
              <a:t>, vol. 42, 2015, pp. 67S-75S. JSTOR, http://www.jstor.org.uwtsd.idm.oclc.org/stable/45088242. Accessed 12 June 2026.</a:t>
            </a:r>
          </a:p>
          <a:p>
            <a:r>
              <a:rPr lang="en-GB" sz="1400" dirty="0"/>
              <a:t>Cawley, John. “Markets and Childhood Obesity Policy.” The Future of Children 16, no. 1 (2006): 69–88. http://www.jstor.org.uwtsd.idm.oclc.org/stable/3556551.</a:t>
            </a:r>
          </a:p>
          <a:p>
            <a:r>
              <a:rPr lang="en-GB" sz="1400" dirty="0"/>
              <a:t>Moffat, Tina. “The ‘Childhood Obesity Epidemic’: Health Crisis or Social Construction?” Medical Anthropology Quarterly 24, no. 1 (2010): 1–21. http://www.jstor.org.uwtsd.idm.oclc.org/stable/40606173.</a:t>
            </a:r>
          </a:p>
          <a:p>
            <a:r>
              <a:rPr lang="en-GB" sz="1400" dirty="0"/>
              <a:t>Reifsnider E and Mendias E (2012) Early Infant Feeding Influences and Weight of Children. Childhood Obesity. </a:t>
            </a:r>
            <a:r>
              <a:rPr lang="en-GB" sz="1400" dirty="0" err="1"/>
              <a:t>InTech</a:t>
            </a:r>
            <a:r>
              <a:rPr lang="en-GB" sz="1400" dirty="0"/>
              <a:t>. Available at: http://dx.doi.org/10.5772/32172.</a:t>
            </a:r>
          </a:p>
          <a:p>
            <a:r>
              <a:rPr lang="en-GB" sz="1400" dirty="0"/>
              <a:t>World Health Organization (2025). Obesity. [online] World Health Organization. Available at: https://www.who.int/health-topics/obesity#tab=tab_1.</a:t>
            </a:r>
          </a:p>
          <a:p>
            <a:r>
              <a:rPr lang="en-GB" sz="1400" dirty="0"/>
              <a:t>world health organization. “Front Matter.” Population-Based Approaches to: CHILDHOOD OBESITY PREVENTION, World Health Organization, 2012, pp. 2–4. JSTOR, http://www.jstor.org.uwtsd.idm.oclc.org/stable/resrep48157.1. Accessed 12 June 2026.</a:t>
            </a:r>
          </a:p>
          <a:p>
            <a:endParaRPr lang="en-GB" sz="1600" dirty="0"/>
          </a:p>
        </p:txBody>
      </p:sp>
    </p:spTree>
    <p:extLst>
      <p:ext uri="{BB962C8B-B14F-4D97-AF65-F5344CB8AC3E}">
        <p14:creationId xmlns:p14="http://schemas.microsoft.com/office/powerpoint/2010/main" val="2415825392"/>
      </p:ext>
    </p:extLst>
  </p:cSld>
  <p:clrMapOvr>
    <a:masterClrMapping/>
  </p:clrMapOvr>
</p:sld>
</file>

<file path=ppt/theme/theme1.xml><?xml version="1.0" encoding="utf-8"?>
<a:theme xmlns:a="http://schemas.openxmlformats.org/drawingml/2006/main" name="View">
  <a:themeElements>
    <a:clrScheme name="View">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7B713C7F-58B7-4AE9-B361-B13EB9EC4C0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9" ma:contentTypeDescription="Create a new document." ma:contentTypeScope="" ma:versionID="0e8b0a27ff730453069faeb64c85b995">
  <xsd:schema xmlns:xsd="http://www.w3.org/2001/XMLSchema" xmlns:xs="http://www.w3.org/2001/XMLSchema" xmlns:p="http://schemas.microsoft.com/office/2006/metadata/properties" xmlns:ns3="3ef5847a-e696-4fee-a2c0-6c3f87568321" targetNamespace="http://schemas.microsoft.com/office/2006/metadata/properties" ma:root="true" ma:fieldsID="4b3107820a5fabcb62d8f2ff3e2ef03a"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19ABA6C7-F8F7-4973-8416-F7813E10D4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3E5DE4E-345C-4945-97CD-C7ECA759001B}">
  <ds:schemaRefs>
    <ds:schemaRef ds:uri="http://schemas.microsoft.com/sharepoint/v3/contenttype/forms"/>
  </ds:schemaRefs>
</ds:datastoreItem>
</file>

<file path=customXml/itemProps3.xml><?xml version="1.0" encoding="utf-8"?>
<ds:datastoreItem xmlns:ds="http://schemas.openxmlformats.org/officeDocument/2006/customXml" ds:itemID="{B490A748-CC15-4CFB-8FF3-CC538BAEC72E}">
  <ds:schemaRefs>
    <ds:schemaRef ds:uri="http://purl.org/dc/dcmitype/"/>
    <ds:schemaRef ds:uri="http://purl.org/dc/terms/"/>
    <ds:schemaRef ds:uri="3ef5847a-e696-4fee-a2c0-6c3f87568321"/>
    <ds:schemaRef ds:uri="http://schemas.microsoft.com/office/2006/metadata/properties"/>
    <ds:schemaRef ds:uri="http://schemas.microsoft.com/office/infopath/2007/PartnerControls"/>
    <ds:schemaRef ds:uri="http://schemas.microsoft.com/office/2006/documentManagement/types"/>
    <ds:schemaRef ds:uri="http://purl.org/dc/elements/1.1/"/>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TM03457515[[fn=View]]</Template>
  <TotalTime>0</TotalTime>
  <Words>1461</Words>
  <Application>Microsoft Office PowerPoint</Application>
  <PresentationFormat>Widescreen</PresentationFormat>
  <Paragraphs>70</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Schoolbook</vt:lpstr>
      <vt:lpstr>Wingdings 2</vt:lpstr>
      <vt:lpstr>View</vt:lpstr>
      <vt:lpstr>Childhood Obesity in Early Years Practice ECEY5009/C</vt:lpstr>
      <vt:lpstr>Introduction</vt:lpstr>
      <vt:lpstr>What is childhood obesity?</vt:lpstr>
      <vt:lpstr>Why is childhood obesity significant?</vt:lpstr>
      <vt:lpstr>Impact on children's health and well-being</vt:lpstr>
      <vt:lpstr>Causes of childhood obesity</vt:lpstr>
      <vt:lpstr>Social and environmental factors</vt:lpstr>
      <vt:lpstr>Economic influence</vt:lpstr>
      <vt:lpstr>What can early years practioners do?</vt:lpstr>
      <vt:lpstr>Examples from practice</vt:lpstr>
      <vt:lpstr>Policy and community approaches</vt:lpstr>
      <vt:lpstr>Conclusion</vt:lpstr>
      <vt:lpstr>Refernces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Selim (2500546)</dc:creator>
  <cp:lastModifiedBy>Sarah Selim (2500546)</cp:lastModifiedBy>
  <cp:revision>2</cp:revision>
  <dcterms:created xsi:type="dcterms:W3CDTF">2026-06-12T20:29:41Z</dcterms:created>
  <dcterms:modified xsi:type="dcterms:W3CDTF">2026-06-13T16:45:41Z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