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19"/>
  </p:notesMasterIdLst>
  <p:sldIdLst>
    <p:sldId id="258" r:id="rId2"/>
    <p:sldId id="364" r:id="rId3"/>
    <p:sldId id="491" r:id="rId4"/>
    <p:sldId id="287" r:id="rId5"/>
    <p:sldId id="480" r:id="rId6"/>
    <p:sldId id="481" r:id="rId7"/>
    <p:sldId id="482" r:id="rId8"/>
    <p:sldId id="483" r:id="rId9"/>
    <p:sldId id="490" r:id="rId10"/>
    <p:sldId id="485" r:id="rId11"/>
    <p:sldId id="487" r:id="rId12"/>
    <p:sldId id="486" r:id="rId13"/>
    <p:sldId id="488" r:id="rId14"/>
    <p:sldId id="365" r:id="rId15"/>
    <p:sldId id="370" r:id="rId16"/>
    <p:sldId id="484" r:id="rId17"/>
    <p:sldId id="324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BE1FF"/>
    <a:srgbClr val="007DC3"/>
    <a:srgbClr val="8A8AA3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4" autoAdjust="0"/>
  </p:normalViewPr>
  <p:slideViewPr>
    <p:cSldViewPr>
      <p:cViewPr varScale="1">
        <p:scale>
          <a:sx n="59" d="100"/>
          <a:sy n="59" d="100"/>
        </p:scale>
        <p:origin x="1524" y="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01/10/2023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01/10/2023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01/10/2023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01/10/2023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01/10/2023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01/10/2023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01/10/2023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01/10/2023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01/10/2023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01/10/2023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01/10/2023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01/10/2023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01/10/2023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01/10/2023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rgbClr val="FFFF00"/>
                </a:solidFill>
              </a:rPr>
              <a:t>Management Accounting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1560" y="3744615"/>
            <a:ext cx="7920880" cy="175260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Marginal costing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/>
          <a:lstStyle/>
          <a:p>
            <a:fld id="{C2C2459C-41A3-4DEE-9162-AED796F61C72}" type="slidenum">
              <a:rPr lang="en-GB" smtClean="0"/>
              <a:pPr/>
              <a:t>1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48088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07504" y="2306568"/>
            <a:ext cx="87849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>
                <a:solidFill>
                  <a:schemeClr val="accent4">
                    <a:lumMod val="50000"/>
                  </a:schemeClr>
                </a:solidFill>
              </a:rPr>
              <a:t>Marginal Costing </a:t>
            </a:r>
          </a:p>
          <a:p>
            <a:pPr algn="ctr"/>
            <a:endParaRPr lang="en-GB" sz="3600" b="1" dirty="0">
              <a:solidFill>
                <a:schemeClr val="accent4">
                  <a:lumMod val="50000"/>
                </a:schemeClr>
              </a:solidFill>
            </a:endParaRPr>
          </a:p>
          <a:p>
            <a:pPr algn="ctr"/>
            <a:endParaRPr lang="en-GB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738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07504" y="116632"/>
            <a:ext cx="8784976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Marginal costing 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sz="3200" dirty="0">
                <a:solidFill>
                  <a:srgbClr val="002060"/>
                </a:solidFill>
              </a:rPr>
              <a:t>A costing technique where the marginal cost/ variable cost is charged to </a:t>
            </a:r>
            <a:r>
              <a:rPr lang="en-GB" sz="3200" b="1" dirty="0">
                <a:solidFill>
                  <a:srgbClr val="002060"/>
                </a:solidFill>
              </a:rPr>
              <a:t>unit costs </a:t>
            </a:r>
            <a:r>
              <a:rPr lang="en-GB" sz="3200" dirty="0">
                <a:solidFill>
                  <a:srgbClr val="002060"/>
                </a:solidFill>
              </a:rPr>
              <a:t>while the fixed cost is written off as </a:t>
            </a:r>
            <a:r>
              <a:rPr lang="en-GB" sz="3200" b="1" dirty="0">
                <a:solidFill>
                  <a:srgbClr val="002060"/>
                </a:solidFill>
              </a:rPr>
              <a:t>period</a:t>
            </a:r>
            <a:r>
              <a:rPr lang="en-GB" sz="3200" dirty="0">
                <a:solidFill>
                  <a:srgbClr val="002060"/>
                </a:solidFill>
              </a:rPr>
              <a:t> costs against </a:t>
            </a:r>
            <a:r>
              <a:rPr lang="en-GB" sz="3200" b="1" dirty="0">
                <a:solidFill>
                  <a:srgbClr val="C00000"/>
                </a:solidFill>
              </a:rPr>
              <a:t>contribution</a:t>
            </a:r>
          </a:p>
          <a:p>
            <a:pPr algn="ctr"/>
            <a:endParaRPr lang="en-GB" sz="3200" b="1" dirty="0">
              <a:solidFill>
                <a:srgbClr val="002060"/>
              </a:solidFill>
            </a:endParaRPr>
          </a:p>
          <a:p>
            <a:pPr algn="ctr"/>
            <a:endParaRPr lang="en-GB" sz="3200" b="1" dirty="0">
              <a:solidFill>
                <a:srgbClr val="002060"/>
              </a:solidFill>
            </a:endParaRPr>
          </a:p>
          <a:p>
            <a:pPr algn="ctr"/>
            <a:endParaRPr lang="en-GB" sz="3200" b="1" dirty="0">
              <a:solidFill>
                <a:srgbClr val="002060"/>
              </a:solidFill>
            </a:endParaRPr>
          </a:p>
          <a:p>
            <a:pPr algn="ctr"/>
            <a:r>
              <a:rPr lang="en-GB" sz="3200" b="1" dirty="0">
                <a:solidFill>
                  <a:srgbClr val="002060"/>
                </a:solidFill>
              </a:rPr>
              <a:t>Relevant costs …</a:t>
            </a:r>
          </a:p>
          <a:p>
            <a:pPr algn="ctr"/>
            <a:endParaRPr lang="en-GB" b="1" dirty="0">
              <a:solidFill>
                <a:schemeClr val="tx2">
                  <a:lumMod val="75000"/>
                </a:schemeClr>
              </a:solidFill>
            </a:endParaRPr>
          </a:p>
          <a:p>
            <a:pPr algn="ctr"/>
            <a:endParaRPr lang="en-GB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37695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040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Types of cost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869" y="1273404"/>
            <a:ext cx="8229600" cy="4315836"/>
          </a:xfrm>
        </p:spPr>
        <p:txBody>
          <a:bodyPr>
            <a:no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important to understand three types of cost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Fixed costs are those costs that do not change with levels of sales activity 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Variable costs are those cost that do change with sales activity – the more units sold, the more variable costs per unit incurred 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Semi-variable costs are those costs that are a mix of the two. However, we will not be using these for our calculations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2AB201-B8C1-4280-9F8B-87A5FCC10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33278-8D2C-46E9-9145-8061F8ED03C5}" type="slidenum">
              <a:rPr lang="en-GB" smtClean="0"/>
              <a:t>4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08679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852936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17848" y="188640"/>
            <a:ext cx="8784976" cy="74481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002060"/>
                </a:solidFill>
              </a:rPr>
              <a:t>Marginal Costing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2060"/>
                </a:solidFill>
              </a:rPr>
              <a:t>Classifies costs into two categories, Variable and Fixed Costs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2060"/>
                </a:solidFill>
              </a:rPr>
              <a:t>Variable costs are costs that increase when quantity increase </a:t>
            </a:r>
            <a:r>
              <a:rPr lang="en-GB" sz="2400" i="1" dirty="0">
                <a:solidFill>
                  <a:srgbClr val="FF0000"/>
                </a:solidFill>
              </a:rPr>
              <a:t>(examples)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i="1" dirty="0">
              <a:solidFill>
                <a:srgbClr val="FF000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0206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0206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0206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0206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2060"/>
                </a:solidFill>
              </a:rPr>
              <a:t>Inventory is valued at variable cost </a:t>
            </a:r>
            <a:r>
              <a:rPr lang="en-GB" sz="2400" dirty="0" err="1">
                <a:solidFill>
                  <a:srgbClr val="002060"/>
                </a:solidFill>
              </a:rPr>
              <a:t>i.e</a:t>
            </a:r>
            <a:r>
              <a:rPr lang="en-GB" sz="2400" dirty="0">
                <a:solidFill>
                  <a:srgbClr val="002060"/>
                </a:solidFill>
              </a:rPr>
              <a:t> excludes fixed costs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2060"/>
                </a:solidFill>
              </a:rPr>
              <a:t>Fixed Costs are written off as period costs in the period in which they are incurred </a:t>
            </a:r>
            <a:r>
              <a:rPr lang="en-GB" sz="2400" i="1" dirty="0">
                <a:solidFill>
                  <a:srgbClr val="FF0000"/>
                </a:solidFill>
              </a:rPr>
              <a:t>(examples)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solidFill>
                <a:srgbClr val="002060"/>
              </a:solidFill>
            </a:endParaRPr>
          </a:p>
          <a:p>
            <a:endParaRPr lang="en-GB" sz="3200" dirty="0">
              <a:solidFill>
                <a:srgbClr val="00206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solidFill>
                <a:srgbClr val="00206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solidFill>
                <a:srgbClr val="002060"/>
              </a:solidFill>
            </a:endParaRPr>
          </a:p>
          <a:p>
            <a:endParaRPr lang="en-GB" sz="3200" dirty="0">
              <a:solidFill>
                <a:srgbClr val="002060"/>
              </a:solidFill>
            </a:endParaRPr>
          </a:p>
          <a:p>
            <a:pPr algn="ctr"/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1916832"/>
            <a:ext cx="6333782" cy="1656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2464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852936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17848" y="0"/>
            <a:ext cx="8784976" cy="73866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2060"/>
                </a:solidFill>
              </a:rPr>
              <a:t>Marginal Costing </a:t>
            </a:r>
            <a:r>
              <a:rPr lang="en-GB" sz="3600" b="1" dirty="0">
                <a:solidFill>
                  <a:srgbClr val="002060"/>
                </a:solidFill>
              </a:rPr>
              <a:t>– </a:t>
            </a:r>
            <a:r>
              <a:rPr lang="en-GB" sz="2400" b="1" dirty="0">
                <a:solidFill>
                  <a:srgbClr val="002060"/>
                </a:solidFill>
              </a:rPr>
              <a:t>contribution calculation</a:t>
            </a:r>
          </a:p>
          <a:p>
            <a:endParaRPr lang="en-GB" sz="3600" b="1" dirty="0">
              <a:solidFill>
                <a:srgbClr val="00206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2060"/>
                </a:solidFill>
              </a:rPr>
              <a:t>Shows contribution </a:t>
            </a:r>
            <a:r>
              <a:rPr lang="en-GB" sz="2400" i="1" dirty="0">
                <a:solidFill>
                  <a:srgbClr val="002060"/>
                </a:solidFill>
              </a:rPr>
              <a:t>(decision making point</a:t>
            </a:r>
            <a:r>
              <a:rPr lang="en-GB" sz="2400" dirty="0">
                <a:solidFill>
                  <a:srgbClr val="002060"/>
                </a:solidFill>
              </a:rPr>
              <a:t>):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0206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02060"/>
              </a:solidFill>
            </a:endParaRPr>
          </a:p>
          <a:p>
            <a:r>
              <a:rPr lang="en-GB" sz="2400" dirty="0">
                <a:solidFill>
                  <a:srgbClr val="002060"/>
                </a:solidFill>
              </a:rPr>
              <a:t> 	</a:t>
            </a:r>
          </a:p>
          <a:p>
            <a:r>
              <a:rPr lang="en-GB" sz="2400" dirty="0">
                <a:solidFill>
                  <a:srgbClr val="002060"/>
                </a:solidFill>
              </a:rPr>
              <a:t>	</a:t>
            </a:r>
          </a:p>
          <a:p>
            <a:r>
              <a:rPr lang="en-GB" sz="2400" dirty="0">
                <a:solidFill>
                  <a:srgbClr val="002060"/>
                </a:solidFill>
              </a:rPr>
              <a:t>- </a:t>
            </a:r>
            <a:r>
              <a:rPr lang="en-GB" sz="2400" i="1" dirty="0">
                <a:solidFill>
                  <a:srgbClr val="002060"/>
                </a:solidFill>
              </a:rPr>
              <a:t>Contribution is therefore the excess of revenue over variable costs </a:t>
            </a:r>
          </a:p>
          <a:p>
            <a:endParaRPr lang="en-GB" sz="2400" dirty="0">
              <a:solidFill>
                <a:srgbClr val="002060"/>
              </a:solidFill>
            </a:endParaRPr>
          </a:p>
          <a:p>
            <a:endParaRPr lang="en-GB" sz="2400" dirty="0">
              <a:solidFill>
                <a:srgbClr val="00206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2060"/>
                </a:solidFill>
              </a:rPr>
              <a:t> This is contribution to:</a:t>
            </a:r>
          </a:p>
          <a:p>
            <a:pPr marL="1885950" lvl="3" indent="-514350">
              <a:buFont typeface="+mj-lt"/>
              <a:buAutoNum type="arabicPeriod"/>
            </a:pPr>
            <a:r>
              <a:rPr lang="en-GB" sz="2400" i="1" dirty="0">
                <a:solidFill>
                  <a:srgbClr val="002060"/>
                </a:solidFill>
              </a:rPr>
              <a:t>First</a:t>
            </a:r>
            <a:r>
              <a:rPr lang="en-GB" sz="2400" dirty="0">
                <a:solidFill>
                  <a:srgbClr val="002060"/>
                </a:solidFill>
              </a:rPr>
              <a:t> - payment of fixed costs </a:t>
            </a:r>
            <a:r>
              <a:rPr lang="en-GB" sz="2400" i="1" dirty="0">
                <a:solidFill>
                  <a:srgbClr val="002060"/>
                </a:solidFill>
              </a:rPr>
              <a:t>(</a:t>
            </a:r>
            <a:r>
              <a:rPr lang="en-GB" sz="2400" i="1" dirty="0" err="1">
                <a:solidFill>
                  <a:srgbClr val="002060"/>
                </a:solidFill>
              </a:rPr>
              <a:t>e.g</a:t>
            </a:r>
            <a:r>
              <a:rPr lang="en-GB" sz="2400" i="1" dirty="0">
                <a:solidFill>
                  <a:srgbClr val="002060"/>
                </a:solidFill>
              </a:rPr>
              <a:t> rent)</a:t>
            </a:r>
          </a:p>
          <a:p>
            <a:pPr marL="1885950" lvl="3" indent="-514350">
              <a:buFont typeface="+mj-lt"/>
              <a:buAutoNum type="arabicPeriod"/>
            </a:pPr>
            <a:r>
              <a:rPr lang="en-GB" sz="2400" i="1" dirty="0">
                <a:solidFill>
                  <a:srgbClr val="002060"/>
                </a:solidFill>
              </a:rPr>
              <a:t>Then </a:t>
            </a:r>
            <a:r>
              <a:rPr lang="en-GB" sz="2400" dirty="0">
                <a:solidFill>
                  <a:srgbClr val="002060"/>
                </a:solidFill>
              </a:rPr>
              <a:t>- earning profit </a:t>
            </a:r>
          </a:p>
          <a:p>
            <a:pPr marL="2343150" lvl="4" indent="-514350">
              <a:buFont typeface="+mj-lt"/>
              <a:buAutoNum type="arabicPeriod"/>
            </a:pPr>
            <a:endParaRPr lang="en-GB" sz="2400" dirty="0">
              <a:solidFill>
                <a:srgbClr val="00206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0206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02060"/>
              </a:solidFill>
            </a:endParaRPr>
          </a:p>
          <a:p>
            <a:endParaRPr lang="en-GB" sz="2400" dirty="0">
              <a:solidFill>
                <a:srgbClr val="002060"/>
              </a:solidFill>
            </a:endParaRPr>
          </a:p>
          <a:p>
            <a:pPr algn="ctr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176" y="1628800"/>
            <a:ext cx="7696200" cy="109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26482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852936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17848" y="188640"/>
            <a:ext cx="8784976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002060"/>
                </a:solidFill>
              </a:rPr>
              <a:t>Marginal Costing </a:t>
            </a:r>
            <a:r>
              <a:rPr lang="en-GB" sz="4400" b="1" dirty="0">
                <a:solidFill>
                  <a:srgbClr val="002060"/>
                </a:solidFill>
              </a:rPr>
              <a:t>– </a:t>
            </a:r>
            <a:r>
              <a:rPr lang="en-GB" sz="3200" b="1" dirty="0">
                <a:solidFill>
                  <a:srgbClr val="002060"/>
                </a:solidFill>
              </a:rPr>
              <a:t>profit calculation</a:t>
            </a:r>
          </a:p>
          <a:p>
            <a:endParaRPr lang="en-GB" sz="4400" b="1" dirty="0">
              <a:solidFill>
                <a:srgbClr val="002060"/>
              </a:solidFill>
            </a:endParaRPr>
          </a:p>
          <a:p>
            <a:endParaRPr lang="en-GB" sz="3200" dirty="0">
              <a:solidFill>
                <a:srgbClr val="00206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solidFill>
                <a:srgbClr val="002060"/>
              </a:solidFill>
            </a:endParaRPr>
          </a:p>
          <a:p>
            <a:endParaRPr lang="en-GB" sz="3200" dirty="0">
              <a:solidFill>
                <a:srgbClr val="002060"/>
              </a:solidFill>
            </a:endParaRPr>
          </a:p>
          <a:p>
            <a:pPr algn="ctr"/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37" y="1556792"/>
            <a:ext cx="8395736" cy="4098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31306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852936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23020" y="-7303"/>
            <a:ext cx="8774632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2060"/>
                </a:solidFill>
              </a:rPr>
              <a:t>Marginal Costing </a:t>
            </a:r>
            <a:r>
              <a:rPr lang="en-GB" sz="3600" b="1" dirty="0">
                <a:solidFill>
                  <a:srgbClr val="002060"/>
                </a:solidFill>
              </a:rPr>
              <a:t>– </a:t>
            </a:r>
            <a:r>
              <a:rPr lang="en-GB" sz="2000" b="1" dirty="0">
                <a:solidFill>
                  <a:srgbClr val="002060"/>
                </a:solidFill>
              </a:rPr>
              <a:t>Let’s work this example together</a:t>
            </a:r>
          </a:p>
          <a:p>
            <a:r>
              <a:rPr lang="en-GB" sz="2000" b="1" dirty="0">
                <a:solidFill>
                  <a:srgbClr val="002060"/>
                </a:solidFill>
              </a:rPr>
              <a:t>Q. </a:t>
            </a:r>
            <a:r>
              <a:rPr lang="en-GB" b="1" dirty="0">
                <a:solidFill>
                  <a:srgbClr val="002060"/>
                </a:solidFill>
              </a:rPr>
              <a:t>Hub Limited </a:t>
            </a:r>
            <a:r>
              <a:rPr lang="en-GB" dirty="0">
                <a:solidFill>
                  <a:srgbClr val="002060"/>
                </a:solidFill>
              </a:rPr>
              <a:t>sold 400 bolts in July 2021 at £4 each. The following information was recorded for the same month:</a:t>
            </a:r>
          </a:p>
          <a:p>
            <a:r>
              <a:rPr lang="en-GB" dirty="0">
                <a:solidFill>
                  <a:srgbClr val="002060"/>
                </a:solidFill>
              </a:rPr>
              <a:t>           Variable costs </a:t>
            </a:r>
            <a:r>
              <a:rPr lang="en-GB" sz="1600" i="1" dirty="0">
                <a:solidFill>
                  <a:srgbClr val="002060"/>
                </a:solidFill>
              </a:rPr>
              <a:t>(bolts purchase, packaging material per bolt) </a:t>
            </a:r>
            <a:r>
              <a:rPr lang="en-GB" dirty="0">
                <a:solidFill>
                  <a:srgbClr val="002060"/>
                </a:solidFill>
              </a:rPr>
              <a:t>£500</a:t>
            </a:r>
            <a:endParaRPr lang="en-GB" sz="1600" dirty="0">
              <a:solidFill>
                <a:srgbClr val="002060"/>
              </a:solidFill>
            </a:endParaRPr>
          </a:p>
          <a:p>
            <a:r>
              <a:rPr lang="en-GB" dirty="0">
                <a:solidFill>
                  <a:srgbClr val="002060"/>
                </a:solidFill>
              </a:rPr>
              <a:t>           Fixed Overheads £700 </a:t>
            </a:r>
          </a:p>
          <a:p>
            <a:r>
              <a:rPr lang="en-GB" sz="2400" dirty="0">
                <a:solidFill>
                  <a:srgbClr val="002060"/>
                </a:solidFill>
              </a:rPr>
              <a:t>Required: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002060"/>
                </a:solidFill>
              </a:rPr>
              <a:t>Calculate the total contribution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002060"/>
                </a:solidFill>
              </a:rPr>
              <a:t>Calculate the profit for the month</a:t>
            </a:r>
          </a:p>
          <a:p>
            <a:pPr marL="514350" indent="-514350">
              <a:buFont typeface="+mj-lt"/>
              <a:buAutoNum type="arabicPeriod"/>
            </a:pPr>
            <a:endParaRPr lang="en-GB" sz="2400" dirty="0">
              <a:solidFill>
                <a:srgbClr val="002060"/>
              </a:solidFill>
            </a:endParaRPr>
          </a:p>
          <a:p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Solution</a:t>
            </a:r>
          </a:p>
          <a:p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Sales (400 x £4)                                 £1,600</a:t>
            </a:r>
          </a:p>
          <a:p>
            <a:r>
              <a:rPr lang="en-GB" i="1" dirty="0">
                <a:solidFill>
                  <a:schemeClr val="accent2">
                    <a:lumMod val="75000"/>
                  </a:schemeClr>
                </a:solidFill>
              </a:rPr>
              <a:t>less: 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Variable Costs                           (£500)</a:t>
            </a:r>
          </a:p>
          <a:p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Contribution                                      £1,100</a:t>
            </a:r>
          </a:p>
          <a:p>
            <a:endParaRPr lang="en-GB" b="1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en-GB" i="1" dirty="0">
                <a:solidFill>
                  <a:schemeClr val="accent2">
                    <a:lumMod val="75000"/>
                  </a:schemeClr>
                </a:solidFill>
              </a:rPr>
              <a:t>less: 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Fixed Overheads                        (£700)</a:t>
            </a:r>
          </a:p>
          <a:p>
            <a:endParaRPr lang="en-GB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Profit                                                      £400</a:t>
            </a:r>
          </a:p>
          <a:p>
            <a:pPr algn="ctr"/>
            <a:endParaRPr lang="en-GB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4355976" y="5085184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4499992" y="6525344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V="1">
            <a:off x="4510336" y="6856174"/>
            <a:ext cx="936103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4510336" y="6856174"/>
            <a:ext cx="8537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3244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852936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23020" y="-7303"/>
            <a:ext cx="8774632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2060"/>
                </a:solidFill>
              </a:rPr>
              <a:t>Marginal Costing </a:t>
            </a:r>
            <a:r>
              <a:rPr lang="en-GB" sz="3600" b="1" dirty="0">
                <a:solidFill>
                  <a:srgbClr val="002060"/>
                </a:solidFill>
              </a:rPr>
              <a:t>– </a:t>
            </a:r>
            <a:r>
              <a:rPr lang="en-GB" sz="2000" b="1" dirty="0">
                <a:solidFill>
                  <a:srgbClr val="002060"/>
                </a:solidFill>
              </a:rPr>
              <a:t>Individual task </a:t>
            </a:r>
            <a:r>
              <a:rPr lang="en-GB" sz="2000" b="1" dirty="0">
                <a:solidFill>
                  <a:srgbClr val="FF0000"/>
                </a:solidFill>
              </a:rPr>
              <a:t>(2 minutes)</a:t>
            </a:r>
          </a:p>
          <a:p>
            <a:r>
              <a:rPr lang="en-GB" sz="2000" b="1" dirty="0">
                <a:solidFill>
                  <a:srgbClr val="002060"/>
                </a:solidFill>
              </a:rPr>
              <a:t>Q. </a:t>
            </a:r>
            <a:r>
              <a:rPr lang="en-GB" dirty="0">
                <a:solidFill>
                  <a:srgbClr val="002060"/>
                </a:solidFill>
              </a:rPr>
              <a:t>It is recorded that the selling price per loaf is £2, variable costs are £1.20 and fixed costs covering rent and salaries is £1,000. </a:t>
            </a:r>
          </a:p>
          <a:p>
            <a:r>
              <a:rPr lang="en-GB" sz="2400" dirty="0">
                <a:solidFill>
                  <a:srgbClr val="002060"/>
                </a:solidFill>
              </a:rPr>
              <a:t>Required: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002060"/>
                </a:solidFill>
              </a:rPr>
              <a:t>Calculate the contribution per loaf</a:t>
            </a:r>
          </a:p>
          <a:p>
            <a:endParaRPr lang="en-GB" sz="2400" dirty="0">
              <a:solidFill>
                <a:srgbClr val="002060"/>
              </a:solidFill>
            </a:endParaRPr>
          </a:p>
          <a:p>
            <a:endParaRPr lang="en-GB" sz="2400" dirty="0">
              <a:solidFill>
                <a:srgbClr val="002060"/>
              </a:solidFill>
            </a:endParaRPr>
          </a:p>
          <a:p>
            <a:endParaRPr lang="en-GB" sz="2400" dirty="0">
              <a:solidFill>
                <a:srgbClr val="002060"/>
              </a:solidFill>
            </a:endParaRPr>
          </a:p>
          <a:p>
            <a:endParaRPr lang="en-GB" sz="2400" dirty="0">
              <a:solidFill>
                <a:srgbClr val="002060"/>
              </a:solidFill>
            </a:endParaRPr>
          </a:p>
          <a:p>
            <a:r>
              <a:rPr lang="en-GB" b="1" dirty="0"/>
              <a:t>Solution</a:t>
            </a:r>
          </a:p>
          <a:p>
            <a:r>
              <a:rPr lang="en-GB" dirty="0"/>
              <a:t>Selling Price 			        £2.00</a:t>
            </a:r>
          </a:p>
          <a:p>
            <a:r>
              <a:rPr lang="en-GB" i="1" dirty="0"/>
              <a:t>less: </a:t>
            </a:r>
            <a:r>
              <a:rPr lang="en-GB" dirty="0"/>
              <a:t>Variable Costs                           (£1.20)</a:t>
            </a:r>
          </a:p>
          <a:p>
            <a:r>
              <a:rPr lang="en-GB" b="1" dirty="0"/>
              <a:t>Contribution per loaf                       £0.80</a:t>
            </a:r>
          </a:p>
          <a:p>
            <a:endParaRPr lang="en-GB" b="1" dirty="0"/>
          </a:p>
          <a:p>
            <a:r>
              <a:rPr lang="en-GB" b="1" i="1" dirty="0"/>
              <a:t>NB: Fixed costs are not considered in the calculation of contribution since they are period costs.</a:t>
            </a:r>
            <a:endParaRPr lang="en-GB" b="1" dirty="0"/>
          </a:p>
          <a:p>
            <a:pPr algn="ctr"/>
            <a:endParaRPr lang="en-GB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4499992" y="5805264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4499992" y="5733256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V="1">
            <a:off x="4510336" y="6856174"/>
            <a:ext cx="936103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4510336" y="6856174"/>
            <a:ext cx="8537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4427984" y="5445224"/>
            <a:ext cx="9361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1964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852936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26706" y="188640"/>
            <a:ext cx="9117293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</a:rPr>
              <a:t>Marginal Costing </a:t>
            </a:r>
            <a:r>
              <a:rPr lang="en-GB" sz="1400" b="1" dirty="0">
                <a:solidFill>
                  <a:srgbClr val="002060"/>
                </a:solidFill>
              </a:rPr>
              <a:t>–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b="1" dirty="0">
                <a:solidFill>
                  <a:srgbClr val="002060"/>
                </a:solidFill>
              </a:rPr>
              <a:t>Short-term decisions with marginal costing </a:t>
            </a:r>
            <a:r>
              <a:rPr lang="en-GB" b="1" dirty="0">
                <a:solidFill>
                  <a:srgbClr val="C00000"/>
                </a:solidFill>
              </a:rPr>
              <a:t>5 minutes</a:t>
            </a:r>
            <a:endParaRPr lang="en-GB" b="1" dirty="0">
              <a:solidFill>
                <a:srgbClr val="002060"/>
              </a:solidFill>
            </a:endParaRPr>
          </a:p>
          <a:p>
            <a:endParaRPr lang="en-GB" sz="2800" b="1" dirty="0">
              <a:solidFill>
                <a:srgbClr val="002060"/>
              </a:solidFill>
            </a:endParaRPr>
          </a:p>
          <a:p>
            <a:pPr algn="just"/>
            <a:r>
              <a:rPr lang="en-GB" sz="2000" b="1" dirty="0">
                <a:solidFill>
                  <a:srgbClr val="002060"/>
                </a:solidFill>
              </a:rPr>
              <a:t>Shelly’s Massage Bar </a:t>
            </a:r>
            <a:r>
              <a:rPr lang="en-GB" sz="2000" dirty="0">
                <a:solidFill>
                  <a:srgbClr val="002060"/>
                </a:solidFill>
              </a:rPr>
              <a:t>set their selling prices after considering full cost per massage session. Shelly expects to serve 30 clients per month and monthly fixed overheads are £300  </a:t>
            </a:r>
            <a:r>
              <a:rPr lang="en-GB" sz="2000" dirty="0" err="1">
                <a:solidFill>
                  <a:srgbClr val="002060"/>
                </a:solidFill>
              </a:rPr>
              <a:t>i.e</a:t>
            </a:r>
            <a:r>
              <a:rPr lang="en-GB" sz="2000" dirty="0">
                <a:solidFill>
                  <a:srgbClr val="002060"/>
                </a:solidFill>
              </a:rPr>
              <a:t> £10 per client. Shelly’s data is set out below: </a:t>
            </a:r>
          </a:p>
          <a:p>
            <a:pPr algn="just"/>
            <a:endParaRPr lang="en-GB" dirty="0">
              <a:solidFill>
                <a:srgbClr val="002060"/>
              </a:solidFill>
            </a:endParaRPr>
          </a:p>
          <a:p>
            <a:pPr algn="just"/>
            <a:endParaRPr lang="en-GB" dirty="0">
              <a:solidFill>
                <a:srgbClr val="002060"/>
              </a:solidFill>
            </a:endParaRPr>
          </a:p>
          <a:p>
            <a:pPr algn="just"/>
            <a:endParaRPr lang="en-GB" sz="3600" dirty="0">
              <a:solidFill>
                <a:srgbClr val="002060"/>
              </a:solidFill>
            </a:endParaRPr>
          </a:p>
          <a:p>
            <a:pPr algn="just"/>
            <a:endParaRPr lang="en-GB" sz="2800" dirty="0">
              <a:solidFill>
                <a:srgbClr val="002060"/>
              </a:solidFill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endParaRPr lang="en-GB" sz="2800" dirty="0">
              <a:solidFill>
                <a:srgbClr val="002060"/>
              </a:solidFill>
            </a:endParaRPr>
          </a:p>
          <a:p>
            <a:pPr algn="just"/>
            <a:r>
              <a:rPr lang="en-GB" sz="2000" dirty="0">
                <a:solidFill>
                  <a:srgbClr val="002060"/>
                </a:solidFill>
              </a:rPr>
              <a:t>Like other businesses, Shelly Massage Bar has also been affected during the COVID-19 lockdown. Although now allowed to operate, business is low this month, no sales have been made but rent payment date is approaching. Lizzy walks into Shelly’s Bar and offered to pay £28 for a massage. </a:t>
            </a:r>
            <a:r>
              <a:rPr lang="en-GB" sz="2000" b="1" dirty="0">
                <a:solidFill>
                  <a:srgbClr val="002060"/>
                </a:solidFill>
              </a:rPr>
              <a:t>Should Shelly accept this offer?</a:t>
            </a:r>
            <a:r>
              <a:rPr lang="en-GB" sz="2000" dirty="0">
                <a:solidFill>
                  <a:srgbClr val="002060"/>
                </a:solidFill>
              </a:rPr>
              <a:t> </a:t>
            </a:r>
            <a:r>
              <a:rPr lang="en-GB" sz="2000" b="1" dirty="0">
                <a:solidFill>
                  <a:srgbClr val="C00000"/>
                </a:solidFill>
              </a:rPr>
              <a:t>Individual task</a:t>
            </a:r>
            <a:endParaRPr lang="en-GB" sz="1600" b="1" dirty="0">
              <a:solidFill>
                <a:srgbClr val="C00000"/>
              </a:solidFill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9361708"/>
              </p:ext>
            </p:extLst>
          </p:nvPr>
        </p:nvGraphicFramePr>
        <p:xfrm>
          <a:off x="1043608" y="2060848"/>
          <a:ext cx="5976664" cy="1828800"/>
        </p:xfrm>
        <a:graphic>
          <a:graphicData uri="http://schemas.openxmlformats.org/drawingml/2006/table">
            <a:tbl>
              <a:tblPr bandRow="1">
                <a:tableStyleId>{7DF18680-E054-41AD-8BC1-D1AEF772440D}</a:tableStyleId>
              </a:tblPr>
              <a:tblGrid>
                <a:gridCol w="5083082">
                  <a:extLst>
                    <a:ext uri="{9D8B030D-6E8A-4147-A177-3AD203B41FA5}">
                      <a16:colId xmlns:a16="http://schemas.microsoft.com/office/drawing/2014/main" val="105469311"/>
                    </a:ext>
                  </a:extLst>
                </a:gridCol>
                <a:gridCol w="893582">
                  <a:extLst>
                    <a:ext uri="{9D8B030D-6E8A-4147-A177-3AD203B41FA5}">
                      <a16:colId xmlns:a16="http://schemas.microsoft.com/office/drawing/2014/main" val="2318382749"/>
                    </a:ext>
                  </a:extLst>
                </a:gridCol>
              </a:tblGrid>
              <a:tr h="288032">
                <a:tc>
                  <a:txBody>
                    <a:bodyPr/>
                    <a:lstStyle/>
                    <a:p>
                      <a:r>
                        <a:rPr lang="en-GB" dirty="0"/>
                        <a:t>Direct materials</a:t>
                      </a:r>
                      <a:r>
                        <a:rPr lang="en-GB" baseline="0" dirty="0"/>
                        <a:t> (oils, disposable towels </a:t>
                      </a:r>
                      <a:r>
                        <a:rPr lang="en-GB" baseline="0" dirty="0" err="1"/>
                        <a:t>etc</a:t>
                      </a:r>
                      <a:r>
                        <a:rPr lang="en-GB" baseline="0" dirty="0"/>
                        <a:t>)</a:t>
                      </a:r>
                      <a:endParaRPr lang="en-GB" b="1" dirty="0">
                        <a:latin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</a:t>
                      </a:r>
                      <a:endParaRPr lang="en-GB" b="1" dirty="0">
                        <a:latin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6983950"/>
                  </a:ext>
                </a:extLst>
              </a:tr>
              <a:tr h="288032">
                <a:tc>
                  <a:txBody>
                    <a:bodyPr/>
                    <a:lstStyle/>
                    <a:p>
                      <a:r>
                        <a:rPr lang="en-GB" dirty="0"/>
                        <a:t>Cost of Labour</a:t>
                      </a:r>
                      <a:endParaRPr lang="en-GB" b="1" dirty="0">
                        <a:latin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£15</a:t>
                      </a:r>
                      <a:endParaRPr lang="en-GB" b="1" dirty="0">
                        <a:latin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40992"/>
                  </a:ext>
                </a:extLst>
              </a:tr>
              <a:tr h="288032">
                <a:tc>
                  <a:txBody>
                    <a:bodyPr/>
                    <a:lstStyle/>
                    <a:p>
                      <a:r>
                        <a:rPr lang="en-GB" dirty="0"/>
                        <a:t>Share of Fixed Overheads </a:t>
                      </a:r>
                      <a:endParaRPr lang="en-GB" b="1" dirty="0">
                        <a:latin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£10</a:t>
                      </a:r>
                      <a:endParaRPr lang="en-GB" b="1" dirty="0">
                        <a:latin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5049145"/>
                  </a:ext>
                </a:extLst>
              </a:tr>
              <a:tr h="288032">
                <a:tc>
                  <a:txBody>
                    <a:bodyPr/>
                    <a:lstStyle/>
                    <a:p>
                      <a:r>
                        <a:rPr lang="en-GB" dirty="0"/>
                        <a:t>Total cost per massage</a:t>
                      </a:r>
                      <a:endParaRPr lang="en-GB" b="1" dirty="0">
                        <a:latin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£30</a:t>
                      </a:r>
                      <a:endParaRPr lang="en-GB" b="1" dirty="0">
                        <a:latin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2496934"/>
                  </a:ext>
                </a:extLst>
              </a:tr>
              <a:tr h="288032">
                <a:tc>
                  <a:txBody>
                    <a:bodyPr/>
                    <a:lstStyle/>
                    <a:p>
                      <a:r>
                        <a:rPr lang="en-GB" dirty="0"/>
                        <a:t>Price</a:t>
                      </a:r>
                      <a:r>
                        <a:rPr lang="en-GB" baseline="0" dirty="0"/>
                        <a:t> charged </a:t>
                      </a:r>
                      <a:endParaRPr lang="en-GB" b="1" dirty="0">
                        <a:latin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£40</a:t>
                      </a:r>
                      <a:endParaRPr lang="en-GB" b="1" dirty="0">
                        <a:latin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65353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210162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852936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26706" y="188640"/>
            <a:ext cx="9117293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</a:rPr>
              <a:t>Marginal Costing </a:t>
            </a:r>
            <a:r>
              <a:rPr lang="en-GB" sz="2800" b="1" dirty="0">
                <a:solidFill>
                  <a:srgbClr val="002060"/>
                </a:solidFill>
              </a:rPr>
              <a:t>– </a:t>
            </a:r>
            <a:r>
              <a:rPr lang="en-GB" sz="1200" b="1" dirty="0">
                <a:solidFill>
                  <a:srgbClr val="002060"/>
                </a:solidFill>
              </a:rPr>
              <a:t>Short-term decisions with marginal costing </a:t>
            </a:r>
          </a:p>
          <a:p>
            <a:r>
              <a:rPr lang="en-GB" sz="1200" b="1" dirty="0" err="1">
                <a:solidFill>
                  <a:srgbClr val="002060"/>
                </a:solidFill>
              </a:rPr>
              <a:t>Cont</a:t>
            </a:r>
            <a:r>
              <a:rPr lang="en-GB" sz="1200" b="1" dirty="0">
                <a:solidFill>
                  <a:srgbClr val="002060"/>
                </a:solidFill>
              </a:rPr>
              <a:t>…</a:t>
            </a:r>
          </a:p>
          <a:p>
            <a:endParaRPr lang="en-GB" sz="1200" b="1" dirty="0">
              <a:solidFill>
                <a:srgbClr val="002060"/>
              </a:solidFill>
            </a:endParaRPr>
          </a:p>
          <a:p>
            <a:endParaRPr lang="en-GB" sz="1200" b="1" dirty="0">
              <a:solidFill>
                <a:srgbClr val="002060"/>
              </a:solidFill>
            </a:endParaRPr>
          </a:p>
          <a:p>
            <a:endParaRPr lang="en-GB" sz="1600" b="1" dirty="0">
              <a:solidFill>
                <a:srgbClr val="002060"/>
              </a:solidFill>
            </a:endParaRPr>
          </a:p>
          <a:p>
            <a:endParaRPr lang="en-GB" sz="1600" b="1" dirty="0">
              <a:solidFill>
                <a:srgbClr val="002060"/>
              </a:solidFill>
            </a:endParaRPr>
          </a:p>
          <a:p>
            <a:endParaRPr lang="en-GB" sz="1600" b="1" dirty="0">
              <a:solidFill>
                <a:srgbClr val="002060"/>
              </a:solidFill>
            </a:endParaRPr>
          </a:p>
          <a:p>
            <a:endParaRPr lang="en-GB" sz="1600" b="1" dirty="0">
              <a:solidFill>
                <a:srgbClr val="002060"/>
              </a:solidFill>
            </a:endParaRPr>
          </a:p>
          <a:p>
            <a:pPr algn="just"/>
            <a:r>
              <a:rPr lang="en-GB" sz="1600" dirty="0">
                <a:solidFill>
                  <a:srgbClr val="002060"/>
                </a:solidFill>
              </a:rPr>
              <a:t>Lizzy’s offer will result in a </a:t>
            </a:r>
            <a:r>
              <a:rPr lang="en-GB" sz="1600" b="1" dirty="0">
                <a:solidFill>
                  <a:srgbClr val="C00000"/>
                </a:solidFill>
              </a:rPr>
              <a:t>£2 loss</a:t>
            </a:r>
            <a:r>
              <a:rPr lang="en-GB" sz="1600" dirty="0">
                <a:solidFill>
                  <a:srgbClr val="002060"/>
                </a:solidFill>
              </a:rPr>
              <a:t> as shown above if full cost is considered. Since it’s a loss, Shelly would not accept Lizzy’s offer. </a:t>
            </a:r>
          </a:p>
          <a:p>
            <a:pPr algn="just"/>
            <a:r>
              <a:rPr lang="en-GB" sz="1400" b="1" dirty="0">
                <a:solidFill>
                  <a:schemeClr val="accent2">
                    <a:lumMod val="75000"/>
                  </a:schemeClr>
                </a:solidFill>
              </a:rPr>
              <a:t>However, if Shelly applies marginal costing to assess Lizzy‘s once-off offer, the offer will be accepted as it will give a positive contribution of £8 as shown below.</a:t>
            </a:r>
          </a:p>
          <a:p>
            <a:pPr algn="just"/>
            <a:endParaRPr lang="en-GB" sz="1400" b="1" dirty="0">
              <a:solidFill>
                <a:schemeClr val="accent2">
                  <a:lumMod val="75000"/>
                </a:schemeClr>
              </a:solidFill>
            </a:endParaRPr>
          </a:p>
          <a:p>
            <a:pPr algn="just"/>
            <a:r>
              <a:rPr lang="en-GB" sz="1400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</a:p>
          <a:p>
            <a:pPr algn="just"/>
            <a:endParaRPr lang="en-GB" sz="1400" b="1" dirty="0">
              <a:solidFill>
                <a:schemeClr val="accent2">
                  <a:lumMod val="75000"/>
                </a:schemeClr>
              </a:solidFill>
            </a:endParaRPr>
          </a:p>
          <a:p>
            <a:pPr algn="just"/>
            <a:endParaRPr lang="en-GB" sz="1400" b="1" dirty="0">
              <a:solidFill>
                <a:schemeClr val="accent2">
                  <a:lumMod val="75000"/>
                </a:schemeClr>
              </a:solidFill>
            </a:endParaRPr>
          </a:p>
          <a:p>
            <a:pPr algn="just"/>
            <a:endParaRPr lang="en-GB" sz="1400" b="1" dirty="0">
              <a:solidFill>
                <a:schemeClr val="accent2">
                  <a:lumMod val="75000"/>
                </a:schemeClr>
              </a:solidFill>
            </a:endParaRPr>
          </a:p>
          <a:p>
            <a:pPr algn="just"/>
            <a:endParaRPr lang="en-GB" sz="1400" b="1" dirty="0">
              <a:solidFill>
                <a:schemeClr val="accent2">
                  <a:lumMod val="75000"/>
                </a:schemeClr>
              </a:solidFill>
            </a:endParaRPr>
          </a:p>
          <a:p>
            <a:pPr algn="just"/>
            <a:endParaRPr lang="en-GB" sz="1400" b="1" dirty="0">
              <a:solidFill>
                <a:schemeClr val="accent2">
                  <a:lumMod val="75000"/>
                </a:schemeClr>
              </a:solidFill>
            </a:endParaRPr>
          </a:p>
          <a:p>
            <a:pPr algn="just"/>
            <a:endParaRPr lang="en-GB" sz="1400" b="1" dirty="0">
              <a:solidFill>
                <a:schemeClr val="accent2">
                  <a:lumMod val="75000"/>
                </a:schemeClr>
              </a:solidFill>
            </a:endParaRPr>
          </a:p>
          <a:p>
            <a:pPr algn="just"/>
            <a:endParaRPr lang="en-GB" sz="1400" b="1" dirty="0">
              <a:solidFill>
                <a:schemeClr val="accent2">
                  <a:lumMod val="75000"/>
                </a:schemeClr>
              </a:solidFill>
            </a:endParaRPr>
          </a:p>
          <a:p>
            <a:pPr algn="just"/>
            <a:r>
              <a:rPr lang="en-GB" sz="1400" b="1" dirty="0">
                <a:solidFill>
                  <a:schemeClr val="accent2">
                    <a:lumMod val="75000"/>
                  </a:schemeClr>
                </a:solidFill>
              </a:rPr>
              <a:t>This £8 will contribute towards covering Shelly’s monthly fixed costs. It is important though to note that this price will not be viable in the long-run since if every client pays £28, fixed costs will not be covered hence will lead to a loss. Lizzy might also invite her friends who might approach Shelly offering to pay £28 which is not viable.</a:t>
            </a:r>
          </a:p>
          <a:p>
            <a:endParaRPr lang="en-GB" sz="3200" dirty="0">
              <a:solidFill>
                <a:srgbClr val="002060"/>
              </a:solidFill>
            </a:endParaRPr>
          </a:p>
          <a:p>
            <a:r>
              <a:rPr lang="en-GB" sz="2800" b="1" dirty="0">
                <a:solidFill>
                  <a:srgbClr val="FF0000"/>
                </a:solidFill>
              </a:rPr>
              <a:t> </a:t>
            </a:r>
          </a:p>
          <a:p>
            <a:pPr algn="ctr"/>
            <a:endParaRPr lang="en-GB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7796338"/>
              </p:ext>
            </p:extLst>
          </p:nvPr>
        </p:nvGraphicFramePr>
        <p:xfrm>
          <a:off x="827584" y="608884"/>
          <a:ext cx="6216351" cy="153564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072117">
                  <a:extLst>
                    <a:ext uri="{9D8B030D-6E8A-4147-A177-3AD203B41FA5}">
                      <a16:colId xmlns:a16="http://schemas.microsoft.com/office/drawing/2014/main" val="3606791238"/>
                    </a:ext>
                  </a:extLst>
                </a:gridCol>
                <a:gridCol w="1047891">
                  <a:extLst>
                    <a:ext uri="{9D8B030D-6E8A-4147-A177-3AD203B41FA5}">
                      <a16:colId xmlns:a16="http://schemas.microsoft.com/office/drawing/2014/main" val="377286910"/>
                    </a:ext>
                  </a:extLst>
                </a:gridCol>
                <a:gridCol w="3096343">
                  <a:extLst>
                    <a:ext uri="{9D8B030D-6E8A-4147-A177-3AD203B41FA5}">
                      <a16:colId xmlns:a16="http://schemas.microsoft.com/office/drawing/2014/main" val="242785154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Normal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Lizzy’s Offer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2392394"/>
                  </a:ext>
                </a:extLst>
              </a:tr>
              <a:tr h="391749">
                <a:tc>
                  <a:txBody>
                    <a:bodyPr/>
                    <a:lstStyle/>
                    <a:p>
                      <a:r>
                        <a:rPr lang="en-GB" dirty="0"/>
                        <a:t>Price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£40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£28</a:t>
                      </a:r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1139433"/>
                  </a:ext>
                </a:extLst>
              </a:tr>
              <a:tr h="386382">
                <a:tc>
                  <a:txBody>
                    <a:bodyPr/>
                    <a:lstStyle/>
                    <a:p>
                      <a:r>
                        <a:rPr lang="en-GB" dirty="0"/>
                        <a:t>Less: Total Cost 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(£30)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(£30)</a:t>
                      </a:r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6378649"/>
                  </a:ext>
                </a:extLst>
              </a:tr>
              <a:tr h="391749">
                <a:tc>
                  <a:txBody>
                    <a:bodyPr/>
                    <a:lstStyle/>
                    <a:p>
                      <a:r>
                        <a:rPr lang="en-GB" dirty="0"/>
                        <a:t>Profit/ (Loss)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£10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(£2)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9403193"/>
                  </a:ext>
                </a:extLst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2124413"/>
              </p:ext>
            </p:extLst>
          </p:nvPr>
        </p:nvGraphicFramePr>
        <p:xfrm>
          <a:off x="899592" y="3149254"/>
          <a:ext cx="6264696" cy="1828800"/>
        </p:xfrm>
        <a:graphic>
          <a:graphicData uri="http://schemas.openxmlformats.org/drawingml/2006/table">
            <a:tbl>
              <a:tblPr lastRow="1" bandRow="1">
                <a:tableStyleId>{7DF18680-E054-41AD-8BC1-D1AEF772440D}</a:tableStyleId>
              </a:tblPr>
              <a:tblGrid>
                <a:gridCol w="4736045">
                  <a:extLst>
                    <a:ext uri="{9D8B030D-6E8A-4147-A177-3AD203B41FA5}">
                      <a16:colId xmlns:a16="http://schemas.microsoft.com/office/drawing/2014/main" val="2420247885"/>
                    </a:ext>
                  </a:extLst>
                </a:gridCol>
                <a:gridCol w="1528651">
                  <a:extLst>
                    <a:ext uri="{9D8B030D-6E8A-4147-A177-3AD203B41FA5}">
                      <a16:colId xmlns:a16="http://schemas.microsoft.com/office/drawing/2014/main" val="983348913"/>
                    </a:ext>
                  </a:extLst>
                </a:gridCol>
              </a:tblGrid>
              <a:tr h="309811">
                <a:tc>
                  <a:txBody>
                    <a:bodyPr/>
                    <a:lstStyle/>
                    <a:p>
                      <a:r>
                        <a:rPr lang="en-GB" dirty="0"/>
                        <a:t>Price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£28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6194139"/>
                  </a:ext>
                </a:extLst>
              </a:tr>
              <a:tr h="309811">
                <a:tc>
                  <a:txBody>
                    <a:bodyPr/>
                    <a:lstStyle/>
                    <a:p>
                      <a:r>
                        <a:rPr lang="en-GB" dirty="0"/>
                        <a:t>Direct Materials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(£5)</a:t>
                      </a:r>
                      <a:endParaRPr lang="en-GB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1500708"/>
                  </a:ext>
                </a:extLst>
              </a:tr>
              <a:tr h="309811">
                <a:tc>
                  <a:txBody>
                    <a:bodyPr/>
                    <a:lstStyle/>
                    <a:p>
                      <a:r>
                        <a:rPr lang="en-GB" dirty="0"/>
                        <a:t>Direct Labour Cost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(£15)</a:t>
                      </a:r>
                      <a:endParaRPr lang="en-GB" b="1" u="sng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7671639"/>
                  </a:ext>
                </a:extLst>
              </a:tr>
              <a:tr h="309811">
                <a:tc>
                  <a:txBody>
                    <a:bodyPr/>
                    <a:lstStyle/>
                    <a:p>
                      <a:r>
                        <a:rPr lang="en-GB" dirty="0"/>
                        <a:t>Total Variable Costs</a:t>
                      </a:r>
                      <a:endParaRPr lang="en-GB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(£20)</a:t>
                      </a:r>
                      <a:endParaRPr lang="en-GB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8174856"/>
                  </a:ext>
                </a:extLst>
              </a:tr>
              <a:tr h="309811">
                <a:tc>
                  <a:txBody>
                    <a:bodyPr/>
                    <a:lstStyle/>
                    <a:p>
                      <a:r>
                        <a:rPr lang="en-GB" dirty="0"/>
                        <a:t>Contribution (Price – Total Variable Cost)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   £8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62862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49963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852936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26706" y="0"/>
            <a:ext cx="9009789" cy="76944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2060"/>
                </a:solidFill>
              </a:rPr>
              <a:t>Marginal Costing –</a:t>
            </a:r>
            <a:r>
              <a:rPr lang="en-GB" sz="4400" b="1" dirty="0">
                <a:solidFill>
                  <a:srgbClr val="002060"/>
                </a:solidFill>
              </a:rPr>
              <a:t> </a:t>
            </a:r>
            <a:r>
              <a:rPr lang="en-GB" sz="2400" b="1" dirty="0">
                <a:solidFill>
                  <a:srgbClr val="002060"/>
                </a:solidFill>
              </a:rPr>
              <a:t>Short-term make or buy decisions with marginal costing.</a:t>
            </a:r>
          </a:p>
          <a:p>
            <a:r>
              <a:rPr lang="en-GB" sz="2400" b="1" dirty="0">
                <a:solidFill>
                  <a:srgbClr val="002060"/>
                </a:solidFill>
              </a:rPr>
              <a:t>Nigel</a:t>
            </a:r>
            <a:r>
              <a:rPr lang="en-GB" sz="2400" dirty="0">
                <a:solidFill>
                  <a:srgbClr val="002060"/>
                </a:solidFill>
              </a:rPr>
              <a:t>, a mechanic manufactures a component (Washer) for use in car servicing. He currently produces 10,000 units. Cost of one washer has been recorded as follows: </a:t>
            </a:r>
          </a:p>
          <a:p>
            <a:pPr algn="just"/>
            <a:endParaRPr lang="en-GB" sz="2400" dirty="0">
              <a:solidFill>
                <a:srgbClr val="002060"/>
              </a:solidFill>
            </a:endParaRPr>
          </a:p>
          <a:p>
            <a:pPr algn="just"/>
            <a:endParaRPr lang="en-GB" sz="2400" dirty="0">
              <a:solidFill>
                <a:srgbClr val="002060"/>
              </a:solidFill>
            </a:endParaRPr>
          </a:p>
          <a:p>
            <a:pPr algn="just"/>
            <a:endParaRPr lang="en-GB" sz="2400" dirty="0">
              <a:solidFill>
                <a:srgbClr val="002060"/>
              </a:solidFill>
            </a:endParaRPr>
          </a:p>
          <a:p>
            <a:pPr algn="just"/>
            <a:endParaRPr lang="en-GB" sz="2400" dirty="0">
              <a:solidFill>
                <a:srgbClr val="002060"/>
              </a:solidFill>
            </a:endParaRPr>
          </a:p>
          <a:p>
            <a:pPr algn="just"/>
            <a:endParaRPr lang="en-GB" sz="2400" dirty="0">
              <a:solidFill>
                <a:srgbClr val="002060"/>
              </a:solidFill>
            </a:endParaRPr>
          </a:p>
          <a:p>
            <a:pPr algn="just"/>
            <a:endParaRPr lang="en-GB" sz="2400" dirty="0">
              <a:solidFill>
                <a:srgbClr val="002060"/>
              </a:solidFill>
            </a:endParaRPr>
          </a:p>
          <a:p>
            <a:pPr algn="just"/>
            <a:endParaRPr lang="en-GB" sz="2400" dirty="0">
              <a:solidFill>
                <a:srgbClr val="002060"/>
              </a:solidFill>
            </a:endParaRPr>
          </a:p>
          <a:p>
            <a:pPr algn="just"/>
            <a:r>
              <a:rPr lang="en-GB" sz="2000" dirty="0">
                <a:solidFill>
                  <a:srgbClr val="002060"/>
                </a:solidFill>
              </a:rPr>
              <a:t>Nigel could buy the washers from Global </a:t>
            </a:r>
            <a:r>
              <a:rPr lang="en-GB" sz="2000" dirty="0" err="1">
                <a:solidFill>
                  <a:srgbClr val="002060"/>
                </a:solidFill>
              </a:rPr>
              <a:t>Metalworks</a:t>
            </a:r>
            <a:r>
              <a:rPr lang="en-GB" sz="2000" dirty="0">
                <a:solidFill>
                  <a:srgbClr val="002060"/>
                </a:solidFill>
              </a:rPr>
              <a:t> at £5.50 per washer. Considering marginal costs, should Nigel make the washers in-house or buy them from Global </a:t>
            </a:r>
            <a:r>
              <a:rPr lang="en-GB" sz="2000" dirty="0" err="1">
                <a:solidFill>
                  <a:srgbClr val="002060"/>
                </a:solidFill>
              </a:rPr>
              <a:t>Metalworks</a:t>
            </a:r>
            <a:r>
              <a:rPr lang="en-GB" sz="2000" dirty="0">
                <a:solidFill>
                  <a:srgbClr val="002060"/>
                </a:solidFill>
              </a:rPr>
              <a:t>?</a:t>
            </a:r>
          </a:p>
          <a:p>
            <a:endParaRPr lang="en-GB" sz="3200" b="1" dirty="0">
              <a:solidFill>
                <a:srgbClr val="002060"/>
              </a:solidFill>
            </a:endParaRPr>
          </a:p>
          <a:p>
            <a:endParaRPr lang="en-GB" sz="3200" b="1" dirty="0">
              <a:solidFill>
                <a:srgbClr val="002060"/>
              </a:solidFill>
            </a:endParaRPr>
          </a:p>
          <a:p>
            <a:endParaRPr lang="en-GB" sz="3200" b="1" dirty="0">
              <a:solidFill>
                <a:srgbClr val="002060"/>
              </a:solidFill>
            </a:endParaRPr>
          </a:p>
          <a:p>
            <a:pPr algn="ctr"/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8814744"/>
              </p:ext>
            </p:extLst>
          </p:nvPr>
        </p:nvGraphicFramePr>
        <p:xfrm>
          <a:off x="755576" y="2348880"/>
          <a:ext cx="6096000" cy="2042160"/>
        </p:xfrm>
        <a:graphic>
          <a:graphicData uri="http://schemas.openxmlformats.org/drawingml/2006/table">
            <a:tbl>
              <a:tblPr lastRow="1" bandRow="1">
                <a:tableStyleId>{F5AB1C69-6EDB-4FF4-983F-18BD219EF322}</a:tableStyleId>
              </a:tblPr>
              <a:tblGrid>
                <a:gridCol w="4968552">
                  <a:extLst>
                    <a:ext uri="{9D8B030D-6E8A-4147-A177-3AD203B41FA5}">
                      <a16:colId xmlns:a16="http://schemas.microsoft.com/office/drawing/2014/main" val="3984102369"/>
                    </a:ext>
                  </a:extLst>
                </a:gridCol>
                <a:gridCol w="1127448">
                  <a:extLst>
                    <a:ext uri="{9D8B030D-6E8A-4147-A177-3AD203B41FA5}">
                      <a16:colId xmlns:a16="http://schemas.microsoft.com/office/drawing/2014/main" val="3717813469"/>
                    </a:ext>
                  </a:extLst>
                </a:gridCol>
              </a:tblGrid>
              <a:tr h="136139">
                <a:tc>
                  <a:txBody>
                    <a:bodyPr/>
                    <a:lstStyle/>
                    <a:p>
                      <a:r>
                        <a:rPr lang="en-GB" sz="2000" dirty="0"/>
                        <a:t>Raw materials</a:t>
                      </a:r>
                      <a:r>
                        <a:rPr lang="en-GB" sz="2000" baseline="0" dirty="0"/>
                        <a:t> </a:t>
                      </a:r>
                      <a:endParaRPr lang="en-GB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£1.00</a:t>
                      </a:r>
                      <a:endParaRPr lang="en-GB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46292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Direct Labour</a:t>
                      </a:r>
                      <a:endParaRPr lang="en-GB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£1.50</a:t>
                      </a:r>
                      <a:endParaRPr lang="en-GB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80029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Variable overheads</a:t>
                      </a:r>
                      <a:endParaRPr lang="en-GB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£2.50</a:t>
                      </a:r>
                      <a:endParaRPr lang="en-GB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48631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Fixed overheads</a:t>
                      </a:r>
                      <a:endParaRPr lang="en-GB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£2.00</a:t>
                      </a:r>
                      <a:endParaRPr lang="en-GB" sz="2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32233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Total cost</a:t>
                      </a:r>
                      <a:r>
                        <a:rPr lang="en-GB" sz="2400" baseline="0" dirty="0"/>
                        <a:t> per washer</a:t>
                      </a:r>
                      <a:endParaRPr lang="en-GB" sz="24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£7.00</a:t>
                      </a:r>
                      <a:endParaRPr lang="en-GB" sz="24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76990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929981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852936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26706" y="0"/>
            <a:ext cx="9009789" cy="74481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2060"/>
                </a:solidFill>
              </a:rPr>
              <a:t>Marginal Costing –</a:t>
            </a:r>
            <a:r>
              <a:rPr lang="en-GB" sz="4400" b="1" dirty="0">
                <a:solidFill>
                  <a:srgbClr val="002060"/>
                </a:solidFill>
              </a:rPr>
              <a:t> </a:t>
            </a:r>
            <a:r>
              <a:rPr lang="en-GB" sz="2400" b="1" dirty="0">
                <a:solidFill>
                  <a:srgbClr val="002060"/>
                </a:solidFill>
              </a:rPr>
              <a:t>Short-term make or buy decisions with marginal costing </a:t>
            </a:r>
            <a:r>
              <a:rPr lang="en-GB" sz="2400" b="1" dirty="0">
                <a:solidFill>
                  <a:srgbClr val="C00000"/>
                </a:solidFill>
              </a:rPr>
              <a:t>(Solution discussion – 5 minutes)</a:t>
            </a:r>
          </a:p>
          <a:p>
            <a:endParaRPr lang="en-GB" sz="2400" b="1" dirty="0">
              <a:solidFill>
                <a:srgbClr val="C00000"/>
              </a:solidFill>
            </a:endParaRPr>
          </a:p>
          <a:p>
            <a:endParaRPr lang="en-GB" sz="2400" b="1" dirty="0">
              <a:solidFill>
                <a:srgbClr val="C00000"/>
              </a:solidFill>
            </a:endParaRPr>
          </a:p>
          <a:p>
            <a:endParaRPr lang="en-GB" sz="2800" b="1" dirty="0">
              <a:solidFill>
                <a:srgbClr val="002060"/>
              </a:solidFill>
            </a:endParaRPr>
          </a:p>
          <a:p>
            <a:endParaRPr lang="en-GB" sz="2800" b="1" dirty="0">
              <a:solidFill>
                <a:srgbClr val="002060"/>
              </a:solidFill>
            </a:endParaRPr>
          </a:p>
          <a:p>
            <a:endParaRPr lang="en-GB" sz="2800" b="1" dirty="0">
              <a:solidFill>
                <a:srgbClr val="002060"/>
              </a:solidFill>
            </a:endParaRPr>
          </a:p>
          <a:p>
            <a:endParaRPr lang="en-GB" sz="2800" b="1" dirty="0">
              <a:solidFill>
                <a:srgbClr val="002060"/>
              </a:solidFill>
            </a:endParaRPr>
          </a:p>
          <a:p>
            <a:pPr algn="ctr"/>
            <a:endParaRPr lang="en-GB" sz="1600" dirty="0"/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2060"/>
                </a:solidFill>
              </a:rPr>
              <a:t>Examine the costs in the cost summary, deduct fixed costs (£2) from the total cost then compare the result with the £5.50 which Nigel could buy the washer for.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2060"/>
                </a:solidFill>
              </a:rPr>
              <a:t>The total variable costs is £5.00 therefore Nigel should continue to make the washers in-house.</a:t>
            </a:r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189856" y="1275854"/>
          <a:ext cx="8640960" cy="2407920"/>
        </p:xfrm>
        <a:graphic>
          <a:graphicData uri="http://schemas.openxmlformats.org/drawingml/2006/table">
            <a:tbl>
              <a:tblPr lastRow="1" bandRow="1">
                <a:tableStyleId>{F5AB1C69-6EDB-4FF4-983F-18BD219EF322}</a:tableStyleId>
              </a:tblPr>
              <a:tblGrid>
                <a:gridCol w="4320480">
                  <a:extLst>
                    <a:ext uri="{9D8B030D-6E8A-4147-A177-3AD203B41FA5}">
                      <a16:colId xmlns:a16="http://schemas.microsoft.com/office/drawing/2014/main" val="3984102369"/>
                    </a:ext>
                  </a:extLst>
                </a:gridCol>
                <a:gridCol w="4320480">
                  <a:extLst>
                    <a:ext uri="{9D8B030D-6E8A-4147-A177-3AD203B41FA5}">
                      <a16:colId xmlns:a16="http://schemas.microsoft.com/office/drawing/2014/main" val="3717813469"/>
                    </a:ext>
                  </a:extLst>
                </a:gridCol>
              </a:tblGrid>
              <a:tr h="372652">
                <a:tc>
                  <a:txBody>
                    <a:bodyPr/>
                    <a:lstStyle/>
                    <a:p>
                      <a:r>
                        <a:rPr lang="en-GB" sz="2000" dirty="0"/>
                        <a:t>Raw materials</a:t>
                      </a:r>
                      <a:r>
                        <a:rPr lang="en-GB" sz="2000" baseline="0" dirty="0"/>
                        <a:t> </a:t>
                      </a:r>
                      <a:endParaRPr lang="en-GB" sz="20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£1.00</a:t>
                      </a:r>
                      <a:endParaRPr lang="en-GB" sz="20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4629252"/>
                  </a:ext>
                </a:extLst>
              </a:tr>
              <a:tr h="372652">
                <a:tc>
                  <a:txBody>
                    <a:bodyPr/>
                    <a:lstStyle/>
                    <a:p>
                      <a:r>
                        <a:rPr lang="en-GB" sz="2000" dirty="0"/>
                        <a:t>Direct Labour</a:t>
                      </a:r>
                      <a:endParaRPr lang="en-GB" sz="20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£1.50</a:t>
                      </a:r>
                      <a:endParaRPr lang="en-GB" sz="20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8002997"/>
                  </a:ext>
                </a:extLst>
              </a:tr>
              <a:tr h="372652">
                <a:tc>
                  <a:txBody>
                    <a:bodyPr/>
                    <a:lstStyle/>
                    <a:p>
                      <a:r>
                        <a:rPr lang="en-GB" sz="2000" dirty="0"/>
                        <a:t>Variable overheads</a:t>
                      </a:r>
                      <a:endParaRPr lang="en-GB" sz="20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£2.50</a:t>
                      </a:r>
                      <a:endParaRPr lang="en-GB" sz="20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4863152"/>
                  </a:ext>
                </a:extLst>
              </a:tr>
              <a:tr h="372652">
                <a:tc>
                  <a:txBody>
                    <a:bodyPr/>
                    <a:lstStyle/>
                    <a:p>
                      <a:r>
                        <a:rPr lang="en-GB" sz="2000" strike="sngStrike" dirty="0">
                          <a:solidFill>
                            <a:srgbClr val="C00000"/>
                          </a:solidFill>
                        </a:rPr>
                        <a:t>Fixed overheads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strike="sngStrike" dirty="0">
                          <a:solidFill>
                            <a:srgbClr val="C00000"/>
                          </a:solidFill>
                        </a:rPr>
                        <a:t>£2.00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3223370"/>
                  </a:ext>
                </a:extLst>
              </a:tr>
              <a:tr h="563622">
                <a:tc>
                  <a:txBody>
                    <a:bodyPr/>
                    <a:lstStyle/>
                    <a:p>
                      <a:r>
                        <a:rPr lang="en-GB" sz="2400" dirty="0"/>
                        <a:t>Total variable costs</a:t>
                      </a:r>
                      <a:r>
                        <a:rPr lang="en-GB" sz="2400" baseline="0" dirty="0"/>
                        <a:t> per washer</a:t>
                      </a:r>
                      <a:endParaRPr lang="en-GB" sz="24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£5.00</a:t>
                      </a:r>
                      <a:endParaRPr lang="en-GB" sz="24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76990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00617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062" y="260648"/>
            <a:ext cx="8905875" cy="6264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8547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4" name="Rectangle 3"/>
          <p:cNvSpPr/>
          <p:nvPr/>
        </p:nvSpPr>
        <p:spPr>
          <a:xfrm>
            <a:off x="107504" y="116633"/>
            <a:ext cx="892899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</a:rPr>
              <a:t>Non-financial factors to consider in decision making</a:t>
            </a:r>
          </a:p>
          <a:p>
            <a:r>
              <a:rPr lang="en-GB" sz="2000" dirty="0">
                <a:solidFill>
                  <a:srgbClr val="002060"/>
                </a:solidFill>
              </a:rPr>
              <a:t>Most non-financial factors will be directly related to the business or the decision being considered. Potential aspects for consideration include:</a:t>
            </a:r>
          </a:p>
          <a:p>
            <a:r>
              <a:rPr lang="en-GB" sz="2000" dirty="0">
                <a:solidFill>
                  <a:srgbClr val="002060"/>
                </a:solidFill>
              </a:rPr>
              <a:t>•	Quality of materials and labour</a:t>
            </a:r>
          </a:p>
          <a:p>
            <a:endParaRPr lang="en-GB" sz="2000" dirty="0">
              <a:solidFill>
                <a:srgbClr val="002060"/>
              </a:solidFill>
            </a:endParaRPr>
          </a:p>
          <a:p>
            <a:r>
              <a:rPr lang="en-GB" sz="2000" dirty="0">
                <a:solidFill>
                  <a:srgbClr val="002060"/>
                </a:solidFill>
              </a:rPr>
              <a:t>•	Qualifications and experience</a:t>
            </a:r>
          </a:p>
          <a:p>
            <a:endParaRPr lang="en-GB" sz="2000" dirty="0">
              <a:solidFill>
                <a:srgbClr val="002060"/>
              </a:solidFill>
            </a:endParaRPr>
          </a:p>
          <a:p>
            <a:r>
              <a:rPr lang="en-GB" sz="2000" dirty="0">
                <a:solidFill>
                  <a:srgbClr val="002060"/>
                </a:solidFill>
              </a:rPr>
              <a:t>•	Alternatives </a:t>
            </a:r>
          </a:p>
          <a:p>
            <a:endParaRPr lang="en-GB" sz="2000" dirty="0">
              <a:solidFill>
                <a:srgbClr val="002060"/>
              </a:solidFill>
            </a:endParaRPr>
          </a:p>
          <a:p>
            <a:r>
              <a:rPr lang="en-GB" sz="2000" dirty="0">
                <a:solidFill>
                  <a:srgbClr val="002060"/>
                </a:solidFill>
              </a:rPr>
              <a:t>•	Compromises</a:t>
            </a:r>
          </a:p>
          <a:p>
            <a:endParaRPr lang="en-GB" sz="2000" dirty="0">
              <a:solidFill>
                <a:srgbClr val="002060"/>
              </a:solidFill>
            </a:endParaRPr>
          </a:p>
          <a:p>
            <a:r>
              <a:rPr lang="en-GB" sz="2000" dirty="0">
                <a:solidFill>
                  <a:srgbClr val="002060"/>
                </a:solidFill>
              </a:rPr>
              <a:t>•	Short and long term considerations</a:t>
            </a:r>
          </a:p>
          <a:p>
            <a:endParaRPr lang="en-GB" sz="2000" dirty="0">
              <a:solidFill>
                <a:srgbClr val="002060"/>
              </a:solidFill>
            </a:endParaRPr>
          </a:p>
          <a:p>
            <a:r>
              <a:rPr lang="en-GB" sz="2000" dirty="0">
                <a:solidFill>
                  <a:srgbClr val="002060"/>
                </a:solidFill>
              </a:rPr>
              <a:t>•	Using a combination of different strategies or approaches</a:t>
            </a:r>
          </a:p>
          <a:p>
            <a:endParaRPr lang="en-GB" sz="2000" dirty="0">
              <a:solidFill>
                <a:srgbClr val="002060"/>
              </a:solidFill>
            </a:endParaRPr>
          </a:p>
          <a:p>
            <a:r>
              <a:rPr lang="en-GB" sz="2000" dirty="0">
                <a:solidFill>
                  <a:srgbClr val="002060"/>
                </a:solidFill>
              </a:rPr>
              <a:t>•	Reputation</a:t>
            </a:r>
          </a:p>
          <a:p>
            <a:endParaRPr lang="en-GB" sz="2000" dirty="0">
              <a:solidFill>
                <a:srgbClr val="002060"/>
              </a:solidFill>
            </a:endParaRPr>
          </a:p>
          <a:p>
            <a:r>
              <a:rPr lang="en-GB" sz="2000" dirty="0">
                <a:solidFill>
                  <a:srgbClr val="002060"/>
                </a:solidFill>
              </a:rPr>
              <a:t>•	Reliability of the financial data</a:t>
            </a:r>
          </a:p>
        </p:txBody>
      </p:sp>
    </p:spTree>
    <p:extLst>
      <p:ext uri="{BB962C8B-B14F-4D97-AF65-F5344CB8AC3E}">
        <p14:creationId xmlns:p14="http://schemas.microsoft.com/office/powerpoint/2010/main" val="31725171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852936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26707" y="188640"/>
            <a:ext cx="8784976" cy="74481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002060"/>
                </a:solidFill>
              </a:rPr>
              <a:t>Marginal Costing </a:t>
            </a:r>
            <a:r>
              <a:rPr lang="en-GB" sz="4000" b="1" dirty="0">
                <a:solidFill>
                  <a:srgbClr val="002060"/>
                </a:solidFill>
              </a:rPr>
              <a:t>– </a:t>
            </a:r>
            <a:r>
              <a:rPr lang="en-GB" sz="2800" b="1" dirty="0">
                <a:solidFill>
                  <a:srgbClr val="002060"/>
                </a:solidFill>
              </a:rPr>
              <a:t>Takeaway question. Please share your answers on MS Teams </a:t>
            </a:r>
          </a:p>
          <a:p>
            <a:pPr algn="just"/>
            <a:r>
              <a:rPr lang="en-GB" sz="2000" dirty="0">
                <a:solidFill>
                  <a:srgbClr val="002060"/>
                </a:solidFill>
              </a:rPr>
              <a:t>Jones Bakery produces cupcakes and buns. The following operating statement has been produced based on actual results. </a:t>
            </a:r>
          </a:p>
          <a:p>
            <a:pPr algn="just"/>
            <a:endParaRPr lang="en-GB" sz="2000" dirty="0">
              <a:solidFill>
                <a:srgbClr val="002060"/>
              </a:solidFill>
            </a:endParaRPr>
          </a:p>
          <a:p>
            <a:pPr algn="just"/>
            <a:endParaRPr lang="en-GB" sz="2000" dirty="0">
              <a:solidFill>
                <a:srgbClr val="002060"/>
              </a:solidFill>
            </a:endParaRPr>
          </a:p>
          <a:p>
            <a:pPr algn="just"/>
            <a:endParaRPr lang="en-GB" sz="2000" dirty="0">
              <a:solidFill>
                <a:srgbClr val="002060"/>
              </a:solidFill>
            </a:endParaRPr>
          </a:p>
          <a:p>
            <a:pPr algn="just"/>
            <a:endParaRPr lang="en-GB" sz="2000" dirty="0">
              <a:solidFill>
                <a:srgbClr val="002060"/>
              </a:solidFill>
            </a:endParaRPr>
          </a:p>
          <a:p>
            <a:pPr algn="just"/>
            <a:endParaRPr lang="en-GB" sz="2000" dirty="0">
              <a:solidFill>
                <a:srgbClr val="002060"/>
              </a:solidFill>
            </a:endParaRPr>
          </a:p>
          <a:p>
            <a:pPr algn="just"/>
            <a:endParaRPr lang="en-GB" sz="2000" dirty="0">
              <a:solidFill>
                <a:srgbClr val="002060"/>
              </a:solidFill>
            </a:endParaRPr>
          </a:p>
          <a:p>
            <a:pPr algn="just"/>
            <a:r>
              <a:rPr lang="en-GB" sz="2000" dirty="0">
                <a:solidFill>
                  <a:srgbClr val="002060"/>
                </a:solidFill>
              </a:rPr>
              <a:t>Required:</a:t>
            </a:r>
          </a:p>
          <a:p>
            <a:pPr marL="457200" indent="-457200" algn="just">
              <a:buAutoNum type="arabicPeriod"/>
            </a:pPr>
            <a:r>
              <a:rPr lang="en-GB" sz="2000" dirty="0">
                <a:solidFill>
                  <a:srgbClr val="002060"/>
                </a:solidFill>
              </a:rPr>
              <a:t>Calculate the contribution per unit for each product</a:t>
            </a:r>
          </a:p>
          <a:p>
            <a:pPr marL="457200" indent="-457200" algn="just">
              <a:buAutoNum type="arabicPeriod"/>
            </a:pPr>
            <a:r>
              <a:rPr lang="en-GB" sz="2000" dirty="0">
                <a:solidFill>
                  <a:srgbClr val="002060"/>
                </a:solidFill>
              </a:rPr>
              <a:t>Jones’ Management are considering stopping production </a:t>
            </a:r>
            <a:r>
              <a:rPr lang="en-GB" sz="2000">
                <a:solidFill>
                  <a:srgbClr val="002060"/>
                </a:solidFill>
              </a:rPr>
              <a:t>of cupcakes </a:t>
            </a:r>
            <a:r>
              <a:rPr lang="en-GB" sz="2000" dirty="0">
                <a:solidFill>
                  <a:srgbClr val="002060"/>
                </a:solidFill>
              </a:rPr>
              <a:t>because it is showing a loss. Apply Marginal Costing and advise Jones’ Management on what they should do.</a:t>
            </a:r>
          </a:p>
          <a:p>
            <a:endParaRPr lang="en-GB" sz="3600" dirty="0">
              <a:solidFill>
                <a:srgbClr val="002060"/>
              </a:solidFill>
            </a:endParaRPr>
          </a:p>
          <a:p>
            <a:endParaRPr lang="en-GB" sz="3200" dirty="0">
              <a:solidFill>
                <a:srgbClr val="00206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solidFill>
                <a:srgbClr val="002060"/>
              </a:solidFill>
            </a:endParaRPr>
          </a:p>
          <a:p>
            <a:endParaRPr lang="en-GB" sz="3200" dirty="0">
              <a:solidFill>
                <a:srgbClr val="002060"/>
              </a:solidFill>
            </a:endParaRPr>
          </a:p>
          <a:p>
            <a:pPr algn="ctr"/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07" y="2056284"/>
            <a:ext cx="8850641" cy="1588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47742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852936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0" y="-99392"/>
            <a:ext cx="9144000" cy="76944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b="1" dirty="0">
              <a:solidFill>
                <a:srgbClr val="002060"/>
              </a:solidFill>
            </a:endParaRPr>
          </a:p>
          <a:p>
            <a:endParaRPr lang="en-GB" sz="2000" b="1" dirty="0">
              <a:solidFill>
                <a:srgbClr val="002060"/>
              </a:solidFill>
            </a:endParaRPr>
          </a:p>
          <a:p>
            <a:r>
              <a:rPr lang="en-GB" sz="4800" b="1" dirty="0">
                <a:solidFill>
                  <a:srgbClr val="002060"/>
                </a:solidFill>
              </a:rPr>
              <a:t>End of this session</a:t>
            </a:r>
          </a:p>
          <a:p>
            <a:endParaRPr lang="en-GB" sz="2000" b="1" dirty="0">
              <a:solidFill>
                <a:srgbClr val="002060"/>
              </a:solidFill>
            </a:endParaRPr>
          </a:p>
          <a:p>
            <a:r>
              <a:rPr lang="en-GB" sz="2000" b="1" dirty="0">
                <a:solidFill>
                  <a:srgbClr val="002060"/>
                </a:solidFill>
              </a:rPr>
              <a:t>Questions welcome</a:t>
            </a:r>
          </a:p>
          <a:p>
            <a:endParaRPr lang="en-GB" sz="2000" b="1" dirty="0">
              <a:solidFill>
                <a:schemeClr val="bg1">
                  <a:lumMod val="65000"/>
                </a:schemeClr>
              </a:solidFill>
            </a:endParaRPr>
          </a:p>
          <a:p>
            <a:endParaRPr lang="en-GB" sz="2000" b="1" dirty="0">
              <a:solidFill>
                <a:schemeClr val="bg1">
                  <a:lumMod val="65000"/>
                </a:schemeClr>
              </a:solidFill>
            </a:endParaRPr>
          </a:p>
          <a:p>
            <a:r>
              <a:rPr lang="en-GB" sz="2000" b="1" dirty="0">
                <a:solidFill>
                  <a:schemeClr val="bg1">
                    <a:lumMod val="50000"/>
                  </a:schemeClr>
                </a:solidFill>
              </a:rPr>
              <a:t>Reading: </a:t>
            </a:r>
          </a:p>
          <a:p>
            <a:endParaRPr lang="en-GB" sz="2000" b="1" dirty="0">
              <a:solidFill>
                <a:schemeClr val="bg1">
                  <a:lumMod val="50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Drury, J. C., 2018. Management and Cost Accounting (10</a:t>
            </a:r>
            <a:r>
              <a:rPr lang="en-GB" baseline="30000" dirty="0">
                <a:solidFill>
                  <a:schemeClr val="bg1">
                    <a:lumMod val="50000"/>
                  </a:schemeClr>
                </a:solidFill>
              </a:rPr>
              <a:t>th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Edition) Cengage Learning. Hampshire.  ISBN 978 1 4737 4887 3</a:t>
            </a:r>
          </a:p>
          <a:p>
            <a:endParaRPr lang="en-GB" dirty="0">
              <a:solidFill>
                <a:schemeClr val="bg1">
                  <a:lumMod val="50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Seal, W., Rohde, C., Garrison R. H., Noreen E. W. 2019. Management Accounting (6</a:t>
            </a:r>
            <a:r>
              <a:rPr lang="en-GB" baseline="30000" dirty="0">
                <a:solidFill>
                  <a:schemeClr val="bg1">
                    <a:lumMod val="50000"/>
                  </a:schemeClr>
                </a:solidFill>
              </a:rPr>
              <a:t>th 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Edition) McGraw Hill. London IBSN 978 0 0771 8553 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sz="2000" b="1" dirty="0">
              <a:solidFill>
                <a:srgbClr val="002060"/>
              </a:solidFill>
            </a:endParaRPr>
          </a:p>
          <a:p>
            <a:endParaRPr lang="en-GB" sz="2000" b="1" dirty="0">
              <a:solidFill>
                <a:srgbClr val="002060"/>
              </a:solidFill>
            </a:endParaRPr>
          </a:p>
          <a:p>
            <a:endParaRPr lang="en-GB" sz="2000" b="1" dirty="0">
              <a:solidFill>
                <a:srgbClr val="002060"/>
              </a:solidFill>
            </a:endParaRPr>
          </a:p>
          <a:p>
            <a:endParaRPr lang="en-GB" sz="2000" b="1" dirty="0">
              <a:solidFill>
                <a:srgbClr val="002060"/>
              </a:solidFill>
            </a:endParaRPr>
          </a:p>
          <a:p>
            <a:pPr algn="r"/>
            <a:r>
              <a:rPr lang="en-GB" sz="2000" b="1" i="1" dirty="0">
                <a:solidFill>
                  <a:schemeClr val="bg1">
                    <a:lumMod val="50000"/>
                  </a:schemeClr>
                </a:solidFill>
              </a:rPr>
              <a:t>Next session…</a:t>
            </a:r>
          </a:p>
          <a:p>
            <a:pPr algn="r"/>
            <a:r>
              <a:rPr lang="en-GB" sz="2000" b="1" i="1" dirty="0">
                <a:solidFill>
                  <a:schemeClr val="bg1">
                    <a:lumMod val="50000"/>
                  </a:schemeClr>
                </a:solidFill>
              </a:rPr>
              <a:t>Please study and prepare for Cost-Volume-Profit Analysi</a:t>
            </a:r>
            <a:r>
              <a:rPr lang="en-GB" sz="2000" b="1" dirty="0">
                <a:solidFill>
                  <a:schemeClr val="bg1">
                    <a:lumMod val="50000"/>
                  </a:schemeClr>
                </a:solidFill>
              </a:rPr>
              <a:t>s</a:t>
            </a:r>
          </a:p>
          <a:p>
            <a:endParaRPr lang="en-GB" sz="2000" b="1" dirty="0">
              <a:solidFill>
                <a:srgbClr val="002060"/>
              </a:solidFill>
            </a:endParaRPr>
          </a:p>
          <a:p>
            <a:endParaRPr lang="en-GB" sz="2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550256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6174</TotalTime>
  <Words>1202</Words>
  <Application>Microsoft Office PowerPoint</Application>
  <PresentationFormat>On-screen Show (4:3)</PresentationFormat>
  <Paragraphs>260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Calibri Light</vt:lpstr>
      <vt:lpstr>Myriad Pro</vt:lpstr>
      <vt:lpstr>Times New Roman</vt:lpstr>
      <vt:lpstr>20140311PresentationUWTSDTemplate</vt:lpstr>
      <vt:lpstr>Management Accounting</vt:lpstr>
      <vt:lpstr>  </vt:lpstr>
      <vt:lpstr>  </vt:lpstr>
      <vt:lpstr>Types of cost</vt:lpstr>
      <vt:lpstr>  </vt:lpstr>
      <vt:lpstr>  </vt:lpstr>
      <vt:lpstr>  </vt:lpstr>
      <vt:lpstr>  </vt:lpstr>
      <vt:lpstr>  </vt:lpstr>
      <vt:lpstr>  </vt:lpstr>
      <vt:lpstr>  </vt:lpstr>
      <vt:lpstr>  </vt:lpstr>
      <vt:lpstr>  </vt:lpstr>
      <vt:lpstr>  </vt:lpstr>
      <vt:lpstr>  </vt:lpstr>
      <vt:lpstr>  </vt:lpstr>
      <vt:lpstr>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Muno Zuwirai</cp:lastModifiedBy>
  <cp:revision>280</cp:revision>
  <dcterms:created xsi:type="dcterms:W3CDTF">2013-10-11T12:05:37Z</dcterms:created>
  <dcterms:modified xsi:type="dcterms:W3CDTF">2023-10-01T17:54:35Z</dcterms:modified>
</cp:coreProperties>
</file>