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0"/>
  </p:notesMasterIdLst>
  <p:sldIdLst>
    <p:sldId id="256" r:id="rId2"/>
    <p:sldId id="257" r:id="rId3"/>
    <p:sldId id="263" r:id="rId4"/>
    <p:sldId id="259" r:id="rId5"/>
    <p:sldId id="260" r:id="rId6"/>
    <p:sldId id="261" r:id="rId7"/>
    <p:sldId id="258" r:id="rId8"/>
    <p:sldId id="262" r:id="rId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0"/>
    <p:restoredTop sz="81507" autoAdjust="0"/>
  </p:normalViewPr>
  <p:slideViewPr>
    <p:cSldViewPr snapToGrid="0" snapToObjects="1">
      <p:cViewPr varScale="1">
        <p:scale>
          <a:sx n="61" d="100"/>
          <a:sy n="61" d="100"/>
        </p:scale>
        <p:origin x="18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6E285A-1626-4BB0-A458-3E5589E2C09B}" type="datetimeFigureOut">
              <a:rPr lang="en-US" smtClean="0"/>
              <a:t>10/6/2017</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smtClean="0"/>
              <a:t>Context: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four strategic objectives set out in </a:t>
            </a:r>
            <a:r>
              <a:rPr lang="en-US" sz="1200" b="1" kern="1200" dirty="0" smtClean="0">
                <a:solidFill>
                  <a:schemeClr val="tx1"/>
                </a:solidFill>
                <a:effectLst/>
                <a:latin typeface="+mn-lt"/>
                <a:ea typeface="+mn-ea"/>
                <a:cs typeface="+mn-cs"/>
              </a:rPr>
              <a:t>Qualified for Life</a:t>
            </a:r>
            <a:r>
              <a:rPr lang="en-US" sz="1200" kern="1200" dirty="0" smtClean="0">
                <a:solidFill>
                  <a:schemeClr val="tx1"/>
                </a:solidFill>
                <a:effectLst/>
                <a:latin typeface="+mn-lt"/>
                <a:ea typeface="+mn-ea"/>
                <a:cs typeface="+mn-cs"/>
              </a:rPr>
              <a:t>, require a professional workforce in education, and the wider community, that is enquiring, research savvy and evidence informed</a:t>
            </a:r>
            <a:r>
              <a:rPr lang="en-GB" dirty="0" smtClean="0">
                <a:effectLst/>
              </a:rPr>
              <a:t> </a:t>
            </a:r>
            <a:r>
              <a:rPr lang="en-US" sz="1200" kern="1200" dirty="0" smtClean="0">
                <a:solidFill>
                  <a:schemeClr val="tx1"/>
                </a:solidFill>
                <a:effectLst/>
                <a:latin typeface="+mn-lt"/>
                <a:ea typeface="+mn-ea"/>
                <a:cs typeface="+mn-cs"/>
              </a:rPr>
              <a:t>Welsh Government (2014) Qualified for Life. Cardiff: Welsh Government.</a:t>
            </a:r>
            <a:endParaRPr lang="en-GB" sz="1200" kern="1200" dirty="0" smtClean="0">
              <a:solidFill>
                <a:schemeClr val="tx1"/>
              </a:solidFill>
              <a:effectLst/>
              <a:latin typeface="+mn-lt"/>
              <a:ea typeface="+mn-ea"/>
              <a:cs typeface="+mn-cs"/>
            </a:endParaRPr>
          </a:p>
          <a:p>
            <a:endParaRPr lang="en-GB" dirty="0" smtClean="0"/>
          </a:p>
          <a:p>
            <a:r>
              <a:rPr lang="en-GB" dirty="0" smtClean="0"/>
              <a:t>The national mission (announced last week by Kirsty Williams) seeks: </a:t>
            </a:r>
          </a:p>
          <a:p>
            <a:pPr marL="171450" indent="-171450">
              <a:buFontTx/>
              <a:buChar char="-"/>
            </a:pPr>
            <a:r>
              <a:rPr lang="en-GB" b="1" dirty="0" smtClean="0"/>
              <a:t>Development of a high</a:t>
            </a:r>
            <a:r>
              <a:rPr lang="en-GB" b="1" baseline="0" dirty="0" smtClean="0"/>
              <a:t> quality profession</a:t>
            </a:r>
          </a:p>
          <a:p>
            <a:pPr marL="171450" indent="-171450">
              <a:buFontTx/>
              <a:buChar char="-"/>
            </a:pPr>
            <a:r>
              <a:rPr lang="en-GB" b="1" baseline="0" dirty="0" smtClean="0"/>
              <a:t>Inspirational leaders working collaboratively to raise standards</a:t>
            </a:r>
          </a:p>
          <a:p>
            <a:pPr marL="0" indent="0">
              <a:buFontTx/>
              <a:buNone/>
            </a:pPr>
            <a:r>
              <a:rPr lang="en-GB" baseline="0" dirty="0" smtClean="0"/>
              <a:t>with a Commitment to excellence, equity and wellbeing  </a:t>
            </a:r>
          </a:p>
          <a:p>
            <a:pPr marL="171450" indent="-171450">
              <a:buFontTx/>
              <a:buChar cha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smtClean="0">
                <a:solidFill>
                  <a:schemeClr val="tx1"/>
                </a:solidFill>
                <a:effectLst/>
                <a:latin typeface="+mn-lt"/>
                <a:ea typeface="+mn-ea"/>
                <a:cs typeface="+mn-cs"/>
              </a:rPr>
              <a:t>Aim: </a:t>
            </a:r>
            <a:r>
              <a:rPr lang="en-GB" sz="1200" kern="1200" dirty="0" smtClean="0">
                <a:solidFill>
                  <a:schemeClr val="tx1"/>
                </a:solidFill>
                <a:effectLst/>
                <a:latin typeface="+mn-lt"/>
                <a:ea typeface="+mn-ea"/>
                <a:cs typeface="+mn-cs"/>
              </a:rPr>
              <a:t>The </a:t>
            </a:r>
            <a:r>
              <a:rPr lang="en-GB" sz="1200" kern="1200" dirty="0" err="1" smtClean="0">
                <a:solidFill>
                  <a:schemeClr val="tx1"/>
                </a:solidFill>
                <a:effectLst/>
                <a:latin typeface="+mn-lt"/>
                <a:ea typeface="+mn-ea"/>
                <a:cs typeface="+mn-cs"/>
              </a:rPr>
              <a:t>EdD</a:t>
            </a:r>
            <a:r>
              <a:rPr lang="en-GB" sz="1200" kern="1200" dirty="0" smtClean="0">
                <a:solidFill>
                  <a:schemeClr val="tx1"/>
                </a:solidFill>
                <a:effectLst/>
                <a:latin typeface="+mn-lt"/>
                <a:ea typeface="+mn-ea"/>
                <a:cs typeface="+mn-cs"/>
              </a:rPr>
              <a:t> is a professional doctorate, specifically aimed at those involved in education in a wide range of occupations:  teachers, leaders and managers in schools, lecturers in HE and FE institutions, voluntary and third sector officers, local authority and regional consortia staff, training organisations and so on.  It is a programme which will </a:t>
            </a:r>
            <a:r>
              <a:rPr lang="en-GB" sz="1200" b="1" kern="1200" dirty="0" smtClean="0">
                <a:solidFill>
                  <a:schemeClr val="tx1"/>
                </a:solidFill>
                <a:effectLst/>
                <a:latin typeface="+mn-lt"/>
                <a:ea typeface="+mn-ea"/>
                <a:cs typeface="+mn-cs"/>
              </a:rPr>
              <a:t>prepare the professional people who enrol with the skills and knowledge to interrogate research, to critique theory, and to conduct robust research which will impact on policy and practice in their area of professional activity</a:t>
            </a:r>
            <a:r>
              <a:rPr lang="en-GB" sz="1200" kern="1200" dirty="0" smtClean="0">
                <a:solidFill>
                  <a:schemeClr val="tx1"/>
                </a:solidFill>
                <a:effectLst/>
                <a:latin typeface="+mn-lt"/>
                <a:ea typeface="+mn-ea"/>
                <a:cs typeface="+mn-cs"/>
              </a:rPr>
              <a:t>.</a:t>
            </a:r>
          </a:p>
          <a:p>
            <a:endParaRPr lang="en-GB" dirty="0" smtClean="0"/>
          </a:p>
          <a:p>
            <a:r>
              <a:rPr lang="en-GB" u="sng" dirty="0" smtClean="0"/>
              <a:t>Intended outcomes</a:t>
            </a:r>
            <a:r>
              <a:rPr lang="en-GB" dirty="0" smtClean="0"/>
              <a:t>: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Professional and practice-based doctorates usually contain taught elements with significant lecture and seminar content, but final award of the doctorate is based on a supervised research project, projects or portfolio. In some programmes, the taught elements are assessed and either a pass/fail, or a mark or grade, is given. Such assessments may act as incremental hurdles for the candidate as part of his/her progress towards the independent research project.</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Research projects in professional doctorates are normally located within the candidate's profession or practice.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both practice-based and professional doctorate settings, the candidate's research may result directly in organisational or policy-related change.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952876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That’s why we </a:t>
            </a:r>
            <a:r>
              <a:rPr lang="en-GB" smtClean="0"/>
              <a:t>are here</a:t>
            </a:r>
            <a:r>
              <a:rPr lang="en-GB" dirty="0" smtClean="0"/>
              <a:t>… </a:t>
            </a:r>
          </a:p>
          <a:p>
            <a:r>
              <a:rPr lang="en-GB" dirty="0" smtClean="0"/>
              <a:t>Who else is here and why? </a:t>
            </a:r>
          </a:p>
          <a:p>
            <a:r>
              <a:rPr lang="en-GB" dirty="0" smtClean="0"/>
              <a:t>Introductions ….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4076305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professional critical engagement between academic staff and students as participants. The learning process is therefore, first and foremost, participatory and collaborative. The programme team are committed to ensuring that the entire programme is populated with engaging learning events that develop critical and creative thought in the face of complex challenges. Learning events will include facilitated discussions, participant presentations, online interaction and workshops focusing on aspects of professional culture and the research process. While there may be an occasional formal lecture, this will be an uncommon occurrence throughout the programme. These activities are informed not only by knowledge and skills relevant to the modules, but are importantly based around the research questions and issues brought to the programme by those involved.</a:t>
            </a:r>
          </a:p>
          <a:p>
            <a:endParaRPr lang="en-GB" dirty="0" smtClean="0"/>
          </a:p>
          <a:p>
            <a:r>
              <a:rPr lang="en-US" sz="1200" kern="1200" dirty="0" smtClean="0">
                <a:solidFill>
                  <a:schemeClr val="tx1"/>
                </a:solidFill>
                <a:effectLst/>
                <a:latin typeface="+mn-lt"/>
                <a:ea typeface="+mn-ea"/>
                <a:cs typeface="+mn-cs"/>
              </a:rPr>
              <a:t>The learning environment will reflect the values inherent in education-focused practice and study at this high level:  inclusive and respectful co-learning, encouraging the contesting of orthodoxies, critical examination of evidence and challenges to theory, and a resolute commitment to confronting prejudice.  The philosophy of the programme is andragogic in nature, that is, the underpinning principles reflect the idea that adult learners are self-motivated and that adult learning is oriented towards the learner’s need to know and their prior experience. Students, therefore, will be active participants in their own learning and tutors will share the learning journey, providing an enabling structure to that journey.</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structure and format of the programme is thus designed so that students are involved in a variety of learning situations including individual work, group seminars, workshops, formal tutor-led lectures, as well as online tutorials in groups and individually.</a:t>
            </a:r>
            <a:r>
              <a:rPr lang="en-GB" dirty="0" smtClean="0">
                <a:effectLst/>
              </a:rPr>
              <a:t> </a:t>
            </a:r>
          </a:p>
          <a:p>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Malcolm S. Knowles, Elwood F. Holton III, Richard A. Swanson (2015) The Adult Learner: The Definitive Classic in Adult Education and Human Resource Development [8th Edition] Routledge: Oxon.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452434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626429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 programme team are here to support but not: (like Charlies angels or the A team)</a:t>
            </a:r>
            <a:r>
              <a:rPr lang="en-GB" baseline="0" dirty="0" smtClean="0"/>
              <a:t> to fire fight for you, or enact your every wish; nor are going to LEAD you.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Rather we are all of us together </a:t>
            </a:r>
            <a:r>
              <a:rPr lang="en-GB" b="1" baseline="0" dirty="0" smtClean="0"/>
              <a:t>building a learning community   </a:t>
            </a:r>
            <a:endParaRPr lang="en-GB" b="1" dirty="0" smtClean="0"/>
          </a:p>
          <a:p>
            <a:endParaRPr lang="en-GB" b="1" baseline="0" dirty="0" smtClean="0"/>
          </a:p>
          <a:p>
            <a:r>
              <a:rPr lang="en-GB" b="1" baseline="0" dirty="0" smtClean="0"/>
              <a:t>Christine and I are your personal tutors</a:t>
            </a:r>
          </a:p>
          <a:p>
            <a:r>
              <a:rPr lang="en-GB" b="1" baseline="0" dirty="0" smtClean="0"/>
              <a:t>Peter is the module lead and Dylan will be making guest appearances during your studies </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795504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Please watch this!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Also Louis</a:t>
            </a:r>
            <a:r>
              <a:rPr lang="en-GB" baseline="0" dirty="0" smtClean="0"/>
              <a:t> and Jan will talk you through the TEL and online opportunities  </a:t>
            </a:r>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228736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aim for a resilient, supportive,</a:t>
            </a:r>
            <a:r>
              <a:rPr lang="en-GB" baseline="0" dirty="0" smtClean="0"/>
              <a:t> vibrant and challenging community of learners…</a:t>
            </a:r>
          </a:p>
          <a:p>
            <a:r>
              <a:rPr lang="en-GB" baseline="0" dirty="0" smtClean="0"/>
              <a:t>Face to face and online! </a:t>
            </a:r>
          </a:p>
          <a:p>
            <a:r>
              <a:rPr lang="en-GB" baseline="0" dirty="0" smtClean="0"/>
              <a:t>Welcome! </a:t>
            </a:r>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226912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10/6/2017</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publications.jrc.ec.europa.eu/repository/bitstream/JRC101581/lfna27939enn.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emf"/></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7.emf"/><Relationship Id="rId4" Type="http://schemas.openxmlformats.org/officeDocument/2006/relationships/package" Target="../embeddings/Microsoft_Word_Document1.docx"/></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jpg"/><Relationship Id="rId4" Type="http://schemas.openxmlformats.org/officeDocument/2006/relationships/image" Target="../media/image9.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sruQ6IrqQxQ"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Doethuriaeth</a:t>
            </a:r>
            <a:r>
              <a:rPr lang="en-GB" dirty="0"/>
              <a:t> </a:t>
            </a:r>
            <a:r>
              <a:rPr lang="en-GB" dirty="0" err="1"/>
              <a:t>mewn</a:t>
            </a:r>
            <a:r>
              <a:rPr lang="en-GB" dirty="0"/>
              <a:t> </a:t>
            </a:r>
            <a:r>
              <a:rPr lang="en-GB" dirty="0" err="1"/>
              <a:t>Addysg</a:t>
            </a:r>
            <a:r>
              <a:rPr lang="en-GB" dirty="0"/>
              <a:t> (Ed D)</a:t>
            </a:r>
            <a:br>
              <a:rPr lang="en-GB" dirty="0"/>
            </a:br>
            <a:r>
              <a:rPr lang="en-GB" dirty="0"/>
              <a:t>Doctorate in Education (Ed D)</a:t>
            </a:r>
          </a:p>
        </p:txBody>
      </p:sp>
      <p:sp>
        <p:nvSpPr>
          <p:cNvPr id="3" name="Content Placeholder 2"/>
          <p:cNvSpPr>
            <a:spLocks noGrp="1"/>
          </p:cNvSpPr>
          <p:nvPr>
            <p:ph sz="half" idx="1"/>
          </p:nvPr>
        </p:nvSpPr>
        <p:spPr/>
        <p:txBody>
          <a:bodyPr/>
          <a:lstStyle/>
          <a:p>
            <a:r>
              <a:rPr lang="en-GB" dirty="0" err="1"/>
              <a:t>Croeso</a:t>
            </a:r>
            <a:r>
              <a:rPr lang="en-GB" dirty="0" smtClean="0"/>
              <a:t>!</a:t>
            </a:r>
            <a:endParaRPr lang="en-GB" dirty="0"/>
          </a:p>
        </p:txBody>
      </p:sp>
      <p:sp>
        <p:nvSpPr>
          <p:cNvPr id="4" name="Content Placeholder 3"/>
          <p:cNvSpPr>
            <a:spLocks noGrp="1"/>
          </p:cNvSpPr>
          <p:nvPr>
            <p:ph sz="half" idx="2"/>
          </p:nvPr>
        </p:nvSpPr>
        <p:spPr/>
        <p:txBody>
          <a:bodyPr/>
          <a:lstStyle/>
          <a:p>
            <a:r>
              <a:rPr lang="en-GB" dirty="0"/>
              <a:t>Welcome! </a:t>
            </a:r>
          </a:p>
          <a:p>
            <a:endParaRPr lang="en-GB" dirty="0"/>
          </a:p>
        </p:txBody>
      </p:sp>
      <p:pic>
        <p:nvPicPr>
          <p:cNvPr id="6" name="Picture 5"/>
          <p:cNvPicPr>
            <a:picLocks noChangeAspect="1"/>
          </p:cNvPicPr>
          <p:nvPr/>
        </p:nvPicPr>
        <p:blipFill>
          <a:blip r:embed="rId3"/>
          <a:stretch>
            <a:fillRect/>
          </a:stretch>
        </p:blipFill>
        <p:spPr>
          <a:xfrm>
            <a:off x="4232704" y="3574663"/>
            <a:ext cx="4679092" cy="1681549"/>
          </a:xfrm>
          <a:prstGeom prst="rect">
            <a:avLst/>
          </a:prstGeom>
        </p:spPr>
      </p:pic>
      <p:pic>
        <p:nvPicPr>
          <p:cNvPr id="7" name="Picture 6"/>
          <p:cNvPicPr>
            <a:picLocks noChangeAspect="1"/>
          </p:cNvPicPr>
          <p:nvPr/>
        </p:nvPicPr>
        <p:blipFill>
          <a:blip r:embed="rId4"/>
          <a:stretch>
            <a:fillRect/>
          </a:stretch>
        </p:blipFill>
        <p:spPr>
          <a:xfrm>
            <a:off x="279829" y="2658076"/>
            <a:ext cx="3838575" cy="1190625"/>
          </a:xfrm>
          <a:prstGeom prst="rect">
            <a:avLst/>
          </a:prstGeom>
        </p:spPr>
      </p:pic>
    </p:spTree>
    <p:extLst>
      <p:ext uri="{BB962C8B-B14F-4D97-AF65-F5344CB8AC3E}">
        <p14:creationId xmlns:p14="http://schemas.microsoft.com/office/powerpoint/2010/main" val="1743118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087820" y="1202858"/>
            <a:ext cx="7062951" cy="3713745"/>
          </a:xfrm>
          <a:prstGeom prst="rect">
            <a:avLst/>
          </a:prstGeom>
        </p:spPr>
      </p:pic>
    </p:spTree>
    <p:extLst>
      <p:ext uri="{BB962C8B-B14F-4D97-AF65-F5344CB8AC3E}">
        <p14:creationId xmlns:p14="http://schemas.microsoft.com/office/powerpoint/2010/main" val="3705081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rgbClr val="000000"/>
                </a:solidFill>
              </a:rPr>
              <a:t>Yr </a:t>
            </a:r>
            <a:r>
              <a:rPr lang="cy-GB" dirty="0" smtClean="0">
                <a:solidFill>
                  <a:srgbClr val="000000"/>
                </a:solidFill>
              </a:rPr>
              <a:t>Ymagwedd / The </a:t>
            </a:r>
            <a:r>
              <a:rPr lang="en-GB" dirty="0" smtClean="0"/>
              <a:t>Approach </a:t>
            </a:r>
            <a:endParaRPr lang="en-GB" dirty="0"/>
          </a:p>
        </p:txBody>
      </p:sp>
      <p:sp>
        <p:nvSpPr>
          <p:cNvPr id="3" name="Content Placeholder 2"/>
          <p:cNvSpPr>
            <a:spLocks noGrp="1"/>
          </p:cNvSpPr>
          <p:nvPr>
            <p:ph sz="half" idx="1"/>
          </p:nvPr>
        </p:nvSpPr>
        <p:spPr>
          <a:xfrm>
            <a:off x="628649" y="1825625"/>
            <a:ext cx="8090885" cy="3687961"/>
          </a:xfrm>
        </p:spPr>
        <p:txBody>
          <a:bodyPr/>
          <a:lstStyle/>
          <a:p>
            <a:r>
              <a:rPr lang="en-GB" dirty="0" err="1"/>
              <a:t>EntreComp</a:t>
            </a:r>
            <a:r>
              <a:rPr lang="en-GB" dirty="0"/>
              <a:t> Framework  Learning </a:t>
            </a:r>
            <a:r>
              <a:rPr lang="en-GB" dirty="0" smtClean="0"/>
              <a:t>Outcomes</a:t>
            </a:r>
          </a:p>
          <a:p>
            <a:r>
              <a:rPr lang="en-GB" dirty="0">
                <a:hlinkClick r:id="rId3"/>
              </a:rPr>
              <a:t>http://</a:t>
            </a:r>
            <a:r>
              <a:rPr lang="en-GB" dirty="0" smtClean="0">
                <a:hlinkClick r:id="rId3"/>
              </a:rPr>
              <a:t>publications.jrc.ec.europa.eu/repository/bitstream/JRC101581/lfna27939enn.pdf</a:t>
            </a:r>
            <a:r>
              <a:rPr lang="en-GB" dirty="0" smtClean="0"/>
              <a:t> </a:t>
            </a:r>
            <a:endParaRPr lang="en-GB" dirty="0"/>
          </a:p>
        </p:txBody>
      </p:sp>
      <p:pic>
        <p:nvPicPr>
          <p:cNvPr id="5" name="Content Placeholder 4"/>
          <p:cNvPicPr>
            <a:picLocks noGrp="1" noChangeAspect="1"/>
          </p:cNvPicPr>
          <p:nvPr>
            <p:ph sz="half" idx="2"/>
          </p:nvPr>
        </p:nvPicPr>
        <p:blipFill rotWithShape="1">
          <a:blip r:embed="rId4"/>
          <a:srcRect l="1709" b="25391"/>
          <a:stretch/>
        </p:blipFill>
        <p:spPr>
          <a:xfrm>
            <a:off x="424465" y="3383280"/>
            <a:ext cx="8295070" cy="2130306"/>
          </a:xfrm>
          <a:prstGeom prst="rect">
            <a:avLst/>
          </a:prstGeom>
        </p:spPr>
      </p:pic>
    </p:spTree>
    <p:extLst>
      <p:ext uri="{BB962C8B-B14F-4D97-AF65-F5344CB8AC3E}">
        <p14:creationId xmlns:p14="http://schemas.microsoft.com/office/powerpoint/2010/main" val="3626438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extLst>
              <p:ext uri="{D42A27DB-BD31-4B8C-83A1-F6EECF244321}">
                <p14:modId xmlns:p14="http://schemas.microsoft.com/office/powerpoint/2010/main" val="1680332321"/>
              </p:ext>
            </p:extLst>
          </p:nvPr>
        </p:nvGraphicFramePr>
        <p:xfrm>
          <a:off x="325411" y="335280"/>
          <a:ext cx="8598812" cy="6111240"/>
        </p:xfrm>
        <a:graphic>
          <a:graphicData uri="http://schemas.openxmlformats.org/presentationml/2006/ole">
            <mc:AlternateContent xmlns:mc="http://schemas.openxmlformats.org/markup-compatibility/2006">
              <mc:Choice xmlns:v="urn:schemas-microsoft-com:vml" Requires="v">
                <p:oleObj spid="_x0000_s2062" name="Document" r:id="rId4" imgW="5766843" imgH="4098342" progId="Word.Document.12">
                  <p:embed/>
                </p:oleObj>
              </mc:Choice>
              <mc:Fallback>
                <p:oleObj name="Document" r:id="rId4" imgW="5766843" imgH="4098342" progId="Word.Document.12">
                  <p:embed/>
                  <p:pic>
                    <p:nvPicPr>
                      <p:cNvPr id="0" name=""/>
                      <p:cNvPicPr/>
                      <p:nvPr/>
                    </p:nvPicPr>
                    <p:blipFill>
                      <a:blip r:embed="rId5"/>
                      <a:stretch>
                        <a:fillRect/>
                      </a:stretch>
                    </p:blipFill>
                    <p:spPr>
                      <a:xfrm>
                        <a:off x="325411" y="335280"/>
                        <a:ext cx="8598812" cy="6111240"/>
                      </a:xfrm>
                      <a:prstGeom prst="rect">
                        <a:avLst/>
                      </a:prstGeom>
                      <a:solidFill>
                        <a:schemeClr val="bg1"/>
                      </a:solidFill>
                    </p:spPr>
                  </p:pic>
                </p:oleObj>
              </mc:Fallback>
            </mc:AlternateContent>
          </a:graphicData>
        </a:graphic>
      </p:graphicFrame>
    </p:spTree>
    <p:extLst>
      <p:ext uri="{BB962C8B-B14F-4D97-AF65-F5344CB8AC3E}">
        <p14:creationId xmlns:p14="http://schemas.microsoft.com/office/powerpoint/2010/main" val="4197459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 </a:t>
            </a:r>
            <a:r>
              <a:rPr lang="cy-GB" dirty="0" smtClean="0"/>
              <a:t>tîm / </a:t>
            </a:r>
            <a:r>
              <a:rPr lang="en-GB" dirty="0" smtClean="0"/>
              <a:t>The team </a:t>
            </a:r>
            <a:endParaRPr lang="en-GB" dirty="0"/>
          </a:p>
        </p:txBody>
      </p:sp>
      <p:pic>
        <p:nvPicPr>
          <p:cNvPr id="6" name="Content Placeholder 5"/>
          <p:cNvPicPr>
            <a:picLocks noGrp="1" noChangeAspect="1"/>
          </p:cNvPicPr>
          <p:nvPr>
            <p:ph sz="half" idx="2"/>
          </p:nvPr>
        </p:nvPicPr>
        <p:blipFill>
          <a:blip r:embed="rId3"/>
          <a:stretch>
            <a:fillRect/>
          </a:stretch>
        </p:blipFill>
        <p:spPr>
          <a:xfrm>
            <a:off x="5181600" y="243632"/>
            <a:ext cx="3333750" cy="2857500"/>
          </a:xfrm>
          <a:prstGeom prst="rect">
            <a:avLst/>
          </a:prstGeom>
        </p:spPr>
      </p:pic>
      <p:pic>
        <p:nvPicPr>
          <p:cNvPr id="7" name="Picture 6"/>
          <p:cNvPicPr>
            <a:picLocks noChangeAspect="1"/>
          </p:cNvPicPr>
          <p:nvPr/>
        </p:nvPicPr>
        <p:blipFill>
          <a:blip r:embed="rId4"/>
          <a:stretch>
            <a:fillRect/>
          </a:stretch>
        </p:blipFill>
        <p:spPr>
          <a:xfrm>
            <a:off x="6181928" y="3392916"/>
            <a:ext cx="1546642" cy="1606002"/>
          </a:xfrm>
          <a:prstGeom prst="rect">
            <a:avLst/>
          </a:prstGeom>
        </p:spPr>
      </p:pic>
      <p:pic>
        <p:nvPicPr>
          <p:cNvPr id="5" name="Content Placeholder 4"/>
          <p:cNvPicPr>
            <a:picLocks noGrp="1" noChangeAspect="1"/>
          </p:cNvPicPr>
          <p:nvPr>
            <p:ph sz="half" idx="1"/>
          </p:nvPr>
        </p:nvPicPr>
        <p:blipFill>
          <a:blip r:embed="rId5"/>
          <a:stretch>
            <a:fillRect/>
          </a:stretch>
        </p:blipFill>
        <p:spPr>
          <a:xfrm>
            <a:off x="232578" y="1455112"/>
            <a:ext cx="2609850" cy="1752600"/>
          </a:xfrm>
          <a:prstGeom prst="rect">
            <a:avLst/>
          </a:prstGeom>
        </p:spPr>
      </p:pic>
      <p:pic>
        <p:nvPicPr>
          <p:cNvPr id="8" name="Picture 7"/>
          <p:cNvPicPr>
            <a:picLocks noChangeAspect="1"/>
          </p:cNvPicPr>
          <p:nvPr/>
        </p:nvPicPr>
        <p:blipFill>
          <a:blip r:embed="rId6"/>
          <a:stretch>
            <a:fillRect/>
          </a:stretch>
        </p:blipFill>
        <p:spPr>
          <a:xfrm>
            <a:off x="3403678" y="3403124"/>
            <a:ext cx="1238250" cy="1609725"/>
          </a:xfrm>
          <a:prstGeom prst="rect">
            <a:avLst/>
          </a:prstGeom>
        </p:spPr>
      </p:pic>
      <p:pic>
        <p:nvPicPr>
          <p:cNvPr id="10" name="Picture 9"/>
          <p:cNvPicPr>
            <a:picLocks noChangeAspect="1"/>
          </p:cNvPicPr>
          <p:nvPr/>
        </p:nvPicPr>
        <p:blipFill>
          <a:blip r:embed="rId7"/>
          <a:stretch>
            <a:fillRect/>
          </a:stretch>
        </p:blipFill>
        <p:spPr>
          <a:xfrm>
            <a:off x="232579" y="3403124"/>
            <a:ext cx="1339828" cy="1623655"/>
          </a:xfrm>
          <a:prstGeom prst="rect">
            <a:avLst/>
          </a:prstGeom>
        </p:spPr>
      </p:pic>
      <p:pic>
        <p:nvPicPr>
          <p:cNvPr id="11" name="Picture 10"/>
          <p:cNvPicPr>
            <a:picLocks noChangeAspect="1"/>
          </p:cNvPicPr>
          <p:nvPr/>
        </p:nvPicPr>
        <p:blipFill>
          <a:blip r:embed="rId8"/>
          <a:stretch>
            <a:fillRect/>
          </a:stretch>
        </p:blipFill>
        <p:spPr>
          <a:xfrm>
            <a:off x="7790304" y="3392916"/>
            <a:ext cx="1246102" cy="1619933"/>
          </a:xfrm>
          <a:prstGeom prst="rect">
            <a:avLst/>
          </a:prstGeom>
        </p:spPr>
      </p:pic>
      <p:pic>
        <p:nvPicPr>
          <p:cNvPr id="3" name="Picture 2"/>
          <p:cNvPicPr>
            <a:picLocks noChangeAspect="1"/>
          </p:cNvPicPr>
          <p:nvPr/>
        </p:nvPicPr>
        <p:blipFill>
          <a:blip r:embed="rId9"/>
          <a:stretch>
            <a:fillRect/>
          </a:stretch>
        </p:blipFill>
        <p:spPr>
          <a:xfrm>
            <a:off x="4823670" y="3403124"/>
            <a:ext cx="1238250" cy="1609725"/>
          </a:xfrm>
          <a:prstGeom prst="rect">
            <a:avLst/>
          </a:prstGeom>
        </p:spPr>
      </p:pic>
      <p:pic>
        <p:nvPicPr>
          <p:cNvPr id="15" name="Picture 14"/>
          <p:cNvPicPr>
            <a:picLocks noChangeAspect="1"/>
          </p:cNvPicPr>
          <p:nvPr/>
        </p:nvPicPr>
        <p:blipFill rotWithShape="1">
          <a:blip r:embed="rId10">
            <a:extLst>
              <a:ext uri="{28A0092B-C50C-407E-A947-70E740481C1C}">
                <a14:useLocalDpi xmlns:a14="http://schemas.microsoft.com/office/drawing/2010/main" val="0"/>
              </a:ext>
            </a:extLst>
          </a:blip>
          <a:srcRect b="20068"/>
          <a:stretch/>
        </p:blipFill>
        <p:spPr>
          <a:xfrm>
            <a:off x="3060622" y="1455112"/>
            <a:ext cx="1462451" cy="1752600"/>
          </a:xfrm>
          <a:prstGeom prst="rect">
            <a:avLst/>
          </a:prstGeom>
        </p:spPr>
      </p:pic>
      <p:pic>
        <p:nvPicPr>
          <p:cNvPr id="17" name="Picture 16"/>
          <p:cNvPicPr>
            <a:picLocks noChangeAspect="1"/>
          </p:cNvPicPr>
          <p:nvPr/>
        </p:nvPicPr>
        <p:blipFill>
          <a:blip r:embed="rId11"/>
          <a:stretch>
            <a:fillRect/>
          </a:stretch>
        </p:blipFill>
        <p:spPr>
          <a:xfrm>
            <a:off x="1754149" y="3403124"/>
            <a:ext cx="1510113" cy="1623655"/>
          </a:xfrm>
          <a:prstGeom prst="rect">
            <a:avLst/>
          </a:prstGeom>
        </p:spPr>
      </p:pic>
    </p:spTree>
    <p:extLst>
      <p:ext uri="{BB962C8B-B14F-4D97-AF65-F5344CB8AC3E}">
        <p14:creationId xmlns:p14="http://schemas.microsoft.com/office/powerpoint/2010/main" val="27498002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rgbClr val="000000"/>
                </a:solidFill>
              </a:rPr>
              <a:t>Y llyfrgell</a:t>
            </a:r>
            <a:r>
              <a:rPr lang="en-GB" dirty="0" smtClean="0"/>
              <a:t> / </a:t>
            </a:r>
            <a:r>
              <a:rPr lang="en-GB" dirty="0"/>
              <a:t>T</a:t>
            </a:r>
            <a:r>
              <a:rPr lang="en-GB" dirty="0" smtClean="0"/>
              <a:t>he library </a:t>
            </a:r>
            <a:endParaRPr lang="en-GB" dirty="0"/>
          </a:p>
        </p:txBody>
      </p:sp>
      <p:sp>
        <p:nvSpPr>
          <p:cNvPr id="3" name="Content Placeholder 2"/>
          <p:cNvSpPr>
            <a:spLocks noGrp="1"/>
          </p:cNvSpPr>
          <p:nvPr>
            <p:ph sz="half" idx="1"/>
          </p:nvPr>
        </p:nvSpPr>
        <p:spPr>
          <a:xfrm>
            <a:off x="628650" y="1825625"/>
            <a:ext cx="7886700" cy="4351338"/>
          </a:xfrm>
        </p:spPr>
        <p:txBody>
          <a:bodyPr/>
          <a:lstStyle/>
          <a:p>
            <a:r>
              <a:rPr lang="en-GB" dirty="0" smtClean="0">
                <a:hlinkClick r:id="rId3"/>
              </a:rPr>
              <a:t>https</a:t>
            </a:r>
            <a:r>
              <a:rPr lang="en-GB" dirty="0">
                <a:hlinkClick r:id="rId3"/>
              </a:rPr>
              <a:t>://</a:t>
            </a:r>
            <a:r>
              <a:rPr lang="en-GB" dirty="0" smtClean="0">
                <a:hlinkClick r:id="rId3"/>
              </a:rPr>
              <a:t>www.youtube.com/watch?v=sruQ6IrqQxQ</a:t>
            </a:r>
            <a:endParaRPr lang="en-GB" dirty="0" smtClean="0"/>
          </a:p>
        </p:txBody>
      </p:sp>
    </p:spTree>
    <p:extLst>
      <p:ext uri="{BB962C8B-B14F-4D97-AF65-F5344CB8AC3E}">
        <p14:creationId xmlns:p14="http://schemas.microsoft.com/office/powerpoint/2010/main" val="18316585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Cymuned</a:t>
            </a:r>
            <a:r>
              <a:rPr lang="en-GB" dirty="0" smtClean="0"/>
              <a:t> / Community </a:t>
            </a:r>
            <a:endParaRPr lang="en-GB" dirty="0"/>
          </a:p>
        </p:txBody>
      </p:sp>
      <p:pic>
        <p:nvPicPr>
          <p:cNvPr id="5" name="Content Placeholder 4"/>
          <p:cNvPicPr>
            <a:picLocks noGrp="1" noChangeAspect="1"/>
          </p:cNvPicPr>
          <p:nvPr>
            <p:ph sz="half" idx="1"/>
          </p:nvPr>
        </p:nvPicPr>
        <p:blipFill>
          <a:blip r:embed="rId3"/>
          <a:stretch>
            <a:fillRect/>
          </a:stretch>
        </p:blipFill>
        <p:spPr>
          <a:xfrm>
            <a:off x="1932367" y="2152650"/>
            <a:ext cx="5279266" cy="2820194"/>
          </a:xfrm>
          <a:prstGeom prst="rect">
            <a:avLst/>
          </a:prstGeom>
        </p:spPr>
      </p:pic>
    </p:spTree>
    <p:extLst>
      <p:ext uri="{BB962C8B-B14F-4D97-AF65-F5344CB8AC3E}">
        <p14:creationId xmlns:p14="http://schemas.microsoft.com/office/powerpoint/2010/main" val="30326646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442</TotalTime>
  <Words>720</Words>
  <Application>Microsoft Office PowerPoint</Application>
  <PresentationFormat>On-screen Show (4:3)</PresentationFormat>
  <Paragraphs>53</Paragraphs>
  <Slides>8</Slides>
  <Notes>8</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8</vt:i4>
      </vt:variant>
    </vt:vector>
  </HeadingPairs>
  <TitlesOfParts>
    <vt:vector size="13" baseType="lpstr">
      <vt:lpstr>Arial</vt:lpstr>
      <vt:lpstr>Calibri</vt:lpstr>
      <vt:lpstr>Calibri Light</vt:lpstr>
      <vt:lpstr>Office Theme</vt:lpstr>
      <vt:lpstr>Document</vt:lpstr>
      <vt:lpstr>PowerPoint Presentation</vt:lpstr>
      <vt:lpstr>Doethuriaeth mewn Addysg (Ed D) Doctorate in Education (Ed D)</vt:lpstr>
      <vt:lpstr>PowerPoint Presentation</vt:lpstr>
      <vt:lpstr>Yr Ymagwedd / The Approach </vt:lpstr>
      <vt:lpstr>PowerPoint Presentation</vt:lpstr>
      <vt:lpstr>Y tîm / The team </vt:lpstr>
      <vt:lpstr>Y llyfrgell / The library </vt:lpstr>
      <vt:lpstr>Cymuned / Community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Louis Dare</cp:lastModifiedBy>
  <cp:revision>11</cp:revision>
  <cp:lastPrinted>2017-10-05T14:53:52Z</cp:lastPrinted>
  <dcterms:created xsi:type="dcterms:W3CDTF">2017-02-08T11:33:06Z</dcterms:created>
  <dcterms:modified xsi:type="dcterms:W3CDTF">2017-10-06T13:18:15Z</dcterms:modified>
</cp:coreProperties>
</file>