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embeddedFontLst>
    <p:embeddedFont>
      <p:font typeface="Urbanist" panose="020B0604020202020204" charset="0"/>
      <p:regular r:id="rId20"/>
      <p:bold r:id="rId21"/>
      <p:italic r:id="rId22"/>
      <p:boldItalic r:id="rId23"/>
    </p:embeddedFont>
    <p:embeddedFont>
      <p:font typeface="Urbanist Medium" panose="020B0604020202020204"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B085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B4A3B11-C3EE-4FF1-BF87-D68130D78655}">
  <a:tblStyle styleId="{FB4A3B11-C3EE-4FF1-BF87-D68130D78655}"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5" d="100"/>
          <a:sy n="75" d="100"/>
        </p:scale>
        <p:origin x="226"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0" name="Google Shape;90;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96" name="Google Shape;9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06" name="Google Shape;10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17" name="Google Shape;117;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2" name="Google Shape;13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1" name="Google Shape;15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7" name="Google Shape;157;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9" name="Google Shape;189;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0" name="Google Shape;200;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2" name="Google Shape;212;p1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8" name="Google Shape;218;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6" name="Google Shape;236;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62" name="Google Shape;262;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88" name="Google Shape;288;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6"/>
        <p:cNvGrpSpPr/>
        <p:nvPr/>
      </p:nvGrpSpPr>
      <p:grpSpPr>
        <a:xfrm>
          <a:off x="0" y="0"/>
          <a:ext cx="0" cy="0"/>
          <a:chOff x="0" y="0"/>
          <a:chExt cx="0" cy="0"/>
        </a:xfrm>
      </p:grpSpPr>
      <p:sp>
        <p:nvSpPr>
          <p:cNvPr id="297" name="Google Shape;297;p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98" name="Google Shape;298;p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3"/>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3"/>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8" name="Google Shape;18;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Shape 83"/>
        <p:cNvGrpSpPr/>
        <p:nvPr/>
      </p:nvGrpSpPr>
      <p:grpSpPr>
        <a:xfrm>
          <a:off x="0" y="0"/>
          <a:ext cx="0" cy="0"/>
          <a:chOff x="0" y="0"/>
          <a:chExt cx="0" cy="0"/>
        </a:xfrm>
      </p:grpSpPr>
      <p:sp>
        <p:nvSpPr>
          <p:cNvPr id="85" name="Google Shape;85;p13"/>
          <p:cNvSpPr txBox="1"/>
          <p:nvPr/>
        </p:nvSpPr>
        <p:spPr>
          <a:xfrm>
            <a:off x="495300" y="2207958"/>
            <a:ext cx="11201400" cy="127635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4200" b="1" i="0" u="none" strike="noStrike" cap="none" dirty="0">
                <a:solidFill>
                  <a:srgbClr val="F5F5F5"/>
                </a:solidFill>
                <a:latin typeface="Urbanist"/>
                <a:ea typeface="Urbanist"/>
                <a:cs typeface="Urbanist"/>
                <a:sym typeface="Urbanist"/>
              </a:rPr>
              <a:t>A Holistic Framework for </a:t>
            </a:r>
            <a:r>
              <a:rPr lang="en-US" sz="4200" b="1" i="0" u="none" strike="noStrike" cap="none" dirty="0">
                <a:solidFill>
                  <a:srgbClr val="DEFF9A"/>
                </a:solidFill>
                <a:latin typeface="Urbanist"/>
                <a:ea typeface="Urbanist"/>
                <a:cs typeface="Urbanist"/>
                <a:sym typeface="Urbanist"/>
              </a:rPr>
              <a:t>LLM Inference</a:t>
            </a:r>
            <a:r>
              <a:rPr lang="en-US" sz="4200" b="1" i="0" u="none" strike="noStrike" cap="none" dirty="0">
                <a:solidFill>
                  <a:srgbClr val="F5F5F5"/>
                </a:solidFill>
                <a:latin typeface="Urbanist"/>
                <a:ea typeface="Urbanist"/>
                <a:cs typeface="Urbanist"/>
                <a:sym typeface="Urbanist"/>
              </a:rPr>
              <a:t> Optimization</a:t>
            </a:r>
            <a:endParaRPr dirty="0"/>
          </a:p>
        </p:txBody>
      </p:sp>
      <p:sp>
        <p:nvSpPr>
          <p:cNvPr id="86" name="Google Shape;86;p13"/>
          <p:cNvSpPr txBox="1"/>
          <p:nvPr/>
        </p:nvSpPr>
        <p:spPr>
          <a:xfrm>
            <a:off x="1809750" y="4048434"/>
            <a:ext cx="8572500" cy="1404359"/>
          </a:xfrm>
          <a:prstGeom prst="rect">
            <a:avLst/>
          </a:prstGeom>
          <a:noFill/>
          <a:ln>
            <a:noFill/>
          </a:ln>
        </p:spPr>
        <p:txBody>
          <a:bodyPr spcFirstLastPara="1" wrap="square" lIns="0" tIns="0" rIns="0" bIns="0" anchor="t" anchorCtr="0">
            <a:spAutoFit/>
          </a:bodyPr>
          <a:lstStyle/>
          <a:p>
            <a:pPr marL="0" marR="0" lvl="0" indent="0" algn="ctr" rtl="0">
              <a:lnSpc>
                <a:spcPct val="116666"/>
              </a:lnSpc>
              <a:spcBef>
                <a:spcPts val="0"/>
              </a:spcBef>
              <a:spcAft>
                <a:spcPts val="0"/>
              </a:spcAft>
              <a:buNone/>
            </a:pPr>
            <a:r>
              <a:rPr lang="en-US" sz="1500" b="0" i="0" u="none" strike="noStrike" cap="none" dirty="0">
                <a:solidFill>
                  <a:srgbClr val="DAFFDE"/>
                </a:solidFill>
                <a:latin typeface="Urbanist"/>
                <a:ea typeface="Urbanist"/>
                <a:cs typeface="Urbanist"/>
                <a:sym typeface="Urbanist"/>
              </a:rPr>
              <a:t>Quantifying, Benchmarking, and Reducing the Carbon Footprint of Distributed Generative AI within Modern Power and Edge Infrastructure. </a:t>
            </a:r>
            <a:br>
              <a:rPr lang="en-US" sz="1800" b="0" i="0" u="none" strike="noStrike" cap="none" dirty="0">
                <a:solidFill>
                  <a:schemeClr val="dk1"/>
                </a:solidFill>
                <a:latin typeface="Calibri"/>
                <a:ea typeface="Calibri"/>
                <a:cs typeface="Calibri"/>
                <a:sym typeface="Calibri"/>
              </a:rPr>
            </a:br>
            <a:br>
              <a:rPr lang="en-US" sz="1800" b="0" i="0" u="none" strike="noStrike" cap="none" dirty="0">
                <a:solidFill>
                  <a:schemeClr val="dk1"/>
                </a:solidFill>
                <a:latin typeface="Calibri"/>
                <a:ea typeface="Calibri"/>
                <a:cs typeface="Calibri"/>
                <a:sym typeface="Calibri"/>
              </a:rPr>
            </a:br>
            <a:r>
              <a:rPr lang="en-US" sz="1500" b="1" i="0" u="none" strike="noStrike" cap="none" dirty="0">
                <a:solidFill>
                  <a:srgbClr val="DAFFDE"/>
                </a:solidFill>
                <a:latin typeface="Urbanist"/>
                <a:ea typeface="Urbanist"/>
                <a:cs typeface="Urbanist"/>
                <a:sym typeface="Urbanist"/>
              </a:rPr>
              <a:t>Student:</a:t>
            </a:r>
            <a:r>
              <a:rPr lang="en-US" sz="1500" b="0" i="0" u="none" strike="noStrike" cap="none" dirty="0">
                <a:solidFill>
                  <a:srgbClr val="DAFFDE"/>
                </a:solidFill>
                <a:latin typeface="Urbanist"/>
                <a:ea typeface="Urbanist"/>
                <a:cs typeface="Urbanist"/>
                <a:sym typeface="Urbanist"/>
              </a:rPr>
              <a:t> Aryan </a:t>
            </a:r>
            <a:r>
              <a:rPr lang="en-US" sz="1500" b="0" i="0" u="none" strike="noStrike" cap="none" dirty="0" err="1">
                <a:solidFill>
                  <a:srgbClr val="DAFFDE"/>
                </a:solidFill>
                <a:latin typeface="Urbanist"/>
                <a:ea typeface="Urbanist"/>
                <a:cs typeface="Urbanist"/>
                <a:sym typeface="Urbanist"/>
              </a:rPr>
              <a:t>Hiteshkumar</a:t>
            </a:r>
            <a:r>
              <a:rPr lang="en-US" sz="1500" b="0" i="0" u="none" strike="noStrike" cap="none" dirty="0">
                <a:solidFill>
                  <a:srgbClr val="DAFFDE"/>
                </a:solidFill>
                <a:latin typeface="Urbanist"/>
                <a:ea typeface="Urbanist"/>
                <a:cs typeface="Urbanist"/>
                <a:sym typeface="Urbanist"/>
              </a:rPr>
              <a:t> Limbachiya | </a:t>
            </a:r>
            <a:r>
              <a:rPr lang="en-US" sz="1500" b="1" i="0" u="none" strike="noStrike" cap="none" dirty="0">
                <a:solidFill>
                  <a:srgbClr val="DAFFDE"/>
                </a:solidFill>
                <a:latin typeface="Urbanist"/>
                <a:ea typeface="Urbanist"/>
                <a:cs typeface="Urbanist"/>
                <a:sym typeface="Urbanist"/>
              </a:rPr>
              <a:t>ID:</a:t>
            </a:r>
            <a:r>
              <a:rPr lang="en-US" sz="1500" b="0" i="0" u="none" strike="noStrike" cap="none" dirty="0">
                <a:solidFill>
                  <a:srgbClr val="DAFFDE"/>
                </a:solidFill>
                <a:latin typeface="Urbanist"/>
                <a:ea typeface="Urbanist"/>
                <a:cs typeface="Urbanist"/>
                <a:sym typeface="Urbanist"/>
              </a:rPr>
              <a:t> 2530067 | </a:t>
            </a:r>
            <a:r>
              <a:rPr lang="en-US" sz="1500" b="1" i="0" u="none" strike="noStrike" cap="none" dirty="0">
                <a:solidFill>
                  <a:srgbClr val="DAFFDE"/>
                </a:solidFill>
                <a:latin typeface="Urbanist"/>
                <a:ea typeface="Urbanist"/>
                <a:cs typeface="Urbanist"/>
                <a:sym typeface="Urbanist"/>
              </a:rPr>
              <a:t>Module:</a:t>
            </a:r>
            <a:r>
              <a:rPr lang="en-US" sz="1500" b="0" i="0" u="none" strike="noStrike" cap="none" dirty="0">
                <a:solidFill>
                  <a:srgbClr val="DAFFDE"/>
                </a:solidFill>
                <a:latin typeface="Urbanist"/>
                <a:ea typeface="Urbanist"/>
                <a:cs typeface="Urbanist"/>
                <a:sym typeface="Urbanist"/>
              </a:rPr>
              <a:t> ACFA7004</a:t>
            </a:r>
            <a:endParaRPr lang="en-US" sz="1500" dirty="0">
              <a:solidFill>
                <a:srgbClr val="DAFFDE"/>
              </a:solidFill>
              <a:latin typeface="Urbanist"/>
              <a:ea typeface="Urbanist"/>
              <a:cs typeface="Urbanist"/>
              <a:sym typeface="Urbanist"/>
            </a:endParaRPr>
          </a:p>
          <a:p>
            <a:pPr marL="0" marR="0" lvl="0" indent="0" algn="ctr" rtl="0">
              <a:lnSpc>
                <a:spcPct val="116666"/>
              </a:lnSpc>
              <a:spcBef>
                <a:spcPts val="0"/>
              </a:spcBef>
              <a:spcAft>
                <a:spcPts val="0"/>
              </a:spcAft>
              <a:buNone/>
            </a:pPr>
            <a:r>
              <a:rPr lang="en-US" sz="1500" b="0" i="0" u="none" strike="noStrike" cap="none" dirty="0">
                <a:solidFill>
                  <a:srgbClr val="DAFFDE"/>
                </a:solidFill>
                <a:latin typeface="Urbanist"/>
                <a:ea typeface="Urbanist"/>
                <a:cs typeface="Urbanist"/>
                <a:sym typeface="Urbanist"/>
              </a:rPr>
              <a:t> Lecturer : Dr. Mohamad Ben Farah</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91"/>
        <p:cNvGrpSpPr/>
        <p:nvPr/>
      </p:nvGrpSpPr>
      <p:grpSpPr>
        <a:xfrm>
          <a:off x="0" y="0"/>
          <a:ext cx="0" cy="0"/>
          <a:chOff x="0" y="0"/>
          <a:chExt cx="0" cy="0"/>
        </a:xfrm>
      </p:grpSpPr>
      <p:sp>
        <p:nvSpPr>
          <p:cNvPr id="93" name="Google Shape;93;p14"/>
          <p:cNvSpPr txBox="1"/>
          <p:nvPr/>
        </p:nvSpPr>
        <p:spPr>
          <a:xfrm>
            <a:off x="775334" y="2419350"/>
            <a:ext cx="10641330" cy="16383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5400" b="1" i="0" u="none" strike="noStrike" cap="none">
                <a:solidFill>
                  <a:srgbClr val="F5F5F5"/>
                </a:solidFill>
                <a:latin typeface="Urbanist"/>
                <a:ea typeface="Urbanist"/>
                <a:cs typeface="Urbanist"/>
                <a:sym typeface="Urbanist"/>
              </a:rPr>
              <a:t>Part I:</a:t>
            </a:r>
            <a:br>
              <a:rPr lang="en-US" sz="1800" b="0" i="0" u="none" strike="noStrike" cap="none">
                <a:solidFill>
                  <a:schemeClr val="dk1"/>
                </a:solidFill>
                <a:latin typeface="Calibri"/>
                <a:ea typeface="Calibri"/>
                <a:cs typeface="Calibri"/>
                <a:sym typeface="Calibri"/>
              </a:rPr>
            </a:br>
            <a:r>
              <a:rPr lang="en-US" sz="5400" b="1" i="0" u="none" strike="noStrike" cap="none">
                <a:solidFill>
                  <a:srgbClr val="DEFF9A"/>
                </a:solidFill>
                <a:latin typeface="Urbanist"/>
                <a:ea typeface="Urbanist"/>
                <a:cs typeface="Urbanist"/>
                <a:sym typeface="Urbanist"/>
              </a:rPr>
              <a:t>Introduction &amp; Problem Definition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97"/>
        <p:cNvGrpSpPr/>
        <p:nvPr/>
      </p:nvGrpSpPr>
      <p:grpSpPr>
        <a:xfrm>
          <a:off x="0" y="0"/>
          <a:ext cx="0" cy="0"/>
          <a:chOff x="0" y="0"/>
          <a:chExt cx="0" cy="0"/>
        </a:xfrm>
      </p:grpSpPr>
      <p:pic>
        <p:nvPicPr>
          <p:cNvPr id="99" name="Google Shape;99;p15" descr="image.png"/>
          <p:cNvPicPr preferRelativeResize="0"/>
          <p:nvPr/>
        </p:nvPicPr>
        <p:blipFill rotWithShape="1">
          <a:blip r:embed="rId3">
            <a:alphaModFix/>
          </a:blip>
          <a:srcRect/>
          <a:stretch/>
        </p:blipFill>
        <p:spPr>
          <a:xfrm>
            <a:off x="6334125" y="1409700"/>
            <a:ext cx="5095875" cy="3810000"/>
          </a:xfrm>
          <a:prstGeom prst="rect">
            <a:avLst/>
          </a:prstGeom>
          <a:noFill/>
          <a:ln>
            <a:noFill/>
          </a:ln>
        </p:spPr>
      </p:pic>
      <p:pic>
        <p:nvPicPr>
          <p:cNvPr id="100" name="Google Shape;100;p15" descr="image.png"/>
          <p:cNvPicPr preferRelativeResize="0"/>
          <p:nvPr/>
        </p:nvPicPr>
        <p:blipFill rotWithShape="1">
          <a:blip r:embed="rId4">
            <a:alphaModFix/>
          </a:blip>
          <a:srcRect/>
          <a:stretch/>
        </p:blipFill>
        <p:spPr>
          <a:xfrm>
            <a:off x="6343650" y="1419225"/>
            <a:ext cx="5076825" cy="3790950"/>
          </a:xfrm>
          <a:prstGeom prst="rect">
            <a:avLst/>
          </a:prstGeom>
          <a:noFill/>
          <a:ln>
            <a:noFill/>
          </a:ln>
        </p:spPr>
      </p:pic>
      <p:sp>
        <p:nvSpPr>
          <p:cNvPr id="101" name="Google Shape;101;p15"/>
          <p:cNvSpPr txBox="1"/>
          <p:nvPr/>
        </p:nvSpPr>
        <p:spPr>
          <a:xfrm>
            <a:off x="762000" y="571500"/>
            <a:ext cx="11201400" cy="5524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600" b="1" i="0" u="none" strike="noStrike" cap="none">
                <a:solidFill>
                  <a:srgbClr val="F5F5F5"/>
                </a:solidFill>
                <a:latin typeface="Urbanist"/>
                <a:ea typeface="Urbanist"/>
                <a:cs typeface="Urbanist"/>
                <a:sym typeface="Urbanist"/>
              </a:rPr>
              <a:t>Context: The </a:t>
            </a:r>
            <a:r>
              <a:rPr lang="en-US" sz="3600" b="1" i="0" u="none" strike="noStrike" cap="none">
                <a:solidFill>
                  <a:srgbClr val="DEFF9A"/>
                </a:solidFill>
                <a:latin typeface="Urbanist"/>
                <a:ea typeface="Urbanist"/>
                <a:cs typeface="Urbanist"/>
                <a:sym typeface="Urbanist"/>
              </a:rPr>
              <a:t>Inference</a:t>
            </a:r>
            <a:r>
              <a:rPr lang="en-US" sz="3600" b="1" i="0" u="none" strike="noStrike" cap="none">
                <a:solidFill>
                  <a:srgbClr val="F5F5F5"/>
                </a:solidFill>
                <a:latin typeface="Urbanist"/>
                <a:ea typeface="Urbanist"/>
                <a:cs typeface="Urbanist"/>
                <a:sym typeface="Urbanist"/>
              </a:rPr>
              <a:t> Shift</a:t>
            </a:r>
            <a:endParaRPr/>
          </a:p>
        </p:txBody>
      </p:sp>
      <p:sp>
        <p:nvSpPr>
          <p:cNvPr id="102" name="Google Shape;102;p15"/>
          <p:cNvSpPr txBox="1"/>
          <p:nvPr/>
        </p:nvSpPr>
        <p:spPr>
          <a:xfrm>
            <a:off x="762000" y="1562100"/>
            <a:ext cx="5095875" cy="1809726"/>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b="0" i="0" u="none" strike="noStrike" cap="none" dirty="0">
                <a:solidFill>
                  <a:srgbClr val="DAFFDE"/>
                </a:solidFill>
                <a:latin typeface="Urbanist"/>
                <a:ea typeface="Urbanist"/>
                <a:cs typeface="Urbanist"/>
                <a:sym typeface="Urbanist"/>
              </a:rPr>
              <a:t>The fast transition of artificial intelligence from niche research to widespread infrastructure is driven by transformer architectures. Contemporary LLMs with billions of parameters are now integral to programming, finance, and engineering. However, the machine learning community typically judges performance by accuracy or perplexity, neglecting long-term sustainability.</a:t>
            </a:r>
            <a:endParaRPr dirty="0"/>
          </a:p>
        </p:txBody>
      </p:sp>
      <p:sp>
        <p:nvSpPr>
          <p:cNvPr id="103" name="Google Shape;103;p15"/>
          <p:cNvSpPr txBox="1"/>
          <p:nvPr/>
        </p:nvSpPr>
        <p:spPr>
          <a:xfrm>
            <a:off x="762000" y="3346856"/>
            <a:ext cx="5095875" cy="2111347"/>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b="0" i="0" u="none" strike="noStrike" cap="none" dirty="0">
                <a:solidFill>
                  <a:srgbClr val="DAFFDE"/>
                </a:solidFill>
                <a:latin typeface="Urbanist"/>
                <a:ea typeface="Urbanist"/>
                <a:cs typeface="Urbanist"/>
                <a:sym typeface="Urbanist"/>
              </a:rPr>
              <a:t>While the costs of training huge foundational models are high, they are a one-time constant. Energy spent on inference—generating responses for millions of daily queries—grows cumulatively and soon exceeds training costs. We must understand how digital infrastructure interacts with physical power networks, cooling systems, and edge devices to secure a sustainable AI future.</a:t>
            </a: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107"/>
        <p:cNvGrpSpPr/>
        <p:nvPr/>
      </p:nvGrpSpPr>
      <p:grpSpPr>
        <a:xfrm>
          <a:off x="0" y="0"/>
          <a:ext cx="0" cy="0"/>
          <a:chOff x="0" y="0"/>
          <a:chExt cx="0" cy="0"/>
        </a:xfrm>
      </p:grpSpPr>
      <p:sp>
        <p:nvSpPr>
          <p:cNvPr id="109" name="Google Shape;109;p16"/>
          <p:cNvSpPr txBox="1"/>
          <p:nvPr/>
        </p:nvSpPr>
        <p:spPr>
          <a:xfrm>
            <a:off x="2240756" y="2166786"/>
            <a:ext cx="2352675" cy="11430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7500" b="1" i="0" u="none" strike="noStrike" cap="none" dirty="0">
                <a:solidFill>
                  <a:srgbClr val="DEFF9A"/>
                </a:solidFill>
                <a:latin typeface="Urbanist"/>
                <a:ea typeface="Urbanist"/>
                <a:cs typeface="Urbanist"/>
                <a:sym typeface="Urbanist"/>
              </a:rPr>
              <a:t>95%</a:t>
            </a:r>
            <a:endParaRPr dirty="0"/>
          </a:p>
        </p:txBody>
      </p:sp>
      <p:sp>
        <p:nvSpPr>
          <p:cNvPr id="110" name="Google Shape;110;p16"/>
          <p:cNvSpPr txBox="1"/>
          <p:nvPr/>
        </p:nvSpPr>
        <p:spPr>
          <a:xfrm>
            <a:off x="2240756" y="3309785"/>
            <a:ext cx="2352675" cy="27622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800" b="0" i="0" u="none" strike="noStrike" cap="none" dirty="0">
                <a:solidFill>
                  <a:srgbClr val="F5F5F5"/>
                </a:solidFill>
                <a:latin typeface="Urbanist Medium"/>
                <a:ea typeface="Urbanist Medium"/>
                <a:cs typeface="Urbanist Medium"/>
                <a:sym typeface="Urbanist Medium"/>
              </a:rPr>
              <a:t>Inference Energy Share</a:t>
            </a:r>
            <a:endParaRPr dirty="0"/>
          </a:p>
        </p:txBody>
      </p:sp>
      <p:sp>
        <p:nvSpPr>
          <p:cNvPr id="111" name="Google Shape;111;p16"/>
          <p:cNvSpPr txBox="1"/>
          <p:nvPr/>
        </p:nvSpPr>
        <p:spPr>
          <a:xfrm>
            <a:off x="7550943" y="2147118"/>
            <a:ext cx="2400300" cy="11430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7500" b="1" i="0" u="none" strike="noStrike" cap="none" dirty="0">
                <a:solidFill>
                  <a:srgbClr val="DEFF9A"/>
                </a:solidFill>
                <a:latin typeface="Urbanist"/>
                <a:ea typeface="Urbanist"/>
                <a:cs typeface="Urbanist"/>
                <a:sym typeface="Urbanist"/>
              </a:rPr>
              <a:t>1.3%</a:t>
            </a:r>
            <a:endParaRPr dirty="0"/>
          </a:p>
        </p:txBody>
      </p:sp>
      <p:sp>
        <p:nvSpPr>
          <p:cNvPr id="112" name="Google Shape;112;p16"/>
          <p:cNvSpPr txBox="1"/>
          <p:nvPr/>
        </p:nvSpPr>
        <p:spPr>
          <a:xfrm>
            <a:off x="7550943" y="3329452"/>
            <a:ext cx="2400300" cy="276225"/>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1800" b="0" i="0" u="none" strike="noStrike" cap="none" dirty="0">
                <a:solidFill>
                  <a:srgbClr val="F5F5F5"/>
                </a:solidFill>
                <a:latin typeface="Urbanist Medium"/>
                <a:ea typeface="Urbanist Medium"/>
                <a:cs typeface="Urbanist Medium"/>
                <a:sym typeface="Urbanist Medium"/>
              </a:rPr>
              <a:t>Global Electricity Usage</a:t>
            </a:r>
            <a:endParaRPr dirty="0"/>
          </a:p>
        </p:txBody>
      </p:sp>
      <p:sp>
        <p:nvSpPr>
          <p:cNvPr id="113" name="Google Shape;113;p16"/>
          <p:cNvSpPr txBox="1"/>
          <p:nvPr/>
        </p:nvSpPr>
        <p:spPr>
          <a:xfrm>
            <a:off x="762000" y="571500"/>
            <a:ext cx="11201400" cy="5524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600" b="1" i="0" u="none" strike="noStrike" cap="none">
                <a:solidFill>
                  <a:srgbClr val="F5F5F5"/>
                </a:solidFill>
                <a:latin typeface="Urbanist"/>
                <a:ea typeface="Urbanist"/>
                <a:cs typeface="Urbanist"/>
                <a:sym typeface="Urbanist"/>
              </a:rPr>
              <a:t>Problem Statement: The </a:t>
            </a:r>
            <a:r>
              <a:rPr lang="en-US" sz="3600" b="1" i="0" u="none" strike="noStrike" cap="none">
                <a:solidFill>
                  <a:srgbClr val="DEFF9A"/>
                </a:solidFill>
                <a:latin typeface="Urbanist"/>
                <a:ea typeface="Urbanist"/>
                <a:cs typeface="Urbanist"/>
                <a:sym typeface="Urbanist"/>
              </a:rPr>
              <a:t>Sustainability</a:t>
            </a:r>
            <a:r>
              <a:rPr lang="en-US" sz="3600" b="1" i="0" u="none" strike="noStrike" cap="none">
                <a:solidFill>
                  <a:srgbClr val="F5F5F5"/>
                </a:solidFill>
                <a:latin typeface="Urbanist"/>
                <a:ea typeface="Urbanist"/>
                <a:cs typeface="Urbanist"/>
                <a:sym typeface="Urbanist"/>
              </a:rPr>
              <a:t> Crisis</a:t>
            </a:r>
            <a:endParaRPr/>
          </a:p>
        </p:txBody>
      </p:sp>
      <p:sp>
        <p:nvSpPr>
          <p:cNvPr id="114" name="Google Shape;114;p16"/>
          <p:cNvSpPr txBox="1"/>
          <p:nvPr/>
        </p:nvSpPr>
        <p:spPr>
          <a:xfrm>
            <a:off x="1333500" y="4124327"/>
            <a:ext cx="9525000" cy="853082"/>
          </a:xfrm>
          <a:prstGeom prst="rect">
            <a:avLst/>
          </a:prstGeom>
          <a:noFill/>
          <a:ln>
            <a:noFill/>
          </a:ln>
        </p:spPr>
        <p:txBody>
          <a:bodyPr spcFirstLastPara="1" wrap="square" lIns="0" tIns="0" rIns="0" bIns="0" anchor="t" anchorCtr="0">
            <a:spAutoFit/>
          </a:bodyPr>
          <a:lstStyle/>
          <a:p>
            <a:pPr marL="0" marR="0" lvl="0" indent="0" algn="ctr" rtl="0">
              <a:lnSpc>
                <a:spcPct val="139916"/>
              </a:lnSpc>
              <a:spcBef>
                <a:spcPts val="0"/>
              </a:spcBef>
              <a:spcAft>
                <a:spcPts val="0"/>
              </a:spcAft>
              <a:buNone/>
            </a:pPr>
            <a:r>
              <a:rPr lang="en-US" sz="1200" b="0" i="0" u="none" strike="noStrike" cap="none" dirty="0">
                <a:solidFill>
                  <a:srgbClr val="DAFFDE"/>
                </a:solidFill>
                <a:latin typeface="Urbanist"/>
                <a:ea typeface="Urbanist"/>
                <a:cs typeface="Urbanist"/>
                <a:sym typeface="Urbanist"/>
              </a:rPr>
              <a:t>The central challenge is the lack of a framework for quantifying and optimizing LLM inference energy. Current tools fail to account for the </a:t>
            </a:r>
            <a:r>
              <a:rPr lang="en-US" sz="1200" b="1" i="0" u="none" strike="noStrike" cap="none" dirty="0">
                <a:solidFill>
                  <a:srgbClr val="DAFFDE"/>
                </a:solidFill>
                <a:latin typeface="Urbanist"/>
                <a:ea typeface="Urbanist"/>
                <a:cs typeface="Urbanist"/>
                <a:sym typeface="Urbanist"/>
              </a:rPr>
              <a:t>Abstractness of Prompting</a:t>
            </a:r>
            <a:r>
              <a:rPr lang="en-US" sz="1200" b="0" i="0" u="none" strike="noStrike" cap="none" dirty="0">
                <a:solidFill>
                  <a:srgbClr val="DAFFDE"/>
                </a:solidFill>
                <a:latin typeface="Urbanist"/>
                <a:ea typeface="Urbanist"/>
                <a:cs typeface="Urbanist"/>
                <a:sym typeface="Urbanist"/>
              </a:rPr>
              <a:t> (instruction density effects), </a:t>
            </a:r>
            <a:r>
              <a:rPr lang="en-US" sz="1200" b="1" i="0" u="none" strike="noStrike" cap="none" dirty="0">
                <a:solidFill>
                  <a:srgbClr val="DAFFDE"/>
                </a:solidFill>
                <a:latin typeface="Urbanist"/>
                <a:ea typeface="Urbanist"/>
                <a:cs typeface="Urbanist"/>
                <a:sym typeface="Urbanist"/>
              </a:rPr>
              <a:t>Execution Disparity</a:t>
            </a:r>
            <a:r>
              <a:rPr lang="en-US" sz="1200" b="0" i="0" u="none" strike="noStrike" cap="none" dirty="0">
                <a:solidFill>
                  <a:srgbClr val="DAFFDE"/>
                </a:solidFill>
                <a:latin typeface="Urbanist"/>
                <a:ea typeface="Urbanist"/>
                <a:cs typeface="Urbanist"/>
                <a:sym typeface="Urbanist"/>
              </a:rPr>
              <a:t> (grid stress and water usage), and </a:t>
            </a:r>
            <a:r>
              <a:rPr lang="en-US" sz="1200" b="1" i="0" u="none" strike="noStrike" cap="none" dirty="0">
                <a:solidFill>
                  <a:srgbClr val="DAFFDE"/>
                </a:solidFill>
                <a:latin typeface="Urbanist"/>
                <a:ea typeface="Urbanist"/>
                <a:cs typeface="Urbanist"/>
                <a:sym typeface="Urbanist"/>
              </a:rPr>
              <a:t>Monolithic Deployment</a:t>
            </a:r>
            <a:r>
              <a:rPr lang="en-US" sz="1200" b="0" i="0" u="none" strike="noStrike" cap="none" dirty="0">
                <a:solidFill>
                  <a:srgbClr val="DAFFDE"/>
                </a:solidFill>
                <a:latin typeface="Urbanist"/>
                <a:ea typeface="Urbanist"/>
                <a:cs typeface="Urbanist"/>
                <a:sym typeface="Urbanist"/>
              </a:rPr>
              <a:t> (centralized vs. distributed edge opportunities). Without a unified network for software design and hardware monitoring, AI poses a threat to smart grid stability.</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118"/>
        <p:cNvGrpSpPr/>
        <p:nvPr/>
      </p:nvGrpSpPr>
      <p:grpSpPr>
        <a:xfrm>
          <a:off x="0" y="0"/>
          <a:ext cx="0" cy="0"/>
          <a:chOff x="0" y="0"/>
          <a:chExt cx="0" cy="0"/>
        </a:xfrm>
      </p:grpSpPr>
      <p:pic>
        <p:nvPicPr>
          <p:cNvPr id="120" name="Google Shape;120;p17" descr="image.png"/>
          <p:cNvPicPr preferRelativeResize="0"/>
          <p:nvPr/>
        </p:nvPicPr>
        <p:blipFill rotWithShape="1">
          <a:blip r:embed="rId3">
            <a:alphaModFix/>
          </a:blip>
          <a:srcRect/>
          <a:stretch/>
        </p:blipFill>
        <p:spPr>
          <a:xfrm>
            <a:off x="762000" y="2494736"/>
            <a:ext cx="152400" cy="152400"/>
          </a:xfrm>
          <a:prstGeom prst="rect">
            <a:avLst/>
          </a:prstGeom>
          <a:noFill/>
          <a:ln>
            <a:noFill/>
          </a:ln>
        </p:spPr>
      </p:pic>
      <p:pic>
        <p:nvPicPr>
          <p:cNvPr id="121" name="Google Shape;121;p17" descr="image.png"/>
          <p:cNvPicPr preferRelativeResize="0"/>
          <p:nvPr/>
        </p:nvPicPr>
        <p:blipFill rotWithShape="1">
          <a:blip r:embed="rId4">
            <a:alphaModFix/>
          </a:blip>
          <a:srcRect/>
          <a:stretch/>
        </p:blipFill>
        <p:spPr>
          <a:xfrm>
            <a:off x="762000" y="2898507"/>
            <a:ext cx="190500" cy="152400"/>
          </a:xfrm>
          <a:prstGeom prst="rect">
            <a:avLst/>
          </a:prstGeom>
          <a:noFill/>
          <a:ln>
            <a:noFill/>
          </a:ln>
        </p:spPr>
      </p:pic>
      <p:pic>
        <p:nvPicPr>
          <p:cNvPr id="122" name="Google Shape;122;p17" descr="image.png"/>
          <p:cNvPicPr preferRelativeResize="0"/>
          <p:nvPr/>
        </p:nvPicPr>
        <p:blipFill rotWithShape="1">
          <a:blip r:embed="rId5">
            <a:alphaModFix/>
          </a:blip>
          <a:srcRect/>
          <a:stretch/>
        </p:blipFill>
        <p:spPr>
          <a:xfrm>
            <a:off x="762000" y="3302277"/>
            <a:ext cx="190500" cy="152400"/>
          </a:xfrm>
          <a:prstGeom prst="rect">
            <a:avLst/>
          </a:prstGeom>
          <a:noFill/>
          <a:ln>
            <a:noFill/>
          </a:ln>
        </p:spPr>
      </p:pic>
      <p:pic>
        <p:nvPicPr>
          <p:cNvPr id="123" name="Google Shape;123;p17" descr="image.png"/>
          <p:cNvPicPr preferRelativeResize="0"/>
          <p:nvPr/>
        </p:nvPicPr>
        <p:blipFill rotWithShape="1">
          <a:blip r:embed="rId6">
            <a:alphaModFix/>
          </a:blip>
          <a:srcRect/>
          <a:stretch/>
        </p:blipFill>
        <p:spPr>
          <a:xfrm>
            <a:off x="762000" y="3726368"/>
            <a:ext cx="152400" cy="152400"/>
          </a:xfrm>
          <a:prstGeom prst="rect">
            <a:avLst/>
          </a:prstGeom>
          <a:noFill/>
          <a:ln>
            <a:noFill/>
          </a:ln>
        </p:spPr>
      </p:pic>
      <p:sp>
        <p:nvSpPr>
          <p:cNvPr id="124" name="Google Shape;124;p17"/>
          <p:cNvSpPr txBox="1"/>
          <p:nvPr/>
        </p:nvSpPr>
        <p:spPr>
          <a:xfrm>
            <a:off x="762000" y="571500"/>
            <a:ext cx="11201400" cy="5524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600" b="1" i="0" u="none" strike="noStrike" cap="none">
                <a:solidFill>
                  <a:srgbClr val="F5F5F5"/>
                </a:solidFill>
                <a:latin typeface="Urbanist"/>
                <a:ea typeface="Urbanist"/>
                <a:cs typeface="Urbanist"/>
                <a:sym typeface="Urbanist"/>
              </a:rPr>
              <a:t>Importance &amp; </a:t>
            </a:r>
            <a:r>
              <a:rPr lang="en-US" sz="3600" b="1" i="0" u="none" strike="noStrike" cap="none">
                <a:solidFill>
                  <a:srgbClr val="DEFF9A"/>
                </a:solidFill>
                <a:latin typeface="Urbanist"/>
                <a:ea typeface="Urbanist"/>
                <a:cs typeface="Urbanist"/>
                <a:sym typeface="Urbanist"/>
              </a:rPr>
              <a:t>Rationale</a:t>
            </a:r>
            <a:endParaRPr/>
          </a:p>
        </p:txBody>
      </p:sp>
      <p:sp>
        <p:nvSpPr>
          <p:cNvPr id="125" name="Google Shape;125;p17"/>
          <p:cNvSpPr txBox="1"/>
          <p:nvPr/>
        </p:nvSpPr>
        <p:spPr>
          <a:xfrm>
            <a:off x="762000" y="1562100"/>
            <a:ext cx="10668000" cy="603242"/>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b="0" i="0" u="none" strike="noStrike" cap="none" dirty="0">
                <a:solidFill>
                  <a:srgbClr val="DAFFDE"/>
                </a:solidFill>
                <a:latin typeface="Urbanist"/>
                <a:ea typeface="Urbanist"/>
                <a:cs typeface="Urbanist"/>
                <a:sym typeface="Urbanist"/>
              </a:rPr>
              <a:t>This research redefines "Green AI" by pivoting from training metrics to full-lifecycle assessment. It is vital for software developers, machine learning scientists, and policymakers.</a:t>
            </a:r>
            <a:endParaRPr dirty="0"/>
          </a:p>
        </p:txBody>
      </p:sp>
      <p:sp>
        <p:nvSpPr>
          <p:cNvPr id="126" name="Google Shape;126;p17"/>
          <p:cNvSpPr txBox="1"/>
          <p:nvPr/>
        </p:nvSpPr>
        <p:spPr>
          <a:xfrm>
            <a:off x="1095375" y="2426791"/>
            <a:ext cx="10334625" cy="301621"/>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b="1" i="0" u="none" strike="noStrike" cap="none" dirty="0">
                <a:solidFill>
                  <a:srgbClr val="DAFFDE"/>
                </a:solidFill>
                <a:latin typeface="Urbanist"/>
                <a:ea typeface="Urbanist"/>
                <a:cs typeface="Urbanist"/>
                <a:sym typeface="Urbanist"/>
              </a:rPr>
              <a:t>Hardware Efficiency:</a:t>
            </a:r>
            <a:r>
              <a:rPr lang="en-US" b="0" i="0" u="none" strike="noStrike" cap="none" dirty="0">
                <a:solidFill>
                  <a:srgbClr val="DAFFDE"/>
                </a:solidFill>
                <a:latin typeface="Urbanist"/>
                <a:ea typeface="Urbanist"/>
                <a:cs typeface="Urbanist"/>
                <a:sym typeface="Urbanist"/>
              </a:rPr>
              <a:t> Addressing the immediate demand spike caused by GPU operations on physical power grids.</a:t>
            </a:r>
            <a:endParaRPr dirty="0"/>
          </a:p>
        </p:txBody>
      </p:sp>
      <p:sp>
        <p:nvSpPr>
          <p:cNvPr id="127" name="Google Shape;127;p17"/>
          <p:cNvSpPr txBox="1"/>
          <p:nvPr/>
        </p:nvSpPr>
        <p:spPr>
          <a:xfrm>
            <a:off x="1095375" y="2830562"/>
            <a:ext cx="10334625" cy="301621"/>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b="1" i="0" u="none" strike="noStrike" cap="none" dirty="0">
                <a:solidFill>
                  <a:srgbClr val="DAFFDE"/>
                </a:solidFill>
                <a:latin typeface="Urbanist"/>
                <a:ea typeface="Urbanist"/>
                <a:cs typeface="Urbanist"/>
                <a:sym typeface="Urbanist"/>
              </a:rPr>
              <a:t>Sustainable Architecture:</a:t>
            </a:r>
            <a:r>
              <a:rPr lang="en-US" b="0" i="0" u="none" strike="noStrike" cap="none" dirty="0">
                <a:solidFill>
                  <a:srgbClr val="DAFFDE"/>
                </a:solidFill>
                <a:latin typeface="Urbanist"/>
                <a:ea typeface="Urbanist"/>
                <a:cs typeface="Urbanist"/>
                <a:sym typeface="Urbanist"/>
              </a:rPr>
              <a:t> Providing guidelines for developing energy-efficient prompt software and edge-cloud systems.</a:t>
            </a:r>
            <a:endParaRPr dirty="0"/>
          </a:p>
        </p:txBody>
      </p:sp>
      <p:sp>
        <p:nvSpPr>
          <p:cNvPr id="128" name="Google Shape;128;p17"/>
          <p:cNvSpPr txBox="1"/>
          <p:nvPr/>
        </p:nvSpPr>
        <p:spPr>
          <a:xfrm>
            <a:off x="1095375" y="3234332"/>
            <a:ext cx="10334625" cy="301621"/>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b="1" i="0" u="none" strike="noStrike" cap="none" dirty="0">
                <a:solidFill>
                  <a:srgbClr val="DAFFDE"/>
                </a:solidFill>
                <a:latin typeface="Urbanist"/>
                <a:ea typeface="Urbanist"/>
                <a:cs typeface="Urbanist"/>
                <a:sym typeface="Urbanist"/>
              </a:rPr>
              <a:t>Policy Alignment:</a:t>
            </a:r>
            <a:r>
              <a:rPr lang="en-US" b="0" i="0" u="none" strike="noStrike" cap="none" dirty="0">
                <a:solidFill>
                  <a:srgbClr val="DAFFDE"/>
                </a:solidFill>
                <a:latin typeface="Urbanist"/>
                <a:ea typeface="Urbanist"/>
                <a:cs typeface="Urbanist"/>
                <a:sym typeface="Urbanist"/>
              </a:rPr>
              <a:t> Enabling evidence-based policymaking for data center location selection and corporate responsibility.</a:t>
            </a:r>
            <a:endParaRPr dirty="0"/>
          </a:p>
        </p:txBody>
      </p:sp>
      <p:sp>
        <p:nvSpPr>
          <p:cNvPr id="129" name="Google Shape;129;p17"/>
          <p:cNvSpPr txBox="1"/>
          <p:nvPr/>
        </p:nvSpPr>
        <p:spPr>
          <a:xfrm>
            <a:off x="1095375" y="3638103"/>
            <a:ext cx="10334625" cy="301621"/>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b="1" i="0" u="none" strike="noStrike" cap="none" dirty="0">
                <a:solidFill>
                  <a:srgbClr val="DAFFDE"/>
                </a:solidFill>
                <a:latin typeface="Urbanist"/>
                <a:ea typeface="Urbanist"/>
                <a:cs typeface="Urbanist"/>
                <a:sym typeface="Urbanist"/>
              </a:rPr>
              <a:t>Climate Impact:</a:t>
            </a:r>
            <a:r>
              <a:rPr lang="en-US" b="0" i="0" u="none" strike="noStrike" cap="none" dirty="0">
                <a:solidFill>
                  <a:srgbClr val="DAFFDE"/>
                </a:solidFill>
                <a:latin typeface="Urbanist"/>
                <a:ea typeface="Urbanist"/>
                <a:cs typeface="Urbanist"/>
                <a:sym typeface="Urbanist"/>
              </a:rPr>
              <a:t> Directly supporting global decarbonization efforts through measurable carbon intensity tracking.</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133"/>
        <p:cNvGrpSpPr/>
        <p:nvPr/>
      </p:nvGrpSpPr>
      <p:grpSpPr>
        <a:xfrm>
          <a:off x="0" y="0"/>
          <a:ext cx="0" cy="0"/>
          <a:chOff x="0" y="0"/>
          <a:chExt cx="0" cy="0"/>
        </a:xfrm>
      </p:grpSpPr>
      <p:pic>
        <p:nvPicPr>
          <p:cNvPr id="135" name="Google Shape;135;p18" descr="image.png"/>
          <p:cNvPicPr preferRelativeResize="0"/>
          <p:nvPr/>
        </p:nvPicPr>
        <p:blipFill rotWithShape="1">
          <a:blip r:embed="rId3">
            <a:alphaModFix/>
          </a:blip>
          <a:srcRect/>
          <a:stretch/>
        </p:blipFill>
        <p:spPr>
          <a:xfrm>
            <a:off x="762000" y="1409700"/>
            <a:ext cx="3429000" cy="2510432"/>
          </a:xfrm>
          <a:prstGeom prst="rect">
            <a:avLst/>
          </a:prstGeom>
          <a:noFill/>
          <a:ln>
            <a:noFill/>
          </a:ln>
        </p:spPr>
      </p:pic>
      <p:pic>
        <p:nvPicPr>
          <p:cNvPr id="136" name="Google Shape;136;p18" descr="image.png"/>
          <p:cNvPicPr preferRelativeResize="0"/>
          <p:nvPr/>
        </p:nvPicPr>
        <p:blipFill rotWithShape="1">
          <a:blip r:embed="rId3">
            <a:alphaModFix/>
          </a:blip>
          <a:srcRect/>
          <a:stretch/>
        </p:blipFill>
        <p:spPr>
          <a:xfrm>
            <a:off x="4381500" y="1409700"/>
            <a:ext cx="3429000" cy="2510432"/>
          </a:xfrm>
          <a:prstGeom prst="rect">
            <a:avLst/>
          </a:prstGeom>
          <a:noFill/>
          <a:ln>
            <a:noFill/>
          </a:ln>
        </p:spPr>
      </p:pic>
      <p:pic>
        <p:nvPicPr>
          <p:cNvPr id="137" name="Google Shape;137;p18" descr="image.png"/>
          <p:cNvPicPr preferRelativeResize="0"/>
          <p:nvPr/>
        </p:nvPicPr>
        <p:blipFill rotWithShape="1">
          <a:blip r:embed="rId3">
            <a:alphaModFix/>
          </a:blip>
          <a:srcRect/>
          <a:stretch/>
        </p:blipFill>
        <p:spPr>
          <a:xfrm>
            <a:off x="8001000" y="1409700"/>
            <a:ext cx="3429000" cy="2510432"/>
          </a:xfrm>
          <a:prstGeom prst="rect">
            <a:avLst/>
          </a:prstGeom>
          <a:noFill/>
          <a:ln>
            <a:noFill/>
          </a:ln>
        </p:spPr>
      </p:pic>
      <p:pic>
        <p:nvPicPr>
          <p:cNvPr id="138" name="Google Shape;138;p18" descr="image.png"/>
          <p:cNvPicPr preferRelativeResize="0"/>
          <p:nvPr/>
        </p:nvPicPr>
        <p:blipFill rotWithShape="1">
          <a:blip r:embed="rId4">
            <a:alphaModFix/>
          </a:blip>
          <a:srcRect/>
          <a:stretch/>
        </p:blipFill>
        <p:spPr>
          <a:xfrm>
            <a:off x="1057275" y="1724025"/>
            <a:ext cx="304800" cy="304800"/>
          </a:xfrm>
          <a:prstGeom prst="rect">
            <a:avLst/>
          </a:prstGeom>
          <a:noFill/>
          <a:ln>
            <a:noFill/>
          </a:ln>
        </p:spPr>
      </p:pic>
      <p:pic>
        <p:nvPicPr>
          <p:cNvPr id="139" name="Google Shape;139;p18" descr="image.png"/>
          <p:cNvPicPr preferRelativeResize="0"/>
          <p:nvPr/>
        </p:nvPicPr>
        <p:blipFill rotWithShape="1">
          <a:blip r:embed="rId5">
            <a:alphaModFix/>
          </a:blip>
          <a:srcRect/>
          <a:stretch/>
        </p:blipFill>
        <p:spPr>
          <a:xfrm>
            <a:off x="4676775" y="1724025"/>
            <a:ext cx="304800" cy="304800"/>
          </a:xfrm>
          <a:prstGeom prst="rect">
            <a:avLst/>
          </a:prstGeom>
          <a:noFill/>
          <a:ln>
            <a:noFill/>
          </a:ln>
        </p:spPr>
      </p:pic>
      <p:pic>
        <p:nvPicPr>
          <p:cNvPr id="140" name="Google Shape;140;p18" descr="image.png"/>
          <p:cNvPicPr preferRelativeResize="0"/>
          <p:nvPr/>
        </p:nvPicPr>
        <p:blipFill rotWithShape="1">
          <a:blip r:embed="rId6">
            <a:alphaModFix/>
          </a:blip>
          <a:srcRect/>
          <a:stretch/>
        </p:blipFill>
        <p:spPr>
          <a:xfrm>
            <a:off x="8296275" y="1724025"/>
            <a:ext cx="381000" cy="304800"/>
          </a:xfrm>
          <a:prstGeom prst="rect">
            <a:avLst/>
          </a:prstGeom>
          <a:noFill/>
          <a:ln>
            <a:noFill/>
          </a:ln>
        </p:spPr>
      </p:pic>
      <p:sp>
        <p:nvSpPr>
          <p:cNvPr id="141" name="Google Shape;141;p18"/>
          <p:cNvSpPr txBox="1"/>
          <p:nvPr/>
        </p:nvSpPr>
        <p:spPr>
          <a:xfrm>
            <a:off x="762000" y="571500"/>
            <a:ext cx="11201400" cy="5524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600" b="1" i="0" u="none" strike="noStrike" cap="none">
                <a:solidFill>
                  <a:srgbClr val="F5F5F5"/>
                </a:solidFill>
                <a:latin typeface="Urbanist"/>
                <a:ea typeface="Urbanist"/>
                <a:cs typeface="Urbanist"/>
                <a:sym typeface="Urbanist"/>
              </a:rPr>
              <a:t>Research </a:t>
            </a:r>
            <a:r>
              <a:rPr lang="en-US" sz="3600" b="1" i="0" u="none" strike="noStrike" cap="none">
                <a:solidFill>
                  <a:srgbClr val="DEFF9A"/>
                </a:solidFill>
                <a:latin typeface="Urbanist"/>
                <a:ea typeface="Urbanist"/>
                <a:cs typeface="Urbanist"/>
                <a:sym typeface="Urbanist"/>
              </a:rPr>
              <a:t>Aims</a:t>
            </a:r>
            <a:r>
              <a:rPr lang="en-US" sz="3600" b="1" i="0" u="none" strike="noStrike" cap="none">
                <a:solidFill>
                  <a:srgbClr val="F5F5F5"/>
                </a:solidFill>
                <a:latin typeface="Urbanist"/>
                <a:ea typeface="Urbanist"/>
                <a:cs typeface="Urbanist"/>
                <a:sym typeface="Urbanist"/>
              </a:rPr>
              <a:t> &amp; Objectives</a:t>
            </a:r>
            <a:endParaRPr/>
          </a:p>
        </p:txBody>
      </p:sp>
      <p:sp>
        <p:nvSpPr>
          <p:cNvPr id="142" name="Google Shape;142;p18"/>
          <p:cNvSpPr txBox="1"/>
          <p:nvPr/>
        </p:nvSpPr>
        <p:spPr>
          <a:xfrm>
            <a:off x="762000" y="4205882"/>
            <a:ext cx="10668000" cy="426541"/>
          </a:xfrm>
          <a:prstGeom prst="rect">
            <a:avLst/>
          </a:prstGeom>
          <a:noFill/>
          <a:ln>
            <a:noFill/>
          </a:ln>
        </p:spPr>
        <p:txBody>
          <a:bodyPr spcFirstLastPara="1" wrap="square" lIns="0" tIns="0" rIns="0" bIns="0" anchor="t" anchorCtr="0">
            <a:spAutoFit/>
          </a:bodyPr>
          <a:lstStyle/>
          <a:p>
            <a:pPr marL="0" marR="0" lvl="0" indent="0" algn="ctr" rtl="0">
              <a:lnSpc>
                <a:spcPct val="139916"/>
              </a:lnSpc>
              <a:spcBef>
                <a:spcPts val="0"/>
              </a:spcBef>
              <a:spcAft>
                <a:spcPts val="0"/>
              </a:spcAft>
              <a:buNone/>
            </a:pPr>
            <a:r>
              <a:rPr lang="en-US" sz="1200" b="1" i="0" u="none" strike="noStrike" cap="none">
                <a:solidFill>
                  <a:srgbClr val="DAFFDE"/>
                </a:solidFill>
                <a:latin typeface="Urbanist"/>
                <a:ea typeface="Urbanist"/>
                <a:cs typeface="Urbanist"/>
                <a:sym typeface="Urbanist"/>
              </a:rPr>
              <a:t>Primary Goal:</a:t>
            </a:r>
            <a:r>
              <a:rPr lang="en-US" sz="1200" b="0" i="0" u="none" strike="noStrike" cap="none">
                <a:solidFill>
                  <a:srgbClr val="DAFFDE"/>
                </a:solidFill>
                <a:latin typeface="Urbanist"/>
                <a:ea typeface="Urbanist"/>
                <a:cs typeface="Urbanist"/>
                <a:sym typeface="Urbanist"/>
              </a:rPr>
              <a:t> To design a comprehensive empirical framework that reduces carbon emissions of LLMs through hybrid grid architecture without sacrificing model utility.</a:t>
            </a:r>
            <a:endParaRPr/>
          </a:p>
        </p:txBody>
      </p:sp>
      <p:sp>
        <p:nvSpPr>
          <p:cNvPr id="143" name="Google Shape;143;p18"/>
          <p:cNvSpPr txBox="1"/>
          <p:nvPr/>
        </p:nvSpPr>
        <p:spPr>
          <a:xfrm>
            <a:off x="1057275" y="2209800"/>
            <a:ext cx="2980372" cy="257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650" b="1" i="0" u="none" strike="noStrike" cap="none">
                <a:solidFill>
                  <a:srgbClr val="F5F5F5"/>
                </a:solidFill>
                <a:latin typeface="Urbanist"/>
                <a:ea typeface="Urbanist"/>
                <a:cs typeface="Urbanist"/>
                <a:sym typeface="Urbanist"/>
              </a:rPr>
              <a:t>Hardware Pipeline</a:t>
            </a:r>
            <a:endParaRPr/>
          </a:p>
        </p:txBody>
      </p:sp>
      <p:sp>
        <p:nvSpPr>
          <p:cNvPr id="144" name="Google Shape;144;p18"/>
          <p:cNvSpPr txBox="1"/>
          <p:nvPr/>
        </p:nvSpPr>
        <p:spPr>
          <a:xfrm>
            <a:off x="1057275" y="2619375"/>
            <a:ext cx="2838450" cy="853082"/>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sz="1200" b="0" i="0" u="none" strike="noStrike" cap="none">
                <a:solidFill>
                  <a:srgbClr val="DAFFDE"/>
                </a:solidFill>
                <a:latin typeface="Urbanist"/>
                <a:ea typeface="Urbanist"/>
                <a:cs typeface="Urbanist"/>
                <a:sym typeface="Urbanist"/>
              </a:rPr>
              <a:t>Implement an automated benchmarking pipeline for token-level voltage and current measurement of open-weight models like Llama 3 under various PETs.</a:t>
            </a:r>
            <a:endParaRPr/>
          </a:p>
        </p:txBody>
      </p:sp>
      <p:sp>
        <p:nvSpPr>
          <p:cNvPr id="145" name="Google Shape;145;p18"/>
          <p:cNvSpPr txBox="1"/>
          <p:nvPr/>
        </p:nvSpPr>
        <p:spPr>
          <a:xfrm>
            <a:off x="4676775" y="2209800"/>
            <a:ext cx="2980372" cy="257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650" b="1" i="0" u="none" strike="noStrike" cap="none">
                <a:solidFill>
                  <a:srgbClr val="F5F5F5"/>
                </a:solidFill>
                <a:latin typeface="Urbanist"/>
                <a:ea typeface="Urbanist"/>
                <a:cs typeface="Urbanist"/>
                <a:sym typeface="Urbanist"/>
              </a:rPr>
              <a:t>Anomaly Detection</a:t>
            </a:r>
            <a:endParaRPr/>
          </a:p>
        </p:txBody>
      </p:sp>
      <p:sp>
        <p:nvSpPr>
          <p:cNvPr id="146" name="Google Shape;146;p18"/>
          <p:cNvSpPr txBox="1"/>
          <p:nvPr/>
        </p:nvSpPr>
        <p:spPr>
          <a:xfrm>
            <a:off x="4676775" y="2619375"/>
            <a:ext cx="2838450" cy="853082"/>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sz="1200" b="0" i="0" u="none" strike="noStrike" cap="none">
                <a:solidFill>
                  <a:srgbClr val="DAFFDE"/>
                </a:solidFill>
                <a:latin typeface="Urbanist"/>
                <a:ea typeface="Urbanist"/>
                <a:cs typeface="Urbanist"/>
                <a:sym typeface="Urbanist"/>
              </a:rPr>
              <a:t>Develop a machine learning system using time-frequency features to identify and diagnose energy inefficiencies in AI-specific data centers.</a:t>
            </a:r>
            <a:endParaRPr/>
          </a:p>
        </p:txBody>
      </p:sp>
      <p:sp>
        <p:nvSpPr>
          <p:cNvPr id="147" name="Google Shape;147;p18"/>
          <p:cNvSpPr txBox="1"/>
          <p:nvPr/>
        </p:nvSpPr>
        <p:spPr>
          <a:xfrm>
            <a:off x="8296275" y="2209800"/>
            <a:ext cx="2980372" cy="257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650" b="1" i="0" u="none" strike="noStrike" cap="none">
                <a:solidFill>
                  <a:srgbClr val="F5F5F5"/>
                </a:solidFill>
                <a:latin typeface="Urbanist"/>
                <a:ea typeface="Urbanist"/>
                <a:cs typeface="Urbanist"/>
                <a:sym typeface="Urbanist"/>
              </a:rPr>
              <a:t>Edge Paradigms</a:t>
            </a:r>
            <a:endParaRPr/>
          </a:p>
        </p:txBody>
      </p:sp>
      <p:sp>
        <p:nvSpPr>
          <p:cNvPr id="148" name="Google Shape;148;p18"/>
          <p:cNvSpPr txBox="1"/>
          <p:nvPr/>
        </p:nvSpPr>
        <p:spPr>
          <a:xfrm>
            <a:off x="8296275" y="2619375"/>
            <a:ext cx="2838450" cy="853082"/>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sz="1200" b="0" i="0" u="none" strike="noStrike" cap="none">
                <a:solidFill>
                  <a:srgbClr val="DAFFDE"/>
                </a:solidFill>
                <a:latin typeface="Urbanist"/>
                <a:ea typeface="Urbanist"/>
                <a:cs typeface="Urbanist"/>
                <a:sym typeface="Urbanist"/>
              </a:rPr>
              <a:t>Establish a decentralized edge computing paradigm using Adaptive Split Learning to reduce training delay and local energy consumption.</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152"/>
        <p:cNvGrpSpPr/>
        <p:nvPr/>
      </p:nvGrpSpPr>
      <p:grpSpPr>
        <a:xfrm>
          <a:off x="0" y="0"/>
          <a:ext cx="0" cy="0"/>
          <a:chOff x="0" y="0"/>
          <a:chExt cx="0" cy="0"/>
        </a:xfrm>
      </p:grpSpPr>
      <p:sp>
        <p:nvSpPr>
          <p:cNvPr id="154" name="Google Shape;154;p19"/>
          <p:cNvSpPr txBox="1"/>
          <p:nvPr/>
        </p:nvSpPr>
        <p:spPr>
          <a:xfrm>
            <a:off x="1970484" y="2419350"/>
            <a:ext cx="8251031" cy="16383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5400" b="1" i="0" u="none" strike="noStrike" cap="none">
                <a:solidFill>
                  <a:srgbClr val="F5F5F5"/>
                </a:solidFill>
                <a:latin typeface="Urbanist"/>
                <a:ea typeface="Urbanist"/>
                <a:cs typeface="Urbanist"/>
                <a:sym typeface="Urbanist"/>
              </a:rPr>
              <a:t>Part II:</a:t>
            </a:r>
            <a:br>
              <a:rPr lang="en-US" sz="1800" b="0" i="0" u="none" strike="noStrike" cap="none">
                <a:solidFill>
                  <a:schemeClr val="dk1"/>
                </a:solidFill>
                <a:latin typeface="Calibri"/>
                <a:ea typeface="Calibri"/>
                <a:cs typeface="Calibri"/>
                <a:sym typeface="Calibri"/>
              </a:rPr>
            </a:br>
            <a:r>
              <a:rPr lang="en-US" sz="5400" b="1" i="0" u="none" strike="noStrike" cap="none">
                <a:solidFill>
                  <a:srgbClr val="DEFF9A"/>
                </a:solidFill>
                <a:latin typeface="Urbanist"/>
                <a:ea typeface="Urbanist"/>
                <a:cs typeface="Urbanist"/>
                <a:sym typeface="Urbanist"/>
              </a:rPr>
              <a:t>Literature Review &amp; Gaps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158"/>
        <p:cNvGrpSpPr/>
        <p:nvPr/>
      </p:nvGrpSpPr>
      <p:grpSpPr>
        <a:xfrm>
          <a:off x="0" y="0"/>
          <a:ext cx="0" cy="0"/>
          <a:chOff x="0" y="0"/>
          <a:chExt cx="0" cy="0"/>
        </a:xfrm>
      </p:grpSpPr>
      <p:pic>
        <p:nvPicPr>
          <p:cNvPr id="159" name="Google Shape;159;p20" descr="image.png"/>
          <p:cNvPicPr preferRelativeResize="0"/>
          <p:nvPr/>
        </p:nvPicPr>
        <p:blipFill rotWithShape="1">
          <a:blip r:embed="rId3">
            <a:alphaModFix/>
          </a:blip>
          <a:srcRect/>
          <a:stretch/>
        </p:blipFill>
        <p:spPr>
          <a:xfrm>
            <a:off x="0" y="0"/>
            <a:ext cx="12192000" cy="6858000"/>
          </a:xfrm>
          <a:prstGeom prst="rect">
            <a:avLst/>
          </a:prstGeom>
          <a:noFill/>
          <a:ln>
            <a:noFill/>
          </a:ln>
        </p:spPr>
      </p:pic>
      <p:graphicFrame>
        <p:nvGraphicFramePr>
          <p:cNvPr id="160" name="Google Shape;160;p20"/>
          <p:cNvGraphicFramePr/>
          <p:nvPr>
            <p:extLst>
              <p:ext uri="{D42A27DB-BD31-4B8C-83A1-F6EECF244321}">
                <p14:modId xmlns:p14="http://schemas.microsoft.com/office/powerpoint/2010/main" val="4069235808"/>
              </p:ext>
            </p:extLst>
          </p:nvPr>
        </p:nvGraphicFramePr>
        <p:xfrm>
          <a:off x="762000" y="1409700"/>
          <a:ext cx="10668000" cy="3019050"/>
        </p:xfrm>
        <a:graphic>
          <a:graphicData uri="http://schemas.openxmlformats.org/drawingml/2006/table">
            <a:tbl>
              <a:tblPr firstRow="1" bandRow="1">
                <a:tableStyleId>{69C7853C-536D-4A76-A0AE-DD22124D55A5}</a:tableStyleId>
              </a:tblPr>
              <a:tblGrid>
                <a:gridCol w="2493325">
                  <a:extLst>
                    <a:ext uri="{9D8B030D-6E8A-4147-A177-3AD203B41FA5}">
                      <a16:colId xmlns:a16="http://schemas.microsoft.com/office/drawing/2014/main" val="20000"/>
                    </a:ext>
                  </a:extLst>
                </a:gridCol>
                <a:gridCol w="2542875">
                  <a:extLst>
                    <a:ext uri="{9D8B030D-6E8A-4147-A177-3AD203B41FA5}">
                      <a16:colId xmlns:a16="http://schemas.microsoft.com/office/drawing/2014/main" val="20001"/>
                    </a:ext>
                  </a:extLst>
                </a:gridCol>
                <a:gridCol w="2728900">
                  <a:extLst>
                    <a:ext uri="{9D8B030D-6E8A-4147-A177-3AD203B41FA5}">
                      <a16:colId xmlns:a16="http://schemas.microsoft.com/office/drawing/2014/main" val="20002"/>
                    </a:ext>
                  </a:extLst>
                </a:gridCol>
                <a:gridCol w="2902900">
                  <a:extLst>
                    <a:ext uri="{9D8B030D-6E8A-4147-A177-3AD203B41FA5}">
                      <a16:colId xmlns:a16="http://schemas.microsoft.com/office/drawing/2014/main" val="20003"/>
                    </a:ext>
                  </a:extLst>
                </a:gridCol>
              </a:tblGrid>
              <a:tr h="503175">
                <a:tc>
                  <a:txBody>
                    <a:bodyPr/>
                    <a:lstStyle/>
                    <a:p>
                      <a:pPr marL="0" marR="0" lvl="0" indent="0" algn="l" rtl="0">
                        <a:spcBef>
                          <a:spcPts val="0"/>
                        </a:spcBef>
                        <a:spcAft>
                          <a:spcPts val="0"/>
                        </a:spcAft>
                        <a:buNone/>
                      </a:pPr>
                      <a:r>
                        <a:rPr lang="en-US" sz="1200" b="1" u="none" strike="noStrike" cap="none" dirty="0">
                          <a:solidFill>
                            <a:sysClr val="windowText" lastClr="000000"/>
                          </a:solidFill>
                          <a:sym typeface="Urbanist"/>
                        </a:rPr>
                        <a:t>Theme</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1" u="none" strike="noStrike" cap="none" dirty="0">
                          <a:solidFill>
                            <a:sysClr val="windowText" lastClr="000000"/>
                          </a:solidFill>
                          <a:sym typeface="Urbanist"/>
                        </a:rPr>
                        <a:t>Core Focus</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1" u="none" strike="noStrike" cap="none" dirty="0">
                          <a:solidFill>
                            <a:sysClr val="windowText" lastClr="000000"/>
                          </a:solidFill>
                          <a:sym typeface="Urbanist"/>
                        </a:rPr>
                        <a:t>Key Sources</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1" u="none" strike="noStrike" cap="none" dirty="0">
                          <a:solidFill>
                            <a:sysClr val="windowText" lastClr="000000"/>
                          </a:solidFill>
                          <a:sym typeface="Urbanist"/>
                        </a:rPr>
                        <a:t>Outcome</a:t>
                      </a:r>
                      <a:endParaRPr dirty="0">
                        <a:solidFill>
                          <a:sysClr val="windowText" lastClr="000000"/>
                        </a:solidFill>
                      </a:endParaRPr>
                    </a:p>
                  </a:txBody>
                  <a:tcPr marL="63500" marR="63500" marT="25400" marB="25400" anchor="ctr"/>
                </a:tc>
                <a:extLst>
                  <a:ext uri="{0D108BD9-81ED-4DB2-BD59-A6C34878D82A}">
                    <a16:rowId xmlns:a16="http://schemas.microsoft.com/office/drawing/2014/main" val="10000"/>
                  </a:ext>
                </a:extLst>
              </a:tr>
              <a:tr h="503175">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Empirical Benchmarks</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Per-query energy cost</a:t>
                      </a:r>
                      <a:endParaRPr>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dirty="0" err="1">
                          <a:solidFill>
                            <a:sysClr val="windowText" lastClr="000000"/>
                          </a:solidFill>
                          <a:sym typeface="Urbanist"/>
                        </a:rPr>
                        <a:t>Stoykova</a:t>
                      </a:r>
                      <a:r>
                        <a:rPr lang="en-US" sz="1200" b="0" u="none" strike="noStrike" cap="none" dirty="0">
                          <a:solidFill>
                            <a:sysClr val="windowText" lastClr="000000"/>
                          </a:solidFill>
                          <a:sym typeface="Urbanist"/>
                        </a:rPr>
                        <a:t> [1], Samsi [2]</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Linear correlation found</a:t>
                      </a:r>
                      <a:endParaRPr dirty="0">
                        <a:solidFill>
                          <a:sysClr val="windowText" lastClr="000000"/>
                        </a:solidFill>
                      </a:endParaRPr>
                    </a:p>
                  </a:txBody>
                  <a:tcPr marL="63500" marR="63500" marT="25400" marB="25400" anchor="ctr"/>
                </a:tc>
                <a:extLst>
                  <a:ext uri="{0D108BD9-81ED-4DB2-BD59-A6C34878D82A}">
                    <a16:rowId xmlns:a16="http://schemas.microsoft.com/office/drawing/2014/main" val="10001"/>
                  </a:ext>
                </a:extLst>
              </a:tr>
              <a:tr h="503175">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Software Optimization</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Pruning &amp; Quantization</a:t>
                      </a:r>
                      <a:endParaRPr>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Allam [3], Rubei [4]</a:t>
                      </a:r>
                      <a:endParaRPr>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PETs impact GPU voltage</a:t>
                      </a:r>
                      <a:endParaRPr>
                        <a:solidFill>
                          <a:sysClr val="windowText" lastClr="000000"/>
                        </a:solidFill>
                      </a:endParaRPr>
                    </a:p>
                  </a:txBody>
                  <a:tcPr marL="63500" marR="63500" marT="25400" marB="25400" anchor="ctr"/>
                </a:tc>
                <a:extLst>
                  <a:ext uri="{0D108BD9-81ED-4DB2-BD59-A6C34878D82A}">
                    <a16:rowId xmlns:a16="http://schemas.microsoft.com/office/drawing/2014/main" val="10002"/>
                  </a:ext>
                </a:extLst>
              </a:tr>
              <a:tr h="503175">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Anomaly Detection</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Time-frequency features</a:t>
                      </a:r>
                      <a:endParaRPr>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Niu &amp; Zhou [6]</a:t>
                      </a:r>
                      <a:endParaRPr>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Prevents computation waste</a:t>
                      </a:r>
                      <a:endParaRPr>
                        <a:solidFill>
                          <a:sysClr val="windowText" lastClr="000000"/>
                        </a:solidFill>
                      </a:endParaRPr>
                    </a:p>
                  </a:txBody>
                  <a:tcPr marL="63500" marR="63500" marT="25400" marB="25400" anchor="ctr"/>
                </a:tc>
                <a:extLst>
                  <a:ext uri="{0D108BD9-81ED-4DB2-BD59-A6C34878D82A}">
                    <a16:rowId xmlns:a16="http://schemas.microsoft.com/office/drawing/2014/main" val="10003"/>
                  </a:ext>
                </a:extLst>
              </a:tr>
              <a:tr h="503175">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Autonomous Integration</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Agentic Digital Twins</a:t>
                      </a:r>
                      <a:endParaRPr>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Antonesi [10], Majumder [7]</a:t>
                      </a:r>
                      <a:endParaRPr>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Smart grid monitoring</a:t>
                      </a:r>
                      <a:endParaRPr>
                        <a:solidFill>
                          <a:sysClr val="windowText" lastClr="000000"/>
                        </a:solidFill>
                      </a:endParaRPr>
                    </a:p>
                  </a:txBody>
                  <a:tcPr marL="63500" marR="63500" marT="25400" marB="25400" anchor="ctr"/>
                </a:tc>
                <a:extLst>
                  <a:ext uri="{0D108BD9-81ED-4DB2-BD59-A6C34878D82A}">
                    <a16:rowId xmlns:a16="http://schemas.microsoft.com/office/drawing/2014/main" val="10004"/>
                  </a:ext>
                </a:extLst>
              </a:tr>
              <a:tr h="503175">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Edge Networks</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Split Learning (SL)</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Li et al. [5]</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53.1% server energy savings</a:t>
                      </a:r>
                      <a:endParaRPr dirty="0">
                        <a:solidFill>
                          <a:sysClr val="windowText" lastClr="000000"/>
                        </a:solidFill>
                      </a:endParaRPr>
                    </a:p>
                  </a:txBody>
                  <a:tcPr marL="63500" marR="63500" marT="25400" marB="25400" anchor="ctr"/>
                </a:tc>
                <a:extLst>
                  <a:ext uri="{0D108BD9-81ED-4DB2-BD59-A6C34878D82A}">
                    <a16:rowId xmlns:a16="http://schemas.microsoft.com/office/drawing/2014/main" val="10005"/>
                  </a:ext>
                </a:extLst>
              </a:tr>
            </a:tbl>
          </a:graphicData>
        </a:graphic>
      </p:graphicFrame>
      <p:sp>
        <p:nvSpPr>
          <p:cNvPr id="161" name="Google Shape;161;p20"/>
          <p:cNvSpPr/>
          <p:nvPr/>
        </p:nvSpPr>
        <p:spPr>
          <a:xfrm>
            <a:off x="762000" y="1871662"/>
            <a:ext cx="249331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2" name="Google Shape;162;p20"/>
          <p:cNvSpPr/>
          <p:nvPr/>
        </p:nvSpPr>
        <p:spPr>
          <a:xfrm>
            <a:off x="3255317" y="1871662"/>
            <a:ext cx="254287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3" name="Google Shape;163;p20"/>
          <p:cNvSpPr/>
          <p:nvPr/>
        </p:nvSpPr>
        <p:spPr>
          <a:xfrm>
            <a:off x="5798194" y="1871662"/>
            <a:ext cx="272891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4" name="Google Shape;164;p20"/>
          <p:cNvSpPr/>
          <p:nvPr/>
        </p:nvSpPr>
        <p:spPr>
          <a:xfrm>
            <a:off x="8527107" y="1871662"/>
            <a:ext cx="290289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5" name="Google Shape;165;p20"/>
          <p:cNvSpPr txBox="1"/>
          <p:nvPr/>
        </p:nvSpPr>
        <p:spPr>
          <a:xfrm>
            <a:off x="762000" y="571500"/>
            <a:ext cx="11201400" cy="5524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600" b="1" i="0" u="none" strike="noStrike" cap="none">
                <a:solidFill>
                  <a:srgbClr val="F5F5F5"/>
                </a:solidFill>
                <a:latin typeface="Urbanist"/>
                <a:ea typeface="Urbanist"/>
                <a:cs typeface="Urbanist"/>
                <a:sym typeface="Urbanist"/>
              </a:rPr>
              <a:t>Thematic Analysis </a:t>
            </a:r>
            <a:r>
              <a:rPr lang="en-US" sz="3600" b="1" i="0" u="none" strike="noStrike" cap="none">
                <a:solidFill>
                  <a:srgbClr val="DEFF9A"/>
                </a:solidFill>
                <a:latin typeface="Urbanist"/>
                <a:ea typeface="Urbanist"/>
                <a:cs typeface="Urbanist"/>
                <a:sym typeface="Urbanist"/>
              </a:rPr>
              <a:t>Matrix</a:t>
            </a:r>
            <a:endParaRPr/>
          </a:p>
        </p:txBody>
      </p:sp>
      <p:sp>
        <p:nvSpPr>
          <p:cNvPr id="166" name="Google Shape;166;p20"/>
          <p:cNvSpPr txBox="1"/>
          <p:nvPr/>
        </p:nvSpPr>
        <p:spPr>
          <a:xfrm>
            <a:off x="762000" y="4571553"/>
            <a:ext cx="10668000" cy="186630"/>
          </a:xfrm>
          <a:prstGeom prst="rect">
            <a:avLst/>
          </a:prstGeom>
          <a:noFill/>
          <a:ln>
            <a:noFill/>
          </a:ln>
        </p:spPr>
        <p:txBody>
          <a:bodyPr spcFirstLastPara="1" wrap="square" lIns="0" tIns="0" rIns="0" bIns="0" anchor="t" anchorCtr="0">
            <a:spAutoFit/>
          </a:bodyPr>
          <a:lstStyle/>
          <a:p>
            <a:pPr marL="0" marR="0" lvl="0" indent="0" algn="l" rtl="0">
              <a:lnSpc>
                <a:spcPct val="140000"/>
              </a:lnSpc>
              <a:spcBef>
                <a:spcPts val="0"/>
              </a:spcBef>
              <a:spcAft>
                <a:spcPts val="0"/>
              </a:spcAft>
              <a:buNone/>
            </a:pPr>
            <a:r>
              <a:rPr lang="en-US" sz="1050" b="0" i="1" u="none" strike="noStrike" cap="none">
                <a:solidFill>
                  <a:srgbClr val="DAFFDE"/>
                </a:solidFill>
                <a:latin typeface="Urbanist"/>
                <a:ea typeface="Urbanist"/>
                <a:cs typeface="Urbanist"/>
                <a:sym typeface="Urbanist"/>
              </a:rPr>
              <a:t>Note: Analysis synthesizes 15 primary research papers (2023-2026) regarding AI sustainability and smart grid logic.</a:t>
            </a:r>
            <a:endParaRPr/>
          </a:p>
        </p:txBody>
      </p:sp>
      <p:sp>
        <p:nvSpPr>
          <p:cNvPr id="167" name="Google Shape;167;p20"/>
          <p:cNvSpPr/>
          <p:nvPr/>
        </p:nvSpPr>
        <p:spPr>
          <a:xfrm>
            <a:off x="762000" y="2380208"/>
            <a:ext cx="249331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8" name="Google Shape;168;p20"/>
          <p:cNvSpPr/>
          <p:nvPr/>
        </p:nvSpPr>
        <p:spPr>
          <a:xfrm>
            <a:off x="3255317" y="2380208"/>
            <a:ext cx="254287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69" name="Google Shape;169;p20"/>
          <p:cNvSpPr/>
          <p:nvPr/>
        </p:nvSpPr>
        <p:spPr>
          <a:xfrm>
            <a:off x="5798194" y="2380208"/>
            <a:ext cx="272891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0" name="Google Shape;170;p20"/>
          <p:cNvSpPr/>
          <p:nvPr/>
        </p:nvSpPr>
        <p:spPr>
          <a:xfrm>
            <a:off x="8527107" y="2380208"/>
            <a:ext cx="290289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1" name="Google Shape;171;p20"/>
          <p:cNvSpPr/>
          <p:nvPr/>
        </p:nvSpPr>
        <p:spPr>
          <a:xfrm>
            <a:off x="762000" y="2888753"/>
            <a:ext cx="249331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2" name="Google Shape;172;p20"/>
          <p:cNvSpPr/>
          <p:nvPr/>
        </p:nvSpPr>
        <p:spPr>
          <a:xfrm>
            <a:off x="3255317" y="2888753"/>
            <a:ext cx="254287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3" name="Google Shape;173;p20"/>
          <p:cNvSpPr/>
          <p:nvPr/>
        </p:nvSpPr>
        <p:spPr>
          <a:xfrm>
            <a:off x="5798194" y="2888753"/>
            <a:ext cx="272891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4" name="Google Shape;174;p20"/>
          <p:cNvSpPr/>
          <p:nvPr/>
        </p:nvSpPr>
        <p:spPr>
          <a:xfrm>
            <a:off x="8527107" y="2888753"/>
            <a:ext cx="290289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5" name="Google Shape;175;p20"/>
          <p:cNvSpPr/>
          <p:nvPr/>
        </p:nvSpPr>
        <p:spPr>
          <a:xfrm>
            <a:off x="762000" y="3397299"/>
            <a:ext cx="249331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6" name="Google Shape;176;p20"/>
          <p:cNvSpPr/>
          <p:nvPr/>
        </p:nvSpPr>
        <p:spPr>
          <a:xfrm>
            <a:off x="3255317" y="3397299"/>
            <a:ext cx="254287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7" name="Google Shape;177;p20"/>
          <p:cNvSpPr/>
          <p:nvPr/>
        </p:nvSpPr>
        <p:spPr>
          <a:xfrm>
            <a:off x="5798194" y="3397299"/>
            <a:ext cx="272891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8" name="Google Shape;178;p20"/>
          <p:cNvSpPr/>
          <p:nvPr/>
        </p:nvSpPr>
        <p:spPr>
          <a:xfrm>
            <a:off x="8527107" y="3397299"/>
            <a:ext cx="290289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79" name="Google Shape;179;p20"/>
          <p:cNvSpPr/>
          <p:nvPr/>
        </p:nvSpPr>
        <p:spPr>
          <a:xfrm>
            <a:off x="762000" y="3905845"/>
            <a:ext cx="249331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0" name="Google Shape;180;p20"/>
          <p:cNvSpPr/>
          <p:nvPr/>
        </p:nvSpPr>
        <p:spPr>
          <a:xfrm>
            <a:off x="3255317" y="3905845"/>
            <a:ext cx="254287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1" name="Google Shape;181;p20"/>
          <p:cNvSpPr/>
          <p:nvPr/>
        </p:nvSpPr>
        <p:spPr>
          <a:xfrm>
            <a:off x="5798194" y="3905845"/>
            <a:ext cx="272891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2" name="Google Shape;182;p20"/>
          <p:cNvSpPr/>
          <p:nvPr/>
        </p:nvSpPr>
        <p:spPr>
          <a:xfrm>
            <a:off x="8527107" y="3905845"/>
            <a:ext cx="290289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3" name="Google Shape;183;p20"/>
          <p:cNvSpPr/>
          <p:nvPr/>
        </p:nvSpPr>
        <p:spPr>
          <a:xfrm>
            <a:off x="762000" y="4414391"/>
            <a:ext cx="249331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4" name="Google Shape;184;p20"/>
          <p:cNvSpPr/>
          <p:nvPr/>
        </p:nvSpPr>
        <p:spPr>
          <a:xfrm>
            <a:off x="3255317" y="4414391"/>
            <a:ext cx="254287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5" name="Google Shape;185;p20"/>
          <p:cNvSpPr/>
          <p:nvPr/>
        </p:nvSpPr>
        <p:spPr>
          <a:xfrm>
            <a:off x="5798194" y="4414391"/>
            <a:ext cx="272891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186" name="Google Shape;186;p20"/>
          <p:cNvSpPr/>
          <p:nvPr/>
        </p:nvSpPr>
        <p:spPr>
          <a:xfrm>
            <a:off x="8527107" y="4414391"/>
            <a:ext cx="290289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190"/>
        <p:cNvGrpSpPr/>
        <p:nvPr/>
      </p:nvGrpSpPr>
      <p:grpSpPr>
        <a:xfrm>
          <a:off x="0" y="0"/>
          <a:ext cx="0" cy="0"/>
          <a:chOff x="0" y="0"/>
          <a:chExt cx="0" cy="0"/>
        </a:xfrm>
      </p:grpSpPr>
      <p:pic>
        <p:nvPicPr>
          <p:cNvPr id="191" name="Google Shape;191;p21"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192" name="Google Shape;192;p21" descr="image.png"/>
          <p:cNvPicPr preferRelativeResize="0"/>
          <p:nvPr/>
        </p:nvPicPr>
        <p:blipFill rotWithShape="1">
          <a:blip r:embed="rId4">
            <a:alphaModFix/>
          </a:blip>
          <a:srcRect/>
          <a:stretch/>
        </p:blipFill>
        <p:spPr>
          <a:xfrm>
            <a:off x="1404937" y="1409700"/>
            <a:ext cx="3810000" cy="3810000"/>
          </a:xfrm>
          <a:prstGeom prst="rect">
            <a:avLst/>
          </a:prstGeom>
          <a:noFill/>
          <a:ln>
            <a:noFill/>
          </a:ln>
        </p:spPr>
      </p:pic>
      <p:pic>
        <p:nvPicPr>
          <p:cNvPr id="193" name="Google Shape;193;p21" descr="image.png"/>
          <p:cNvPicPr preferRelativeResize="0"/>
          <p:nvPr/>
        </p:nvPicPr>
        <p:blipFill rotWithShape="1">
          <a:blip r:embed="rId5">
            <a:alphaModFix/>
          </a:blip>
          <a:srcRect/>
          <a:stretch/>
        </p:blipFill>
        <p:spPr>
          <a:xfrm>
            <a:off x="1414462" y="1419225"/>
            <a:ext cx="3790950" cy="3790950"/>
          </a:xfrm>
          <a:prstGeom prst="rect">
            <a:avLst/>
          </a:prstGeom>
          <a:noFill/>
          <a:ln>
            <a:noFill/>
          </a:ln>
        </p:spPr>
      </p:pic>
      <p:sp>
        <p:nvSpPr>
          <p:cNvPr id="194" name="Google Shape;194;p21"/>
          <p:cNvSpPr txBox="1"/>
          <p:nvPr/>
        </p:nvSpPr>
        <p:spPr>
          <a:xfrm>
            <a:off x="762000" y="571500"/>
            <a:ext cx="11201400" cy="5524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600" b="1" i="0" u="none" strike="noStrike" cap="none">
                <a:solidFill>
                  <a:srgbClr val="F5F5F5"/>
                </a:solidFill>
                <a:latin typeface="Urbanist"/>
                <a:ea typeface="Urbanist"/>
                <a:cs typeface="Urbanist"/>
                <a:sym typeface="Urbanist"/>
              </a:rPr>
              <a:t>Micro-Inference: </a:t>
            </a:r>
            <a:r>
              <a:rPr lang="en-US" sz="3600" b="1" i="0" u="none" strike="noStrike" cap="none">
                <a:solidFill>
                  <a:srgbClr val="DEFF9A"/>
                </a:solidFill>
                <a:latin typeface="Urbanist"/>
                <a:ea typeface="Urbanist"/>
                <a:cs typeface="Urbanist"/>
                <a:sym typeface="Urbanist"/>
              </a:rPr>
              <a:t>Words to Watts</a:t>
            </a:r>
            <a:endParaRPr/>
          </a:p>
        </p:txBody>
      </p:sp>
      <p:sp>
        <p:nvSpPr>
          <p:cNvPr id="195" name="Google Shape;195;p21"/>
          <p:cNvSpPr txBox="1"/>
          <p:nvPr/>
        </p:nvSpPr>
        <p:spPr>
          <a:xfrm>
            <a:off x="6334125" y="1997719"/>
            <a:ext cx="5350668" cy="2190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404" b="1" i="0" u="none" strike="noStrike" cap="none">
                <a:solidFill>
                  <a:srgbClr val="F5F5F5"/>
                </a:solidFill>
                <a:latin typeface="Urbanist"/>
                <a:ea typeface="Urbanist"/>
                <a:cs typeface="Urbanist"/>
                <a:sym typeface="Urbanist"/>
              </a:rPr>
              <a:t>Physical Power Dynamics</a:t>
            </a:r>
            <a:endParaRPr/>
          </a:p>
        </p:txBody>
      </p:sp>
      <p:sp>
        <p:nvSpPr>
          <p:cNvPr id="196" name="Google Shape;196;p21"/>
          <p:cNvSpPr txBox="1"/>
          <p:nvPr/>
        </p:nvSpPr>
        <p:spPr>
          <a:xfrm>
            <a:off x="6334125" y="2369194"/>
            <a:ext cx="5095875" cy="1292662"/>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sz="1200" b="0" i="0" u="none" strike="noStrike" cap="none" dirty="0">
                <a:solidFill>
                  <a:srgbClr val="DAFFDE"/>
                </a:solidFill>
                <a:latin typeface="Urbanist"/>
                <a:ea typeface="Urbanist"/>
                <a:cs typeface="Urbanist"/>
                <a:sym typeface="Urbanist"/>
              </a:rPr>
              <a:t>Quantifying actual power requires moving beyond theoretical estimations. Research by </a:t>
            </a:r>
            <a:r>
              <a:rPr lang="en-US" sz="1200" b="0" i="0" u="none" strike="noStrike" cap="none" dirty="0" err="1">
                <a:solidFill>
                  <a:srgbClr val="DAFFDE"/>
                </a:solidFill>
                <a:latin typeface="Urbanist"/>
                <a:ea typeface="Urbanist"/>
                <a:cs typeface="Urbanist"/>
                <a:sym typeface="Urbanist"/>
              </a:rPr>
              <a:t>Stoykova</a:t>
            </a:r>
            <a:r>
              <a:rPr lang="en-US" sz="1200" b="0" i="0" u="none" strike="noStrike" cap="none" dirty="0">
                <a:solidFill>
                  <a:srgbClr val="DAFFDE"/>
                </a:solidFill>
                <a:latin typeface="Urbanist"/>
                <a:ea typeface="Urbanist"/>
                <a:cs typeface="Urbanist"/>
                <a:sym typeface="Urbanist"/>
              </a:rPr>
              <a:t> et al. develops reproducible methods verified by hardware. Samsi et al. proves that while token generation correlates linearly with energy, prompt tokens require distinct computational properties based on instruction density.</a:t>
            </a:r>
            <a:endParaRPr dirty="0"/>
          </a:p>
        </p:txBody>
      </p:sp>
      <p:sp>
        <p:nvSpPr>
          <p:cNvPr id="197" name="Google Shape;197;p21"/>
          <p:cNvSpPr txBox="1"/>
          <p:nvPr/>
        </p:nvSpPr>
        <p:spPr>
          <a:xfrm>
            <a:off x="6334125" y="3626048"/>
            <a:ext cx="5095875" cy="1034129"/>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sz="1200" b="0" i="0" u="none" strike="noStrike" cap="none" dirty="0">
                <a:solidFill>
                  <a:srgbClr val="DAFFDE"/>
                </a:solidFill>
                <a:latin typeface="Urbanist"/>
                <a:ea typeface="Urbanist"/>
                <a:cs typeface="Urbanist"/>
                <a:sym typeface="Urbanist"/>
              </a:rPr>
              <a:t>Understanding the self-attention mechanism's voltage draw is critical. When prompted incorrectly, token paths become inefficient, causing excessive power usage that can be identified via spectral analysis and GAF/MTF visualization techniques.</a:t>
            </a: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01"/>
        <p:cNvGrpSpPr/>
        <p:nvPr/>
      </p:nvGrpSpPr>
      <p:grpSpPr>
        <a:xfrm>
          <a:off x="0" y="0"/>
          <a:ext cx="0" cy="0"/>
          <a:chOff x="0" y="0"/>
          <a:chExt cx="0" cy="0"/>
        </a:xfrm>
      </p:grpSpPr>
      <p:pic>
        <p:nvPicPr>
          <p:cNvPr id="202" name="Google Shape;202;p22" descr="image.png"/>
          <p:cNvPicPr preferRelativeResize="0"/>
          <p:nvPr/>
        </p:nvPicPr>
        <p:blipFill rotWithShape="1">
          <a:blip r:embed="rId3">
            <a:alphaModFix/>
          </a:blip>
          <a:srcRect/>
          <a:stretch/>
        </p:blipFill>
        <p:spPr>
          <a:xfrm>
            <a:off x="0" y="0"/>
            <a:ext cx="12192000" cy="6858000"/>
          </a:xfrm>
          <a:prstGeom prst="rect">
            <a:avLst/>
          </a:prstGeom>
          <a:noFill/>
          <a:ln>
            <a:noFill/>
          </a:ln>
        </p:spPr>
      </p:pic>
      <p:pic>
        <p:nvPicPr>
          <p:cNvPr id="203" name="Google Shape;203;p22" descr="image.png"/>
          <p:cNvPicPr preferRelativeResize="0"/>
          <p:nvPr/>
        </p:nvPicPr>
        <p:blipFill rotWithShape="1">
          <a:blip r:embed="rId4">
            <a:alphaModFix/>
          </a:blip>
          <a:srcRect/>
          <a:stretch/>
        </p:blipFill>
        <p:spPr>
          <a:xfrm>
            <a:off x="762000" y="1409700"/>
            <a:ext cx="5095875" cy="2005607"/>
          </a:xfrm>
          <a:prstGeom prst="rect">
            <a:avLst/>
          </a:prstGeom>
          <a:noFill/>
          <a:ln>
            <a:noFill/>
          </a:ln>
        </p:spPr>
      </p:pic>
      <p:pic>
        <p:nvPicPr>
          <p:cNvPr id="204" name="Google Shape;204;p22" descr="image.png"/>
          <p:cNvPicPr preferRelativeResize="0"/>
          <p:nvPr/>
        </p:nvPicPr>
        <p:blipFill rotWithShape="1">
          <a:blip r:embed="rId4">
            <a:alphaModFix/>
          </a:blip>
          <a:srcRect/>
          <a:stretch/>
        </p:blipFill>
        <p:spPr>
          <a:xfrm>
            <a:off x="6334125" y="1409700"/>
            <a:ext cx="5095875" cy="2005607"/>
          </a:xfrm>
          <a:prstGeom prst="rect">
            <a:avLst/>
          </a:prstGeom>
          <a:noFill/>
          <a:ln>
            <a:noFill/>
          </a:ln>
        </p:spPr>
      </p:pic>
      <p:sp>
        <p:nvSpPr>
          <p:cNvPr id="205" name="Google Shape;205;p22"/>
          <p:cNvSpPr txBox="1"/>
          <p:nvPr/>
        </p:nvSpPr>
        <p:spPr>
          <a:xfrm>
            <a:off x="762000" y="571500"/>
            <a:ext cx="11201400" cy="5524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600" b="1" i="0" u="none" strike="noStrike" cap="none">
                <a:solidFill>
                  <a:srgbClr val="F5F5F5"/>
                </a:solidFill>
                <a:latin typeface="Urbanist"/>
                <a:ea typeface="Urbanist"/>
                <a:cs typeface="Urbanist"/>
                <a:sym typeface="Urbanist"/>
              </a:rPr>
              <a:t>Critical </a:t>
            </a:r>
            <a:r>
              <a:rPr lang="en-US" sz="3600" b="1" i="0" u="none" strike="noStrike" cap="none">
                <a:solidFill>
                  <a:srgbClr val="DEFF9A"/>
                </a:solidFill>
                <a:latin typeface="Urbanist"/>
                <a:ea typeface="Urbanist"/>
                <a:cs typeface="Urbanist"/>
                <a:sym typeface="Urbanist"/>
              </a:rPr>
              <a:t>Research Gaps</a:t>
            </a:r>
            <a:endParaRPr/>
          </a:p>
        </p:txBody>
      </p:sp>
      <p:sp>
        <p:nvSpPr>
          <p:cNvPr id="206" name="Google Shape;206;p22"/>
          <p:cNvSpPr txBox="1"/>
          <p:nvPr/>
        </p:nvSpPr>
        <p:spPr>
          <a:xfrm>
            <a:off x="1057275" y="1704975"/>
            <a:ext cx="4730591" cy="257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650" b="1" i="0" u="none" strike="noStrike" cap="none">
                <a:solidFill>
                  <a:srgbClr val="F5F5F5"/>
                </a:solidFill>
                <a:latin typeface="Urbanist"/>
                <a:ea typeface="Urbanist"/>
                <a:cs typeface="Urbanist"/>
                <a:sym typeface="Urbanist"/>
              </a:rPr>
              <a:t>Isolation of Current Works</a:t>
            </a:r>
            <a:endParaRPr/>
          </a:p>
        </p:txBody>
      </p:sp>
      <p:sp>
        <p:nvSpPr>
          <p:cNvPr id="207" name="Google Shape;207;p22"/>
          <p:cNvSpPr txBox="1"/>
          <p:nvPr/>
        </p:nvSpPr>
        <p:spPr>
          <a:xfrm>
            <a:off x="1057275" y="2114550"/>
            <a:ext cx="4505325" cy="1034129"/>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sz="1200" b="0" i="0" u="none" strike="noStrike" cap="none" dirty="0">
                <a:solidFill>
                  <a:srgbClr val="DAFFDE"/>
                </a:solidFill>
                <a:latin typeface="Urbanist"/>
                <a:ea typeface="Urbanist"/>
                <a:cs typeface="Urbanist"/>
                <a:sym typeface="Urbanist"/>
              </a:rPr>
              <a:t>Existing literature is siloed: empirical benchmarking  ignores prompt engineering , while advanced agentic architectures operate without token-level electricity tracking or real-time data center anomaly detection .</a:t>
            </a:r>
            <a:endParaRPr dirty="0"/>
          </a:p>
        </p:txBody>
      </p:sp>
      <p:sp>
        <p:nvSpPr>
          <p:cNvPr id="208" name="Google Shape;208;p22"/>
          <p:cNvSpPr txBox="1"/>
          <p:nvPr/>
        </p:nvSpPr>
        <p:spPr>
          <a:xfrm>
            <a:off x="6629400" y="1704975"/>
            <a:ext cx="4730591" cy="2571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650" b="1" i="0" u="none" strike="noStrike" cap="none">
                <a:solidFill>
                  <a:srgbClr val="F5F5F5"/>
                </a:solidFill>
                <a:latin typeface="Urbanist"/>
                <a:ea typeface="Urbanist"/>
                <a:cs typeface="Urbanist"/>
                <a:sym typeface="Urbanist"/>
              </a:rPr>
              <a:t>Lack of Integration</a:t>
            </a:r>
            <a:endParaRPr/>
          </a:p>
        </p:txBody>
      </p:sp>
      <p:sp>
        <p:nvSpPr>
          <p:cNvPr id="209" name="Google Shape;209;p22"/>
          <p:cNvSpPr txBox="1"/>
          <p:nvPr/>
        </p:nvSpPr>
        <p:spPr>
          <a:xfrm>
            <a:off x="6629400" y="2114550"/>
            <a:ext cx="4505325" cy="853082"/>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sz="1200" b="0" i="0" u="none" strike="noStrike" cap="none">
                <a:solidFill>
                  <a:srgbClr val="DAFFDE"/>
                </a:solidFill>
                <a:latin typeface="Urbanist"/>
                <a:ea typeface="Urbanist"/>
                <a:cs typeface="Urbanist"/>
                <a:sym typeface="Urbanist"/>
              </a:rPr>
              <a:t>No framework exists that integrates </a:t>
            </a:r>
            <a:r>
              <a:rPr lang="en-US" sz="1200" b="1" i="0" u="none" strike="noStrike" cap="none">
                <a:solidFill>
                  <a:srgbClr val="DAFFDE"/>
                </a:solidFill>
                <a:latin typeface="Urbanist"/>
                <a:ea typeface="Urbanist"/>
                <a:cs typeface="Urbanist"/>
                <a:sym typeface="Urbanist"/>
              </a:rPr>
              <a:t>Software</a:t>
            </a:r>
            <a:r>
              <a:rPr lang="en-US" sz="1200" b="0" i="0" u="none" strike="noStrike" cap="none">
                <a:solidFill>
                  <a:srgbClr val="DAFFDE"/>
                </a:solidFill>
                <a:latin typeface="Urbanist"/>
                <a:ea typeface="Urbanist"/>
                <a:cs typeface="Urbanist"/>
                <a:sym typeface="Urbanist"/>
              </a:rPr>
              <a:t> (prompt design), </a:t>
            </a:r>
            <a:r>
              <a:rPr lang="en-US" sz="1200" b="1" i="0" u="none" strike="noStrike" cap="none">
                <a:solidFill>
                  <a:srgbClr val="DAFFDE"/>
                </a:solidFill>
                <a:latin typeface="Urbanist"/>
                <a:ea typeface="Urbanist"/>
                <a:cs typeface="Urbanist"/>
                <a:sym typeface="Urbanist"/>
              </a:rPr>
              <a:t>Network</a:t>
            </a:r>
            <a:r>
              <a:rPr lang="en-US" sz="1200" b="0" i="0" u="none" strike="noStrike" cap="none">
                <a:solidFill>
                  <a:srgbClr val="DAFFDE"/>
                </a:solidFill>
                <a:latin typeface="Urbanist"/>
                <a:ea typeface="Urbanist"/>
                <a:cs typeface="Urbanist"/>
                <a:sym typeface="Urbanist"/>
              </a:rPr>
              <a:t> (split edge computing), and </a:t>
            </a:r>
            <a:r>
              <a:rPr lang="en-US" sz="1200" b="1" i="0" u="none" strike="noStrike" cap="none">
                <a:solidFill>
                  <a:srgbClr val="DAFFDE"/>
                </a:solidFill>
                <a:latin typeface="Urbanist"/>
                <a:ea typeface="Urbanist"/>
                <a:cs typeface="Urbanist"/>
                <a:sym typeface="Urbanist"/>
              </a:rPr>
              <a:t>Environment</a:t>
            </a:r>
            <a:r>
              <a:rPr lang="en-US" sz="1200" b="0" i="0" u="none" strike="noStrike" cap="none">
                <a:solidFill>
                  <a:srgbClr val="DAFFDE"/>
                </a:solidFill>
                <a:latin typeface="Urbanist"/>
                <a:ea typeface="Urbanist"/>
                <a:cs typeface="Urbanist"/>
                <a:sym typeface="Urbanist"/>
              </a:rPr>
              <a:t> (carbon intensity). This research bridges these three factors into a single autonomous system.</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13"/>
        <p:cNvGrpSpPr/>
        <p:nvPr/>
      </p:nvGrpSpPr>
      <p:grpSpPr>
        <a:xfrm>
          <a:off x="0" y="0"/>
          <a:ext cx="0" cy="0"/>
          <a:chOff x="0" y="0"/>
          <a:chExt cx="0" cy="0"/>
        </a:xfrm>
      </p:grpSpPr>
      <p:pic>
        <p:nvPicPr>
          <p:cNvPr id="214" name="Google Shape;214;p23" descr="image.png"/>
          <p:cNvPicPr preferRelativeResize="0"/>
          <p:nvPr/>
        </p:nvPicPr>
        <p:blipFill rotWithShape="1">
          <a:blip r:embed="rId3">
            <a:alphaModFix/>
          </a:blip>
          <a:srcRect/>
          <a:stretch/>
        </p:blipFill>
        <p:spPr>
          <a:xfrm>
            <a:off x="0" y="0"/>
            <a:ext cx="12192000" cy="6858000"/>
          </a:xfrm>
          <a:prstGeom prst="rect">
            <a:avLst/>
          </a:prstGeom>
          <a:noFill/>
          <a:ln>
            <a:noFill/>
          </a:ln>
        </p:spPr>
      </p:pic>
      <p:sp>
        <p:nvSpPr>
          <p:cNvPr id="215" name="Google Shape;215;p23"/>
          <p:cNvSpPr txBox="1"/>
          <p:nvPr/>
        </p:nvSpPr>
        <p:spPr>
          <a:xfrm>
            <a:off x="900350" y="2419350"/>
            <a:ext cx="10391298" cy="16383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5400" b="1" i="0" u="none" strike="noStrike" cap="none">
                <a:solidFill>
                  <a:srgbClr val="F5F5F5"/>
                </a:solidFill>
                <a:latin typeface="Urbanist"/>
                <a:ea typeface="Urbanist"/>
                <a:cs typeface="Urbanist"/>
                <a:sym typeface="Urbanist"/>
              </a:rPr>
              <a:t>Part III:</a:t>
            </a:r>
            <a:br>
              <a:rPr lang="en-US" sz="1800" b="0" i="0" u="none" strike="noStrike" cap="none">
                <a:solidFill>
                  <a:schemeClr val="dk1"/>
                </a:solidFill>
                <a:latin typeface="Calibri"/>
                <a:ea typeface="Calibri"/>
                <a:cs typeface="Calibri"/>
                <a:sym typeface="Calibri"/>
              </a:rPr>
            </a:br>
            <a:r>
              <a:rPr lang="en-US" sz="5400" b="1" i="0" u="none" strike="noStrike" cap="none">
                <a:solidFill>
                  <a:srgbClr val="DEFF9A"/>
                </a:solidFill>
                <a:latin typeface="Urbanist"/>
                <a:ea typeface="Urbanist"/>
                <a:cs typeface="Urbanist"/>
                <a:sym typeface="Urbanist"/>
              </a:rPr>
              <a:t>Research Design &amp; Methodology</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19"/>
        <p:cNvGrpSpPr/>
        <p:nvPr/>
      </p:nvGrpSpPr>
      <p:grpSpPr>
        <a:xfrm>
          <a:off x="0" y="0"/>
          <a:ext cx="0" cy="0"/>
          <a:chOff x="0" y="0"/>
          <a:chExt cx="0" cy="0"/>
        </a:xfrm>
      </p:grpSpPr>
      <p:pic>
        <p:nvPicPr>
          <p:cNvPr id="221" name="Google Shape;221;p24" descr="image.png"/>
          <p:cNvPicPr preferRelativeResize="0"/>
          <p:nvPr/>
        </p:nvPicPr>
        <p:blipFill rotWithShape="1">
          <a:blip r:embed="rId3">
            <a:alphaModFix/>
          </a:blip>
          <a:srcRect/>
          <a:stretch/>
        </p:blipFill>
        <p:spPr>
          <a:xfrm>
            <a:off x="762000" y="1409700"/>
            <a:ext cx="3429000" cy="3430637"/>
          </a:xfrm>
          <a:prstGeom prst="rect">
            <a:avLst/>
          </a:prstGeom>
          <a:noFill/>
          <a:ln>
            <a:noFill/>
          </a:ln>
        </p:spPr>
      </p:pic>
      <p:pic>
        <p:nvPicPr>
          <p:cNvPr id="222" name="Google Shape;222;p24" descr="image.png"/>
          <p:cNvPicPr preferRelativeResize="0"/>
          <p:nvPr/>
        </p:nvPicPr>
        <p:blipFill rotWithShape="1">
          <a:blip r:embed="rId3">
            <a:alphaModFix/>
          </a:blip>
          <a:srcRect/>
          <a:stretch/>
        </p:blipFill>
        <p:spPr>
          <a:xfrm>
            <a:off x="4381500" y="1409700"/>
            <a:ext cx="3429000" cy="3430637"/>
          </a:xfrm>
          <a:prstGeom prst="rect">
            <a:avLst/>
          </a:prstGeom>
          <a:noFill/>
          <a:ln>
            <a:noFill/>
          </a:ln>
        </p:spPr>
      </p:pic>
      <p:pic>
        <p:nvPicPr>
          <p:cNvPr id="223" name="Google Shape;223;p24" descr="image.png"/>
          <p:cNvPicPr preferRelativeResize="0"/>
          <p:nvPr/>
        </p:nvPicPr>
        <p:blipFill rotWithShape="1">
          <a:blip r:embed="rId3">
            <a:alphaModFix/>
          </a:blip>
          <a:srcRect/>
          <a:stretch/>
        </p:blipFill>
        <p:spPr>
          <a:xfrm>
            <a:off x="8001000" y="1409700"/>
            <a:ext cx="3429000" cy="3430637"/>
          </a:xfrm>
          <a:prstGeom prst="rect">
            <a:avLst/>
          </a:prstGeom>
          <a:noFill/>
          <a:ln>
            <a:noFill/>
          </a:ln>
        </p:spPr>
      </p:pic>
      <p:pic>
        <p:nvPicPr>
          <p:cNvPr id="224" name="Google Shape;224;p24" descr="image.png"/>
          <p:cNvPicPr preferRelativeResize="0"/>
          <p:nvPr/>
        </p:nvPicPr>
        <p:blipFill rotWithShape="1">
          <a:blip r:embed="rId4">
            <a:alphaModFix/>
          </a:blip>
          <a:srcRect/>
          <a:stretch/>
        </p:blipFill>
        <p:spPr>
          <a:xfrm>
            <a:off x="771525" y="1419225"/>
            <a:ext cx="3409950" cy="1905000"/>
          </a:xfrm>
          <a:prstGeom prst="rect">
            <a:avLst/>
          </a:prstGeom>
          <a:noFill/>
          <a:ln>
            <a:noFill/>
          </a:ln>
        </p:spPr>
      </p:pic>
      <p:pic>
        <p:nvPicPr>
          <p:cNvPr id="225" name="Google Shape;225;p24" descr="image.png"/>
          <p:cNvPicPr preferRelativeResize="0"/>
          <p:nvPr/>
        </p:nvPicPr>
        <p:blipFill rotWithShape="1">
          <a:blip r:embed="rId5">
            <a:alphaModFix/>
          </a:blip>
          <a:srcRect/>
          <a:stretch/>
        </p:blipFill>
        <p:spPr>
          <a:xfrm>
            <a:off x="4391025" y="1419225"/>
            <a:ext cx="3409950" cy="1905000"/>
          </a:xfrm>
          <a:prstGeom prst="rect">
            <a:avLst/>
          </a:prstGeom>
          <a:noFill/>
          <a:ln>
            <a:noFill/>
          </a:ln>
        </p:spPr>
      </p:pic>
      <p:pic>
        <p:nvPicPr>
          <p:cNvPr id="226" name="Google Shape;226;p24" descr="image.png"/>
          <p:cNvPicPr preferRelativeResize="0"/>
          <p:nvPr/>
        </p:nvPicPr>
        <p:blipFill rotWithShape="1">
          <a:blip r:embed="rId6">
            <a:alphaModFix/>
          </a:blip>
          <a:srcRect/>
          <a:stretch/>
        </p:blipFill>
        <p:spPr>
          <a:xfrm>
            <a:off x="8010525" y="1419225"/>
            <a:ext cx="3409950" cy="1905000"/>
          </a:xfrm>
          <a:prstGeom prst="rect">
            <a:avLst/>
          </a:prstGeom>
          <a:noFill/>
          <a:ln>
            <a:noFill/>
          </a:ln>
        </p:spPr>
      </p:pic>
      <p:sp>
        <p:nvSpPr>
          <p:cNvPr id="227" name="Google Shape;227;p24"/>
          <p:cNvSpPr txBox="1"/>
          <p:nvPr/>
        </p:nvSpPr>
        <p:spPr>
          <a:xfrm>
            <a:off x="762000" y="571500"/>
            <a:ext cx="11201400" cy="5524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600" b="1" i="0" u="none" strike="noStrike" cap="none">
                <a:solidFill>
                  <a:srgbClr val="F5F5F5"/>
                </a:solidFill>
                <a:latin typeface="Urbanist"/>
                <a:ea typeface="Urbanist"/>
                <a:cs typeface="Urbanist"/>
                <a:sym typeface="Urbanist"/>
              </a:rPr>
              <a:t>Technical Pipeline </a:t>
            </a:r>
            <a:r>
              <a:rPr lang="en-US" sz="3600" b="1" i="0" u="none" strike="noStrike" cap="none">
                <a:solidFill>
                  <a:srgbClr val="DEFF9A"/>
                </a:solidFill>
                <a:latin typeface="Urbanist"/>
                <a:ea typeface="Urbanist"/>
                <a:cs typeface="Urbanist"/>
                <a:sym typeface="Urbanist"/>
              </a:rPr>
              <a:t>Components</a:t>
            </a:r>
            <a:endParaRPr/>
          </a:p>
        </p:txBody>
      </p:sp>
      <p:sp>
        <p:nvSpPr>
          <p:cNvPr id="228" name="Google Shape;228;p24"/>
          <p:cNvSpPr txBox="1"/>
          <p:nvPr/>
        </p:nvSpPr>
        <p:spPr>
          <a:xfrm>
            <a:off x="962025" y="3514725"/>
            <a:ext cx="3180397" cy="1809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200" b="1" i="0" u="none" strike="noStrike" cap="none">
                <a:solidFill>
                  <a:srgbClr val="F5F5F5"/>
                </a:solidFill>
                <a:latin typeface="Urbanist"/>
                <a:ea typeface="Urbanist"/>
                <a:cs typeface="Urbanist"/>
                <a:sym typeface="Urbanist"/>
              </a:rPr>
              <a:t>1. Hardware-in-the-Loop</a:t>
            </a:r>
            <a:endParaRPr/>
          </a:p>
        </p:txBody>
      </p:sp>
      <p:sp>
        <p:nvSpPr>
          <p:cNvPr id="229" name="Google Shape;229;p24"/>
          <p:cNvSpPr txBox="1"/>
          <p:nvPr/>
        </p:nvSpPr>
        <p:spPr>
          <a:xfrm>
            <a:off x="962025" y="3848100"/>
            <a:ext cx="3028950" cy="639812"/>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sz="1200" b="0" i="0" u="none" strike="noStrike" cap="none">
                <a:solidFill>
                  <a:srgbClr val="DAFFDE"/>
                </a:solidFill>
                <a:latin typeface="Urbanist"/>
                <a:ea typeface="Urbanist"/>
                <a:cs typeface="Urbanist"/>
                <a:sym typeface="Urbanist"/>
              </a:rPr>
              <a:t>Profiling voltage/wattage at 100 Hz using NVML and DCGM libraries on NVIDIA H100 clusters.</a:t>
            </a:r>
            <a:endParaRPr/>
          </a:p>
        </p:txBody>
      </p:sp>
      <p:sp>
        <p:nvSpPr>
          <p:cNvPr id="230" name="Google Shape;230;p24"/>
          <p:cNvSpPr txBox="1"/>
          <p:nvPr/>
        </p:nvSpPr>
        <p:spPr>
          <a:xfrm>
            <a:off x="4581525" y="3514725"/>
            <a:ext cx="3180397" cy="1809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200" b="1" i="0" u="none" strike="noStrike" cap="none">
                <a:solidFill>
                  <a:srgbClr val="F5F5F5"/>
                </a:solidFill>
                <a:latin typeface="Urbanist"/>
                <a:ea typeface="Urbanist"/>
                <a:cs typeface="Urbanist"/>
                <a:sym typeface="Urbanist"/>
              </a:rPr>
              <a:t>2. Anomaly Engine</a:t>
            </a:r>
            <a:endParaRPr/>
          </a:p>
        </p:txBody>
      </p:sp>
      <p:sp>
        <p:nvSpPr>
          <p:cNvPr id="231" name="Google Shape;231;p24"/>
          <p:cNvSpPr txBox="1"/>
          <p:nvPr/>
        </p:nvSpPr>
        <p:spPr>
          <a:xfrm>
            <a:off x="4581525" y="3848100"/>
            <a:ext cx="3028950" cy="639812"/>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sz="1200" b="0" i="0" u="none" strike="noStrike" cap="none">
                <a:solidFill>
                  <a:srgbClr val="DAFFDE"/>
                </a:solidFill>
                <a:latin typeface="Urbanist"/>
                <a:ea typeface="Urbanist"/>
                <a:cs typeface="Urbanist"/>
                <a:sym typeface="Urbanist"/>
              </a:rPr>
              <a:t>Using time-frequency features and Isolation Forest to detect abnormal peaks or cooling failures.</a:t>
            </a:r>
            <a:endParaRPr/>
          </a:p>
        </p:txBody>
      </p:sp>
      <p:sp>
        <p:nvSpPr>
          <p:cNvPr id="232" name="Google Shape;232;p24"/>
          <p:cNvSpPr txBox="1"/>
          <p:nvPr/>
        </p:nvSpPr>
        <p:spPr>
          <a:xfrm>
            <a:off x="8201025" y="3514725"/>
            <a:ext cx="3180397" cy="180975"/>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1200" b="1" i="0" u="none" strike="noStrike" cap="none">
                <a:solidFill>
                  <a:srgbClr val="F5F5F5"/>
                </a:solidFill>
                <a:latin typeface="Urbanist"/>
                <a:ea typeface="Urbanist"/>
                <a:cs typeface="Urbanist"/>
                <a:sym typeface="Urbanist"/>
              </a:rPr>
              <a:t>3. Edge Controller</a:t>
            </a:r>
            <a:endParaRPr/>
          </a:p>
        </p:txBody>
      </p:sp>
      <p:sp>
        <p:nvSpPr>
          <p:cNvPr id="233" name="Google Shape;233;p24"/>
          <p:cNvSpPr txBox="1"/>
          <p:nvPr/>
        </p:nvSpPr>
        <p:spPr>
          <a:xfrm>
            <a:off x="8201025" y="3848100"/>
            <a:ext cx="3028950" cy="639812"/>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sz="1200" b="0" i="0" u="none" strike="noStrike" cap="none">
                <a:solidFill>
                  <a:srgbClr val="DAFFDE"/>
                </a:solidFill>
                <a:latin typeface="Urbanist"/>
                <a:ea typeface="Urbanist"/>
                <a:cs typeface="Urbanist"/>
                <a:sym typeface="Urbanist"/>
              </a:rPr>
              <a:t>Adaptive Split Learning determined by bandwidth and battery status across 50 heterogeneous nodes.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37"/>
        <p:cNvGrpSpPr/>
        <p:nvPr/>
      </p:nvGrpSpPr>
      <p:grpSpPr>
        <a:xfrm>
          <a:off x="0" y="0"/>
          <a:ext cx="0" cy="0"/>
          <a:chOff x="0" y="0"/>
          <a:chExt cx="0" cy="0"/>
        </a:xfrm>
      </p:grpSpPr>
      <p:graphicFrame>
        <p:nvGraphicFramePr>
          <p:cNvPr id="239" name="Google Shape;239;p25"/>
          <p:cNvGraphicFramePr/>
          <p:nvPr>
            <p:extLst>
              <p:ext uri="{D42A27DB-BD31-4B8C-83A1-F6EECF244321}">
                <p14:modId xmlns:p14="http://schemas.microsoft.com/office/powerpoint/2010/main" val="3990009465"/>
              </p:ext>
            </p:extLst>
          </p:nvPr>
        </p:nvGraphicFramePr>
        <p:xfrm>
          <a:off x="762000" y="1409700"/>
          <a:ext cx="10668000" cy="2515875"/>
        </p:xfrm>
        <a:graphic>
          <a:graphicData uri="http://schemas.openxmlformats.org/drawingml/2006/table">
            <a:tbl>
              <a:tblPr firstRow="1" bandRow="1">
                <a:tableStyleId>{69C7853C-536D-4A76-A0AE-DD22124D55A5}</a:tableStyleId>
              </a:tblPr>
              <a:tblGrid>
                <a:gridCol w="1702150">
                  <a:extLst>
                    <a:ext uri="{9D8B030D-6E8A-4147-A177-3AD203B41FA5}">
                      <a16:colId xmlns:a16="http://schemas.microsoft.com/office/drawing/2014/main" val="20000"/>
                    </a:ext>
                  </a:extLst>
                </a:gridCol>
                <a:gridCol w="2932350">
                  <a:extLst>
                    <a:ext uri="{9D8B030D-6E8A-4147-A177-3AD203B41FA5}">
                      <a16:colId xmlns:a16="http://schemas.microsoft.com/office/drawing/2014/main" val="20001"/>
                    </a:ext>
                  </a:extLst>
                </a:gridCol>
                <a:gridCol w="6033500">
                  <a:extLst>
                    <a:ext uri="{9D8B030D-6E8A-4147-A177-3AD203B41FA5}">
                      <a16:colId xmlns:a16="http://schemas.microsoft.com/office/drawing/2014/main" val="20002"/>
                    </a:ext>
                  </a:extLst>
                </a:gridCol>
              </a:tblGrid>
              <a:tr h="503175">
                <a:tc>
                  <a:txBody>
                    <a:bodyPr/>
                    <a:lstStyle/>
                    <a:p>
                      <a:pPr marL="0" marR="0" lvl="0" indent="0" algn="l" rtl="0">
                        <a:spcBef>
                          <a:spcPts val="0"/>
                        </a:spcBef>
                        <a:spcAft>
                          <a:spcPts val="0"/>
                        </a:spcAft>
                        <a:buNone/>
                      </a:pPr>
                      <a:r>
                        <a:rPr lang="en-US" sz="1200" b="1" u="none" strike="noStrike" cap="none" dirty="0">
                          <a:solidFill>
                            <a:srgbClr val="DEFF9A"/>
                          </a:solidFill>
                          <a:sym typeface="Urbanist"/>
                        </a:rPr>
                        <a:t>Category</a:t>
                      </a:r>
                      <a:endParaRPr dirty="0"/>
                    </a:p>
                  </a:txBody>
                  <a:tcPr marL="63500" marR="63500" marT="25400" marB="25400" anchor="ctr"/>
                </a:tc>
                <a:tc>
                  <a:txBody>
                    <a:bodyPr/>
                    <a:lstStyle/>
                    <a:p>
                      <a:pPr marL="0" marR="0" lvl="0" indent="0" algn="l" rtl="0">
                        <a:spcBef>
                          <a:spcPts val="0"/>
                        </a:spcBef>
                        <a:spcAft>
                          <a:spcPts val="0"/>
                        </a:spcAft>
                        <a:buNone/>
                      </a:pPr>
                      <a:r>
                        <a:rPr lang="en-US" sz="1200" b="1" u="none" strike="noStrike" cap="none" dirty="0">
                          <a:solidFill>
                            <a:srgbClr val="DEFF9A"/>
                          </a:solidFill>
                          <a:sym typeface="Urbanist"/>
                        </a:rPr>
                        <a:t>Component</a:t>
                      </a:r>
                      <a:endParaRPr dirty="0"/>
                    </a:p>
                  </a:txBody>
                  <a:tcPr marL="63500" marR="63500" marT="25400" marB="25400" anchor="ctr"/>
                </a:tc>
                <a:tc>
                  <a:txBody>
                    <a:bodyPr/>
                    <a:lstStyle/>
                    <a:p>
                      <a:pPr marL="0" marR="0" lvl="0" indent="0" algn="l" rtl="0">
                        <a:spcBef>
                          <a:spcPts val="0"/>
                        </a:spcBef>
                        <a:spcAft>
                          <a:spcPts val="0"/>
                        </a:spcAft>
                        <a:buNone/>
                      </a:pPr>
                      <a:r>
                        <a:rPr lang="en-US" sz="1200" b="1" u="none" strike="noStrike" cap="none">
                          <a:solidFill>
                            <a:srgbClr val="DEFF9A"/>
                          </a:solidFill>
                          <a:sym typeface="Urbanist"/>
                        </a:rPr>
                        <a:t>Specification / Logic</a:t>
                      </a:r>
                      <a:endParaRPr/>
                    </a:p>
                  </a:txBody>
                  <a:tcPr marL="63500" marR="63500" marT="25400" marB="25400" anchor="ctr"/>
                </a:tc>
                <a:extLst>
                  <a:ext uri="{0D108BD9-81ED-4DB2-BD59-A6C34878D82A}">
                    <a16:rowId xmlns:a16="http://schemas.microsoft.com/office/drawing/2014/main" val="10000"/>
                  </a:ext>
                </a:extLst>
              </a:tr>
              <a:tr h="503175">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Hardware</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Evaluation Cluster</a:t>
                      </a:r>
                      <a:endParaRPr>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4x NVIDIA H100 (80GB SXM5), 8x NVIDIA A100</a:t>
                      </a:r>
                      <a:endParaRPr>
                        <a:solidFill>
                          <a:sysClr val="windowText" lastClr="000000"/>
                        </a:solidFill>
                      </a:endParaRPr>
                    </a:p>
                  </a:txBody>
                  <a:tcPr marL="63500" marR="63500" marT="25400" marB="25400" anchor="ctr"/>
                </a:tc>
                <a:extLst>
                  <a:ext uri="{0D108BD9-81ED-4DB2-BD59-A6C34878D82A}">
                    <a16:rowId xmlns:a16="http://schemas.microsoft.com/office/drawing/2014/main" val="10001"/>
                  </a:ext>
                </a:extLst>
              </a:tr>
              <a:tr h="503175">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Edge Sim</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Client Nodes</a:t>
                      </a:r>
                      <a:endParaRPr>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Jetson Orin Nano, Raspberry Pi 5</a:t>
                      </a:r>
                      <a:endParaRPr>
                        <a:solidFill>
                          <a:sysClr val="windowText" lastClr="000000"/>
                        </a:solidFill>
                      </a:endParaRPr>
                    </a:p>
                  </a:txBody>
                  <a:tcPr marL="63500" marR="63500" marT="25400" marB="25400" anchor="ctr"/>
                </a:tc>
                <a:extLst>
                  <a:ext uri="{0D108BD9-81ED-4DB2-BD59-A6C34878D82A}">
                    <a16:rowId xmlns:a16="http://schemas.microsoft.com/office/drawing/2014/main" val="10002"/>
                  </a:ext>
                </a:extLst>
              </a:tr>
              <a:tr h="503175">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Software</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Base Framework</a:t>
                      </a:r>
                      <a:endParaRPr>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PyTorch v2.4, Hugging Face, vLLM Engine</a:t>
                      </a:r>
                      <a:endParaRPr>
                        <a:solidFill>
                          <a:sysClr val="windowText" lastClr="000000"/>
                        </a:solidFill>
                      </a:endParaRPr>
                    </a:p>
                  </a:txBody>
                  <a:tcPr marL="63500" marR="63500" marT="25400" marB="25400" anchor="ctr"/>
                </a:tc>
                <a:extLst>
                  <a:ext uri="{0D108BD9-81ED-4DB2-BD59-A6C34878D82A}">
                    <a16:rowId xmlns:a16="http://schemas.microsoft.com/office/drawing/2014/main" val="10003"/>
                  </a:ext>
                </a:extLst>
              </a:tr>
              <a:tr h="503175">
                <a:tc>
                  <a:txBody>
                    <a:bodyPr/>
                    <a:lstStyle/>
                    <a:p>
                      <a:pPr marL="0" marR="0" lvl="0" indent="0" algn="l" rtl="0">
                        <a:spcBef>
                          <a:spcPts val="0"/>
                        </a:spcBef>
                        <a:spcAft>
                          <a:spcPts val="0"/>
                        </a:spcAft>
                        <a:buNone/>
                      </a:pPr>
                      <a:r>
                        <a:rPr lang="en-US" sz="1200" b="0" u="none" strike="noStrike" cap="none" dirty="0">
                          <a:solidFill>
                            <a:sysClr val="windowText" lastClr="000000"/>
                          </a:solidFill>
                          <a:sym typeface="Urbanist"/>
                        </a:rPr>
                        <a:t>Datasets</a:t>
                      </a:r>
                      <a:endParaRPr dirty="0">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a:solidFill>
                            <a:sysClr val="windowText" lastClr="000000"/>
                          </a:solidFill>
                          <a:sym typeface="Urbanist"/>
                        </a:rPr>
                        <a:t>Prompt Benchmarks</a:t>
                      </a:r>
                      <a:endParaRPr>
                        <a:solidFill>
                          <a:sysClr val="windowText" lastClr="000000"/>
                        </a:solidFill>
                      </a:endParaRPr>
                    </a:p>
                  </a:txBody>
                  <a:tcPr marL="63500" marR="63500" marT="25400" marB="25400" anchor="ctr"/>
                </a:tc>
                <a:tc>
                  <a:txBody>
                    <a:bodyPr/>
                    <a:lstStyle/>
                    <a:p>
                      <a:pPr marL="0" marR="0" lvl="0" indent="0" algn="l" rtl="0">
                        <a:spcBef>
                          <a:spcPts val="0"/>
                        </a:spcBef>
                        <a:spcAft>
                          <a:spcPts val="0"/>
                        </a:spcAft>
                        <a:buNone/>
                      </a:pPr>
                      <a:r>
                        <a:rPr lang="en-US" sz="1200" b="0" u="none" strike="noStrike" cap="none" dirty="0" err="1">
                          <a:solidFill>
                            <a:sysClr val="windowText" lastClr="000000"/>
                          </a:solidFill>
                          <a:sym typeface="Urbanist"/>
                        </a:rPr>
                        <a:t>CodeXGLUE</a:t>
                      </a:r>
                      <a:r>
                        <a:rPr lang="en-US" sz="1200" b="0" u="none" strike="noStrike" cap="none" dirty="0">
                          <a:solidFill>
                            <a:sysClr val="windowText" lastClr="000000"/>
                          </a:solidFill>
                          <a:sym typeface="Urbanist"/>
                        </a:rPr>
                        <a:t>, MMLU, GSM8K (Reasoning)</a:t>
                      </a:r>
                      <a:endParaRPr dirty="0">
                        <a:solidFill>
                          <a:sysClr val="windowText" lastClr="000000"/>
                        </a:solidFill>
                      </a:endParaRPr>
                    </a:p>
                  </a:txBody>
                  <a:tcPr marL="63500" marR="63500" marT="25400" marB="25400" anchor="ctr"/>
                </a:tc>
                <a:extLst>
                  <a:ext uri="{0D108BD9-81ED-4DB2-BD59-A6C34878D82A}">
                    <a16:rowId xmlns:a16="http://schemas.microsoft.com/office/drawing/2014/main" val="10004"/>
                  </a:ext>
                </a:extLst>
              </a:tr>
            </a:tbl>
          </a:graphicData>
        </a:graphic>
      </p:graphicFrame>
      <p:sp>
        <p:nvSpPr>
          <p:cNvPr id="240" name="Google Shape;240;p25"/>
          <p:cNvSpPr/>
          <p:nvPr/>
        </p:nvSpPr>
        <p:spPr>
          <a:xfrm>
            <a:off x="762000" y="1871662"/>
            <a:ext cx="170214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41" name="Google Shape;241;p25"/>
          <p:cNvSpPr/>
          <p:nvPr/>
        </p:nvSpPr>
        <p:spPr>
          <a:xfrm>
            <a:off x="2464147" y="1871662"/>
            <a:ext cx="2932360"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42" name="Google Shape;242;p25"/>
          <p:cNvSpPr/>
          <p:nvPr/>
        </p:nvSpPr>
        <p:spPr>
          <a:xfrm>
            <a:off x="5396507" y="1871662"/>
            <a:ext cx="603349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44" name="Google Shape;244;p25"/>
          <p:cNvSpPr txBox="1"/>
          <p:nvPr/>
        </p:nvSpPr>
        <p:spPr>
          <a:xfrm>
            <a:off x="762000" y="571500"/>
            <a:ext cx="11201400" cy="5524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600" b="1" i="0" u="none" strike="noStrike" cap="none">
                <a:solidFill>
                  <a:srgbClr val="F5F5F5"/>
                </a:solidFill>
                <a:latin typeface="Urbanist"/>
                <a:ea typeface="Urbanist"/>
                <a:cs typeface="Urbanist"/>
                <a:sym typeface="Urbanist"/>
              </a:rPr>
              <a:t>Experimental </a:t>
            </a:r>
            <a:r>
              <a:rPr lang="en-US" sz="3600" b="1" i="0" u="none" strike="noStrike" cap="none">
                <a:solidFill>
                  <a:srgbClr val="DEFF9A"/>
                </a:solidFill>
                <a:latin typeface="Urbanist"/>
                <a:ea typeface="Urbanist"/>
                <a:cs typeface="Urbanist"/>
                <a:sym typeface="Urbanist"/>
              </a:rPr>
              <a:t>Specifications</a:t>
            </a:r>
            <a:endParaRPr/>
          </a:p>
        </p:txBody>
      </p:sp>
      <p:sp>
        <p:nvSpPr>
          <p:cNvPr id="245" name="Google Shape;245;p25"/>
          <p:cNvSpPr/>
          <p:nvPr/>
        </p:nvSpPr>
        <p:spPr>
          <a:xfrm>
            <a:off x="762000" y="2380208"/>
            <a:ext cx="170214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46" name="Google Shape;246;p25"/>
          <p:cNvSpPr/>
          <p:nvPr/>
        </p:nvSpPr>
        <p:spPr>
          <a:xfrm>
            <a:off x="2464147" y="2380208"/>
            <a:ext cx="2932360"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47" name="Google Shape;247;p25"/>
          <p:cNvSpPr/>
          <p:nvPr/>
        </p:nvSpPr>
        <p:spPr>
          <a:xfrm>
            <a:off x="5396507" y="2380208"/>
            <a:ext cx="603349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48" name="Google Shape;248;p25"/>
          <p:cNvSpPr/>
          <p:nvPr/>
        </p:nvSpPr>
        <p:spPr>
          <a:xfrm>
            <a:off x="762000" y="2888753"/>
            <a:ext cx="170214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49" name="Google Shape;249;p25"/>
          <p:cNvSpPr/>
          <p:nvPr/>
        </p:nvSpPr>
        <p:spPr>
          <a:xfrm>
            <a:off x="2464147" y="2888753"/>
            <a:ext cx="2932360"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50" name="Google Shape;250;p25"/>
          <p:cNvSpPr/>
          <p:nvPr/>
        </p:nvSpPr>
        <p:spPr>
          <a:xfrm>
            <a:off x="5396507" y="2888753"/>
            <a:ext cx="603349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51" name="Google Shape;251;p25"/>
          <p:cNvSpPr/>
          <p:nvPr/>
        </p:nvSpPr>
        <p:spPr>
          <a:xfrm>
            <a:off x="762000" y="3397299"/>
            <a:ext cx="170214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52" name="Google Shape;252;p25"/>
          <p:cNvSpPr/>
          <p:nvPr/>
        </p:nvSpPr>
        <p:spPr>
          <a:xfrm>
            <a:off x="2464147" y="3397299"/>
            <a:ext cx="2932360"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53" name="Google Shape;253;p25"/>
          <p:cNvSpPr/>
          <p:nvPr/>
        </p:nvSpPr>
        <p:spPr>
          <a:xfrm>
            <a:off x="5396507" y="3397299"/>
            <a:ext cx="603349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54" name="Google Shape;254;p25"/>
          <p:cNvSpPr/>
          <p:nvPr/>
        </p:nvSpPr>
        <p:spPr>
          <a:xfrm>
            <a:off x="762000" y="3905845"/>
            <a:ext cx="1702147"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55" name="Google Shape;255;p25"/>
          <p:cNvSpPr/>
          <p:nvPr/>
        </p:nvSpPr>
        <p:spPr>
          <a:xfrm>
            <a:off x="2464147" y="3905845"/>
            <a:ext cx="2932360"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256" name="Google Shape;256;p25"/>
          <p:cNvSpPr/>
          <p:nvPr/>
        </p:nvSpPr>
        <p:spPr>
          <a:xfrm>
            <a:off x="5396507" y="3905845"/>
            <a:ext cx="6033492" cy="9525"/>
          </a:xfrm>
          <a:prstGeom prst="rect">
            <a:avLst/>
          </a:prstGeom>
          <a:solidFill>
            <a:srgbClr val="33333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63"/>
        <p:cNvGrpSpPr/>
        <p:nvPr/>
      </p:nvGrpSpPr>
      <p:grpSpPr>
        <a:xfrm>
          <a:off x="0" y="0"/>
          <a:ext cx="0" cy="0"/>
          <a:chOff x="0" y="0"/>
          <a:chExt cx="0" cy="0"/>
        </a:xfrm>
      </p:grpSpPr>
      <p:sp>
        <p:nvSpPr>
          <p:cNvPr id="272" name="Google Shape;272;p26"/>
          <p:cNvSpPr txBox="1"/>
          <p:nvPr/>
        </p:nvSpPr>
        <p:spPr>
          <a:xfrm>
            <a:off x="762000" y="571500"/>
            <a:ext cx="11201400" cy="55245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600" b="1" i="0" u="none" strike="noStrike" cap="none" dirty="0">
                <a:solidFill>
                  <a:srgbClr val="F5F5F5"/>
                </a:solidFill>
                <a:latin typeface="Urbanist"/>
                <a:ea typeface="Urbanist"/>
                <a:cs typeface="Urbanist"/>
                <a:sym typeface="Urbanist"/>
              </a:rPr>
              <a:t>Project </a:t>
            </a:r>
            <a:r>
              <a:rPr lang="en-US" sz="3600" b="1" i="0" u="none" strike="noStrike" cap="none" dirty="0">
                <a:solidFill>
                  <a:srgbClr val="DEFF9A"/>
                </a:solidFill>
                <a:latin typeface="Urbanist"/>
                <a:ea typeface="Urbanist"/>
                <a:cs typeface="Urbanist"/>
                <a:sym typeface="Urbanist"/>
              </a:rPr>
              <a:t>Timeline</a:t>
            </a:r>
            <a:r>
              <a:rPr lang="en-US" sz="3600" b="1" i="0" u="none" strike="noStrike" cap="none" dirty="0">
                <a:solidFill>
                  <a:srgbClr val="F5F5F5"/>
                </a:solidFill>
                <a:latin typeface="Urbanist"/>
                <a:ea typeface="Urbanist"/>
                <a:cs typeface="Urbanist"/>
                <a:sym typeface="Urbanist"/>
              </a:rPr>
              <a:t> (6 Months)</a:t>
            </a:r>
            <a:endParaRPr dirty="0"/>
          </a:p>
        </p:txBody>
      </p:sp>
      <p:pic>
        <p:nvPicPr>
          <p:cNvPr id="3" name="Picture 2">
            <a:extLst>
              <a:ext uri="{FF2B5EF4-FFF2-40B4-BE49-F238E27FC236}">
                <a16:creationId xmlns:a16="http://schemas.microsoft.com/office/drawing/2014/main" id="{6DC53F57-9BCE-40F6-B824-AE854307C441}"/>
              </a:ext>
            </a:extLst>
          </p:cNvPr>
          <p:cNvPicPr>
            <a:picLocks noChangeAspect="1"/>
          </p:cNvPicPr>
          <p:nvPr/>
        </p:nvPicPr>
        <p:blipFill>
          <a:blip r:embed="rId3"/>
          <a:stretch>
            <a:fillRect/>
          </a:stretch>
        </p:blipFill>
        <p:spPr>
          <a:xfrm>
            <a:off x="2349909" y="1481474"/>
            <a:ext cx="7713407" cy="4628044"/>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89"/>
        <p:cNvGrpSpPr/>
        <p:nvPr/>
      </p:nvGrpSpPr>
      <p:grpSpPr>
        <a:xfrm>
          <a:off x="0" y="0"/>
          <a:ext cx="0" cy="0"/>
          <a:chOff x="0" y="0"/>
          <a:chExt cx="0" cy="0"/>
        </a:xfrm>
      </p:grpSpPr>
      <p:pic>
        <p:nvPicPr>
          <p:cNvPr id="291" name="Google Shape;291;p27" descr="image.png"/>
          <p:cNvPicPr preferRelativeResize="0"/>
          <p:nvPr/>
        </p:nvPicPr>
        <p:blipFill rotWithShape="1">
          <a:blip r:embed="rId3">
            <a:alphaModFix/>
          </a:blip>
          <a:srcRect/>
          <a:stretch/>
        </p:blipFill>
        <p:spPr>
          <a:xfrm>
            <a:off x="6096000" y="0"/>
            <a:ext cx="6096000" cy="6858000"/>
          </a:xfrm>
          <a:prstGeom prst="rect">
            <a:avLst/>
          </a:prstGeom>
          <a:noFill/>
          <a:ln>
            <a:noFill/>
          </a:ln>
        </p:spPr>
      </p:pic>
      <p:sp>
        <p:nvSpPr>
          <p:cNvPr id="292" name="Google Shape;292;p27"/>
          <p:cNvSpPr txBox="1"/>
          <p:nvPr/>
        </p:nvSpPr>
        <p:spPr>
          <a:xfrm>
            <a:off x="762000" y="571500"/>
            <a:ext cx="5000625" cy="1104900"/>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600" b="1" i="0" u="none" strike="noStrike" cap="none" dirty="0">
                <a:solidFill>
                  <a:srgbClr val="F5F5F5"/>
                </a:solidFill>
                <a:latin typeface="Urbanist"/>
                <a:ea typeface="Urbanist"/>
                <a:cs typeface="Urbanist"/>
                <a:sym typeface="Urbanist"/>
              </a:rPr>
              <a:t>Practical </a:t>
            </a:r>
            <a:r>
              <a:rPr lang="en-US" sz="3600" b="1" i="0" u="none" strike="noStrike" cap="none" dirty="0">
                <a:solidFill>
                  <a:srgbClr val="DEFF9A"/>
                </a:solidFill>
                <a:latin typeface="Urbanist"/>
                <a:ea typeface="Urbanist"/>
                <a:cs typeface="Urbanist"/>
                <a:sym typeface="Urbanist"/>
              </a:rPr>
              <a:t>Impact</a:t>
            </a:r>
            <a:r>
              <a:rPr lang="en-US" sz="3600" b="1" i="0" u="none" strike="noStrike" cap="none" dirty="0">
                <a:solidFill>
                  <a:srgbClr val="F5F5F5"/>
                </a:solidFill>
                <a:latin typeface="Urbanist"/>
                <a:ea typeface="Urbanist"/>
                <a:cs typeface="Urbanist"/>
                <a:sym typeface="Urbanist"/>
              </a:rPr>
              <a:t> &amp; Outcomes</a:t>
            </a:r>
            <a:endParaRPr dirty="0"/>
          </a:p>
        </p:txBody>
      </p:sp>
      <p:sp>
        <p:nvSpPr>
          <p:cNvPr id="293" name="Google Shape;293;p27"/>
          <p:cNvSpPr txBox="1"/>
          <p:nvPr/>
        </p:nvSpPr>
        <p:spPr>
          <a:xfrm>
            <a:off x="762000" y="2114550"/>
            <a:ext cx="4762500" cy="1206484"/>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b="1" i="0" u="none" strike="noStrike" cap="none" dirty="0">
                <a:solidFill>
                  <a:srgbClr val="DAFFDE"/>
                </a:solidFill>
                <a:latin typeface="Urbanist"/>
                <a:ea typeface="Urbanist"/>
                <a:cs typeface="Urbanist"/>
                <a:sym typeface="Urbanist"/>
              </a:rPr>
              <a:t>Micro-Level Management:</a:t>
            </a:r>
            <a:r>
              <a:rPr lang="en-US" b="0" i="0" u="none" strike="noStrike" cap="none" dirty="0">
                <a:solidFill>
                  <a:srgbClr val="DAFFDE"/>
                </a:solidFill>
                <a:latin typeface="Urbanist"/>
                <a:ea typeface="Urbanist"/>
                <a:cs typeface="Urbanist"/>
                <a:sym typeface="Urbanist"/>
              </a:rPr>
              <a:t> Shifting power to off-peak periods for high-draw appliances via hierarchical </a:t>
            </a:r>
            <a:r>
              <a:rPr lang="en-US" b="0" i="0" u="none" strike="noStrike" cap="none" dirty="0" err="1">
                <a:solidFill>
                  <a:srgbClr val="DAFFDE"/>
                </a:solidFill>
                <a:latin typeface="Urbanist"/>
                <a:ea typeface="Urbanist"/>
                <a:cs typeface="Urbanist"/>
                <a:sym typeface="Urbanist"/>
              </a:rPr>
              <a:t>ReAct</a:t>
            </a:r>
            <a:r>
              <a:rPr lang="en-US" b="0" i="0" u="none" strike="noStrike" cap="none" dirty="0">
                <a:solidFill>
                  <a:srgbClr val="DAFFDE"/>
                </a:solidFill>
                <a:latin typeface="Urbanist"/>
                <a:ea typeface="Urbanist"/>
                <a:cs typeface="Urbanist"/>
                <a:sym typeface="Urbanist"/>
              </a:rPr>
              <a:t> agents [11]. Automation enables sustainable practices without requiring user technical expertise.</a:t>
            </a:r>
            <a:endParaRPr dirty="0"/>
          </a:p>
        </p:txBody>
      </p:sp>
      <p:sp>
        <p:nvSpPr>
          <p:cNvPr id="294" name="Google Shape;294;p27"/>
          <p:cNvSpPr txBox="1"/>
          <p:nvPr/>
        </p:nvSpPr>
        <p:spPr>
          <a:xfrm>
            <a:off x="762000" y="3310532"/>
            <a:ext cx="4762500" cy="1508105"/>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b="1" i="0" u="none" strike="noStrike" cap="none" dirty="0">
                <a:solidFill>
                  <a:srgbClr val="DAFFDE"/>
                </a:solidFill>
                <a:latin typeface="Urbanist"/>
                <a:ea typeface="Urbanist"/>
                <a:cs typeface="Urbanist"/>
                <a:sym typeface="Urbanist"/>
              </a:rPr>
              <a:t>Macro-Level Policy:</a:t>
            </a:r>
            <a:r>
              <a:rPr lang="en-US" b="0" i="0" u="none" strike="noStrike" cap="none" dirty="0">
                <a:solidFill>
                  <a:srgbClr val="DAFFDE"/>
                </a:solidFill>
                <a:latin typeface="Urbanist"/>
                <a:ea typeface="Urbanist"/>
                <a:cs typeface="Urbanist"/>
                <a:sym typeface="Urbanist"/>
              </a:rPr>
              <a:t> The "Three-tier Public Topic Framework" informs location selection and corporate responsibility based on grid safety. Sentiment monitoring allows governing bodies to detect energy shortages before public opposition forms .</a:t>
            </a:r>
            <a:endParaRPr dirty="0"/>
          </a:p>
        </p:txBody>
      </p:sp>
      <p:sp>
        <p:nvSpPr>
          <p:cNvPr id="295" name="Google Shape;295;p27"/>
          <p:cNvSpPr txBox="1"/>
          <p:nvPr/>
        </p:nvSpPr>
        <p:spPr>
          <a:xfrm>
            <a:off x="762000" y="4780835"/>
            <a:ext cx="4762500" cy="904863"/>
          </a:xfrm>
          <a:prstGeom prst="rect">
            <a:avLst/>
          </a:prstGeom>
          <a:noFill/>
          <a:ln>
            <a:noFill/>
          </a:ln>
        </p:spPr>
        <p:txBody>
          <a:bodyPr spcFirstLastPara="1" wrap="square" lIns="0" tIns="0" rIns="0" bIns="0" anchor="t" anchorCtr="0">
            <a:spAutoFit/>
          </a:bodyPr>
          <a:lstStyle/>
          <a:p>
            <a:pPr marL="0" marR="0" lvl="0" indent="0" algn="l" rtl="0">
              <a:lnSpc>
                <a:spcPct val="139916"/>
              </a:lnSpc>
              <a:spcBef>
                <a:spcPts val="0"/>
              </a:spcBef>
              <a:spcAft>
                <a:spcPts val="0"/>
              </a:spcAft>
              <a:buNone/>
            </a:pPr>
            <a:r>
              <a:rPr lang="en-US" b="1" i="0" u="none" strike="noStrike" cap="none" dirty="0">
                <a:solidFill>
                  <a:srgbClr val="DAFFDE"/>
                </a:solidFill>
                <a:latin typeface="Urbanist"/>
                <a:ea typeface="Urbanist"/>
                <a:cs typeface="Urbanist"/>
                <a:sym typeface="Urbanist"/>
              </a:rPr>
              <a:t>Net-Zero Future:</a:t>
            </a:r>
            <a:r>
              <a:rPr lang="en-US" b="0" i="0" u="none" strike="noStrike" cap="none" dirty="0">
                <a:solidFill>
                  <a:srgbClr val="DAFFDE"/>
                </a:solidFill>
                <a:latin typeface="Urbanist"/>
                <a:ea typeface="Urbanist"/>
                <a:cs typeface="Urbanist"/>
                <a:sym typeface="Urbanist"/>
              </a:rPr>
              <a:t> Optimization through quantization and pruning ensures AI intelligence impacts the hardware and behavioral sides equally.</a:t>
            </a: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299"/>
        <p:cNvGrpSpPr/>
        <p:nvPr/>
      </p:nvGrpSpPr>
      <p:grpSpPr>
        <a:xfrm>
          <a:off x="0" y="0"/>
          <a:ext cx="0" cy="0"/>
          <a:chOff x="0" y="0"/>
          <a:chExt cx="0" cy="0"/>
        </a:xfrm>
      </p:grpSpPr>
      <p:sp>
        <p:nvSpPr>
          <p:cNvPr id="301" name="Google Shape;301;p28"/>
          <p:cNvSpPr txBox="1"/>
          <p:nvPr/>
        </p:nvSpPr>
        <p:spPr>
          <a:xfrm>
            <a:off x="3540680" y="1834604"/>
            <a:ext cx="5110638" cy="1638300"/>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5400" b="1" i="0" u="none" strike="noStrike" cap="none">
                <a:solidFill>
                  <a:srgbClr val="F5F5F5"/>
                </a:solidFill>
                <a:latin typeface="Urbanist"/>
                <a:ea typeface="Urbanist"/>
                <a:cs typeface="Urbanist"/>
                <a:sym typeface="Urbanist"/>
              </a:rPr>
              <a:t>Ethics, Safety &amp;</a:t>
            </a:r>
            <a:br>
              <a:rPr lang="en-US" sz="1800" b="0" i="0" u="none" strike="noStrike" cap="none">
                <a:solidFill>
                  <a:schemeClr val="dk1"/>
                </a:solidFill>
                <a:latin typeface="Calibri"/>
                <a:ea typeface="Calibri"/>
                <a:cs typeface="Calibri"/>
                <a:sym typeface="Calibri"/>
              </a:rPr>
            </a:br>
            <a:r>
              <a:rPr lang="en-US" sz="5400" b="1" i="0" u="none" strike="noStrike" cap="none">
                <a:solidFill>
                  <a:srgbClr val="DEFF9A"/>
                </a:solidFill>
                <a:latin typeface="Urbanist"/>
                <a:ea typeface="Urbanist"/>
                <a:cs typeface="Urbanist"/>
                <a:sym typeface="Urbanist"/>
              </a:rPr>
              <a:t>Compliance</a:t>
            </a:r>
            <a:endParaRPr/>
          </a:p>
        </p:txBody>
      </p:sp>
      <p:sp>
        <p:nvSpPr>
          <p:cNvPr id="302" name="Google Shape;302;p28"/>
          <p:cNvSpPr txBox="1"/>
          <p:nvPr/>
        </p:nvSpPr>
        <p:spPr>
          <a:xfrm>
            <a:off x="2286000" y="3758654"/>
            <a:ext cx="7620000" cy="1378839"/>
          </a:xfrm>
          <a:prstGeom prst="rect">
            <a:avLst/>
          </a:prstGeom>
          <a:noFill/>
          <a:ln>
            <a:noFill/>
          </a:ln>
        </p:spPr>
        <p:txBody>
          <a:bodyPr spcFirstLastPara="1" wrap="square" lIns="0" tIns="0" rIns="0" bIns="0" anchor="t" anchorCtr="0">
            <a:spAutoFit/>
          </a:bodyPr>
          <a:lstStyle/>
          <a:p>
            <a:pPr marL="0" marR="0" lvl="0" indent="0" algn="ctr" rtl="0">
              <a:lnSpc>
                <a:spcPct val="160000"/>
              </a:lnSpc>
              <a:spcBef>
                <a:spcPts val="0"/>
              </a:spcBef>
              <a:spcAft>
                <a:spcPts val="0"/>
              </a:spcAft>
              <a:buNone/>
            </a:pPr>
            <a:r>
              <a:rPr lang="en-US" b="0" i="0" u="none" strike="noStrike" cap="none" dirty="0">
                <a:solidFill>
                  <a:srgbClr val="DAFFDE"/>
                </a:solidFill>
                <a:latin typeface="Urbanist"/>
                <a:ea typeface="Urbanist"/>
                <a:cs typeface="Urbanist"/>
                <a:sym typeface="Urbanist"/>
              </a:rPr>
              <a:t>Research adheres to IEEE standards and University Ethics Policies. No human/animal subjects involved. Focus on </a:t>
            </a:r>
            <a:r>
              <a:rPr lang="en-US" b="1" i="0" u="none" strike="noStrike" cap="none" dirty="0">
                <a:solidFill>
                  <a:srgbClr val="DAFFDE"/>
                </a:solidFill>
                <a:latin typeface="Urbanist"/>
                <a:ea typeface="Urbanist"/>
                <a:cs typeface="Urbanist"/>
                <a:sym typeface="Urbanist"/>
              </a:rPr>
              <a:t>Environmental Transparency</a:t>
            </a:r>
            <a:r>
              <a:rPr lang="en-US" b="0" i="0" u="none" strike="noStrike" cap="none" dirty="0">
                <a:solidFill>
                  <a:srgbClr val="DAFFDE"/>
                </a:solidFill>
                <a:latin typeface="Urbanist"/>
                <a:ea typeface="Urbanist"/>
                <a:cs typeface="Urbanist"/>
                <a:sym typeface="Urbanist"/>
              </a:rPr>
              <a:t> and </a:t>
            </a:r>
            <a:r>
              <a:rPr lang="en-US" b="1" i="0" u="none" strike="noStrike" cap="none" dirty="0">
                <a:solidFill>
                  <a:srgbClr val="DAFFDE"/>
                </a:solidFill>
                <a:latin typeface="Urbanist"/>
                <a:ea typeface="Urbanist"/>
                <a:cs typeface="Urbanist"/>
                <a:sym typeface="Urbanist"/>
              </a:rPr>
              <a:t>Grid Safety</a:t>
            </a:r>
            <a:r>
              <a:rPr lang="en-US" b="0" i="0" u="none" strike="noStrike" cap="none" dirty="0">
                <a:solidFill>
                  <a:srgbClr val="DAFFDE"/>
                </a:solidFill>
                <a:latin typeface="Urbanist"/>
                <a:ea typeface="Urbanist"/>
                <a:cs typeface="Urbanist"/>
                <a:sym typeface="Urbanist"/>
              </a:rPr>
              <a:t>. All energy benchmarks and code will be open-sourced to prevent "greenwashing." Safeguards implemented to avoid brownouts in power grid simulations.</a:t>
            </a:r>
            <a:endParaRPr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 name="Google Shape;272;p26">
            <a:extLst>
              <a:ext uri="{FF2B5EF4-FFF2-40B4-BE49-F238E27FC236}">
                <a16:creationId xmlns:a16="http://schemas.microsoft.com/office/drawing/2014/main" id="{2CF1E93F-FCA1-0CB4-4858-29298BF78180}"/>
              </a:ext>
            </a:extLst>
          </p:cNvPr>
          <p:cNvSpPr txBox="1"/>
          <p:nvPr/>
        </p:nvSpPr>
        <p:spPr>
          <a:xfrm>
            <a:off x="762000" y="571500"/>
            <a:ext cx="11201400" cy="553998"/>
          </a:xfrm>
          <a:prstGeom prst="rect">
            <a:avLst/>
          </a:prstGeom>
          <a:noFill/>
          <a:ln>
            <a:noFill/>
          </a:ln>
        </p:spPr>
        <p:txBody>
          <a:bodyPr spcFirstLastPara="1" wrap="square" lIns="0" tIns="0" rIns="0" bIns="0" anchor="t" anchorCtr="0">
            <a:spAutoFit/>
          </a:bodyPr>
          <a:lstStyle/>
          <a:p>
            <a:pPr marL="0" marR="0" lvl="0" indent="0" algn="l" rtl="0">
              <a:spcBef>
                <a:spcPts val="0"/>
              </a:spcBef>
              <a:spcAft>
                <a:spcPts val="0"/>
              </a:spcAft>
              <a:buNone/>
            </a:pPr>
            <a:r>
              <a:rPr lang="en-US" sz="3600" b="1" dirty="0">
                <a:solidFill>
                  <a:srgbClr val="F5F5F5"/>
                </a:solidFill>
                <a:latin typeface="Urbanist"/>
                <a:ea typeface="Urbanist"/>
                <a:cs typeface="Urbanist"/>
                <a:sym typeface="Urbanist"/>
              </a:rPr>
              <a:t>References</a:t>
            </a:r>
            <a:endParaRPr dirty="0"/>
          </a:p>
        </p:txBody>
      </p:sp>
      <p:sp>
        <p:nvSpPr>
          <p:cNvPr id="9" name="TextBox 8">
            <a:extLst>
              <a:ext uri="{FF2B5EF4-FFF2-40B4-BE49-F238E27FC236}">
                <a16:creationId xmlns:a16="http://schemas.microsoft.com/office/drawing/2014/main" id="{C6B1B02C-4B33-0305-83D8-771E777B47CF}"/>
              </a:ext>
            </a:extLst>
          </p:cNvPr>
          <p:cNvSpPr txBox="1"/>
          <p:nvPr/>
        </p:nvSpPr>
        <p:spPr>
          <a:xfrm>
            <a:off x="585019" y="1715234"/>
            <a:ext cx="10668000" cy="4124206"/>
          </a:xfrm>
          <a:prstGeom prst="rect">
            <a:avLst/>
          </a:prstGeom>
          <a:noFill/>
        </p:spPr>
        <p:txBody>
          <a:bodyPr wrap="square">
            <a:spAutoFit/>
          </a:bodyPr>
          <a:lstStyle/>
          <a:p>
            <a:pPr>
              <a:spcAft>
                <a:spcPts val="140"/>
              </a:spcAft>
            </a:pPr>
            <a:r>
              <a:rPr lang="en-IN" b="1" dirty="0">
                <a:solidFill>
                  <a:srgbClr val="92D050"/>
                </a:solidFill>
              </a:rPr>
              <a:t>[1] </a:t>
            </a:r>
            <a:r>
              <a:rPr lang="en-IN" b="1" dirty="0" err="1">
                <a:solidFill>
                  <a:srgbClr val="92D050"/>
                </a:solidFill>
              </a:rPr>
              <a:t>Stoykova</a:t>
            </a:r>
            <a:r>
              <a:rPr lang="en-IN" b="1" dirty="0">
                <a:solidFill>
                  <a:srgbClr val="92D050"/>
                </a:solidFill>
              </a:rPr>
              <a:t> et al. (2025)</a:t>
            </a:r>
            <a:r>
              <a:rPr lang="en-IN" dirty="0">
                <a:solidFill>
                  <a:srgbClr val="92D050"/>
                </a:solidFill>
              </a:rPr>
              <a:t> "Energy Consumption Evaluation for LLMs," </a:t>
            </a:r>
            <a:r>
              <a:rPr lang="en-IN" i="1" dirty="0">
                <a:solidFill>
                  <a:srgbClr val="92D050"/>
                </a:solidFill>
              </a:rPr>
              <a:t>IEEE EE&amp;AE Conf.</a:t>
            </a:r>
            <a:r>
              <a:rPr lang="en-IN" dirty="0">
                <a:solidFill>
                  <a:srgbClr val="92D050"/>
                </a:solidFill>
              </a:rPr>
              <a:t>, pp. 1-6. </a:t>
            </a:r>
          </a:p>
          <a:p>
            <a:pPr>
              <a:spcAft>
                <a:spcPts val="140"/>
              </a:spcAft>
            </a:pPr>
            <a:r>
              <a:rPr lang="en-IN" b="1" dirty="0">
                <a:solidFill>
                  <a:srgbClr val="92D050"/>
                </a:solidFill>
              </a:rPr>
              <a:t>[2] Samsi et al. (2023)</a:t>
            </a:r>
            <a:r>
              <a:rPr lang="en-IN" dirty="0">
                <a:solidFill>
                  <a:srgbClr val="92D050"/>
                </a:solidFill>
              </a:rPr>
              <a:t> "From Words to Watts: Benchmarking LLM Inference Energy," </a:t>
            </a:r>
            <a:r>
              <a:rPr lang="en-IN" i="1" dirty="0">
                <a:solidFill>
                  <a:srgbClr val="92D050"/>
                </a:solidFill>
              </a:rPr>
              <a:t>IEEE HPEC Conf.</a:t>
            </a:r>
            <a:r>
              <a:rPr lang="en-IN" dirty="0">
                <a:solidFill>
                  <a:srgbClr val="92D050"/>
                </a:solidFill>
              </a:rPr>
              <a:t>, pp. 1-9. </a:t>
            </a:r>
          </a:p>
          <a:p>
            <a:pPr>
              <a:spcAft>
                <a:spcPts val="140"/>
              </a:spcAft>
            </a:pPr>
            <a:r>
              <a:rPr lang="en-IN" b="1" dirty="0">
                <a:solidFill>
                  <a:srgbClr val="92D050"/>
                </a:solidFill>
              </a:rPr>
              <a:t>[3] Allam et al. (2025)</a:t>
            </a:r>
            <a:r>
              <a:rPr lang="en-IN" dirty="0">
                <a:solidFill>
                  <a:srgbClr val="92D050"/>
                </a:solidFill>
              </a:rPr>
              <a:t> "Green AI: Reducing Energy Consumption in Large-Scale Models," </a:t>
            </a:r>
            <a:r>
              <a:rPr lang="en-IN" i="1" dirty="0">
                <a:solidFill>
                  <a:srgbClr val="92D050"/>
                </a:solidFill>
              </a:rPr>
              <a:t>IEEE ISTAS Conf.</a:t>
            </a:r>
            <a:r>
              <a:rPr lang="en-IN" dirty="0">
                <a:solidFill>
                  <a:srgbClr val="92D050"/>
                </a:solidFill>
              </a:rPr>
              <a:t>, pp. 1-8. </a:t>
            </a:r>
          </a:p>
          <a:p>
            <a:pPr>
              <a:spcAft>
                <a:spcPts val="140"/>
              </a:spcAft>
            </a:pPr>
            <a:r>
              <a:rPr lang="en-IN" b="1" dirty="0">
                <a:solidFill>
                  <a:srgbClr val="92D050"/>
                </a:solidFill>
              </a:rPr>
              <a:t>[4] </a:t>
            </a:r>
            <a:r>
              <a:rPr lang="en-IN" b="1" dirty="0" err="1">
                <a:solidFill>
                  <a:srgbClr val="92D050"/>
                </a:solidFill>
              </a:rPr>
              <a:t>Rubei</a:t>
            </a:r>
            <a:r>
              <a:rPr lang="en-IN" b="1" dirty="0">
                <a:solidFill>
                  <a:srgbClr val="92D050"/>
                </a:solidFill>
              </a:rPr>
              <a:t> et al. (2025)</a:t>
            </a:r>
            <a:r>
              <a:rPr lang="en-IN" dirty="0">
                <a:solidFill>
                  <a:srgbClr val="92D050"/>
                </a:solidFill>
              </a:rPr>
              <a:t> "Prompt engineering and its implications on LLM energy use," </a:t>
            </a:r>
            <a:r>
              <a:rPr lang="en-IN" i="1" dirty="0">
                <a:solidFill>
                  <a:srgbClr val="92D050"/>
                </a:solidFill>
              </a:rPr>
              <a:t>IEEE/ACM GREENS Workshop</a:t>
            </a:r>
            <a:r>
              <a:rPr lang="en-IN" dirty="0">
                <a:solidFill>
                  <a:srgbClr val="92D050"/>
                </a:solidFill>
              </a:rPr>
              <a:t>, pp. 1-7. </a:t>
            </a:r>
          </a:p>
          <a:p>
            <a:pPr>
              <a:spcAft>
                <a:spcPts val="140"/>
              </a:spcAft>
            </a:pPr>
            <a:r>
              <a:rPr lang="en-IN" b="1" dirty="0">
                <a:solidFill>
                  <a:srgbClr val="92D050"/>
                </a:solidFill>
              </a:rPr>
              <a:t>[5] Li et al. (2025)</a:t>
            </a:r>
            <a:r>
              <a:rPr lang="en-IN" dirty="0">
                <a:solidFill>
                  <a:srgbClr val="92D050"/>
                </a:solidFill>
              </a:rPr>
              <a:t> "Energy-Efficient Split Learning for LLMs in Edge Networks," </a:t>
            </a:r>
            <a:r>
              <a:rPr lang="en-IN" i="1" dirty="0">
                <a:solidFill>
                  <a:srgbClr val="92D050"/>
                </a:solidFill>
              </a:rPr>
              <a:t>IEEE </a:t>
            </a:r>
            <a:r>
              <a:rPr lang="en-IN" i="1" dirty="0" err="1">
                <a:solidFill>
                  <a:srgbClr val="92D050"/>
                </a:solidFill>
              </a:rPr>
              <a:t>Netw</a:t>
            </a:r>
            <a:r>
              <a:rPr lang="en-IN" i="1" dirty="0">
                <a:solidFill>
                  <a:srgbClr val="92D050"/>
                </a:solidFill>
              </a:rPr>
              <a:t>. Lett.</a:t>
            </a:r>
            <a:r>
              <a:rPr lang="en-IN" dirty="0">
                <a:solidFill>
                  <a:srgbClr val="92D050"/>
                </a:solidFill>
              </a:rPr>
              <a:t>, 7(3), pp. 176-179. </a:t>
            </a:r>
          </a:p>
          <a:p>
            <a:pPr>
              <a:spcAft>
                <a:spcPts val="140"/>
              </a:spcAft>
            </a:pPr>
            <a:r>
              <a:rPr lang="en-IN" b="1" dirty="0">
                <a:solidFill>
                  <a:srgbClr val="92D050"/>
                </a:solidFill>
              </a:rPr>
              <a:t>[6] Niu &amp; Zhou (2025)</a:t>
            </a:r>
            <a:r>
              <a:rPr lang="en-IN" dirty="0">
                <a:solidFill>
                  <a:srgbClr val="92D050"/>
                </a:solidFill>
              </a:rPr>
              <a:t> "Energy Anomaly Detection Based on Time-Frequency Features &amp; LLMs," </a:t>
            </a:r>
            <a:r>
              <a:rPr lang="en-IN" i="1" dirty="0">
                <a:solidFill>
                  <a:srgbClr val="92D050"/>
                </a:solidFill>
              </a:rPr>
              <a:t>IEEE EI2 Conf.</a:t>
            </a:r>
            <a:r>
              <a:rPr lang="en-IN" dirty="0">
                <a:solidFill>
                  <a:srgbClr val="92D050"/>
                </a:solidFill>
              </a:rPr>
              <a:t>, pp. 1-6. </a:t>
            </a:r>
          </a:p>
          <a:p>
            <a:pPr>
              <a:spcAft>
                <a:spcPts val="140"/>
              </a:spcAft>
            </a:pPr>
            <a:r>
              <a:rPr lang="en-IN" b="1" dirty="0">
                <a:solidFill>
                  <a:srgbClr val="92D050"/>
                </a:solidFill>
              </a:rPr>
              <a:t>[7] Majumder et al. (2024)</a:t>
            </a:r>
            <a:r>
              <a:rPr lang="en-IN" dirty="0">
                <a:solidFill>
                  <a:srgbClr val="92D050"/>
                </a:solidFill>
              </a:rPr>
              <a:t> "Capabilities and limitations of LLMs in the electric energy sector," </a:t>
            </a:r>
            <a:r>
              <a:rPr lang="en-IN" i="1" dirty="0">
                <a:solidFill>
                  <a:srgbClr val="92D050"/>
                </a:solidFill>
              </a:rPr>
              <a:t>Cell Rep. Phys. Sci.</a:t>
            </a:r>
            <a:r>
              <a:rPr lang="en-IN" dirty="0">
                <a:solidFill>
                  <a:srgbClr val="92D050"/>
                </a:solidFill>
              </a:rPr>
              <a:t>, 5(4), pp. 101-106. </a:t>
            </a:r>
            <a:r>
              <a:rPr lang="en-IN" b="1" dirty="0">
                <a:solidFill>
                  <a:srgbClr val="92D050"/>
                </a:solidFill>
              </a:rPr>
              <a:t>[8] Zhang et al. (2024)</a:t>
            </a:r>
            <a:r>
              <a:rPr lang="en-IN" dirty="0">
                <a:solidFill>
                  <a:srgbClr val="92D050"/>
                </a:solidFill>
              </a:rPr>
              <a:t> "Advancing building energy </a:t>
            </a:r>
            <a:r>
              <a:rPr lang="en-IN" dirty="0" err="1">
                <a:solidFill>
                  <a:srgbClr val="92D050"/>
                </a:solidFill>
              </a:rPr>
              <a:t>modeling</a:t>
            </a:r>
            <a:r>
              <a:rPr lang="en-IN" dirty="0">
                <a:solidFill>
                  <a:srgbClr val="92D050"/>
                </a:solidFill>
              </a:rPr>
              <a:t> with LLMs," </a:t>
            </a:r>
            <a:r>
              <a:rPr lang="en-IN" i="1" dirty="0">
                <a:solidFill>
                  <a:srgbClr val="92D050"/>
                </a:solidFill>
              </a:rPr>
              <a:t>Energy &amp; Buildings</a:t>
            </a:r>
            <a:r>
              <a:rPr lang="en-IN" dirty="0">
                <a:solidFill>
                  <a:srgbClr val="92D050"/>
                </a:solidFill>
              </a:rPr>
              <a:t>, vol. 323, p. 114788. </a:t>
            </a:r>
          </a:p>
          <a:p>
            <a:pPr>
              <a:spcAft>
                <a:spcPts val="140"/>
              </a:spcAft>
            </a:pPr>
            <a:r>
              <a:rPr lang="en-IN" b="1" dirty="0">
                <a:solidFill>
                  <a:srgbClr val="92D050"/>
                </a:solidFill>
              </a:rPr>
              <a:t>[9] Jiang et al. (2025)</a:t>
            </a:r>
            <a:r>
              <a:rPr lang="en-IN" dirty="0">
                <a:solidFill>
                  <a:srgbClr val="92D050"/>
                </a:solidFill>
              </a:rPr>
              <a:t> "Prompt engineering to inform LLMs in automated building energy </a:t>
            </a:r>
            <a:r>
              <a:rPr lang="en-IN" dirty="0" err="1">
                <a:solidFill>
                  <a:srgbClr val="92D050"/>
                </a:solidFill>
              </a:rPr>
              <a:t>modeling</a:t>
            </a:r>
            <a:r>
              <a:rPr lang="en-IN" dirty="0">
                <a:solidFill>
                  <a:srgbClr val="92D050"/>
                </a:solidFill>
              </a:rPr>
              <a:t>," </a:t>
            </a:r>
            <a:r>
              <a:rPr lang="en-IN" i="1" dirty="0">
                <a:solidFill>
                  <a:srgbClr val="92D050"/>
                </a:solidFill>
              </a:rPr>
              <a:t>Energy</a:t>
            </a:r>
            <a:r>
              <a:rPr lang="en-IN" dirty="0">
                <a:solidFill>
                  <a:srgbClr val="92D050"/>
                </a:solidFill>
              </a:rPr>
              <a:t>, vol. 316, p. 134548. </a:t>
            </a:r>
          </a:p>
          <a:p>
            <a:pPr>
              <a:spcAft>
                <a:spcPts val="140"/>
              </a:spcAft>
            </a:pPr>
            <a:r>
              <a:rPr lang="en-IN" b="1" dirty="0">
                <a:solidFill>
                  <a:srgbClr val="92D050"/>
                </a:solidFill>
              </a:rPr>
              <a:t>[10] </a:t>
            </a:r>
            <a:r>
              <a:rPr lang="en-IN" b="1" dirty="0" err="1">
                <a:solidFill>
                  <a:srgbClr val="92D050"/>
                </a:solidFill>
              </a:rPr>
              <a:t>Antonesi</a:t>
            </a:r>
            <a:r>
              <a:rPr lang="en-IN" b="1" dirty="0">
                <a:solidFill>
                  <a:srgbClr val="92D050"/>
                </a:solidFill>
              </a:rPr>
              <a:t> et al. (2025)</a:t>
            </a:r>
            <a:r>
              <a:rPr lang="en-IN" dirty="0">
                <a:solidFill>
                  <a:srgbClr val="92D050"/>
                </a:solidFill>
              </a:rPr>
              <a:t> "Transformers and LLMs in the energy sector: towards agentic digital twins," </a:t>
            </a:r>
            <a:r>
              <a:rPr lang="en-IN" i="1" dirty="0">
                <a:solidFill>
                  <a:srgbClr val="92D050"/>
                </a:solidFill>
              </a:rPr>
              <a:t>Appl. Energy</a:t>
            </a:r>
            <a:r>
              <a:rPr lang="en-IN" dirty="0">
                <a:solidFill>
                  <a:srgbClr val="92D050"/>
                </a:solidFill>
              </a:rPr>
              <a:t>, vol. 401, p. 126670. </a:t>
            </a:r>
          </a:p>
          <a:p>
            <a:pPr>
              <a:spcAft>
                <a:spcPts val="140"/>
              </a:spcAft>
            </a:pPr>
            <a:r>
              <a:rPr lang="en-IN" b="1" dirty="0">
                <a:solidFill>
                  <a:srgbClr val="92D050"/>
                </a:solidFill>
              </a:rPr>
              <a:t>[11] El </a:t>
            </a:r>
            <a:r>
              <a:rPr lang="en-IN" b="1" dirty="0" err="1">
                <a:solidFill>
                  <a:srgbClr val="92D050"/>
                </a:solidFill>
              </a:rPr>
              <a:t>Makroum</a:t>
            </a:r>
            <a:r>
              <a:rPr lang="en-IN" b="1" dirty="0">
                <a:solidFill>
                  <a:srgbClr val="92D050"/>
                </a:solidFill>
              </a:rPr>
              <a:t> et al. (2026)</a:t>
            </a:r>
            <a:r>
              <a:rPr lang="en-IN" dirty="0">
                <a:solidFill>
                  <a:srgbClr val="92D050"/>
                </a:solidFill>
              </a:rPr>
              <a:t> "Agentic AI home energy management system framework," </a:t>
            </a:r>
            <a:r>
              <a:rPr lang="en-IN" i="1" dirty="0">
                <a:solidFill>
                  <a:srgbClr val="92D050"/>
                </a:solidFill>
              </a:rPr>
              <a:t>Results in Eng.</a:t>
            </a:r>
            <a:r>
              <a:rPr lang="en-IN" dirty="0">
                <a:solidFill>
                  <a:srgbClr val="92D050"/>
                </a:solidFill>
              </a:rPr>
              <a:t>, vol. 29, p. 109857. </a:t>
            </a:r>
          </a:p>
          <a:p>
            <a:pPr>
              <a:spcAft>
                <a:spcPts val="140"/>
              </a:spcAft>
            </a:pPr>
            <a:r>
              <a:rPr lang="en-IN" b="1" dirty="0">
                <a:solidFill>
                  <a:srgbClr val="92D050"/>
                </a:solidFill>
              </a:rPr>
              <a:t>[12] Wang et al. (2025)</a:t>
            </a:r>
            <a:r>
              <a:rPr lang="en-IN" dirty="0">
                <a:solidFill>
                  <a:srgbClr val="92D050"/>
                </a:solidFill>
              </a:rPr>
              <a:t> "Public sentiment analysis of data </a:t>
            </a:r>
            <a:r>
              <a:rPr lang="en-IN" dirty="0" err="1">
                <a:solidFill>
                  <a:srgbClr val="92D050"/>
                </a:solidFill>
              </a:rPr>
              <a:t>center</a:t>
            </a:r>
            <a:r>
              <a:rPr lang="en-IN" dirty="0">
                <a:solidFill>
                  <a:srgbClr val="92D050"/>
                </a:solidFill>
              </a:rPr>
              <a:t> energy consumption via LLMs," </a:t>
            </a:r>
            <a:r>
              <a:rPr lang="en-IN" i="1" dirty="0">
                <a:solidFill>
                  <a:srgbClr val="92D050"/>
                </a:solidFill>
              </a:rPr>
              <a:t>Energy &amp; Buildings</a:t>
            </a:r>
            <a:r>
              <a:rPr lang="en-IN" dirty="0">
                <a:solidFill>
                  <a:srgbClr val="92D050"/>
                </a:solidFill>
              </a:rPr>
              <a:t>, vol. 341, p. 115802. </a:t>
            </a:r>
          </a:p>
          <a:p>
            <a:pPr>
              <a:spcAft>
                <a:spcPts val="140"/>
              </a:spcAft>
            </a:pPr>
            <a:r>
              <a:rPr lang="en-IN" b="1" dirty="0">
                <a:solidFill>
                  <a:srgbClr val="92D050"/>
                </a:solidFill>
              </a:rPr>
              <a:t>[13] Xu et al. (2026)</a:t>
            </a:r>
            <a:r>
              <a:rPr lang="en-IN" dirty="0">
                <a:solidFill>
                  <a:srgbClr val="92D050"/>
                </a:solidFill>
              </a:rPr>
              <a:t> "Explainable AI-driven energy optimization for cleaner intelligent weaving," </a:t>
            </a:r>
            <a:r>
              <a:rPr lang="en-IN" i="1" dirty="0">
                <a:solidFill>
                  <a:srgbClr val="92D050"/>
                </a:solidFill>
              </a:rPr>
              <a:t>J. Clean. Prod.</a:t>
            </a:r>
            <a:r>
              <a:rPr lang="en-IN" dirty="0">
                <a:solidFill>
                  <a:srgbClr val="92D050"/>
                </a:solidFill>
              </a:rPr>
              <a:t>, vol. 561, p. 148286. </a:t>
            </a:r>
            <a:r>
              <a:rPr lang="en-IN" b="1" dirty="0">
                <a:solidFill>
                  <a:srgbClr val="92D050"/>
                </a:solidFill>
              </a:rPr>
              <a:t>[14] </a:t>
            </a:r>
            <a:r>
              <a:rPr lang="en-IN" b="1" dirty="0" err="1">
                <a:solidFill>
                  <a:srgbClr val="92D050"/>
                </a:solidFill>
              </a:rPr>
              <a:t>Bechar</a:t>
            </a:r>
            <a:r>
              <a:rPr lang="en-IN" b="1" dirty="0">
                <a:solidFill>
                  <a:srgbClr val="92D050"/>
                </a:solidFill>
              </a:rPr>
              <a:t> et al. (2026)</a:t>
            </a:r>
            <a:r>
              <a:rPr lang="en-IN" dirty="0">
                <a:solidFill>
                  <a:srgbClr val="92D050"/>
                </a:solidFill>
              </a:rPr>
              <a:t> "Decoding energy patterns through visual encoding and vision LLMs," </a:t>
            </a:r>
            <a:r>
              <a:rPr lang="en-IN" i="1" dirty="0">
                <a:solidFill>
                  <a:srgbClr val="92D050"/>
                </a:solidFill>
              </a:rPr>
              <a:t>Expert Syst. Appl.</a:t>
            </a:r>
            <a:r>
              <a:rPr lang="en-IN" dirty="0">
                <a:solidFill>
                  <a:srgbClr val="92D050"/>
                </a:solidFill>
              </a:rPr>
              <a:t>, vol. 315, p. 131673. </a:t>
            </a:r>
          </a:p>
          <a:p>
            <a:pPr>
              <a:spcAft>
                <a:spcPts val="140"/>
              </a:spcAft>
            </a:pPr>
            <a:r>
              <a:rPr lang="en-IN" b="1" dirty="0">
                <a:solidFill>
                  <a:srgbClr val="92D050"/>
                </a:solidFill>
              </a:rPr>
              <a:t>[15] </a:t>
            </a:r>
            <a:r>
              <a:rPr lang="en-IN" b="1" dirty="0" err="1">
                <a:solidFill>
                  <a:srgbClr val="92D050"/>
                </a:solidFill>
              </a:rPr>
              <a:t>Boonchuntuk</a:t>
            </a:r>
            <a:r>
              <a:rPr lang="en-IN" b="1" dirty="0">
                <a:solidFill>
                  <a:srgbClr val="92D050"/>
                </a:solidFill>
              </a:rPr>
              <a:t> et al. (2026)</a:t>
            </a:r>
            <a:r>
              <a:rPr lang="en-IN" dirty="0">
                <a:solidFill>
                  <a:srgbClr val="92D050"/>
                </a:solidFill>
              </a:rPr>
              <a:t> "LLM-Driven Traffic Signal Optimization for Reducing Pollution," </a:t>
            </a:r>
            <a:r>
              <a:rPr lang="en-IN" i="1" dirty="0">
                <a:solidFill>
                  <a:srgbClr val="92D050"/>
                </a:solidFill>
              </a:rPr>
              <a:t>Energy Eng.</a:t>
            </a:r>
            <a:r>
              <a:rPr lang="en-IN" dirty="0">
                <a:solidFill>
                  <a:srgbClr val="92D050"/>
                </a:solidFill>
              </a:rPr>
              <a:t>, 123(2), pp. 115-130.</a:t>
            </a:r>
          </a:p>
        </p:txBody>
      </p:sp>
    </p:spTree>
    <p:extLst>
      <p:ext uri="{BB962C8B-B14F-4D97-AF65-F5344CB8AC3E}">
        <p14:creationId xmlns:p14="http://schemas.microsoft.com/office/powerpoint/2010/main" val="2417481710"/>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1469</Words>
  <Application>Microsoft Office PowerPoint</Application>
  <PresentationFormat>Widescreen</PresentationFormat>
  <Paragraphs>108</Paragraphs>
  <Slides>17</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Urbanist</vt:lpstr>
      <vt:lpstr>Calibri</vt:lpstr>
      <vt:lpstr>Urbanist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Aryan Limbachiya</cp:lastModifiedBy>
  <cp:revision>6</cp:revision>
  <dcterms:modified xsi:type="dcterms:W3CDTF">2026-07-13T09:09:37Z</dcterms:modified>
</cp:coreProperties>
</file>