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9" r:id="rId1"/>
  </p:sldMasterIdLst>
  <p:sldIdLst>
    <p:sldId id="256" r:id="rId2"/>
    <p:sldId id="257" r:id="rId3"/>
    <p:sldId id="258" r:id="rId4"/>
    <p:sldId id="259" r:id="rId5"/>
    <p:sldId id="260" r:id="rId6"/>
    <p:sldId id="266" r:id="rId7"/>
    <p:sldId id="267" r:id="rId8"/>
    <p:sldId id="265" r:id="rId9"/>
    <p:sldId id="268" r:id="rId10"/>
    <p:sldId id="262" r:id="rId11"/>
    <p:sldId id="263"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196" autoAdjust="0"/>
    <p:restoredTop sz="94660"/>
  </p:normalViewPr>
  <p:slideViewPr>
    <p:cSldViewPr snapToGrid="0">
      <p:cViewPr varScale="1">
        <p:scale>
          <a:sx n="78" d="100"/>
          <a:sy n="78" d="100"/>
        </p:scale>
        <p:origin x="826"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565F0E8-9542-4884-837F-F46C3A3BE0A9}"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6E8A85-E1CA-48D7-BF8B-9F662F6A4036}" type="slidenum">
              <a:rPr lang="en-GB" smtClean="0"/>
              <a:t>‹#›</a:t>
            </a:fld>
            <a:endParaRPr lang="en-GB"/>
          </a:p>
        </p:txBody>
      </p:sp>
    </p:spTree>
    <p:extLst>
      <p:ext uri="{BB962C8B-B14F-4D97-AF65-F5344CB8AC3E}">
        <p14:creationId xmlns:p14="http://schemas.microsoft.com/office/powerpoint/2010/main" val="4256908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65F0E8-9542-4884-837F-F46C3A3BE0A9}"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6E8A85-E1CA-48D7-BF8B-9F662F6A4036}" type="slidenum">
              <a:rPr lang="en-GB" smtClean="0"/>
              <a:t>‹#›</a:t>
            </a:fld>
            <a:endParaRPr lang="en-GB"/>
          </a:p>
        </p:txBody>
      </p:sp>
    </p:spTree>
    <p:extLst>
      <p:ext uri="{BB962C8B-B14F-4D97-AF65-F5344CB8AC3E}">
        <p14:creationId xmlns:p14="http://schemas.microsoft.com/office/powerpoint/2010/main" val="35803983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65F0E8-9542-4884-837F-F46C3A3BE0A9}"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6E8A85-E1CA-48D7-BF8B-9F662F6A4036}" type="slidenum">
              <a:rPr lang="en-GB" smtClean="0"/>
              <a:t>‹#›</a:t>
            </a:fld>
            <a:endParaRPr lang="en-GB"/>
          </a:p>
        </p:txBody>
      </p:sp>
    </p:spTree>
    <p:extLst>
      <p:ext uri="{BB962C8B-B14F-4D97-AF65-F5344CB8AC3E}">
        <p14:creationId xmlns:p14="http://schemas.microsoft.com/office/powerpoint/2010/main" val="41102744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565F0E8-9542-4884-837F-F46C3A3BE0A9}"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6E8A85-E1CA-48D7-BF8B-9F662F6A4036}" type="slidenum">
              <a:rPr lang="en-GB" smtClean="0"/>
              <a:t>‹#›</a:t>
            </a:fld>
            <a:endParaRPr lang="en-GB"/>
          </a:p>
        </p:txBody>
      </p:sp>
    </p:spTree>
    <p:extLst>
      <p:ext uri="{BB962C8B-B14F-4D97-AF65-F5344CB8AC3E}">
        <p14:creationId xmlns:p14="http://schemas.microsoft.com/office/powerpoint/2010/main" val="27624626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565F0E8-9542-4884-837F-F46C3A3BE0A9}" type="datetimeFigureOut">
              <a:rPr lang="en-GB" smtClean="0"/>
              <a:t>16/07/2026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6E8A85-E1CA-48D7-BF8B-9F662F6A4036}" type="slidenum">
              <a:rPr lang="en-GB" smtClean="0"/>
              <a:t>‹#›</a:t>
            </a:fld>
            <a:endParaRPr lang="en-GB"/>
          </a:p>
        </p:txBody>
      </p:sp>
    </p:spTree>
    <p:extLst>
      <p:ext uri="{BB962C8B-B14F-4D97-AF65-F5344CB8AC3E}">
        <p14:creationId xmlns:p14="http://schemas.microsoft.com/office/powerpoint/2010/main" val="36354064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565F0E8-9542-4884-837F-F46C3A3BE0A9}" type="datetimeFigureOut">
              <a:rPr lang="en-GB" smtClean="0"/>
              <a:t>16/07/2026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6E8A85-E1CA-48D7-BF8B-9F662F6A4036}" type="slidenum">
              <a:rPr lang="en-GB" smtClean="0"/>
              <a:t>‹#›</a:t>
            </a:fld>
            <a:endParaRPr lang="en-GB"/>
          </a:p>
        </p:txBody>
      </p:sp>
    </p:spTree>
    <p:extLst>
      <p:ext uri="{BB962C8B-B14F-4D97-AF65-F5344CB8AC3E}">
        <p14:creationId xmlns:p14="http://schemas.microsoft.com/office/powerpoint/2010/main" val="3491917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565F0E8-9542-4884-837F-F46C3A3BE0A9}" type="datetimeFigureOut">
              <a:rPr lang="en-GB" smtClean="0"/>
              <a:t>16/07/2026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6E8A85-E1CA-48D7-BF8B-9F662F6A4036}" type="slidenum">
              <a:rPr lang="en-GB" smtClean="0"/>
              <a:t>‹#›</a:t>
            </a:fld>
            <a:endParaRPr lang="en-GB"/>
          </a:p>
        </p:txBody>
      </p:sp>
    </p:spTree>
    <p:extLst>
      <p:ext uri="{BB962C8B-B14F-4D97-AF65-F5344CB8AC3E}">
        <p14:creationId xmlns:p14="http://schemas.microsoft.com/office/powerpoint/2010/main" val="2482651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565F0E8-9542-4884-837F-F46C3A3BE0A9}"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6E8A85-E1CA-48D7-BF8B-9F662F6A4036}" type="slidenum">
              <a:rPr lang="en-GB" smtClean="0"/>
              <a:t>‹#›</a:t>
            </a:fld>
            <a:endParaRPr lang="en-GB"/>
          </a:p>
        </p:txBody>
      </p:sp>
    </p:spTree>
    <p:extLst>
      <p:ext uri="{BB962C8B-B14F-4D97-AF65-F5344CB8AC3E}">
        <p14:creationId xmlns:p14="http://schemas.microsoft.com/office/powerpoint/2010/main" val="40242351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565F0E8-9542-4884-837F-F46C3A3BE0A9}" type="datetimeFigureOut">
              <a:rPr lang="en-GB" smtClean="0"/>
              <a:t>16/07/2026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6E8A85-E1CA-48D7-BF8B-9F662F6A4036}" type="slidenum">
              <a:rPr lang="en-GB" smtClean="0"/>
              <a:t>‹#›</a:t>
            </a:fld>
            <a:endParaRPr lang="en-GB"/>
          </a:p>
        </p:txBody>
      </p:sp>
    </p:spTree>
    <p:extLst>
      <p:ext uri="{BB962C8B-B14F-4D97-AF65-F5344CB8AC3E}">
        <p14:creationId xmlns:p14="http://schemas.microsoft.com/office/powerpoint/2010/main" val="8288301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65F0E8-9542-4884-837F-F46C3A3BE0A9}"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6E8A85-E1CA-48D7-BF8B-9F662F6A4036}" type="slidenum">
              <a:rPr lang="en-GB" smtClean="0"/>
              <a:t>‹#›</a:t>
            </a:fld>
            <a:endParaRPr lang="en-GB"/>
          </a:p>
        </p:txBody>
      </p:sp>
    </p:spTree>
    <p:extLst>
      <p:ext uri="{BB962C8B-B14F-4D97-AF65-F5344CB8AC3E}">
        <p14:creationId xmlns:p14="http://schemas.microsoft.com/office/powerpoint/2010/main" val="2208139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65F0E8-9542-4884-837F-F46C3A3BE0A9}"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6E8A85-E1CA-48D7-BF8B-9F662F6A403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8845716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65F0E8-9542-4884-837F-F46C3A3BE0A9}"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6E8A85-E1CA-48D7-BF8B-9F662F6A4036}" type="slidenum">
              <a:rPr lang="en-GB" smtClean="0"/>
              <a:t>‹#›</a:t>
            </a:fld>
            <a:endParaRPr lang="en-GB"/>
          </a:p>
        </p:txBody>
      </p:sp>
    </p:spTree>
    <p:extLst>
      <p:ext uri="{BB962C8B-B14F-4D97-AF65-F5344CB8AC3E}">
        <p14:creationId xmlns:p14="http://schemas.microsoft.com/office/powerpoint/2010/main" val="19407747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65F0E8-9542-4884-837F-F46C3A3BE0A9}"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6E8A85-E1CA-48D7-BF8B-9F662F6A403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172606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565F0E8-9542-4884-837F-F46C3A3BE0A9}"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6E8A85-E1CA-48D7-BF8B-9F662F6A4036}" type="slidenum">
              <a:rPr lang="en-GB" smtClean="0"/>
              <a:t>‹#›</a:t>
            </a:fld>
            <a:endParaRPr lang="en-GB"/>
          </a:p>
        </p:txBody>
      </p:sp>
    </p:spTree>
    <p:extLst>
      <p:ext uri="{BB962C8B-B14F-4D97-AF65-F5344CB8AC3E}">
        <p14:creationId xmlns:p14="http://schemas.microsoft.com/office/powerpoint/2010/main" val="369014047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65F0E8-9542-4884-837F-F46C3A3BE0A9}"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6E8A85-E1CA-48D7-BF8B-9F662F6A4036}" type="slidenum">
              <a:rPr lang="en-GB" smtClean="0"/>
              <a:t>‹#›</a:t>
            </a:fld>
            <a:endParaRPr lang="en-GB"/>
          </a:p>
        </p:txBody>
      </p:sp>
    </p:spTree>
    <p:extLst>
      <p:ext uri="{BB962C8B-B14F-4D97-AF65-F5344CB8AC3E}">
        <p14:creationId xmlns:p14="http://schemas.microsoft.com/office/powerpoint/2010/main" val="31309043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565F0E8-9542-4884-837F-F46C3A3BE0A9}" type="datetimeFigureOut">
              <a:rPr lang="en-GB" smtClean="0"/>
              <a:t>16/07/2026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6E8A85-E1CA-48D7-BF8B-9F662F6A4036}" type="slidenum">
              <a:rPr lang="en-GB" smtClean="0"/>
              <a:t>‹#›</a:t>
            </a:fld>
            <a:endParaRPr lang="en-GB"/>
          </a:p>
        </p:txBody>
      </p:sp>
    </p:spTree>
    <p:extLst>
      <p:ext uri="{BB962C8B-B14F-4D97-AF65-F5344CB8AC3E}">
        <p14:creationId xmlns:p14="http://schemas.microsoft.com/office/powerpoint/2010/main" val="26309864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565F0E8-9542-4884-837F-F46C3A3BE0A9}" type="datetimeFigureOut">
              <a:rPr lang="en-GB" smtClean="0"/>
              <a:t>16/07/2026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E6E8A85-E1CA-48D7-BF8B-9F662F6A4036}" type="slidenum">
              <a:rPr lang="en-GB" smtClean="0"/>
              <a:t>‹#›</a:t>
            </a:fld>
            <a:endParaRPr lang="en-GB"/>
          </a:p>
        </p:txBody>
      </p:sp>
    </p:spTree>
    <p:extLst>
      <p:ext uri="{BB962C8B-B14F-4D97-AF65-F5344CB8AC3E}">
        <p14:creationId xmlns:p14="http://schemas.microsoft.com/office/powerpoint/2010/main" val="3188931059"/>
      </p:ext>
    </p:extLst>
  </p:cSld>
  <p:clrMap bg1="lt1" tx1="dk1" bg2="lt2" tx2="dk2" accent1="accent1" accent2="accent2" accent3="accent3" accent4="accent4" accent5="accent5" accent6="accent6" hlink="hlink" folHlink="folHlink"/>
  <p:sldLayoutIdLst>
    <p:sldLayoutId id="2147483770" r:id="rId1"/>
    <p:sldLayoutId id="2147483771" r:id="rId2"/>
    <p:sldLayoutId id="2147483772" r:id="rId3"/>
    <p:sldLayoutId id="2147483773" r:id="rId4"/>
    <p:sldLayoutId id="2147483774" r:id="rId5"/>
    <p:sldLayoutId id="2147483775" r:id="rId6"/>
    <p:sldLayoutId id="2147483776" r:id="rId7"/>
    <p:sldLayoutId id="2147483777" r:id="rId8"/>
    <p:sldLayoutId id="2147483778" r:id="rId9"/>
    <p:sldLayoutId id="2147483779" r:id="rId10"/>
    <p:sldLayoutId id="2147483780" r:id="rId11"/>
    <p:sldLayoutId id="2147483781" r:id="rId12"/>
    <p:sldLayoutId id="2147483782" r:id="rId13"/>
    <p:sldLayoutId id="2147483783" r:id="rId14"/>
    <p:sldLayoutId id="2147483784" r:id="rId15"/>
    <p:sldLayoutId id="214748378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16EE9-E38F-480B-BE5B-07B70DCDF69C}"/>
              </a:ext>
            </a:extLst>
          </p:cNvPr>
          <p:cNvSpPr>
            <a:spLocks noGrp="1"/>
          </p:cNvSpPr>
          <p:nvPr>
            <p:ph type="ctrTitle"/>
          </p:nvPr>
        </p:nvSpPr>
        <p:spPr>
          <a:xfrm>
            <a:off x="1043950" y="1179151"/>
            <a:ext cx="3300646" cy="4463889"/>
          </a:xfrm>
        </p:spPr>
        <p:txBody>
          <a:bodyPr vert="horz" lIns="91440" tIns="45720" rIns="91440" bIns="45720" rtlCol="0" anchor="ctr">
            <a:normAutofit/>
          </a:bodyPr>
          <a:lstStyle/>
          <a:p>
            <a:pPr algn="l"/>
            <a:r>
              <a:rPr lang="en-US" sz="3600" b="1"/>
              <a:t>Eco Fix Mobile Repair and Recycling – Full Business Plan </a:t>
            </a:r>
            <a:br>
              <a:rPr lang="en-US" sz="3600" b="1"/>
            </a:br>
            <a:endParaRPr lang="en-US" sz="3600"/>
          </a:p>
        </p:txBody>
      </p:sp>
      <p:sp>
        <p:nvSpPr>
          <p:cNvPr id="3" name="Subtitle 2">
            <a:extLst>
              <a:ext uri="{FF2B5EF4-FFF2-40B4-BE49-F238E27FC236}">
                <a16:creationId xmlns:a16="http://schemas.microsoft.com/office/drawing/2014/main" id="{33EB78C7-8CD0-23F4-C370-32131F6F0C70}"/>
              </a:ext>
            </a:extLst>
          </p:cNvPr>
          <p:cNvSpPr>
            <a:spLocks noGrp="1"/>
          </p:cNvSpPr>
          <p:nvPr>
            <p:ph type="subTitle" idx="1"/>
          </p:nvPr>
        </p:nvSpPr>
        <p:spPr>
          <a:xfrm>
            <a:off x="4978918" y="1109145"/>
            <a:ext cx="6341016" cy="4603900"/>
          </a:xfrm>
        </p:spPr>
        <p:txBody>
          <a:bodyPr vert="horz" lIns="91440" tIns="45720" rIns="91440" bIns="45720" rtlCol="0" anchor="ctr">
            <a:normAutofit/>
          </a:bodyPr>
          <a:lstStyle/>
          <a:p>
            <a:pPr algn="l"/>
            <a:r>
              <a:rPr lang="en-US" dirty="0">
                <a:solidFill>
                  <a:schemeClr val="tx1">
                    <a:lumMod val="75000"/>
                    <a:lumOff val="25000"/>
                  </a:schemeClr>
                </a:solidFill>
              </a:rPr>
              <a:t>Student Name: Rajpal Singh</a:t>
            </a:r>
            <a:br>
              <a:rPr lang="en-US" dirty="0">
                <a:solidFill>
                  <a:schemeClr val="tx1">
                    <a:lumMod val="75000"/>
                    <a:lumOff val="25000"/>
                  </a:schemeClr>
                </a:solidFill>
              </a:rPr>
            </a:br>
            <a:r>
              <a:rPr lang="en-US" dirty="0">
                <a:solidFill>
                  <a:schemeClr val="tx1">
                    <a:lumMod val="75000"/>
                    <a:lumOff val="25000"/>
                  </a:schemeClr>
                </a:solidFill>
              </a:rPr>
              <a:t>Student ID Number: 2508102</a:t>
            </a:r>
            <a:br>
              <a:rPr lang="en-US" dirty="0">
                <a:solidFill>
                  <a:schemeClr val="tx1">
                    <a:lumMod val="75000"/>
                    <a:lumOff val="25000"/>
                  </a:schemeClr>
                </a:solidFill>
              </a:rPr>
            </a:br>
            <a:r>
              <a:rPr lang="en-US" dirty="0">
                <a:solidFill>
                  <a:schemeClr val="tx1">
                    <a:lumMod val="75000"/>
                    <a:lumOff val="25000"/>
                  </a:schemeClr>
                </a:solidFill>
              </a:rPr>
              <a:t>Programme: Certificate in Higher Education Business Skills for the Workplace</a:t>
            </a:r>
            <a:br>
              <a:rPr lang="en-US" dirty="0">
                <a:solidFill>
                  <a:schemeClr val="tx1">
                    <a:lumMod val="75000"/>
                    <a:lumOff val="25000"/>
                  </a:schemeClr>
                </a:solidFill>
              </a:rPr>
            </a:br>
            <a:r>
              <a:rPr lang="en-US" dirty="0">
                <a:solidFill>
                  <a:schemeClr val="tx1">
                    <a:lumMod val="75000"/>
                    <a:lumOff val="25000"/>
                  </a:schemeClr>
                </a:solidFill>
              </a:rPr>
              <a:t>Module: Enterprise and Entrepreneurship</a:t>
            </a:r>
            <a:br>
              <a:rPr lang="en-US" dirty="0">
                <a:solidFill>
                  <a:schemeClr val="tx1">
                    <a:lumMod val="75000"/>
                    <a:lumOff val="25000"/>
                  </a:schemeClr>
                </a:solidFill>
              </a:rPr>
            </a:br>
            <a:r>
              <a:rPr lang="en-US" dirty="0">
                <a:solidFill>
                  <a:schemeClr val="tx1">
                    <a:lumMod val="75000"/>
                    <a:lumOff val="25000"/>
                  </a:schemeClr>
                </a:solidFill>
              </a:rPr>
              <a:t>Module Code: LCLM4006</a:t>
            </a:r>
            <a:br>
              <a:rPr lang="en-US" dirty="0">
                <a:solidFill>
                  <a:schemeClr val="tx1">
                    <a:lumMod val="75000"/>
                    <a:lumOff val="25000"/>
                  </a:schemeClr>
                </a:solidFill>
              </a:rPr>
            </a:br>
            <a:r>
              <a:rPr lang="en-US" dirty="0">
                <a:solidFill>
                  <a:schemeClr val="tx1">
                    <a:lumMod val="75000"/>
                    <a:lumOff val="25000"/>
                  </a:schemeClr>
                </a:solidFill>
              </a:rPr>
              <a:t>Assignment Title: Individual Written Business Plan – Eco Fix Mobile Repair and Recycling</a:t>
            </a:r>
            <a:br>
              <a:rPr lang="en-US" dirty="0">
                <a:solidFill>
                  <a:schemeClr val="tx1">
                    <a:lumMod val="75000"/>
                    <a:lumOff val="25000"/>
                  </a:schemeClr>
                </a:solidFill>
              </a:rPr>
            </a:br>
            <a:r>
              <a:rPr lang="en-US" dirty="0">
                <a:solidFill>
                  <a:schemeClr val="tx1">
                    <a:lumMod val="75000"/>
                    <a:lumOff val="25000"/>
                  </a:schemeClr>
                </a:solidFill>
              </a:rPr>
              <a:t>Lecturer: Shujun Xiao</a:t>
            </a:r>
          </a:p>
          <a:p>
            <a:pPr algn="l">
              <a:buFont typeface="Wingdings 3" charset="2"/>
              <a:buChar char=""/>
            </a:pPr>
            <a:endParaRPr lang="en-US" dirty="0">
              <a:solidFill>
                <a:schemeClr val="tx1">
                  <a:lumMod val="75000"/>
                  <a:lumOff val="25000"/>
                </a:schemeClr>
              </a:solidFill>
            </a:endParaRPr>
          </a:p>
        </p:txBody>
      </p:sp>
    </p:spTree>
    <p:extLst>
      <p:ext uri="{BB962C8B-B14F-4D97-AF65-F5344CB8AC3E}">
        <p14:creationId xmlns:p14="http://schemas.microsoft.com/office/powerpoint/2010/main" val="4995881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CC04F-566E-F9D3-C35E-13207FB53B51}"/>
              </a:ext>
            </a:extLst>
          </p:cNvPr>
          <p:cNvSpPr>
            <a:spLocks noGrp="1"/>
          </p:cNvSpPr>
          <p:nvPr>
            <p:ph type="title"/>
          </p:nvPr>
        </p:nvSpPr>
        <p:spPr>
          <a:xfrm>
            <a:off x="643467" y="816638"/>
            <a:ext cx="3367359" cy="5224724"/>
          </a:xfrm>
        </p:spPr>
        <p:txBody>
          <a:bodyPr anchor="ctr">
            <a:normAutofit/>
          </a:bodyPr>
          <a:lstStyle/>
          <a:p>
            <a:r>
              <a:rPr lang="en-GB" b="1"/>
              <a:t>               Executive Summary</a:t>
            </a:r>
            <a:br>
              <a:rPr lang="en-GB" b="1"/>
            </a:br>
            <a:endParaRPr lang="en-GB" dirty="0"/>
          </a:p>
        </p:txBody>
      </p:sp>
      <p:sp>
        <p:nvSpPr>
          <p:cNvPr id="3" name="Content Placeholder 2">
            <a:extLst>
              <a:ext uri="{FF2B5EF4-FFF2-40B4-BE49-F238E27FC236}">
                <a16:creationId xmlns:a16="http://schemas.microsoft.com/office/drawing/2014/main" id="{BA3FCEB4-4FF3-647E-C46C-682868F2FC61}"/>
              </a:ext>
            </a:extLst>
          </p:cNvPr>
          <p:cNvSpPr>
            <a:spLocks noGrp="1"/>
          </p:cNvSpPr>
          <p:nvPr>
            <p:ph idx="1"/>
          </p:nvPr>
        </p:nvSpPr>
        <p:spPr>
          <a:xfrm>
            <a:off x="3671068" y="816638"/>
            <a:ext cx="5944879" cy="5224724"/>
          </a:xfrm>
        </p:spPr>
        <p:txBody>
          <a:bodyPr anchor="ctr">
            <a:normAutofit/>
          </a:bodyPr>
          <a:lstStyle/>
          <a:p>
            <a:pPr algn="just">
              <a:lnSpc>
                <a:spcPct val="90000"/>
              </a:lnSpc>
            </a:pPr>
            <a:endParaRPr lang="en-GB" sz="1600" dirty="0"/>
          </a:p>
          <a:p>
            <a:pPr algn="just">
              <a:lnSpc>
                <a:spcPct val="90000"/>
              </a:lnSpc>
            </a:pPr>
            <a:r>
              <a:rPr lang="en-GB" sz="1600" dirty="0"/>
              <a:t>Eco Fix Mobile Repair and Recycling is a sustainable startup that provides affordable mobile phone and tablet repair services while reducing electronic waste through responsible recycling. The business addresses the growing demand for cost-effective device repairs and increasing environmental concerns regarding discarded electronic products. Eco Fix will target students, working professionals, and residents who depend on mobile technology for communication, education, and work.</a:t>
            </a:r>
            <a:br>
              <a:rPr lang="en-GB" sz="1600" dirty="0"/>
            </a:br>
            <a:br>
              <a:rPr lang="en-GB" sz="1600" dirty="0"/>
            </a:br>
            <a:r>
              <a:rPr lang="en-GB" sz="1600" dirty="0"/>
              <a:t>The business will operate initially as a sole trader, allowing simple management and lower administrative costs. Eco Fix will generate revenue through repair services, accessory sales, and partnerships with recycling organisations. The company’s sustainability focus will differentiate it from competitors by encouraging customers to recycle unwanted devices and extend the lifespan of existing technology.</a:t>
            </a:r>
            <a:br>
              <a:rPr lang="en-GB" sz="1600" dirty="0"/>
            </a:br>
            <a:br>
              <a:rPr lang="en-GB" sz="1600" dirty="0"/>
            </a:br>
            <a:endParaRPr lang="en-GB" sz="1600" dirty="0"/>
          </a:p>
        </p:txBody>
      </p:sp>
    </p:spTree>
    <p:extLst>
      <p:ext uri="{BB962C8B-B14F-4D97-AF65-F5344CB8AC3E}">
        <p14:creationId xmlns:p14="http://schemas.microsoft.com/office/powerpoint/2010/main" val="1500226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B92904-98A2-B9CF-A03F-BC0BF7E34B33}"/>
              </a:ext>
            </a:extLst>
          </p:cNvPr>
          <p:cNvSpPr>
            <a:spLocks noGrp="1"/>
          </p:cNvSpPr>
          <p:nvPr>
            <p:ph type="title"/>
          </p:nvPr>
        </p:nvSpPr>
        <p:spPr>
          <a:xfrm>
            <a:off x="2849562" y="609600"/>
            <a:ext cx="6424440" cy="1320800"/>
          </a:xfrm>
        </p:spPr>
        <p:txBody>
          <a:bodyPr>
            <a:normAutofit/>
          </a:bodyPr>
          <a:lstStyle/>
          <a:p>
            <a:r>
              <a:rPr lang="en-GB" sz="3300" b="1"/>
              <a:t>Overview of the Business Idea</a:t>
            </a:r>
            <a:br>
              <a:rPr lang="en-GB" sz="3300" b="1"/>
            </a:br>
            <a:endParaRPr lang="en-GB" sz="3300"/>
          </a:p>
        </p:txBody>
      </p:sp>
      <p:sp>
        <p:nvSpPr>
          <p:cNvPr id="3" name="Content Placeholder 2">
            <a:extLst>
              <a:ext uri="{FF2B5EF4-FFF2-40B4-BE49-F238E27FC236}">
                <a16:creationId xmlns:a16="http://schemas.microsoft.com/office/drawing/2014/main" id="{A40388C3-97A7-1790-43C5-C80713E64266}"/>
              </a:ext>
            </a:extLst>
          </p:cNvPr>
          <p:cNvSpPr>
            <a:spLocks noGrp="1"/>
          </p:cNvSpPr>
          <p:nvPr>
            <p:ph idx="1"/>
          </p:nvPr>
        </p:nvSpPr>
        <p:spPr>
          <a:xfrm>
            <a:off x="2849562" y="1455175"/>
            <a:ext cx="6982696" cy="4586188"/>
          </a:xfrm>
        </p:spPr>
        <p:txBody>
          <a:bodyPr>
            <a:normAutofit fontScale="92500" lnSpcReduction="10000"/>
          </a:bodyPr>
          <a:lstStyle/>
          <a:p>
            <a:pPr algn="just">
              <a:lnSpc>
                <a:spcPct val="90000"/>
              </a:lnSpc>
            </a:pPr>
            <a:r>
              <a:rPr lang="en-GB" sz="1400" dirty="0"/>
              <a:t>Eco Fix Mobile Repair and Recycling is a service-based business specialising in smartphone, tablet, and small electronic device repairs. Services will include screen replacements, battery replacements, charging port repairs, software troubleshooting, device diagnostics, and general maintenance. Many consumers replace devices when faults occur, even when repairs are possible. Eco Fix aims to provide a cost-effective alternative that saves customers money while reducing environmental waste.</a:t>
            </a:r>
            <a:br>
              <a:rPr lang="en-GB" sz="1400" dirty="0"/>
            </a:br>
            <a:br>
              <a:rPr lang="en-GB" sz="1400" dirty="0"/>
            </a:br>
            <a:r>
              <a:rPr lang="en-GB" sz="1400" dirty="0"/>
              <a:t>The business idea was chosen because smartphones have become essential in modern life. Consumers rely on mobile devices for communication, banking, shopping, education, and entertainment. As devices become more expensive, many people seek affordable repair services instead of purchasing replacements. This creates a strong and growing market opportunity.</a:t>
            </a:r>
            <a:br>
              <a:rPr lang="en-GB" sz="1400" dirty="0"/>
            </a:br>
            <a:br>
              <a:rPr lang="en-GB" sz="1400" dirty="0"/>
            </a:br>
            <a:r>
              <a:rPr lang="en-GB" sz="1400" dirty="0"/>
              <a:t>Sustainability is a central feature of the business. Electronic waste is one of the fastest-growing waste streams globally. By repairing devices and encouraging responsible recycling, Eco Fix contributes to environmental protection and supports a circular economy. Customers who recycle old devices through the business will receive discounts on repairs, encouraging environmentally responsible behaviour.</a:t>
            </a:r>
            <a:br>
              <a:rPr lang="en-GB" sz="1400" dirty="0"/>
            </a:br>
            <a:br>
              <a:rPr lang="en-GB" sz="1400" dirty="0"/>
            </a:br>
            <a:r>
              <a:rPr lang="en-GB" sz="1400" dirty="0"/>
              <a:t>The business will initially be managed by the owner, who will oversee operations, customer service, marketing activities, and financial management. As demand grows, the business may employ a qualified repair technician and part-time administrative assistant.</a:t>
            </a:r>
            <a:br>
              <a:rPr lang="en-GB" sz="1400" dirty="0"/>
            </a:br>
            <a:br>
              <a:rPr lang="en-GB" sz="1400" dirty="0"/>
            </a:br>
            <a:r>
              <a:rPr lang="en-GB" sz="1400" dirty="0"/>
              <a:t>Eco Fix will operate as a Sole Trader. This legal structure is suitable for a small start-up because it is easy to establish, inexpensive to manage, and allows the owner to retain full control over business decisions. As the business expands, it may later become a limited company to reduce personal liability risks.</a:t>
            </a:r>
          </a:p>
          <a:p>
            <a:pPr algn="just">
              <a:lnSpc>
                <a:spcPct val="90000"/>
              </a:lnSpc>
            </a:pPr>
            <a:endParaRPr lang="en-GB" sz="1400" dirty="0"/>
          </a:p>
        </p:txBody>
      </p:sp>
      <p:pic>
        <p:nvPicPr>
          <p:cNvPr id="5" name="Picture 4" descr="Mobile device with apps">
            <a:extLst>
              <a:ext uri="{FF2B5EF4-FFF2-40B4-BE49-F238E27FC236}">
                <a16:creationId xmlns:a16="http://schemas.microsoft.com/office/drawing/2014/main" id="{B81F23F8-D920-F6C4-3255-D2930B2CCECB}"/>
              </a:ext>
            </a:extLst>
          </p:cNvPr>
          <p:cNvPicPr>
            <a:picLocks noChangeAspect="1"/>
          </p:cNvPicPr>
          <p:nvPr/>
        </p:nvPicPr>
        <p:blipFill>
          <a:blip r:embed="rId2"/>
          <a:srcRect l="61417" r="16189"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Tree>
    <p:extLst>
      <p:ext uri="{BB962C8B-B14F-4D97-AF65-F5344CB8AC3E}">
        <p14:creationId xmlns:p14="http://schemas.microsoft.com/office/powerpoint/2010/main" val="14468652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A85997-8DDF-CA4C-2726-026E1FAB14B6}"/>
              </a:ext>
            </a:extLst>
          </p:cNvPr>
          <p:cNvSpPr>
            <a:spLocks noGrp="1"/>
          </p:cNvSpPr>
          <p:nvPr>
            <p:ph type="title"/>
          </p:nvPr>
        </p:nvSpPr>
        <p:spPr>
          <a:xfrm>
            <a:off x="2786047" y="609600"/>
            <a:ext cx="6487955" cy="1320800"/>
          </a:xfrm>
        </p:spPr>
        <p:txBody>
          <a:bodyPr>
            <a:normAutofit/>
          </a:bodyPr>
          <a:lstStyle/>
          <a:p>
            <a:pPr>
              <a:lnSpc>
                <a:spcPct val="90000"/>
              </a:lnSpc>
            </a:pPr>
            <a:r>
              <a:rPr lang="en-GB" sz="2800" b="1" dirty="0"/>
              <a:t>Market Research – PESTEL Analysis</a:t>
            </a:r>
            <a:br>
              <a:rPr lang="en-GB" sz="2800" b="1" dirty="0"/>
            </a:br>
            <a:endParaRPr lang="en-GB" sz="2800" dirty="0"/>
          </a:p>
        </p:txBody>
      </p:sp>
      <p:sp>
        <p:nvSpPr>
          <p:cNvPr id="3" name="Content Placeholder 2">
            <a:extLst>
              <a:ext uri="{FF2B5EF4-FFF2-40B4-BE49-F238E27FC236}">
                <a16:creationId xmlns:a16="http://schemas.microsoft.com/office/drawing/2014/main" id="{57B84BF6-CE34-92D9-37EF-AAAE3BF09858}"/>
              </a:ext>
            </a:extLst>
          </p:cNvPr>
          <p:cNvSpPr>
            <a:spLocks noGrp="1"/>
          </p:cNvSpPr>
          <p:nvPr>
            <p:ph idx="1"/>
          </p:nvPr>
        </p:nvSpPr>
        <p:spPr>
          <a:xfrm>
            <a:off x="2786047" y="1307691"/>
            <a:ext cx="7075708" cy="5397910"/>
          </a:xfrm>
        </p:spPr>
        <p:txBody>
          <a:bodyPr>
            <a:normAutofit fontScale="92500" lnSpcReduction="20000"/>
          </a:bodyPr>
          <a:lstStyle/>
          <a:p>
            <a:pPr algn="just">
              <a:lnSpc>
                <a:spcPct val="90000"/>
              </a:lnSpc>
            </a:pPr>
            <a:r>
              <a:rPr lang="en-GB" sz="1400" dirty="0"/>
              <a:t>Political Factor include government support for recycling initiatives and environmental sustainability programmes. Policies encouraging waste reduction create opportunities for businesses involved in repair and recycling services</a:t>
            </a:r>
          </a:p>
          <a:p>
            <a:pPr algn="just">
              <a:lnSpc>
                <a:spcPct val="90000"/>
              </a:lnSpc>
            </a:pPr>
            <a:r>
              <a:rPr lang="en-GB" sz="1400" dirty="0"/>
              <a:t>Economic factors strongly support the business idea. Rising smartphone prices encourage consumers to repair devices rather than replace them. During periods of economic uncertainty, consumers often seek more affordable alternatives, increasing demand for repair services. However, inflation could increase the cost of replacement parts and operating expenses.</a:t>
            </a:r>
          </a:p>
          <a:p>
            <a:pPr algn="just">
              <a:lnSpc>
                <a:spcPct val="90000"/>
              </a:lnSpc>
            </a:pPr>
            <a:r>
              <a:rPr lang="en-GB" sz="1400" dirty="0"/>
              <a:t>Social factors also support the business concept. Mobile devices are deeply integrated into everyday life, and customers require reliable repair services when devices malfunction. In addition, public awareness of environmental issues has increased significantly. Many consumers prefer businesses that demonstrate social responsibility and sustainability.</a:t>
            </a:r>
            <a:br>
              <a:rPr lang="en-GB" sz="1400" dirty="0"/>
            </a:br>
            <a:endParaRPr lang="en-GB" sz="1400" dirty="0"/>
          </a:p>
          <a:p>
            <a:pPr algn="just">
              <a:lnSpc>
                <a:spcPct val="90000"/>
              </a:lnSpc>
            </a:pPr>
            <a:r>
              <a:rPr lang="en-GB" sz="1400" dirty="0"/>
              <a:t>Technological factors present both opportunities and challenges. Continuous innovation in smartphone technology creates ongoing demand for specialist repair services. However, staff must regularly update their technical knowledge to repair newer devices effectively. Online booking systems, customer relationship management software, and digital marketing tools can improve efficiency and customer satisfaction.</a:t>
            </a:r>
          </a:p>
          <a:p>
            <a:pPr algn="just">
              <a:lnSpc>
                <a:spcPct val="90000"/>
              </a:lnSpc>
            </a:pPr>
            <a:r>
              <a:rPr lang="en-GB" sz="1400" dirty="0"/>
              <a:t>Environmental factors are highly relevant. Electronic waste contains valuable materials but can also create pollution when disposed of incorrectly. Eco Fix contributes positively by extending product life cycles and ensuring responsible recycling practices.</a:t>
            </a:r>
            <a:br>
              <a:rPr lang="en-GB" sz="1400" dirty="0"/>
            </a:br>
            <a:br>
              <a:rPr lang="en-GB" sz="1400" dirty="0"/>
            </a:br>
            <a:endParaRPr lang="en-GB" sz="1400" dirty="0"/>
          </a:p>
          <a:p>
            <a:pPr algn="just">
              <a:lnSpc>
                <a:spcPct val="90000"/>
              </a:lnSpc>
            </a:pPr>
            <a:r>
              <a:rPr lang="en-GB" sz="1400" dirty="0"/>
              <a:t>Legal factors include compliance with consumer protection legislation, data protection regulations, health and safety requirements, and waste disposal laws. The business must handle customer devices carefully and ensure all recycling activities comply with relevant regulations.</a:t>
            </a:r>
          </a:p>
          <a:p>
            <a:pPr marL="0" indent="0" algn="just">
              <a:lnSpc>
                <a:spcPct val="90000"/>
              </a:lnSpc>
              <a:buNone/>
            </a:pPr>
            <a:br>
              <a:rPr lang="en-GB" sz="1400" dirty="0"/>
            </a:br>
            <a:endParaRPr lang="en-GB" sz="1400" dirty="0"/>
          </a:p>
          <a:p>
            <a:pPr algn="just">
              <a:lnSpc>
                <a:spcPct val="90000"/>
              </a:lnSpc>
            </a:pPr>
            <a:endParaRPr lang="en-GB" sz="1400" dirty="0"/>
          </a:p>
        </p:txBody>
      </p:sp>
      <p:pic>
        <p:nvPicPr>
          <p:cNvPr id="11" name="Picture 10" descr="Mobile device with apps">
            <a:extLst>
              <a:ext uri="{FF2B5EF4-FFF2-40B4-BE49-F238E27FC236}">
                <a16:creationId xmlns:a16="http://schemas.microsoft.com/office/drawing/2014/main" id="{04F32792-DE5D-5E41-E269-AC6CC4B86E01}"/>
              </a:ext>
            </a:extLst>
          </p:cNvPr>
          <p:cNvPicPr>
            <a:picLocks noChangeAspect="1"/>
          </p:cNvPicPr>
          <p:nvPr/>
        </p:nvPicPr>
        <p:blipFill>
          <a:blip r:embed="rId2">
            <a:duotone>
              <a:prstClr val="black"/>
              <a:schemeClr val="tx2">
                <a:tint val="45000"/>
                <a:satMod val="400000"/>
              </a:schemeClr>
            </a:duotone>
          </a:blip>
          <a:srcRect l="58603" r="19031" b="-1"/>
          <a:stretch>
            <a:fillRect/>
          </a:stretch>
        </p:blipFill>
        <p:spPr>
          <a:xfrm>
            <a:off x="20" y="10"/>
            <a:ext cx="2734036" cy="6876278"/>
          </a:xfrm>
          <a:custGeom>
            <a:avLst/>
            <a:gdLst/>
            <a:ahLst/>
            <a:cxnLst/>
            <a:rect l="l" t="t" r="r" b="b"/>
            <a:pathLst>
              <a:path w="2734056" h="6858000">
                <a:moveTo>
                  <a:pt x="0" y="0"/>
                </a:moveTo>
                <a:lnTo>
                  <a:pt x="1674254" y="0"/>
                </a:lnTo>
                <a:lnTo>
                  <a:pt x="2734056" y="6850199"/>
                </a:lnTo>
                <a:lnTo>
                  <a:pt x="2734056" y="6858000"/>
                </a:lnTo>
                <a:lnTo>
                  <a:pt x="842596" y="6858000"/>
                </a:lnTo>
                <a:lnTo>
                  <a:pt x="0" y="1191846"/>
                </a:lnTo>
                <a:close/>
              </a:path>
            </a:pathLst>
          </a:custGeom>
        </p:spPr>
      </p:pic>
    </p:spTree>
    <p:extLst>
      <p:ext uri="{BB962C8B-B14F-4D97-AF65-F5344CB8AC3E}">
        <p14:creationId xmlns:p14="http://schemas.microsoft.com/office/powerpoint/2010/main" val="2829223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6F025-FBC0-3D59-CC05-9716842DA3B5}"/>
              </a:ext>
            </a:extLst>
          </p:cNvPr>
          <p:cNvSpPr>
            <a:spLocks noGrp="1"/>
          </p:cNvSpPr>
          <p:nvPr>
            <p:ph type="title"/>
          </p:nvPr>
        </p:nvSpPr>
        <p:spPr>
          <a:xfrm>
            <a:off x="2849562" y="609600"/>
            <a:ext cx="6424440" cy="1320800"/>
          </a:xfrm>
        </p:spPr>
        <p:txBody>
          <a:bodyPr>
            <a:normAutofit/>
          </a:bodyPr>
          <a:lstStyle/>
          <a:p>
            <a:r>
              <a:rPr lang="en-GB" b="1"/>
              <a:t>Competitor Analysis</a:t>
            </a:r>
            <a:br>
              <a:rPr lang="en-GB" b="1"/>
            </a:br>
            <a:endParaRPr lang="en-GB" dirty="0"/>
          </a:p>
        </p:txBody>
      </p:sp>
      <p:sp>
        <p:nvSpPr>
          <p:cNvPr id="3" name="Content Placeholder 2">
            <a:extLst>
              <a:ext uri="{FF2B5EF4-FFF2-40B4-BE49-F238E27FC236}">
                <a16:creationId xmlns:a16="http://schemas.microsoft.com/office/drawing/2014/main" id="{CD655A9C-7278-92DB-5DD8-F29D1E13E727}"/>
              </a:ext>
            </a:extLst>
          </p:cNvPr>
          <p:cNvSpPr>
            <a:spLocks noGrp="1"/>
          </p:cNvSpPr>
          <p:nvPr>
            <p:ph idx="1"/>
          </p:nvPr>
        </p:nvSpPr>
        <p:spPr>
          <a:xfrm>
            <a:off x="2546555" y="1396181"/>
            <a:ext cx="6727447" cy="4645181"/>
          </a:xfrm>
        </p:spPr>
        <p:txBody>
          <a:bodyPr>
            <a:normAutofit fontScale="92500" lnSpcReduction="10000"/>
          </a:bodyPr>
          <a:lstStyle/>
          <a:p>
            <a:pPr algn="just">
              <a:lnSpc>
                <a:spcPct val="90000"/>
              </a:lnSpc>
            </a:pPr>
            <a:r>
              <a:rPr lang="en-GB" sz="1600" dirty="0"/>
              <a:t>The mobile phone repair market includes manufacturer repair centres, national repair chains, and independent local repair businesses.</a:t>
            </a:r>
            <a:br>
              <a:rPr lang="en-GB" sz="1600" dirty="0"/>
            </a:br>
            <a:br>
              <a:rPr lang="en-GB" sz="1600" dirty="0"/>
            </a:br>
            <a:r>
              <a:rPr lang="en-GB" sz="1600" dirty="0"/>
              <a:t>Manufacturer repair centres benefit from strong brand recognition and access to original parts. However, they often charge higher prices and may require customers to wait longer for repairs.</a:t>
            </a:r>
            <a:br>
              <a:rPr lang="en-GB" sz="1600" dirty="0"/>
            </a:br>
            <a:br>
              <a:rPr lang="en-GB" sz="1600" dirty="0"/>
            </a:br>
            <a:r>
              <a:rPr lang="en-GB" sz="1600" dirty="0"/>
              <a:t>Independent repair shops usually offer lower prices and faster service. Nevertheless, service quality can vary significantly, and many businesses do not actively promote sustainability or recycling.</a:t>
            </a:r>
            <a:br>
              <a:rPr lang="en-GB" sz="1600" dirty="0"/>
            </a:br>
            <a:br>
              <a:rPr lang="en-GB" sz="1600" dirty="0"/>
            </a:br>
            <a:r>
              <a:rPr lang="en-GB" sz="1600" dirty="0"/>
              <a:t>Eco Fix’s competitive advantage comes from combining affordability, quality service, and environmental responsibility. The recycling incentive programme, community workshops, and sustainability-focused brand image will help differentiate the business from competitors. Furthermore, fast turnaround times and transparent pricing will help build customer trust and encourage repeat business.</a:t>
            </a:r>
            <a:br>
              <a:rPr lang="en-GB" sz="1600" dirty="0"/>
            </a:br>
            <a:br>
              <a:rPr lang="en-GB" sz="1600" dirty="0"/>
            </a:br>
            <a:r>
              <a:rPr lang="en-GB" sz="1600" dirty="0"/>
              <a:t>The target market includes university students, young professionals, families, and small business owners. These customers often rely heavily on mobile devices and value affordable, reliable, and convenient repair services. Many customers are also becoming more environmentally conscious, making Eco Fix’s sustainability message particularly attractive.</a:t>
            </a:r>
          </a:p>
          <a:p>
            <a:pPr algn="just">
              <a:lnSpc>
                <a:spcPct val="90000"/>
              </a:lnSpc>
            </a:pPr>
            <a:endParaRPr lang="en-GB" sz="1600" dirty="0"/>
          </a:p>
        </p:txBody>
      </p:sp>
      <p:pic>
        <p:nvPicPr>
          <p:cNvPr id="5" name="Picture 4" descr="Electronic circuit board">
            <a:extLst>
              <a:ext uri="{FF2B5EF4-FFF2-40B4-BE49-F238E27FC236}">
                <a16:creationId xmlns:a16="http://schemas.microsoft.com/office/drawing/2014/main" id="{929642E9-0A20-9205-EBAF-D5E4685D1B0B}"/>
              </a:ext>
            </a:extLst>
          </p:cNvPr>
          <p:cNvPicPr>
            <a:picLocks noChangeAspect="1"/>
          </p:cNvPicPr>
          <p:nvPr/>
        </p:nvPicPr>
        <p:blipFill>
          <a:blip r:embed="rId2"/>
          <a:srcRect l="55984" r="17443"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Tree>
    <p:extLst>
      <p:ext uri="{BB962C8B-B14F-4D97-AF65-F5344CB8AC3E}">
        <p14:creationId xmlns:p14="http://schemas.microsoft.com/office/powerpoint/2010/main" val="4013645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F5ADA-A0CC-2F3F-D82F-094BB0E8A728}"/>
              </a:ext>
            </a:extLst>
          </p:cNvPr>
          <p:cNvSpPr>
            <a:spLocks noGrp="1"/>
          </p:cNvSpPr>
          <p:nvPr>
            <p:ph type="title"/>
          </p:nvPr>
        </p:nvSpPr>
        <p:spPr/>
        <p:txBody>
          <a:bodyPr/>
          <a:lstStyle/>
          <a:p>
            <a:r>
              <a:rPr lang="en-GB" dirty="0"/>
              <a:t>Marketing strategies</a:t>
            </a:r>
          </a:p>
        </p:txBody>
      </p:sp>
      <p:sp>
        <p:nvSpPr>
          <p:cNvPr id="3" name="Content Placeholder 2">
            <a:extLst>
              <a:ext uri="{FF2B5EF4-FFF2-40B4-BE49-F238E27FC236}">
                <a16:creationId xmlns:a16="http://schemas.microsoft.com/office/drawing/2014/main" id="{2D405A2A-AD04-B5F4-494A-0DC75AB4148A}"/>
              </a:ext>
            </a:extLst>
          </p:cNvPr>
          <p:cNvSpPr>
            <a:spLocks noGrp="1"/>
          </p:cNvSpPr>
          <p:nvPr>
            <p:ph idx="1"/>
          </p:nvPr>
        </p:nvSpPr>
        <p:spPr/>
        <p:txBody>
          <a:bodyPr>
            <a:normAutofit fontScale="92500" lnSpcReduction="20000"/>
          </a:bodyPr>
          <a:lstStyle/>
          <a:p>
            <a:pPr marL="0" indent="0">
              <a:buNone/>
            </a:pPr>
            <a:r>
              <a:rPr lang="en-GB" dirty="0"/>
              <a:t>The primary marketing objective is to establish strong brand awareness within the local area and build a loyal customer base. Additional objectives include promoting recycling initiatives, increasing customer retention, and generating positive word-of-mouth recommendations.</a:t>
            </a:r>
            <a:br>
              <a:rPr lang="en-GB" dirty="0"/>
            </a:br>
            <a:br>
              <a:rPr lang="en-GB" dirty="0"/>
            </a:br>
            <a:r>
              <a:rPr lang="en-GB" dirty="0"/>
              <a:t>The business will use the marketing mix framework. The product includes repair services, maintenance services, recycling services, and selected mobile accessories. Service quality, reliability, and convenience will be key elements of the offering.</a:t>
            </a:r>
            <a:br>
              <a:rPr lang="en-GB" dirty="0"/>
            </a:br>
            <a:br>
              <a:rPr lang="en-GB" dirty="0"/>
            </a:br>
            <a:r>
              <a:rPr lang="en-GB" dirty="0"/>
              <a:t>Pricing will follow a competitive pricing strategy. Repair costs will generally be lower than manufacturer repair centres while remaining profitable. Recycling discounts and customer loyalty rewards will provide additional value.</a:t>
            </a:r>
            <a:br>
              <a:rPr lang="en-GB" dirty="0"/>
            </a:br>
            <a:br>
              <a:rPr lang="en-GB" dirty="0"/>
            </a:br>
            <a:r>
              <a:rPr lang="en-GB" dirty="0"/>
              <a:t>Place refers to how services are delivered. Eco Fix will operate from a convenient retail location accessible to students and local residents. Customers will also be able to make bookings through a business website and social media channels.</a:t>
            </a:r>
            <a:br>
              <a:rPr lang="en-GB" dirty="0"/>
            </a:br>
            <a:br>
              <a:rPr lang="en-GB" dirty="0"/>
            </a:br>
            <a:r>
              <a:rPr lang="en-GB" dirty="0"/>
              <a:t>Promotion will involve several integrated marketing communication methods. </a:t>
            </a:r>
            <a:endParaRPr lang="en-US" dirty="0"/>
          </a:p>
          <a:p>
            <a:pPr marL="0" indent="0">
              <a:buNone/>
            </a:pPr>
            <a:endParaRPr lang="en-GB" dirty="0"/>
          </a:p>
        </p:txBody>
      </p:sp>
    </p:spTree>
    <p:extLst>
      <p:ext uri="{BB962C8B-B14F-4D97-AF65-F5344CB8AC3E}">
        <p14:creationId xmlns:p14="http://schemas.microsoft.com/office/powerpoint/2010/main" val="1934495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539D4F-C8FE-AF1C-545B-4D50D0AA9E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643E071-CADC-6AB9-0C4E-DAF21AFEE9FE}"/>
              </a:ext>
            </a:extLst>
          </p:cNvPr>
          <p:cNvSpPr>
            <a:spLocks noGrp="1"/>
          </p:cNvSpPr>
          <p:nvPr>
            <p:ph type="title"/>
          </p:nvPr>
        </p:nvSpPr>
        <p:spPr/>
        <p:txBody>
          <a:bodyPr/>
          <a:lstStyle/>
          <a:p>
            <a:r>
              <a:rPr lang="en-GB" dirty="0"/>
              <a:t>Marketing strategies</a:t>
            </a:r>
          </a:p>
        </p:txBody>
      </p:sp>
      <p:sp>
        <p:nvSpPr>
          <p:cNvPr id="3" name="Content Placeholder 2">
            <a:extLst>
              <a:ext uri="{FF2B5EF4-FFF2-40B4-BE49-F238E27FC236}">
                <a16:creationId xmlns:a16="http://schemas.microsoft.com/office/drawing/2014/main" id="{8A0B0426-FB7F-7158-3C1F-3F1139332019}"/>
              </a:ext>
            </a:extLst>
          </p:cNvPr>
          <p:cNvSpPr>
            <a:spLocks noGrp="1"/>
          </p:cNvSpPr>
          <p:nvPr>
            <p:ph idx="1"/>
          </p:nvPr>
        </p:nvSpPr>
        <p:spPr/>
        <p:txBody>
          <a:bodyPr>
            <a:normAutofit fontScale="92500" lnSpcReduction="20000"/>
          </a:bodyPr>
          <a:lstStyle/>
          <a:p>
            <a:pPr lvl="0" algn="just">
              <a:defRPr cap="all"/>
            </a:pPr>
            <a:r>
              <a:rPr lang="en-GB" sz="1700" dirty="0"/>
              <a:t>Social media platforms such as Instagram, Facebook, and TikTok will be used to share repair success stories, customer testimonials, educational content, and sustainability campaigns. A professional website will provide online booking facilities and service information. Local advertising through posters, flyers, and partnerships with educational institutions will increase visibility. Referral programmes will encourage existing customers to recommend the business to friends and family.</a:t>
            </a:r>
            <a:br>
              <a:rPr lang="en-GB" sz="1700" dirty="0"/>
            </a:br>
            <a:br>
              <a:rPr lang="en-GB" sz="1700" dirty="0"/>
            </a:br>
            <a:r>
              <a:rPr lang="en-GB" sz="1700" dirty="0"/>
              <a:t>Community engagement will play an important role in marketing activities. Eco Fix will organise recycling awareness events and educational workshops to promote responsible technology use. These activities strengthen community relationships while supporting the company’s sustainability mission.</a:t>
            </a:r>
            <a:br>
              <a:rPr lang="en-GB" sz="1700" dirty="0"/>
            </a:br>
            <a:br>
              <a:rPr lang="en-GB" sz="1700" dirty="0"/>
            </a:br>
            <a:r>
              <a:rPr lang="en-GB" sz="1700" dirty="0"/>
              <a:t>Customer relationship management is essential for long-term success. The business will focus on excellent customer service, clear communication, transparent pricing, and follow-up contact after repairs. Loyalty schemes and promotional offers will encourage repeat business and improve customer retention.</a:t>
            </a:r>
            <a:endParaRPr lang="en-US" sz="1700" dirty="0"/>
          </a:p>
        </p:txBody>
      </p:sp>
    </p:spTree>
    <p:extLst>
      <p:ext uri="{BB962C8B-B14F-4D97-AF65-F5344CB8AC3E}">
        <p14:creationId xmlns:p14="http://schemas.microsoft.com/office/powerpoint/2010/main" val="2598527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B2637-2E87-DC5B-1928-49494424EC99}"/>
              </a:ext>
            </a:extLst>
          </p:cNvPr>
          <p:cNvSpPr>
            <a:spLocks noGrp="1"/>
          </p:cNvSpPr>
          <p:nvPr>
            <p:ph type="title"/>
          </p:nvPr>
        </p:nvSpPr>
        <p:spPr>
          <a:xfrm>
            <a:off x="216226" y="294826"/>
            <a:ext cx="8596668" cy="1320800"/>
          </a:xfrm>
        </p:spPr>
        <p:txBody>
          <a:bodyPr>
            <a:normAutofit fontScale="90000"/>
          </a:bodyPr>
          <a:lstStyle/>
          <a:p>
            <a:r>
              <a:rPr lang="en-GB" dirty="0"/>
              <a:t>Financial Aspect </a:t>
            </a:r>
            <a:br>
              <a:rPr lang="en-GB" dirty="0"/>
            </a:br>
            <a:br>
              <a:rPr lang="en-GB" dirty="0"/>
            </a:br>
            <a:br>
              <a:rPr lang="en-GB" dirty="0"/>
            </a:br>
            <a:endParaRPr lang="en-GB" dirty="0"/>
          </a:p>
        </p:txBody>
      </p:sp>
      <p:sp>
        <p:nvSpPr>
          <p:cNvPr id="3" name="Content Placeholder 2">
            <a:extLst>
              <a:ext uri="{FF2B5EF4-FFF2-40B4-BE49-F238E27FC236}">
                <a16:creationId xmlns:a16="http://schemas.microsoft.com/office/drawing/2014/main" id="{5F0AF7B3-A1CD-8AEB-597B-303BF624DD0D}"/>
              </a:ext>
            </a:extLst>
          </p:cNvPr>
          <p:cNvSpPr>
            <a:spLocks noGrp="1"/>
          </p:cNvSpPr>
          <p:nvPr>
            <p:ph idx="1"/>
          </p:nvPr>
        </p:nvSpPr>
        <p:spPr>
          <a:xfrm>
            <a:off x="216226" y="1567209"/>
            <a:ext cx="10049208" cy="4474813"/>
          </a:xfrm>
        </p:spPr>
        <p:txBody>
          <a:bodyPr/>
          <a:lstStyle/>
          <a:p>
            <a:pPr marL="0" indent="0">
              <a:buNone/>
            </a:pPr>
            <a:endParaRPr lang="en-GB" dirty="0"/>
          </a:p>
          <a:p>
            <a:endParaRPr lang="en-GB" dirty="0"/>
          </a:p>
        </p:txBody>
      </p:sp>
      <p:graphicFrame>
        <p:nvGraphicFramePr>
          <p:cNvPr id="14" name="Table 13">
            <a:extLst>
              <a:ext uri="{FF2B5EF4-FFF2-40B4-BE49-F238E27FC236}">
                <a16:creationId xmlns:a16="http://schemas.microsoft.com/office/drawing/2014/main" id="{B41EFA80-6070-A066-441A-E21D66949CE7}"/>
              </a:ext>
            </a:extLst>
          </p:cNvPr>
          <p:cNvGraphicFramePr>
            <a:graphicFrameLocks noGrp="1"/>
          </p:cNvGraphicFramePr>
          <p:nvPr>
            <p:extLst>
              <p:ext uri="{D42A27DB-BD31-4B8C-83A1-F6EECF244321}">
                <p14:modId xmlns:p14="http://schemas.microsoft.com/office/powerpoint/2010/main" val="1988381262"/>
              </p:ext>
            </p:extLst>
          </p:nvPr>
        </p:nvGraphicFramePr>
        <p:xfrm>
          <a:off x="1" y="1124465"/>
          <a:ext cx="12191999" cy="6166018"/>
        </p:xfrm>
        <a:graphic>
          <a:graphicData uri="http://schemas.openxmlformats.org/drawingml/2006/table">
            <a:tbl>
              <a:tblPr firstRow="1" firstCol="1" bandRow="1">
                <a:tableStyleId>{5C22544A-7EE6-4342-B048-85BDC9FD1C3A}</a:tableStyleId>
              </a:tblPr>
              <a:tblGrid>
                <a:gridCol w="4487864">
                  <a:extLst>
                    <a:ext uri="{9D8B030D-6E8A-4147-A177-3AD203B41FA5}">
                      <a16:colId xmlns:a16="http://schemas.microsoft.com/office/drawing/2014/main" val="1534410300"/>
                    </a:ext>
                  </a:extLst>
                </a:gridCol>
                <a:gridCol w="3640135">
                  <a:extLst>
                    <a:ext uri="{9D8B030D-6E8A-4147-A177-3AD203B41FA5}">
                      <a16:colId xmlns:a16="http://schemas.microsoft.com/office/drawing/2014/main" val="699365760"/>
                    </a:ext>
                  </a:extLst>
                </a:gridCol>
                <a:gridCol w="4064000">
                  <a:extLst>
                    <a:ext uri="{9D8B030D-6E8A-4147-A177-3AD203B41FA5}">
                      <a16:colId xmlns:a16="http://schemas.microsoft.com/office/drawing/2014/main" val="2671907560"/>
                    </a:ext>
                  </a:extLst>
                </a:gridCol>
              </a:tblGrid>
              <a:tr h="213289">
                <a:tc>
                  <a:txBody>
                    <a:bodyPr/>
                    <a:lstStyle/>
                    <a:p>
                      <a:pPr algn="ctr">
                        <a:lnSpc>
                          <a:spcPct val="107000"/>
                        </a:lnSpc>
                        <a:spcAft>
                          <a:spcPts val="800"/>
                        </a:spcAft>
                        <a:buNone/>
                      </a:pPr>
                      <a:r>
                        <a:rPr lang="en-GB" sz="1000" kern="0" dirty="0">
                          <a:effectLst/>
                        </a:rPr>
                        <a:t>Category</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lnSpc>
                          <a:spcPct val="107000"/>
                        </a:lnSpc>
                        <a:spcAft>
                          <a:spcPts val="800"/>
                        </a:spcAft>
                        <a:buNone/>
                      </a:pPr>
                      <a:r>
                        <a:rPr lang="en-GB" sz="1000" kern="0">
                          <a:effectLst/>
                        </a:rPr>
                        <a:t>Amount (£)</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gn="ctr">
                        <a:lnSpc>
                          <a:spcPct val="107000"/>
                        </a:lnSpc>
                        <a:spcAft>
                          <a:spcPts val="800"/>
                        </a:spcAft>
                        <a:buNone/>
                      </a:pPr>
                      <a:r>
                        <a:rPr lang="en-GB" sz="1000" kern="0">
                          <a:effectLst/>
                        </a:rPr>
                        <a:t>Purpose</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334465254"/>
                  </a:ext>
                </a:extLst>
              </a:tr>
              <a:tr h="913285">
                <a:tc>
                  <a:txBody>
                    <a:bodyPr/>
                    <a:lstStyle/>
                    <a:p>
                      <a:pPr>
                        <a:lnSpc>
                          <a:spcPct val="107000"/>
                        </a:lnSpc>
                        <a:spcAft>
                          <a:spcPts val="800"/>
                        </a:spcAft>
                        <a:buNone/>
                      </a:pPr>
                      <a:r>
                        <a:rPr lang="en-GB" sz="1000" kern="0">
                          <a:effectLst/>
                        </a:rPr>
                        <a:t>Equipment and Repair Tools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000" kern="0">
                          <a:effectLst/>
                        </a:rPr>
                        <a:t>£2,500</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000" kern="0">
                          <a:effectLst/>
                        </a:rPr>
                        <a:t>Purchase repair tools, testing equipment, and workbench supplies.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027406550"/>
                  </a:ext>
                </a:extLst>
              </a:tr>
              <a:tr h="913285">
                <a:tc>
                  <a:txBody>
                    <a:bodyPr/>
                    <a:lstStyle/>
                    <a:p>
                      <a:pPr>
                        <a:lnSpc>
                          <a:spcPct val="107000"/>
                        </a:lnSpc>
                        <a:spcAft>
                          <a:spcPts val="800"/>
                        </a:spcAft>
                        <a:buNone/>
                      </a:pPr>
                      <a:r>
                        <a:rPr lang="en-GB" sz="1000" kern="0" dirty="0">
                          <a:effectLst/>
                        </a:rPr>
                        <a:t>Initial Stock and Spare Parts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000" kern="0">
                          <a:effectLst/>
                        </a:rPr>
                        <a:t>£1,800</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000" kern="0">
                          <a:effectLst/>
                        </a:rPr>
                        <a:t>Mobile phone screens, batteries, charging ports, cables, and other replacement parts.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447349118"/>
                  </a:ext>
                </a:extLst>
              </a:tr>
              <a:tr h="913285">
                <a:tc>
                  <a:txBody>
                    <a:bodyPr/>
                    <a:lstStyle/>
                    <a:p>
                      <a:pPr>
                        <a:lnSpc>
                          <a:spcPct val="107000"/>
                        </a:lnSpc>
                        <a:spcAft>
                          <a:spcPts val="800"/>
                        </a:spcAft>
                        <a:buNone/>
                      </a:pPr>
                      <a:r>
                        <a:rPr lang="en-GB" sz="1000" kern="0">
                          <a:effectLst/>
                        </a:rPr>
                        <a:t>Shop Rent and Deposit</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000" kern="0" dirty="0">
                          <a:effectLst/>
                        </a:rPr>
                        <a:t>£2,000</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000" kern="0">
                          <a:effectLst/>
                        </a:rPr>
                        <a:t>Initial rent payment and security deposit for the business premises.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484594633"/>
                  </a:ext>
                </a:extLst>
              </a:tr>
              <a:tr h="913285">
                <a:tc>
                  <a:txBody>
                    <a:bodyPr/>
                    <a:lstStyle/>
                    <a:p>
                      <a:pPr>
                        <a:lnSpc>
                          <a:spcPct val="107000"/>
                        </a:lnSpc>
                        <a:spcAft>
                          <a:spcPts val="800"/>
                        </a:spcAft>
                        <a:buNone/>
                      </a:pPr>
                      <a:r>
                        <a:rPr lang="en-GB" sz="1000" kern="0">
                          <a:effectLst/>
                        </a:rPr>
                        <a:t>Marketing and Advertising</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000" kern="0">
                          <a:effectLst/>
                        </a:rPr>
                        <a:t>£700</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000" kern="0">
                          <a:effectLst/>
                        </a:rPr>
                        <a:t>Social media advertising, flyers, business cards, and website setup.</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643433706"/>
                  </a:ext>
                </a:extLst>
              </a:tr>
              <a:tr h="913285">
                <a:tc>
                  <a:txBody>
                    <a:bodyPr/>
                    <a:lstStyle/>
                    <a:p>
                      <a:pPr>
                        <a:lnSpc>
                          <a:spcPct val="107000"/>
                        </a:lnSpc>
                        <a:spcAft>
                          <a:spcPts val="800"/>
                        </a:spcAft>
                        <a:buNone/>
                      </a:pPr>
                      <a:r>
                        <a:rPr lang="en-GB" sz="1000" kern="0">
                          <a:effectLst/>
                        </a:rPr>
                        <a:t>Insurance and Licences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000" kern="0" dirty="0">
                          <a:effectLst/>
                        </a:rPr>
                        <a:t>£500</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000" kern="0">
                          <a:effectLst/>
                        </a:rPr>
                        <a:t>Business insurance and any required licences or registrations.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15639902"/>
                  </a:ext>
                </a:extLst>
              </a:tr>
              <a:tr h="913285">
                <a:tc>
                  <a:txBody>
                    <a:bodyPr/>
                    <a:lstStyle/>
                    <a:p>
                      <a:pPr>
                        <a:lnSpc>
                          <a:spcPct val="107000"/>
                        </a:lnSpc>
                        <a:spcAft>
                          <a:spcPts val="800"/>
                        </a:spcAft>
                        <a:buNone/>
                      </a:pPr>
                      <a:r>
                        <a:rPr lang="en-GB" sz="1000" kern="0">
                          <a:effectLst/>
                        </a:rPr>
                        <a:t>Office Supplies and Utilities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000" kern="0" dirty="0">
                          <a:effectLst/>
                        </a:rPr>
                        <a:t>£500</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000" kern="0">
                          <a:effectLst/>
                        </a:rPr>
                        <a:t>Furniture, stationery, internet, electricity, and other operating costs.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902906170"/>
                  </a:ext>
                </a:extLst>
              </a:tr>
              <a:tr h="473019">
                <a:tc>
                  <a:txBody>
                    <a:bodyPr/>
                    <a:lstStyle/>
                    <a:p>
                      <a:pPr>
                        <a:lnSpc>
                          <a:spcPct val="107000"/>
                        </a:lnSpc>
                        <a:spcAft>
                          <a:spcPts val="800"/>
                        </a:spcAft>
                        <a:buNone/>
                      </a:pPr>
                      <a:r>
                        <a:rPr lang="en-GB" sz="1000" kern="0" dirty="0">
                          <a:effectLst/>
                        </a:rPr>
                        <a:t>Total</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000" kern="0" dirty="0">
                          <a:effectLst/>
                        </a:rPr>
                        <a:t>£8,000</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000" kern="0" dirty="0">
                          <a:effectLst/>
                        </a:rPr>
                        <a:t>Total start-up funding required.</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471792479"/>
                  </a:ext>
                </a:extLst>
              </a:tr>
            </a:tbl>
          </a:graphicData>
        </a:graphic>
      </p:graphicFrame>
      <p:graphicFrame>
        <p:nvGraphicFramePr>
          <p:cNvPr id="15" name="Table 14">
            <a:extLst>
              <a:ext uri="{FF2B5EF4-FFF2-40B4-BE49-F238E27FC236}">
                <a16:creationId xmlns:a16="http://schemas.microsoft.com/office/drawing/2014/main" id="{924DFE15-CBAE-8769-6EC7-C8D7B36AAC04}"/>
              </a:ext>
            </a:extLst>
          </p:cNvPr>
          <p:cNvGraphicFramePr>
            <a:graphicFrameLocks noGrp="1"/>
          </p:cNvGraphicFramePr>
          <p:nvPr>
            <p:extLst>
              <p:ext uri="{D42A27DB-BD31-4B8C-83A1-F6EECF244321}">
                <p14:modId xmlns:p14="http://schemas.microsoft.com/office/powerpoint/2010/main" val="2869681240"/>
              </p:ext>
            </p:extLst>
          </p:nvPr>
        </p:nvGraphicFramePr>
        <p:xfrm>
          <a:off x="4492251" y="318748"/>
          <a:ext cx="6333066" cy="717869"/>
        </p:xfrm>
        <a:graphic>
          <a:graphicData uri="http://schemas.openxmlformats.org/drawingml/2006/table">
            <a:tbl>
              <a:tblPr firstRow="1" firstCol="1" bandRow="1">
                <a:tableStyleId>{5C22544A-7EE6-4342-B048-85BDC9FD1C3A}</a:tableStyleId>
              </a:tblPr>
              <a:tblGrid>
                <a:gridCol w="3501649">
                  <a:extLst>
                    <a:ext uri="{9D8B030D-6E8A-4147-A177-3AD203B41FA5}">
                      <a16:colId xmlns:a16="http://schemas.microsoft.com/office/drawing/2014/main" val="3761765707"/>
                    </a:ext>
                  </a:extLst>
                </a:gridCol>
                <a:gridCol w="2831417">
                  <a:extLst>
                    <a:ext uri="{9D8B030D-6E8A-4147-A177-3AD203B41FA5}">
                      <a16:colId xmlns:a16="http://schemas.microsoft.com/office/drawing/2014/main" val="2084134959"/>
                    </a:ext>
                  </a:extLst>
                </a:gridCol>
              </a:tblGrid>
              <a:tr h="0">
                <a:tc>
                  <a:txBody>
                    <a:bodyPr/>
                    <a:lstStyle/>
                    <a:p>
                      <a:pPr algn="ctr">
                        <a:lnSpc>
                          <a:spcPct val="107000"/>
                        </a:lnSpc>
                        <a:spcAft>
                          <a:spcPts val="800"/>
                        </a:spcAft>
                        <a:buNone/>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Source of Finances</a:t>
                      </a:r>
                    </a:p>
                  </a:txBody>
                  <a:tcPr marL="9525" marR="9525" marT="9525" marB="9525" anchor="ctr"/>
                </a:tc>
                <a:tc>
                  <a:txBody>
                    <a:bodyPr/>
                    <a:lstStyle/>
                    <a:p>
                      <a:pPr algn="ctr">
                        <a:lnSpc>
                          <a:spcPct val="107000"/>
                        </a:lnSpc>
                        <a:spcAft>
                          <a:spcPts val="800"/>
                        </a:spcAft>
                        <a:buNone/>
                      </a:pPr>
                      <a:r>
                        <a:rPr lang="en-GB" sz="1000" kern="0" dirty="0">
                          <a:effectLst/>
                        </a:rPr>
                        <a:t>Amount (£)</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35397016"/>
                  </a:ext>
                </a:extLst>
              </a:tr>
              <a:tr h="0">
                <a:tc>
                  <a:txBody>
                    <a:bodyPr/>
                    <a:lstStyle/>
                    <a:p>
                      <a:pPr>
                        <a:lnSpc>
                          <a:spcPct val="107000"/>
                        </a:lnSpc>
                        <a:spcAft>
                          <a:spcPts val="800"/>
                        </a:spcAft>
                        <a:buNone/>
                      </a:pPr>
                      <a:r>
                        <a:rPr lang="en-GB" sz="1000" kern="0">
                          <a:effectLst/>
                        </a:rPr>
                        <a:t>Personal Savings</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000" kern="0">
                          <a:effectLst/>
                        </a:rPr>
                        <a:t>£4,000</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640531777"/>
                  </a:ext>
                </a:extLst>
              </a:tr>
              <a:tr h="0">
                <a:tc>
                  <a:txBody>
                    <a:bodyPr/>
                    <a:lstStyle/>
                    <a:p>
                      <a:pPr>
                        <a:lnSpc>
                          <a:spcPct val="107000"/>
                        </a:lnSpc>
                        <a:spcAft>
                          <a:spcPts val="800"/>
                        </a:spcAft>
                        <a:buNone/>
                      </a:pPr>
                      <a:r>
                        <a:rPr lang="en-GB" sz="1000" kern="0" dirty="0">
                          <a:effectLst/>
                        </a:rPr>
                        <a:t>Small Business Loan</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000" kern="0">
                          <a:effectLst/>
                        </a:rPr>
                        <a:t>£4,000</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290745027"/>
                  </a:ext>
                </a:extLst>
              </a:tr>
              <a:tr h="0">
                <a:tc>
                  <a:txBody>
                    <a:bodyPr/>
                    <a:lstStyle/>
                    <a:p>
                      <a:pPr>
                        <a:lnSpc>
                          <a:spcPct val="107000"/>
                        </a:lnSpc>
                        <a:spcAft>
                          <a:spcPts val="800"/>
                        </a:spcAft>
                        <a:buNone/>
                      </a:pPr>
                      <a:r>
                        <a:rPr lang="en-GB" sz="1000" kern="0">
                          <a:effectLst/>
                        </a:rPr>
                        <a:t>Total Funding</a:t>
                      </a:r>
                      <a:endParaRPr lang="en-GB" sz="11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07000"/>
                        </a:lnSpc>
                        <a:spcAft>
                          <a:spcPts val="800"/>
                        </a:spcAft>
                        <a:buNone/>
                      </a:pPr>
                      <a:r>
                        <a:rPr lang="en-GB" sz="1000" kern="0" dirty="0">
                          <a:effectLst/>
                        </a:rPr>
                        <a:t>£8,000</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1034145461"/>
                  </a:ext>
                </a:extLst>
              </a:tr>
            </a:tbl>
          </a:graphicData>
        </a:graphic>
      </p:graphicFrame>
      <p:sp>
        <p:nvSpPr>
          <p:cNvPr id="17" name="TextBox 16">
            <a:extLst>
              <a:ext uri="{FF2B5EF4-FFF2-40B4-BE49-F238E27FC236}">
                <a16:creationId xmlns:a16="http://schemas.microsoft.com/office/drawing/2014/main" id="{D71DB6A2-0696-FF2A-D090-1C2D290FD3A3}"/>
              </a:ext>
            </a:extLst>
          </p:cNvPr>
          <p:cNvSpPr txBox="1"/>
          <p:nvPr/>
        </p:nvSpPr>
        <p:spPr>
          <a:xfrm>
            <a:off x="1063403" y="1433087"/>
            <a:ext cx="6103188" cy="971741"/>
          </a:xfrm>
          <a:prstGeom prst="rect">
            <a:avLst/>
          </a:prstGeom>
          <a:noFill/>
        </p:spPr>
        <p:txBody>
          <a:bodyPr wrap="square">
            <a:spAutoFit/>
          </a:bodyPr>
          <a:lstStyle/>
          <a:p>
            <a:pPr>
              <a:lnSpc>
                <a:spcPct val="107000"/>
              </a:lnSpc>
              <a:spcAft>
                <a:spcPts val="800"/>
              </a:spcAft>
              <a:buNone/>
            </a:pPr>
            <a:endParaRPr lang="en-GB" sz="24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41935922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E09D91-F629-ECB3-3DB9-A1306ED83B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9089349-CA0D-8AD0-CB5F-F4E5A97924BB}"/>
              </a:ext>
            </a:extLst>
          </p:cNvPr>
          <p:cNvSpPr>
            <a:spLocks noGrp="1"/>
          </p:cNvSpPr>
          <p:nvPr>
            <p:ph type="title"/>
          </p:nvPr>
        </p:nvSpPr>
        <p:spPr/>
        <p:txBody>
          <a:bodyPr/>
          <a:lstStyle/>
          <a:p>
            <a:r>
              <a:rPr lang="en-GB" dirty="0"/>
              <a:t>Financial plans</a:t>
            </a:r>
          </a:p>
        </p:txBody>
      </p:sp>
      <p:sp>
        <p:nvSpPr>
          <p:cNvPr id="3" name="Content Placeholder 2">
            <a:extLst>
              <a:ext uri="{FF2B5EF4-FFF2-40B4-BE49-F238E27FC236}">
                <a16:creationId xmlns:a16="http://schemas.microsoft.com/office/drawing/2014/main" id="{96599CFB-4D01-DCE2-50D1-48D94BC0AC2F}"/>
              </a:ext>
            </a:extLst>
          </p:cNvPr>
          <p:cNvSpPr>
            <a:spLocks noGrp="1"/>
          </p:cNvSpPr>
          <p:nvPr>
            <p:ph idx="1"/>
          </p:nvPr>
        </p:nvSpPr>
        <p:spPr>
          <a:xfrm>
            <a:off x="677334" y="1612491"/>
            <a:ext cx="8596668" cy="4428872"/>
          </a:xfrm>
        </p:spPr>
        <p:txBody>
          <a:bodyPr>
            <a:normAutofit fontScale="85000" lnSpcReduction="20000"/>
          </a:bodyPr>
          <a:lstStyle/>
          <a:p>
            <a:pPr lvl="0">
              <a:defRPr cap="all"/>
            </a:pPr>
            <a:r>
              <a:rPr lang="en-GB" sz="1600" dirty="0"/>
              <a:t>Eco Fix requires approximately £8,000 in start-up funding. This amount is considered sufficient to purchase equipment, secure premises, develop marketing materials, and cover initial operating expenses.</a:t>
            </a:r>
            <a:br>
              <a:rPr lang="en-GB" sz="1600" dirty="0"/>
            </a:br>
            <a:br>
              <a:rPr lang="en-GB" sz="1600" dirty="0"/>
            </a:br>
            <a:r>
              <a:rPr lang="en-GB" sz="1600" dirty="0"/>
              <a:t>The proposed funding structure includes £3,000 from personal savings and a £5,000 small business loan. Personal investment demonstrates commitment and reduces borrowing requirements. The loan provides additional capital while allowing the owner to maintain control of the business.</a:t>
            </a:r>
            <a:br>
              <a:rPr lang="en-GB" sz="1600" dirty="0"/>
            </a:br>
            <a:br>
              <a:rPr lang="en-GB" sz="1600" dirty="0"/>
            </a:br>
            <a:r>
              <a:rPr lang="en-GB" sz="1600" dirty="0"/>
              <a:t>Estimated first-month start-up costs include repair tools and specialist equipment (£2,000), spare parts inventory (£2,500), shop deposit and rent (£1,500), website development (£500), marketing and advertising (£700), licences and insurance (£500), and utilities and miscellaneous expenses (£300). The total estimated start-up cost is £8,000.</a:t>
            </a:r>
            <a:br>
              <a:rPr lang="en-GB" sz="1600" dirty="0"/>
            </a:br>
            <a:br>
              <a:rPr lang="en-GB" sz="1600" dirty="0"/>
            </a:br>
            <a:r>
              <a:rPr lang="en-GB" sz="1600" dirty="0"/>
              <a:t>Revenue projections are based on completing approximately 100 repair jobs per month at an average price of £60. This would generate monthly revenue of around £6,000. Additional revenue may be earned through accessory sales, protective cases, screen protectors, and recycling partnerships. As customer numbers increase, the business is expected to become increasingly profitable.</a:t>
            </a:r>
            <a:br>
              <a:rPr lang="en-GB" sz="1600" dirty="0"/>
            </a:br>
            <a:br>
              <a:rPr lang="en-GB" sz="1600" dirty="0"/>
            </a:br>
            <a:r>
              <a:rPr lang="en-GB" sz="1600" dirty="0"/>
              <a:t>Financial risks include lower-than-expected customer demand, rising supplier costs, and increased competition. To minimise these risks, Eco Fix will maintain strong customer relationships, monitor expenses carefully, and continually improve service quality.</a:t>
            </a:r>
            <a:endParaRPr lang="en-US" sz="1600" dirty="0"/>
          </a:p>
        </p:txBody>
      </p:sp>
    </p:spTree>
    <p:extLst>
      <p:ext uri="{BB962C8B-B14F-4D97-AF65-F5344CB8AC3E}">
        <p14:creationId xmlns:p14="http://schemas.microsoft.com/office/powerpoint/2010/main" val="1151202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35F595-FC73-7B10-1D51-A06216537E94}"/>
              </a:ext>
            </a:extLst>
          </p:cNvPr>
          <p:cNvSpPr>
            <a:spLocks noGrp="1"/>
          </p:cNvSpPr>
          <p:nvPr>
            <p:ph type="title"/>
          </p:nvPr>
        </p:nvSpPr>
        <p:spPr>
          <a:xfrm>
            <a:off x="677334" y="609600"/>
            <a:ext cx="3843375" cy="5175624"/>
          </a:xfrm>
        </p:spPr>
        <p:txBody>
          <a:bodyPr anchor="ctr">
            <a:normAutofit/>
          </a:bodyPr>
          <a:lstStyle/>
          <a:p>
            <a:r>
              <a:rPr lang="en-GB" b="1" dirty="0">
                <a:solidFill>
                  <a:schemeClr val="tx1">
                    <a:lumMod val="85000"/>
                    <a:lumOff val="15000"/>
                  </a:schemeClr>
                </a:solidFill>
              </a:rPr>
              <a:t>Conclusion</a:t>
            </a:r>
            <a:br>
              <a:rPr lang="en-GB" b="1" dirty="0">
                <a:solidFill>
                  <a:schemeClr val="tx1">
                    <a:lumMod val="85000"/>
                    <a:lumOff val="15000"/>
                  </a:schemeClr>
                </a:solidFill>
              </a:rPr>
            </a:br>
            <a:endParaRPr lang="en-GB"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709D0E0C-51C2-7DFA-BD5F-37A75A127C5C}"/>
              </a:ext>
            </a:extLst>
          </p:cNvPr>
          <p:cNvSpPr>
            <a:spLocks noGrp="1"/>
          </p:cNvSpPr>
          <p:nvPr>
            <p:ph idx="1"/>
          </p:nvPr>
        </p:nvSpPr>
        <p:spPr>
          <a:xfrm>
            <a:off x="3441290" y="609601"/>
            <a:ext cx="8186090" cy="5175624"/>
          </a:xfrm>
        </p:spPr>
        <p:txBody>
          <a:bodyPr anchor="ctr">
            <a:normAutofit lnSpcReduction="10000"/>
          </a:bodyPr>
          <a:lstStyle/>
          <a:p>
            <a:pPr>
              <a:lnSpc>
                <a:spcPct val="90000"/>
              </a:lnSpc>
            </a:pPr>
            <a:r>
              <a:rPr lang="en-GB" sz="2000" dirty="0">
                <a:solidFill>
                  <a:srgbClr val="FFFFFF"/>
                </a:solidFill>
              </a:rPr>
              <a:t>Eco Fix Mobile Repair and Recycling represents a viable and socially responsible business opportunity. The business addresses two important challenges: the growing demand for affordable mobile phone repairs and the increasing problem of electronic waste. Through its combination of professional repair services and environmentally responsible recycling programmes, Eco Fix offers clear value to customers and the wider community.</a:t>
            </a:r>
            <a:br>
              <a:rPr lang="en-GB" sz="2000" dirty="0">
                <a:solidFill>
                  <a:srgbClr val="FFFFFF"/>
                </a:solidFill>
              </a:rPr>
            </a:br>
            <a:br>
              <a:rPr lang="en-GB" sz="2000" dirty="0">
                <a:solidFill>
                  <a:srgbClr val="FFFFFF"/>
                </a:solidFill>
              </a:rPr>
            </a:br>
            <a:r>
              <a:rPr lang="en-GB" sz="2000" dirty="0">
                <a:solidFill>
                  <a:srgbClr val="FFFFFF"/>
                </a:solidFill>
              </a:rPr>
              <a:t>Market research demonstrates that demand for repair services is likely to remain strong due to rising smartphone costs and increasing consumer awareness of sustainability. The business benefits from a clear competitive advantage based on affordability, environmental responsibility, and customer-focused service.</a:t>
            </a:r>
            <a:br>
              <a:rPr lang="en-GB" sz="2000" dirty="0">
                <a:solidFill>
                  <a:srgbClr val="FFFFFF"/>
                </a:solidFill>
              </a:rPr>
            </a:br>
            <a:br>
              <a:rPr lang="en-GB" sz="2000" dirty="0">
                <a:solidFill>
                  <a:srgbClr val="FFFFFF"/>
                </a:solidFill>
              </a:rPr>
            </a:br>
            <a:r>
              <a:rPr lang="en-GB" sz="2000" dirty="0">
                <a:solidFill>
                  <a:srgbClr val="FFFFFF"/>
                </a:solidFill>
              </a:rPr>
              <a:t>With appropriate funding, effective marketing, and strong operational management, Eco Fix has significant potential for growth and long-term success. The business supports sustainability goals while generating economic value, making it an attractive opportunity for both investors and customers.</a:t>
            </a:r>
          </a:p>
          <a:p>
            <a:pPr>
              <a:lnSpc>
                <a:spcPct val="90000"/>
              </a:lnSpc>
            </a:pPr>
            <a:endParaRPr lang="en-GB" sz="2000" dirty="0">
              <a:solidFill>
                <a:srgbClr val="FFFFFF"/>
              </a:solidFill>
            </a:endParaRPr>
          </a:p>
        </p:txBody>
      </p:sp>
    </p:spTree>
    <p:extLst>
      <p:ext uri="{BB962C8B-B14F-4D97-AF65-F5344CB8AC3E}">
        <p14:creationId xmlns:p14="http://schemas.microsoft.com/office/powerpoint/2010/main" val="680428928"/>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E4C14-EFB1-FAE3-6574-F94050BA7621}"/>
              </a:ext>
            </a:extLst>
          </p:cNvPr>
          <p:cNvSpPr>
            <a:spLocks noGrp="1"/>
          </p:cNvSpPr>
          <p:nvPr>
            <p:ph type="title"/>
          </p:nvPr>
        </p:nvSpPr>
        <p:spPr>
          <a:xfrm>
            <a:off x="677334" y="609600"/>
            <a:ext cx="3843375" cy="5175624"/>
          </a:xfrm>
        </p:spPr>
        <p:txBody>
          <a:bodyPr anchor="ctr">
            <a:normAutofit/>
          </a:bodyPr>
          <a:lstStyle/>
          <a:p>
            <a:r>
              <a:rPr lang="en-GB" b="1" dirty="0">
                <a:solidFill>
                  <a:schemeClr val="tx1">
                    <a:lumMod val="85000"/>
                    <a:lumOff val="15000"/>
                  </a:schemeClr>
                </a:solidFill>
              </a:rPr>
              <a:t>Reference List</a:t>
            </a:r>
            <a:br>
              <a:rPr lang="en-GB" b="1" dirty="0">
                <a:solidFill>
                  <a:schemeClr val="tx1">
                    <a:lumMod val="85000"/>
                    <a:lumOff val="15000"/>
                  </a:schemeClr>
                </a:solidFill>
              </a:rPr>
            </a:br>
            <a:endParaRPr lang="en-GB" dirty="0">
              <a:solidFill>
                <a:schemeClr val="tx1">
                  <a:lumMod val="85000"/>
                  <a:lumOff val="15000"/>
                </a:schemeClr>
              </a:solidFill>
            </a:endParaRPr>
          </a:p>
        </p:txBody>
      </p:sp>
      <p:sp>
        <p:nvSpPr>
          <p:cNvPr id="3" name="Content Placeholder 2">
            <a:extLst>
              <a:ext uri="{FF2B5EF4-FFF2-40B4-BE49-F238E27FC236}">
                <a16:creationId xmlns:a16="http://schemas.microsoft.com/office/drawing/2014/main" id="{74865198-A722-6F93-2380-BCA450FA444B}"/>
              </a:ext>
            </a:extLst>
          </p:cNvPr>
          <p:cNvSpPr>
            <a:spLocks noGrp="1"/>
          </p:cNvSpPr>
          <p:nvPr>
            <p:ph idx="1"/>
          </p:nvPr>
        </p:nvSpPr>
        <p:spPr>
          <a:xfrm>
            <a:off x="4050890" y="609600"/>
            <a:ext cx="7576490" cy="5791199"/>
          </a:xfrm>
        </p:spPr>
        <p:txBody>
          <a:bodyPr anchor="ctr">
            <a:normAutofit/>
          </a:bodyPr>
          <a:lstStyle/>
          <a:p>
            <a:r>
              <a:rPr lang="en-GB" dirty="0">
                <a:solidFill>
                  <a:srgbClr val="FFFFFF"/>
                </a:solidFill>
              </a:rPr>
              <a:t>Burns, P. (2022) Entrepreneurship and Small Business. 6th ed. London: Red Globe Press.</a:t>
            </a:r>
            <a:br>
              <a:rPr lang="en-GB" dirty="0">
                <a:solidFill>
                  <a:srgbClr val="FFFFFF"/>
                </a:solidFill>
              </a:rPr>
            </a:br>
            <a:br>
              <a:rPr lang="en-GB" dirty="0">
                <a:solidFill>
                  <a:srgbClr val="FFFFFF"/>
                </a:solidFill>
              </a:rPr>
            </a:br>
            <a:r>
              <a:rPr lang="en-GB" dirty="0">
                <a:solidFill>
                  <a:srgbClr val="FFFFFF"/>
                </a:solidFill>
              </a:rPr>
              <a:t>Kotler, P., Armstrong, G. and Operonic, M. (2021) Principles of Marketing. 18th ed. Harlow: Pearson.</a:t>
            </a:r>
            <a:br>
              <a:rPr lang="en-GB" dirty="0">
                <a:solidFill>
                  <a:srgbClr val="FFFFFF"/>
                </a:solidFill>
              </a:rPr>
            </a:br>
            <a:br>
              <a:rPr lang="en-GB" dirty="0">
                <a:solidFill>
                  <a:srgbClr val="FFFFFF"/>
                </a:solidFill>
              </a:rPr>
            </a:br>
            <a:r>
              <a:rPr lang="en-GB" dirty="0">
                <a:solidFill>
                  <a:srgbClr val="FFFFFF"/>
                </a:solidFill>
              </a:rPr>
              <a:t>Scarborough, N. and Cornwall, J. (2020) Essentials of Entrepreneurship and Small Business Management. 9th ed. Harlow: Pearson.</a:t>
            </a:r>
            <a:br>
              <a:rPr lang="en-GB" dirty="0">
                <a:solidFill>
                  <a:srgbClr val="FFFFFF"/>
                </a:solidFill>
              </a:rPr>
            </a:br>
            <a:br>
              <a:rPr lang="en-GB" dirty="0">
                <a:solidFill>
                  <a:srgbClr val="FFFFFF"/>
                </a:solidFill>
              </a:rPr>
            </a:br>
            <a:r>
              <a:rPr lang="en-GB" dirty="0">
                <a:solidFill>
                  <a:srgbClr val="FFFFFF"/>
                </a:solidFill>
              </a:rPr>
              <a:t>Statista (2025) Consumer Electronics and Smartphone Market Statistics.</a:t>
            </a:r>
            <a:br>
              <a:rPr lang="en-GB" dirty="0">
                <a:solidFill>
                  <a:srgbClr val="FFFFFF"/>
                </a:solidFill>
              </a:rPr>
            </a:br>
            <a:endParaRPr lang="en-GB" dirty="0">
              <a:solidFill>
                <a:srgbClr val="FFFFFF"/>
              </a:solidFill>
            </a:endParaRPr>
          </a:p>
        </p:txBody>
      </p:sp>
    </p:spTree>
    <p:extLst>
      <p:ext uri="{BB962C8B-B14F-4D97-AF65-F5344CB8AC3E}">
        <p14:creationId xmlns:p14="http://schemas.microsoft.com/office/powerpoint/2010/main" val="2592153638"/>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7D875-7461-379B-FB7F-459B5101D222}"/>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kern="1200" dirty="0">
                <a:solidFill>
                  <a:schemeClr val="accent1"/>
                </a:solidFill>
                <a:latin typeface="+mj-lt"/>
                <a:ea typeface="+mj-ea"/>
                <a:cs typeface="+mj-cs"/>
              </a:rPr>
              <a:t>Thank you </a:t>
            </a:r>
          </a:p>
        </p:txBody>
      </p:sp>
      <p:sp>
        <p:nvSpPr>
          <p:cNvPr id="3" name="Content Placeholder 2">
            <a:extLst>
              <a:ext uri="{FF2B5EF4-FFF2-40B4-BE49-F238E27FC236}">
                <a16:creationId xmlns:a16="http://schemas.microsoft.com/office/drawing/2014/main" id="{BFEAB6C3-4D54-2582-0BD3-C36428DC0588}"/>
              </a:ext>
            </a:extLst>
          </p:cNvPr>
          <p:cNvSpPr>
            <a:spLocks noGrp="1"/>
          </p:cNvSpPr>
          <p:nvPr>
            <p:ph idx="1"/>
          </p:nvPr>
        </p:nvSpPr>
        <p:spPr>
          <a:xfrm>
            <a:off x="6024880" y="4907280"/>
            <a:ext cx="3249122" cy="478208"/>
          </a:xfrm>
        </p:spPr>
        <p:txBody>
          <a:bodyPr vert="horz" lIns="91440" tIns="45720" rIns="91440" bIns="45720" rtlCol="0" anchor="t">
            <a:noAutofit/>
          </a:bodyPr>
          <a:lstStyle/>
          <a:p>
            <a:pPr marL="0" indent="0">
              <a:buNone/>
            </a:pPr>
            <a:r>
              <a:rPr lang="en-US" sz="2800" b="1" u="sng" dirty="0">
                <a:solidFill>
                  <a:schemeClr val="tx1">
                    <a:lumMod val="50000"/>
                    <a:lumOff val="50000"/>
                  </a:schemeClr>
                </a:solidFill>
              </a:rPr>
              <a:t>Q&amp;A</a:t>
            </a:r>
          </a:p>
        </p:txBody>
      </p:sp>
      <p:pic>
        <p:nvPicPr>
          <p:cNvPr id="7" name="Graphic 6" descr="Question mark">
            <a:extLst>
              <a:ext uri="{FF2B5EF4-FFF2-40B4-BE49-F238E27FC236}">
                <a16:creationId xmlns:a16="http://schemas.microsoft.com/office/drawing/2014/main" id="{737F6DC8-3F34-914D-2901-3D271350FEFF}"/>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88604" y="1550139"/>
            <a:ext cx="3765692" cy="3765692"/>
          </a:xfrm>
          <a:prstGeom prst="rect">
            <a:avLst/>
          </a:prstGeom>
        </p:spPr>
      </p:pic>
    </p:spTree>
    <p:extLst>
      <p:ext uri="{BB962C8B-B14F-4D97-AF65-F5344CB8AC3E}">
        <p14:creationId xmlns:p14="http://schemas.microsoft.com/office/powerpoint/2010/main" val="336894061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195</TotalTime>
  <Words>1964</Words>
  <Application>Microsoft Office PowerPoint</Application>
  <PresentationFormat>Widescreen</PresentationFormat>
  <Paragraphs>64</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Trebuchet MS</vt:lpstr>
      <vt:lpstr>Wingdings 3</vt:lpstr>
      <vt:lpstr>Facet</vt:lpstr>
      <vt:lpstr>Eco Fix Mobile Repair and Recycling – Full Business Plan  </vt:lpstr>
      <vt:lpstr>               Executive Summary </vt:lpstr>
      <vt:lpstr>Overview of the Business Idea </vt:lpstr>
      <vt:lpstr>Market Research – PESTEL Analysis </vt:lpstr>
      <vt:lpstr>Competitor Analysis </vt:lpstr>
      <vt:lpstr>Marketing strategies</vt:lpstr>
      <vt:lpstr>Marketing strategies</vt:lpstr>
      <vt:lpstr>Financial Aspect    </vt:lpstr>
      <vt:lpstr>Financial plans</vt:lpstr>
      <vt:lpstr>Conclusion </vt:lpstr>
      <vt:lpstr>Reference List </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Rajapal Singh (2508102)</dc:creator>
  <cp:lastModifiedBy>Rajapal Singh (2508102)</cp:lastModifiedBy>
  <cp:revision>8</cp:revision>
  <dcterms:created xsi:type="dcterms:W3CDTF">2026-07-09T20:19:01Z</dcterms:created>
  <dcterms:modified xsi:type="dcterms:W3CDTF">2026-07-16T14:35:56Z</dcterms:modified>
</cp:coreProperties>
</file>