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37"/>
  </p:notesMasterIdLst>
  <p:handoutMasterIdLst>
    <p:handoutMasterId r:id="rId38"/>
  </p:handoutMasterIdLst>
  <p:sldIdLst>
    <p:sldId id="404" r:id="rId5"/>
    <p:sldId id="314" r:id="rId6"/>
    <p:sldId id="291" r:id="rId7"/>
    <p:sldId id="262" r:id="rId8"/>
    <p:sldId id="266" r:id="rId9"/>
    <p:sldId id="263" r:id="rId10"/>
    <p:sldId id="264" r:id="rId11"/>
    <p:sldId id="405" r:id="rId12"/>
    <p:sldId id="265" r:id="rId13"/>
    <p:sldId id="406" r:id="rId14"/>
    <p:sldId id="269" r:id="rId15"/>
    <p:sldId id="407" r:id="rId16"/>
    <p:sldId id="268" r:id="rId17"/>
    <p:sldId id="270" r:id="rId18"/>
    <p:sldId id="271" r:id="rId19"/>
    <p:sldId id="272" r:id="rId20"/>
    <p:sldId id="273" r:id="rId21"/>
    <p:sldId id="274" r:id="rId22"/>
    <p:sldId id="275" r:id="rId23"/>
    <p:sldId id="289" r:id="rId24"/>
    <p:sldId id="276" r:id="rId25"/>
    <p:sldId id="277" r:id="rId26"/>
    <p:sldId id="286" r:id="rId27"/>
    <p:sldId id="279" r:id="rId28"/>
    <p:sldId id="280" r:id="rId29"/>
    <p:sldId id="281" r:id="rId30"/>
    <p:sldId id="283" r:id="rId31"/>
    <p:sldId id="288" r:id="rId32"/>
    <p:sldId id="284" r:id="rId33"/>
    <p:sldId id="285" r:id="rId34"/>
    <p:sldId id="287" r:id="rId35"/>
    <p:sldId id="290" r:id="rId3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64CAC1-6A3E-4D8D-8ACC-8BB833F75E67}" v="1" dt="2023-02-20T18:06:41.4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SLA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73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73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8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KEY AREA FOR FLYING START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0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KEY AREA FOR FLYING START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692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50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245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98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563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631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PROCEDURES/BALANCE/DEVEPLANS/ETC TAKE COPIES.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066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46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150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 not need to translate acronyms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924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45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463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7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70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4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3464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363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269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845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70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486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96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3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29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039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95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36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36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668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403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610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72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871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79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74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7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298656" y="0"/>
            <a:ext cx="866775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431" y="5713837"/>
            <a:ext cx="9144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56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3284984"/>
            <a:ext cx="6858000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ECEY6011/C</a:t>
            </a:r>
            <a:br>
              <a:rPr lang="en-US" altLang="en-US" sz="4800" dirty="0"/>
            </a:br>
            <a:r>
              <a:rPr lang="cy-GB" altLang="en-US" sz="4800" dirty="0"/>
              <a:t>Arweinyddiaeth ar gyfer systemau o ansawdd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 dirty="0"/>
              <a:t> 6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Lecture 6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395536" y="1628800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E026B1C-E93C-3093-4A01-879A57A7F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2736"/>
            <a:ext cx="7886700" cy="3342874"/>
          </a:xfrm>
        </p:spPr>
        <p:txBody>
          <a:bodyPr>
            <a:normAutofit/>
          </a:bodyPr>
          <a:lstStyle/>
          <a:p>
            <a:pPr marL="0" indent="0" algn="ctr"/>
            <a:r>
              <a:rPr lang="en-GB" altLang="en-US" sz="5300" dirty="0">
                <a:latin typeface="Arial" panose="020B0604020202020204" pitchFamily="34" charset="0"/>
                <a:cs typeface="Arial" panose="020B0604020202020204" pitchFamily="34" charset="0"/>
              </a:rPr>
              <a:t>Rheoli </a:t>
            </a:r>
            <a:r>
              <a:rPr lang="en-GB" altLang="en-US" sz="53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br>
              <a:rPr lang="en-GB" altLang="en-US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53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a Setting</a:t>
            </a:r>
            <a:br>
              <a:rPr lang="en-GB" alt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 err="1">
                <a:latin typeface="+mn-lt"/>
              </a:rPr>
              <a:t>T</a:t>
            </a:r>
            <a:r>
              <a:rPr lang="en-GB" sz="4400" dirty="0" err="1">
                <a:latin typeface="+mn-lt"/>
                <a:cs typeface="Calibri" panose="020F0502020204030204" pitchFamily="34" charset="0"/>
              </a:rPr>
              <a:t>îm</a:t>
            </a:r>
            <a:r>
              <a:rPr lang="en-GB" sz="4400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dirty="0" err="1">
                <a:latin typeface="+mn-lt"/>
                <a:cs typeface="Calibri" panose="020F0502020204030204" pitchFamily="34" charset="0"/>
              </a:rPr>
              <a:t>Lleol</a:t>
            </a:r>
            <a:r>
              <a:rPr lang="en-GB" sz="4400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dirty="0" err="1">
                <a:latin typeface="+mn-lt"/>
                <a:cs typeface="Calibri" panose="020F0502020204030204" pitchFamily="34" charset="0"/>
              </a:rPr>
              <a:t>Dechrau’n</a:t>
            </a:r>
            <a:r>
              <a:rPr lang="en-GB" sz="4400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dirty="0" err="1">
                <a:latin typeface="+mn-lt"/>
                <a:cs typeface="Calibri" panose="020F0502020204030204" pitchFamily="34" charset="0"/>
              </a:rPr>
              <a:t>Deg</a:t>
            </a:r>
            <a:br>
              <a:rPr lang="en-GB" sz="4400" dirty="0">
                <a:latin typeface="+mn-lt"/>
                <a:cs typeface="Calibri" panose="020F0502020204030204" pitchFamily="34" charset="0"/>
              </a:rPr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Flying Start Local team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0" y="1458409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Abide by terms of Service Level Agreement.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Follow Local guidance, policy and procedure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Attend meetings as required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Complete reports on impact, data collection and budget monitoring throughout the year.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Link with Advisory teacher to review setting development plan.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793FA-E1A8-431A-8753-7EE3A52A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450296"/>
            <a:ext cx="4038600" cy="3989040"/>
          </a:xfrm>
        </p:spPr>
        <p:txBody>
          <a:bodyPr>
            <a:normAutofit/>
          </a:bodyPr>
          <a:lstStyle/>
          <a:p>
            <a:r>
              <a:rPr lang="cy-GB" dirty="0">
                <a:latin typeface="+mj-lt"/>
              </a:rPr>
              <a:t>Cadw at delerau Cytundeb Lefel Gwasanaeth</a:t>
            </a:r>
          </a:p>
          <a:p>
            <a:r>
              <a:rPr lang="cy-GB" dirty="0">
                <a:latin typeface="+mj-lt"/>
              </a:rPr>
              <a:t>Dilyn canllawiau, polisi a gweithdrefn Lleol</a:t>
            </a:r>
          </a:p>
          <a:p>
            <a:r>
              <a:rPr lang="cy-GB" dirty="0">
                <a:latin typeface="+mj-lt"/>
              </a:rPr>
              <a:t>Mynychu cyfarfodydd yn </a:t>
            </a:r>
            <a:r>
              <a:rPr lang="cy-GB" dirty="0">
                <a:latin typeface="+mj-lt"/>
                <a:cs typeface="Calibri" panose="020F0502020204030204" pitchFamily="34" charset="0"/>
              </a:rPr>
              <a:t>ôl yr angen</a:t>
            </a:r>
          </a:p>
          <a:p>
            <a:r>
              <a:rPr lang="cy-GB" dirty="0">
                <a:latin typeface="+mj-lt"/>
                <a:cs typeface="Calibri" panose="020F0502020204030204" pitchFamily="34" charset="0"/>
              </a:rPr>
              <a:t>Cwblhau adroddiad ar effaith, casglu data a monitro cyllideb trwy gydol y flwyddyn.</a:t>
            </a:r>
          </a:p>
          <a:p>
            <a:r>
              <a:rPr lang="cy-GB" dirty="0">
                <a:latin typeface="+mj-lt"/>
                <a:cs typeface="Calibri" panose="020F0502020204030204" pitchFamily="34" charset="0"/>
              </a:rPr>
              <a:t>Cyswllt gydag athro Ymgynghorol i adolygu gosod cynllun datblygu.</a:t>
            </a:r>
            <a:endParaRPr lang="cy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9272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 err="1"/>
              <a:t>Sicrhau</a:t>
            </a:r>
            <a:r>
              <a:rPr lang="en-GB" sz="4400" dirty="0"/>
              <a:t> </a:t>
            </a:r>
            <a:r>
              <a:rPr lang="en-GB" sz="4400" dirty="0" err="1"/>
              <a:t>Ansawdd</a:t>
            </a:r>
            <a:r>
              <a:rPr lang="en-GB" sz="4400" dirty="0"/>
              <a:t>: WPPA</a:t>
            </a:r>
            <a:br>
              <a:rPr lang="en-GB" sz="4400" dirty="0"/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Quality Assurance: WPPA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8518" y="1690689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Renew Membership each year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Complete relevant paperwork required for annual reaccreditation with Quality for All scheme.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Link with development worker and engage with events, forums etc.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0A030-3A33-4F4B-B71D-EF79B03A19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4461" y="1690689"/>
            <a:ext cx="4248472" cy="3989040"/>
          </a:xfrm>
        </p:spPr>
        <p:txBody>
          <a:bodyPr>
            <a:normAutofit/>
          </a:bodyPr>
          <a:lstStyle/>
          <a:p>
            <a:r>
              <a:rPr lang="cy-GB" sz="2400" dirty="0"/>
              <a:t>Adnewyddu Aelodaeth bob blwyddyn</a:t>
            </a:r>
          </a:p>
          <a:p>
            <a:r>
              <a:rPr lang="cy-GB" sz="2400" dirty="0"/>
              <a:t>Cwblhau’r gwaith papur perthnasol sydd ei angen ar gyfer </a:t>
            </a:r>
            <a:r>
              <a:rPr lang="cy-GB" sz="2400" dirty="0" err="1"/>
              <a:t>ailachrediad</a:t>
            </a:r>
            <a:r>
              <a:rPr lang="cy-GB" sz="2400" dirty="0"/>
              <a:t> blynyddol gyda’r cynllun Ansawdd i Bawb</a:t>
            </a:r>
          </a:p>
          <a:p>
            <a:r>
              <a:rPr lang="cy-GB" sz="2400" dirty="0"/>
              <a:t>Cyswllt gyda gweithiwr datblygu ac ymgysylltu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â digwyddiadau, fforymau ayb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144086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969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Ysgol </a:t>
            </a:r>
            <a:r>
              <a:rPr lang="en-GB" sz="4400" dirty="0" err="1"/>
              <a:t>Gynradd</a:t>
            </a:r>
            <a:br>
              <a:rPr lang="en-GB" sz="4400" dirty="0"/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Primary School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25888" y="1556792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‘The youngest class in the school’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Support positive Transition experiences for children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Be positive ambassadors for the school and build relationships with parents and the local community.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Take an active role in the life of the school.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DBE02-6CE6-4278-85B0-C7FE22C63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556792"/>
            <a:ext cx="4098574" cy="3989040"/>
          </a:xfrm>
        </p:spPr>
        <p:txBody>
          <a:bodyPr>
            <a:noAutofit/>
          </a:bodyPr>
          <a:lstStyle/>
          <a:p>
            <a:r>
              <a:rPr lang="cy-GB" sz="2400" dirty="0"/>
              <a:t>‘Y dosbarth ieuangaf yn yr ysgol’</a:t>
            </a:r>
          </a:p>
          <a:p>
            <a:r>
              <a:rPr lang="cy-GB" sz="2400" dirty="0"/>
              <a:t>Cefnogi profiadau Trawsnewid positif ar gyfer plant</a:t>
            </a:r>
          </a:p>
          <a:p>
            <a:r>
              <a:rPr lang="cy-GB" sz="2400" dirty="0"/>
              <a:t>Bod yn llysgenhadon positif ar gyfer yr ysgol a meithrin perthnasoedd gyda rhieni a’r gymuned leol.</a:t>
            </a:r>
          </a:p>
          <a:p>
            <a:r>
              <a:rPr lang="cy-GB" sz="2400" dirty="0"/>
              <a:t>Cymryd r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ôl weithredol ym mywyd yr ysgol.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669397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475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Rhieni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Parents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8200" y="1556792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Children to be safe.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children to be happy.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children to be cared for by qualified Staff that are cheerful, helpful and welcoming.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the setting to be clean and well maintained.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57539-82BE-4D22-9ABB-2F5D3EC9C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556792"/>
            <a:ext cx="4038600" cy="3989040"/>
          </a:xfrm>
        </p:spPr>
        <p:txBody>
          <a:bodyPr>
            <a:normAutofit/>
          </a:bodyPr>
          <a:lstStyle/>
          <a:p>
            <a:r>
              <a:rPr lang="cy-GB" sz="2400" dirty="0"/>
              <a:t>Eisiau i blant fod yn saff.</a:t>
            </a:r>
          </a:p>
          <a:p>
            <a:r>
              <a:rPr lang="cy-GB" sz="2400" dirty="0"/>
              <a:t>Eisiau i blant fod yn hapus.</a:t>
            </a:r>
          </a:p>
          <a:p>
            <a:r>
              <a:rPr lang="cy-GB" sz="2400" dirty="0"/>
              <a:t>Eisiau i blant gael gofal gan Staff cymwys sy’n siriol, yn barod i helpu ac yn groesawgar.</a:t>
            </a:r>
          </a:p>
          <a:p>
            <a:r>
              <a:rPr lang="cy-GB" sz="2400" dirty="0"/>
              <a:t>Eisiau i’r </a:t>
            </a:r>
            <a:r>
              <a:rPr lang="cy-GB" sz="2400" dirty="0">
                <a:latin typeface="+mj-lt"/>
              </a:rPr>
              <a:t>lleoliad fod yn l</a:t>
            </a:r>
            <a:r>
              <a:rPr lang="cy-GB" sz="2400" dirty="0">
                <a:latin typeface="+mj-lt"/>
                <a:cs typeface="Calibri" panose="020F0502020204030204" pitchFamily="34" charset="0"/>
              </a:rPr>
              <a:t>ân ac wedi’i gynnal yn dda.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89700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475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Rhieni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Parents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8200" y="1556792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opportunities to discuss their child with staff if they have any concerns or complaints.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to have a say in development of the setting.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Want clear communication around events, INSET days etc.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57539-82BE-4D22-9ABB-2F5D3EC9C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556792"/>
            <a:ext cx="4038600" cy="3989040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cyfleoedd i drafod eu plentyn gyda staff os oes ganddynt unrhyw bryderon neu gwynion.</a:t>
            </a:r>
          </a:p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cael lleisio’u barn yn natblygiad y lleoliad.</a:t>
            </a:r>
          </a:p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cyfathrebu clir ynghylch digwyddiadau, diwrnodau HMS ayb.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68122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1" y="9207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dirty="0"/>
              <a:t>Staff</a:t>
            </a:r>
            <a:r>
              <a:rPr lang="en-GB" dirty="0"/>
              <a:t> </a:t>
            </a:r>
            <a:br>
              <a:rPr lang="en-GB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Staff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140" y="1681390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 nice work environment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Good relationships with colleagues and managers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Fair pay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Clear Vision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0D7EB-B5D0-4486-84A0-2699A1AF6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678895"/>
            <a:ext cx="4162334" cy="3989040"/>
          </a:xfrm>
        </p:spPr>
        <p:txBody>
          <a:bodyPr>
            <a:noAutofit/>
          </a:bodyPr>
          <a:lstStyle/>
          <a:p>
            <a:r>
              <a:rPr lang="cy-GB" sz="2400" dirty="0"/>
              <a:t>Amgylchedd gwaith neis</a:t>
            </a:r>
          </a:p>
          <a:p>
            <a:r>
              <a:rPr lang="cy-GB" sz="2400" dirty="0"/>
              <a:t>Perthnasoedd da gyda chydweithwyr a rheolwyr</a:t>
            </a:r>
          </a:p>
          <a:p>
            <a:r>
              <a:rPr lang="cy-GB" sz="2400" dirty="0"/>
              <a:t>Cyflog teg</a:t>
            </a:r>
          </a:p>
          <a:p>
            <a:r>
              <a:rPr lang="cy-GB" sz="2400" dirty="0"/>
              <a:t>Gweledigaeth glir</a:t>
            </a:r>
          </a:p>
        </p:txBody>
      </p:sp>
    </p:spTree>
    <p:extLst>
      <p:ext uri="{BB962C8B-B14F-4D97-AF65-F5344CB8AC3E}">
        <p14:creationId xmlns:p14="http://schemas.microsoft.com/office/powerpoint/2010/main" val="1499067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1" y="9207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dirty="0"/>
              <a:t>Staff</a:t>
            </a:r>
            <a:r>
              <a:rPr lang="en-GB" dirty="0"/>
              <a:t> </a:t>
            </a:r>
            <a:br>
              <a:rPr lang="en-GB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Staff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140" y="1825853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Opportunities to learn and develop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Access to additional training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Good communication particularly when changes made.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0D7EB-B5D0-4486-84A0-2699A1AF6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825853"/>
            <a:ext cx="4162334" cy="3989040"/>
          </a:xfrm>
        </p:spPr>
        <p:txBody>
          <a:bodyPr>
            <a:noAutofit/>
          </a:bodyPr>
          <a:lstStyle/>
          <a:p>
            <a:r>
              <a:rPr lang="cy-GB" sz="2400" dirty="0"/>
              <a:t>Cyfleoedd i ddysgu a datblygu</a:t>
            </a:r>
          </a:p>
          <a:p>
            <a:r>
              <a:rPr lang="cy-GB" sz="2400" dirty="0"/>
              <a:t>Mynediad i hyfforddiant ychwanegol</a:t>
            </a:r>
          </a:p>
          <a:p>
            <a:r>
              <a:rPr lang="cy-GB" sz="2400" dirty="0"/>
              <a:t>Cyfathrebu da yn arbennig pan gwneir newidiadau. </a:t>
            </a:r>
          </a:p>
        </p:txBody>
      </p:sp>
    </p:spTree>
    <p:extLst>
      <p:ext uri="{BB962C8B-B14F-4D97-AF65-F5344CB8AC3E}">
        <p14:creationId xmlns:p14="http://schemas.microsoft.com/office/powerpoint/2010/main" val="2841839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6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Plant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Children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748" y="2037015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Familiar adults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Familiar routines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Consistent boundaries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Praise and encouragement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Opportunities and experiences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2037015"/>
            <a:ext cx="4038600" cy="3989040"/>
          </a:xfrm>
        </p:spPr>
        <p:txBody>
          <a:bodyPr>
            <a:normAutofit/>
          </a:bodyPr>
          <a:lstStyle/>
          <a:p>
            <a:r>
              <a:rPr lang="cy-GB" sz="2400" dirty="0"/>
              <a:t>Oedolion cyfarwydd</a:t>
            </a:r>
          </a:p>
          <a:p>
            <a:r>
              <a:rPr lang="cy-GB" sz="2400" dirty="0"/>
              <a:t>Arferion cyfarwydd</a:t>
            </a:r>
          </a:p>
          <a:p>
            <a:r>
              <a:rPr lang="cy-GB" sz="2400" dirty="0"/>
              <a:t>Ffiniau cyson</a:t>
            </a:r>
          </a:p>
          <a:p>
            <a:r>
              <a:rPr lang="cy-GB" sz="2400" dirty="0"/>
              <a:t>Canmoliaeth ac anogaeth</a:t>
            </a:r>
          </a:p>
          <a:p>
            <a:r>
              <a:rPr lang="cy-GB" sz="2400" dirty="0" err="1"/>
              <a:t>Cyfleuoedd</a:t>
            </a:r>
            <a:r>
              <a:rPr lang="cy-GB" sz="2400" dirty="0"/>
              <a:t> a profiadau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3815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6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Plant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Children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58748" y="1628800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Praise and encouragement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right balance of risk and safety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To have a say in the life of the setting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Access to experiences and materials they may not have at home.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3" y="1628800"/>
            <a:ext cx="4038600" cy="3989040"/>
          </a:xfrm>
        </p:spPr>
        <p:txBody>
          <a:bodyPr>
            <a:normAutofit/>
          </a:bodyPr>
          <a:lstStyle/>
          <a:p>
            <a:r>
              <a:rPr lang="cy-GB" sz="2400" dirty="0"/>
              <a:t>Y cydbwysedd iawn o risg a diogelwch</a:t>
            </a:r>
          </a:p>
          <a:p>
            <a:r>
              <a:rPr lang="cy-GB" sz="2400" dirty="0"/>
              <a:t>Cael lleisio barn ym mywyd y lleoliad</a:t>
            </a:r>
          </a:p>
          <a:p>
            <a:r>
              <a:rPr lang="cy-GB" sz="2400" dirty="0"/>
              <a:t>Mynediad i brofiadau a deunyddiau nad oes ganddynt adref o bosibl.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71957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Sut?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How? </a:t>
            </a:r>
          </a:p>
        </p:txBody>
      </p:sp>
      <p:pic>
        <p:nvPicPr>
          <p:cNvPr id="5128" name="Picture 8" descr="C:\Users\emma.battenbough\AppData\Local\Microsoft\Windows\Temporary Internet Files\Content.IE5\47HR9MYG\characters-2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318" y="1934682"/>
            <a:ext cx="2674852" cy="37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776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dirty="0" err="1"/>
              <a:t>Tasgau</a:t>
            </a:r>
            <a:r>
              <a:rPr lang="en-GB" sz="4400" dirty="0"/>
              <a:t> </a:t>
            </a:r>
            <a:r>
              <a:rPr lang="en-GB" sz="4400" dirty="0" err="1"/>
              <a:t>parhaus</a:t>
            </a:r>
            <a:br>
              <a:rPr lang="en-GB" sz="4400" dirty="0"/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On-going tasks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34" y="1222375"/>
            <a:ext cx="81905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988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01452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Iechyd a </a:t>
            </a:r>
            <a:r>
              <a:rPr lang="en-GB" sz="4800" dirty="0" err="1"/>
              <a:t>diogelwch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4048" y="1556792"/>
            <a:ext cx="4038600" cy="3989040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Daily checks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Risk assessments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Policies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Food hygiene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Cleaning routines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Exclusion policies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Monthly meetings </a:t>
            </a:r>
          </a:p>
          <a:p>
            <a:endParaRPr lang="en-GB" dirty="0"/>
          </a:p>
        </p:txBody>
      </p:sp>
      <p:pic>
        <p:nvPicPr>
          <p:cNvPr id="1026" name="Picture 2" descr="C:\Users\emma.battenbough\AppData\Local\Microsoft\Windows\Temporary Internet Files\Content.IE5\47HR9MYG\log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2322" y="5157192"/>
            <a:ext cx="1599356" cy="159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ACF40C-C959-466A-BF1D-B014F658711E}"/>
              </a:ext>
            </a:extLst>
          </p:cNvPr>
          <p:cNvSpPr txBox="1">
            <a:spLocks/>
          </p:cNvSpPr>
          <p:nvPr/>
        </p:nvSpPr>
        <p:spPr>
          <a:xfrm>
            <a:off x="611560" y="1556792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Gwiriadau dyddiol</a:t>
            </a:r>
          </a:p>
          <a:p>
            <a:r>
              <a:rPr lang="cy-GB" dirty="0"/>
              <a:t>Asesiadau risg</a:t>
            </a:r>
          </a:p>
          <a:p>
            <a:r>
              <a:rPr lang="cy-GB" dirty="0"/>
              <a:t>Polisïau </a:t>
            </a:r>
          </a:p>
          <a:p>
            <a:r>
              <a:rPr lang="cy-GB" dirty="0"/>
              <a:t>Hylendid bwyd</a:t>
            </a:r>
          </a:p>
          <a:p>
            <a:r>
              <a:rPr lang="cy-GB" dirty="0"/>
              <a:t>Arferion glanhau</a:t>
            </a:r>
          </a:p>
          <a:p>
            <a:r>
              <a:rPr lang="cy-GB" dirty="0"/>
              <a:t>Polisïau eithrio</a:t>
            </a:r>
          </a:p>
          <a:p>
            <a:r>
              <a:rPr lang="cy-GB" dirty="0"/>
              <a:t>Cyfarfodydd misol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02394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164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Cyllideb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Budget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6792" y="1682342"/>
            <a:ext cx="3034680" cy="3989040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Monthly returns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Petty cash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Managing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Wish lists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Consulting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emma.battenbough\AppData\Local\Microsoft\Windows\Temporary Internet Files\Content.IE5\47HR9MYG\bag_of_money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9049" y="3074167"/>
            <a:ext cx="1505902" cy="192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4488078-8E42-426D-84D5-9C9E06E4B86C}"/>
              </a:ext>
            </a:extLst>
          </p:cNvPr>
          <p:cNvSpPr txBox="1">
            <a:spLocks/>
          </p:cNvSpPr>
          <p:nvPr/>
        </p:nvSpPr>
        <p:spPr>
          <a:xfrm>
            <a:off x="214042" y="1758542"/>
            <a:ext cx="3683044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Dychweliadau</a:t>
            </a:r>
            <a:r>
              <a:rPr lang="en-GB" dirty="0"/>
              <a:t> </a:t>
            </a:r>
            <a:r>
              <a:rPr lang="en-GB" dirty="0" err="1"/>
              <a:t>misol</a:t>
            </a:r>
            <a:endParaRPr lang="en-GB" dirty="0"/>
          </a:p>
          <a:p>
            <a:r>
              <a:rPr lang="en-GB" dirty="0"/>
              <a:t>Arian </a:t>
            </a:r>
            <a:r>
              <a:rPr lang="en-GB" dirty="0" err="1">
                <a:latin typeface="+mj-lt"/>
              </a:rPr>
              <a:t>m</a:t>
            </a:r>
            <a:r>
              <a:rPr lang="en-GB" dirty="0" err="1">
                <a:latin typeface="+mj-lt"/>
                <a:cs typeface="Calibri" panose="020F0502020204030204" pitchFamily="34" charset="0"/>
              </a:rPr>
              <a:t>ân</a:t>
            </a:r>
            <a:endParaRPr lang="en-GB" dirty="0">
              <a:latin typeface="+mj-lt"/>
            </a:endParaRPr>
          </a:p>
          <a:p>
            <a:r>
              <a:rPr lang="en-GB" dirty="0"/>
              <a:t>Rheoli</a:t>
            </a:r>
          </a:p>
          <a:p>
            <a:r>
              <a:rPr lang="en-GB" dirty="0" err="1"/>
              <a:t>Rhestrau</a:t>
            </a:r>
            <a:r>
              <a:rPr lang="en-GB" dirty="0"/>
              <a:t> </a:t>
            </a:r>
            <a:r>
              <a:rPr lang="en-GB" dirty="0" err="1"/>
              <a:t>dymuniadau</a:t>
            </a:r>
            <a:r>
              <a:rPr lang="en-GB" dirty="0"/>
              <a:t> </a:t>
            </a:r>
          </a:p>
          <a:p>
            <a:r>
              <a:rPr lang="en-GB" dirty="0" err="1"/>
              <a:t>Ymgynghori</a:t>
            </a: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181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744" y="82098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Offer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84879" y="1556792"/>
            <a:ext cx="4038600" cy="398904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CIW: SASS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WPPA: Reaccreditation annually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Own setting evaluations – ITERS, SDQ’s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Result based Accountability (RBA)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SSTEW, FPP data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0062D-5BAA-44C6-819A-AEA6EFF857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1576" y="1556792"/>
            <a:ext cx="3569567" cy="3989040"/>
          </a:xfrm>
        </p:spPr>
        <p:txBody>
          <a:bodyPr>
            <a:normAutofit lnSpcReduction="10000"/>
          </a:bodyPr>
          <a:lstStyle/>
          <a:p>
            <a:r>
              <a:rPr lang="cy-GB" sz="2800" dirty="0"/>
              <a:t>AGC: SASS</a:t>
            </a:r>
          </a:p>
          <a:p>
            <a:r>
              <a:rPr lang="cy-GB" sz="2800" dirty="0"/>
              <a:t>WIPPA: </a:t>
            </a:r>
            <a:r>
              <a:rPr lang="cy-GB" sz="2800" dirty="0" err="1"/>
              <a:t>Ailachredu</a:t>
            </a:r>
            <a:r>
              <a:rPr lang="cy-GB" sz="2800" dirty="0"/>
              <a:t> bob blwyddyn</a:t>
            </a:r>
          </a:p>
          <a:p>
            <a:r>
              <a:rPr lang="cy-GB" sz="2800" dirty="0"/>
              <a:t>Gwerthusiadau eich lleoliad eich hun – ITERS, </a:t>
            </a:r>
            <a:r>
              <a:rPr lang="cy-GB" sz="2800" dirty="0" err="1"/>
              <a:t>SDQs</a:t>
            </a:r>
            <a:endParaRPr lang="cy-GB" sz="2800" dirty="0"/>
          </a:p>
          <a:p>
            <a:r>
              <a:rPr lang="cy-GB" sz="2800" dirty="0"/>
              <a:t>Atebolrwydd seiliedig ar ganlyniadau (RBA)</a:t>
            </a:r>
          </a:p>
          <a:p>
            <a:r>
              <a:rPr lang="cy-GB" sz="2800" dirty="0"/>
              <a:t>TEW, DATA FPP </a:t>
            </a:r>
          </a:p>
        </p:txBody>
      </p:sp>
      <p:pic>
        <p:nvPicPr>
          <p:cNvPr id="61442" name="Picture 2" descr="Wrench and Hammer Crossed Cross Tools Logo Sign Handyman image 1">
            <a:extLst>
              <a:ext uri="{FF2B5EF4-FFF2-40B4-BE49-F238E27FC236}">
                <a16:creationId xmlns:a16="http://schemas.microsoft.com/office/drawing/2014/main" id="{F0F4EC01-364F-F070-A89E-BC736DE206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65" t="10868" r="12090" b="12063"/>
          <a:stretch/>
        </p:blipFill>
        <p:spPr bwMode="auto">
          <a:xfrm>
            <a:off x="3701143" y="4065814"/>
            <a:ext cx="1480457" cy="127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112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dirty="0"/>
              <a:t>Cyfarfodydd</a:t>
            </a:r>
            <a:br>
              <a:rPr lang="cy-GB" sz="4800" dirty="0"/>
            </a:br>
            <a:r>
              <a:rPr lang="cy-GB" sz="4800" dirty="0" err="1">
                <a:solidFill>
                  <a:schemeClr val="accent6">
                    <a:lumMod val="75000"/>
                  </a:schemeClr>
                </a:solidFill>
              </a:rPr>
              <a:t>Meetings</a:t>
            </a:r>
            <a:endParaRPr lang="cy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16657" y="2197770"/>
            <a:ext cx="3466728" cy="3989040"/>
          </a:xfrm>
        </p:spPr>
        <p:txBody>
          <a:bodyPr/>
          <a:lstStyle/>
          <a:p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Multi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agency</a:t>
            </a:r>
            <a:endParaRPr lang="cy-GB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Managers</a:t>
            </a:r>
            <a:endParaRPr lang="cy-GB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Staff</a:t>
            </a:r>
          </a:p>
          <a:p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Early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years</a:t>
            </a:r>
            <a:endParaRPr lang="cy-GB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Assurance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Share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good</a:t>
            </a:r>
            <a:r>
              <a:rPr lang="cy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6">
                    <a:lumMod val="75000"/>
                  </a:schemeClr>
                </a:solidFill>
              </a:rPr>
              <a:t>practice</a:t>
            </a:r>
            <a:endParaRPr lang="cy-GB" sz="28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5AE35-F85A-44C3-8AA1-D9EB9A4A7D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4718" y="2323271"/>
            <a:ext cx="4038600" cy="3989040"/>
          </a:xfrm>
        </p:spPr>
        <p:txBody>
          <a:bodyPr>
            <a:normAutofit/>
          </a:bodyPr>
          <a:lstStyle/>
          <a:p>
            <a:r>
              <a:rPr lang="cy-GB" sz="2800" dirty="0"/>
              <a:t>Aml-asiantaeth</a:t>
            </a:r>
          </a:p>
          <a:p>
            <a:r>
              <a:rPr lang="cy-GB" sz="2800" dirty="0"/>
              <a:t>Rheolwyr</a:t>
            </a:r>
          </a:p>
          <a:p>
            <a:r>
              <a:rPr lang="cy-GB" sz="2800" dirty="0"/>
              <a:t>Staff</a:t>
            </a:r>
          </a:p>
          <a:p>
            <a:r>
              <a:rPr lang="cy-GB" sz="2800" dirty="0"/>
              <a:t>Blynyddoedd cynnar</a:t>
            </a:r>
          </a:p>
          <a:p>
            <a:r>
              <a:rPr lang="cy-GB" sz="2800" dirty="0"/>
              <a:t>Sicrhau Ansawdd</a:t>
            </a:r>
          </a:p>
          <a:p>
            <a:r>
              <a:rPr lang="cy-GB" sz="2800" dirty="0"/>
              <a:t>Rhannu arfer dda</a:t>
            </a:r>
          </a:p>
        </p:txBody>
      </p:sp>
      <p:pic>
        <p:nvPicPr>
          <p:cNvPr id="4099" name="Picture 3" descr="C:\Users\emma.battenbough\AppData\Local\Microsoft\Windows\Temporary Internet Files\Content.IE5\KCJ157QY\sbGrou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803" y="3989613"/>
            <a:ext cx="1618394" cy="160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583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9299"/>
            <a:ext cx="9013371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Rheoli </a:t>
            </a:r>
            <a:r>
              <a:rPr lang="en-GB" sz="4800" dirty="0" err="1"/>
              <a:t>Perfformiad</a:t>
            </a:r>
            <a:r>
              <a:rPr lang="en-GB" sz="4800" dirty="0"/>
              <a:t> Staff</a:t>
            </a:r>
            <a:br>
              <a:rPr lang="en-GB" sz="4800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Staff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Performance Management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748" y="1424862"/>
            <a:ext cx="5229532" cy="4319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72149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564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Hyfforddiant</a:t>
            </a:r>
            <a:r>
              <a:rPr lang="en-GB" sz="4800" dirty="0"/>
              <a:t> Staff</a:t>
            </a:r>
            <a:br>
              <a:rPr lang="en-GB" sz="4800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Staff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Training 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81" y="1592796"/>
            <a:ext cx="850423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1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475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Presenoldeb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1327" y="1541714"/>
            <a:ext cx="3238501" cy="398904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Sims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Monitoring (above 80%)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Discussion with parents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Discussion with agencies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Procedures for consistent poor attendance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FD114-A8DC-413B-9C0C-8F6967B97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28" y="1628800"/>
            <a:ext cx="3638872" cy="3989040"/>
          </a:xfrm>
        </p:spPr>
        <p:txBody>
          <a:bodyPr>
            <a:normAutofit lnSpcReduction="10000"/>
          </a:bodyPr>
          <a:lstStyle/>
          <a:p>
            <a:r>
              <a:rPr lang="cy-GB" sz="2800" dirty="0" err="1"/>
              <a:t>Sims</a:t>
            </a:r>
            <a:endParaRPr lang="cy-GB" sz="2800" dirty="0"/>
          </a:p>
          <a:p>
            <a:r>
              <a:rPr lang="cy-GB" sz="2800" dirty="0"/>
              <a:t>Monitro (dros 80%)</a:t>
            </a:r>
          </a:p>
          <a:p>
            <a:r>
              <a:rPr lang="cy-GB" sz="2800" dirty="0"/>
              <a:t>Trafodaeth gyda rhieni</a:t>
            </a:r>
          </a:p>
          <a:p>
            <a:r>
              <a:rPr lang="cy-GB" sz="2800" dirty="0"/>
              <a:t>Trafodaeth gydag asiantaethau</a:t>
            </a:r>
          </a:p>
          <a:p>
            <a:r>
              <a:rPr lang="cy-GB" sz="2800" dirty="0"/>
              <a:t>Gweithdrefnau ar gyfer presenoldeb gwael cyson.</a:t>
            </a:r>
          </a:p>
        </p:txBody>
      </p:sp>
      <p:pic>
        <p:nvPicPr>
          <p:cNvPr id="62466" name="Picture 2" descr="When attendance is optional - Attendance Matters Magazine">
            <a:extLst>
              <a:ext uri="{FF2B5EF4-FFF2-40B4-BE49-F238E27FC236}">
                <a16:creationId xmlns:a16="http://schemas.microsoft.com/office/drawing/2014/main" id="{44F9DBC0-3465-B7DE-B5C5-39DF989D5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121" y="4148677"/>
            <a:ext cx="2207758" cy="146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383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65126"/>
            <a:ext cx="8928992" cy="1325563"/>
          </a:xfrm>
        </p:spPr>
        <p:txBody>
          <a:bodyPr>
            <a:noAutofit/>
          </a:bodyPr>
          <a:lstStyle/>
          <a:p>
            <a:pPr algn="ctr"/>
            <a:r>
              <a:rPr lang="en-GB" sz="4400" dirty="0" err="1"/>
              <a:t>Adolygu</a:t>
            </a:r>
            <a:r>
              <a:rPr lang="en-GB" sz="4400" dirty="0"/>
              <a:t> </a:t>
            </a:r>
            <a:r>
              <a:rPr lang="en-GB" sz="4400" dirty="0" err="1"/>
              <a:t>rhestr</a:t>
            </a:r>
            <a:r>
              <a:rPr lang="en-GB" sz="4400" dirty="0"/>
              <a:t> </a:t>
            </a:r>
            <a:r>
              <a:rPr lang="en-GB" sz="4400" dirty="0" err="1"/>
              <a:t>aros</a:t>
            </a:r>
            <a:r>
              <a:rPr lang="en-GB" sz="4400" dirty="0"/>
              <a:t> a </a:t>
            </a:r>
            <a:r>
              <a:rPr lang="en-GB" sz="4400" dirty="0" err="1"/>
              <a:t>dyrannu</a:t>
            </a:r>
            <a:r>
              <a:rPr lang="en-GB" sz="4400" dirty="0"/>
              <a:t> </a:t>
            </a:r>
            <a:r>
              <a:rPr lang="en-GB" sz="4400" dirty="0" err="1"/>
              <a:t>lle</a:t>
            </a:r>
            <a:br>
              <a:rPr lang="en-GB" sz="4400" dirty="0"/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Waiting list review and place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89813" y="2015243"/>
            <a:ext cx="3508955" cy="3989040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Childcare list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Allocate places and key workers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Registration meeting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Home visits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Settling in procedures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96F51-FC85-484C-A2A1-1BB5B487F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504" y="2015243"/>
            <a:ext cx="3718827" cy="3989040"/>
          </a:xfrm>
        </p:spPr>
        <p:txBody>
          <a:bodyPr>
            <a:normAutofit/>
          </a:bodyPr>
          <a:lstStyle/>
          <a:p>
            <a:r>
              <a:rPr lang="cy-GB" sz="2800" dirty="0">
                <a:latin typeface="+mj-lt"/>
              </a:rPr>
              <a:t>Rhestr gofal plant</a:t>
            </a:r>
          </a:p>
          <a:p>
            <a:r>
              <a:rPr lang="cy-GB" sz="2800" dirty="0">
                <a:latin typeface="+mj-lt"/>
              </a:rPr>
              <a:t>Clustnodi lleoedd a gweithwyr allweddol</a:t>
            </a:r>
          </a:p>
          <a:p>
            <a:r>
              <a:rPr lang="cy-GB" sz="2800" dirty="0">
                <a:latin typeface="+mj-lt"/>
              </a:rPr>
              <a:t>Cyfarfod cofrestru</a:t>
            </a:r>
          </a:p>
          <a:p>
            <a:r>
              <a:rPr lang="cy-GB" sz="2800" dirty="0">
                <a:latin typeface="+mj-lt"/>
              </a:rPr>
              <a:t>Ymweliadau 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â’r cartref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Gweithdrefnau ymgartrefu</a:t>
            </a:r>
            <a:endParaRPr lang="cy-GB" sz="2800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11" y="4256314"/>
            <a:ext cx="2098901" cy="1190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19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754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Trawsnewid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Transition</a:t>
            </a:r>
          </a:p>
        </p:txBody>
      </p:sp>
      <p:pic>
        <p:nvPicPr>
          <p:cNvPr id="7171" name="Picture 3" descr="C:\Users\emma.battenbough\AppData\Local\Microsoft\Windows\Temporary Internet Files\Content.IE5\Q67LK25S\SLAM-Bunny-Goes-to-School_Featured-Image-2j01yhv-1000x67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984" y="2389414"/>
            <a:ext cx="2276182" cy="161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856514" y="1556792"/>
            <a:ext cx="3251990" cy="4032449"/>
          </a:xfrm>
        </p:spPr>
        <p:txBody>
          <a:bodyPr/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On site v’s off site nursery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Weekly visits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Parent transition meetings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Transition Pack handover meeting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7D0DCAA-D73E-4422-91F4-60D464CDE5A3}"/>
              </a:ext>
            </a:extLst>
          </p:cNvPr>
          <p:cNvSpPr txBox="1">
            <a:spLocks/>
          </p:cNvSpPr>
          <p:nvPr/>
        </p:nvSpPr>
        <p:spPr>
          <a:xfrm>
            <a:off x="90432" y="1556792"/>
            <a:ext cx="3158954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dirty="0"/>
              <a:t>Meithrinfa ar y safle / oddi ar y safle</a:t>
            </a:r>
          </a:p>
          <a:p>
            <a:r>
              <a:rPr lang="cy-GB" sz="2400" dirty="0"/>
              <a:t>Ymweliadau wythnosol</a:t>
            </a:r>
          </a:p>
          <a:p>
            <a:r>
              <a:rPr lang="cy-GB" sz="2400" dirty="0"/>
              <a:t>Cyfarfodydd trawsnewid rheini</a:t>
            </a:r>
          </a:p>
          <a:p>
            <a:r>
              <a:rPr lang="cy-GB" sz="2400" dirty="0"/>
              <a:t>Cyfarfod trosglwyddo Pecyn Trawsnewid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775046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2983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Wellcom</a:t>
            </a:r>
            <a:r>
              <a:rPr lang="en-GB" sz="4800" dirty="0"/>
              <a:t> ac SLT</a:t>
            </a:r>
            <a:br>
              <a:rPr lang="en-GB" sz="4800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Wellcom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and SLT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F30B7-6B08-4E19-BD4C-F91ED47ED3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191000" cy="3989040"/>
          </a:xfrm>
        </p:spPr>
        <p:txBody>
          <a:bodyPr>
            <a:normAutofit fontScale="92500" lnSpcReduction="10000"/>
          </a:bodyPr>
          <a:lstStyle/>
          <a:p>
            <a:r>
              <a:rPr lang="cy-GB" sz="2600" dirty="0"/>
              <a:t>Llwyth o waith ond werth bob munud!</a:t>
            </a:r>
          </a:p>
          <a:p>
            <a:r>
              <a:rPr lang="cy-GB" sz="2600" dirty="0">
                <a:latin typeface="+mj-lt"/>
              </a:rPr>
              <a:t>Sgr</a:t>
            </a:r>
            <a:r>
              <a:rPr lang="cy-GB" sz="2600" dirty="0">
                <a:latin typeface="+mj-lt"/>
                <a:cs typeface="Calibri" panose="020F0502020204030204" pitchFamily="34" charset="0"/>
              </a:rPr>
              <a:t>în </a:t>
            </a:r>
            <a:r>
              <a:rPr lang="cy-GB" sz="26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 dirty="0">
                <a:latin typeface="+mj-lt"/>
                <a:cs typeface="Calibri" panose="020F0502020204030204" pitchFamily="34" charset="0"/>
              </a:rPr>
              <a:t> yn y mynediad</a:t>
            </a:r>
          </a:p>
          <a:p>
            <a:r>
              <a:rPr lang="cy-GB" sz="2600" dirty="0">
                <a:latin typeface="+mj-lt"/>
                <a:cs typeface="Calibri" panose="020F0502020204030204" pitchFamily="34" charset="0"/>
              </a:rPr>
              <a:t>Cynllun Rhyngbroffesiynol, ELG neu </a:t>
            </a:r>
            <a:r>
              <a:rPr lang="cy-GB" sz="2600" dirty="0" err="1">
                <a:latin typeface="+mj-lt"/>
                <a:cs typeface="Calibri" panose="020F0502020204030204" pitchFamily="34" charset="0"/>
              </a:rPr>
              <a:t>atgyfeirio</a:t>
            </a:r>
            <a:r>
              <a:rPr lang="cy-GB" sz="2600" dirty="0">
                <a:latin typeface="+mj-lt"/>
                <a:cs typeface="Calibri" panose="020F0502020204030204" pitchFamily="34" charset="0"/>
              </a:rPr>
              <a:t> i UDA</a:t>
            </a:r>
          </a:p>
          <a:p>
            <a:r>
              <a:rPr lang="cy-GB" sz="2600" dirty="0">
                <a:latin typeface="+mj-lt"/>
                <a:cs typeface="Calibri" panose="020F0502020204030204" pitchFamily="34" charset="0"/>
              </a:rPr>
              <a:t>Cynnydd yn cael ei fonitro bob tymor.</a:t>
            </a:r>
          </a:p>
          <a:p>
            <a:r>
              <a:rPr lang="cy-GB" sz="2600" dirty="0">
                <a:latin typeface="+mj-lt"/>
                <a:cs typeface="Calibri" panose="020F0502020204030204" pitchFamily="34" charset="0"/>
              </a:rPr>
              <a:t>Sgrîn </a:t>
            </a:r>
            <a:r>
              <a:rPr lang="cy-GB" sz="26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 dirty="0">
                <a:latin typeface="+mj-lt"/>
                <a:cs typeface="Calibri" panose="020F0502020204030204" pitchFamily="34" charset="0"/>
              </a:rPr>
              <a:t> wrth adael</a:t>
            </a:r>
          </a:p>
          <a:p>
            <a:r>
              <a:rPr lang="cy-GB" sz="2600" dirty="0">
                <a:latin typeface="+mj-lt"/>
                <a:cs typeface="Calibri" panose="020F0502020204030204" pitchFamily="34" charset="0"/>
              </a:rPr>
              <a:t>Trosglwyddo i’r arweinydd </a:t>
            </a:r>
            <a:r>
              <a:rPr lang="cy-GB" sz="26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600" dirty="0">
                <a:latin typeface="+mj-lt"/>
                <a:cs typeface="Calibri" panose="020F0502020204030204" pitchFamily="34" charset="0"/>
              </a:rPr>
              <a:t> ysgol.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54336" y="1600201"/>
            <a:ext cx="38862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Huge amount of work but worth it!</a:t>
            </a:r>
          </a:p>
          <a:p>
            <a:r>
              <a:rPr lang="en-GB" sz="2600" dirty="0" err="1">
                <a:solidFill>
                  <a:schemeClr val="accent6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 screen on entry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IPP, ELG or referral to SLT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Progress monitored each term.</a:t>
            </a:r>
          </a:p>
          <a:p>
            <a:r>
              <a:rPr lang="en-GB" sz="2600" dirty="0" err="1">
                <a:solidFill>
                  <a:schemeClr val="accent6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 screen on exit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Handover to school </a:t>
            </a:r>
            <a:r>
              <a:rPr lang="en-GB" sz="2600" dirty="0" err="1">
                <a:solidFill>
                  <a:schemeClr val="accent6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 lead.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42822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Monitro</a:t>
            </a:r>
            <a:r>
              <a:rPr lang="en-GB" sz="4800" dirty="0"/>
              <a:t> FPP</a:t>
            </a:r>
            <a:br>
              <a:rPr lang="en-GB" sz="4800" dirty="0"/>
            </a:b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FPP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 monitoring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879" y="2485810"/>
            <a:ext cx="9001121" cy="2551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19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4755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Cynnwys</a:t>
            </a:r>
            <a:r>
              <a:rPr lang="en-GB" sz="4800" dirty="0"/>
              <a:t> </a:t>
            </a:r>
            <a:r>
              <a:rPr lang="en-GB" sz="4800" dirty="0" err="1"/>
              <a:t>Rhieni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Parents Involvement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85757" y="1548009"/>
            <a:ext cx="3358243" cy="3989040"/>
          </a:xfrm>
        </p:spPr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Evaluation forms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Class dojo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Apps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Parent evenings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Events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E147B-3601-4F06-93F5-1799949E6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0815" y="1499023"/>
            <a:ext cx="3524756" cy="3989040"/>
          </a:xfrm>
        </p:spPr>
        <p:txBody>
          <a:bodyPr>
            <a:normAutofit/>
          </a:bodyPr>
          <a:lstStyle/>
          <a:p>
            <a:r>
              <a:rPr lang="cy-GB" sz="2800" dirty="0"/>
              <a:t>Ffurflenni gwerthuso</a:t>
            </a:r>
          </a:p>
          <a:p>
            <a:r>
              <a:rPr lang="cy-GB" sz="2800" dirty="0"/>
              <a:t>‘</a:t>
            </a:r>
            <a:r>
              <a:rPr lang="cy-GB" sz="2800" dirty="0" err="1"/>
              <a:t>Class</a:t>
            </a:r>
            <a:r>
              <a:rPr lang="cy-GB" sz="2800" dirty="0"/>
              <a:t> </a:t>
            </a:r>
            <a:r>
              <a:rPr lang="cy-GB" sz="2800" dirty="0" err="1"/>
              <a:t>dojo</a:t>
            </a:r>
            <a:r>
              <a:rPr lang="cy-GB" sz="2800" dirty="0"/>
              <a:t>’</a:t>
            </a:r>
          </a:p>
          <a:p>
            <a:r>
              <a:rPr lang="cy-GB" sz="2800" dirty="0" err="1"/>
              <a:t>Apiau</a:t>
            </a:r>
            <a:endParaRPr lang="cy-GB" sz="2800" dirty="0"/>
          </a:p>
          <a:p>
            <a:r>
              <a:rPr lang="cy-GB" sz="2800" dirty="0"/>
              <a:t>Nosweithiau rhieni</a:t>
            </a:r>
          </a:p>
          <a:p>
            <a:r>
              <a:rPr lang="cy-GB" sz="2800" dirty="0"/>
              <a:t>Digwyddiadau</a:t>
            </a:r>
          </a:p>
        </p:txBody>
      </p:sp>
      <p:pic>
        <p:nvPicPr>
          <p:cNvPr id="12292" name="Picture 4" descr="C:\Users\emma.battenbough\AppData\Local\Microsoft\Windows\Temporary Internet Files\Content.IE5\KCJ157QY\parent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558" y="3887646"/>
            <a:ext cx="2626884" cy="167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994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944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ADY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ALN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2123728" y="1484784"/>
          <a:ext cx="4968552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618246" imgH="8051382" progId="Word.Document.12">
                  <p:embed/>
                </p:oleObj>
              </mc:Choice>
              <mc:Fallback>
                <p:oleObj name="Document" r:id="rId3" imgW="6618246" imgH="8051382" progId="Word.Document.12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1484784"/>
                        <a:ext cx="4968552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809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754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Diogelu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Safeguarding</a:t>
            </a:r>
            <a:r>
              <a:rPr lang="en-GB" sz="4800" dirty="0"/>
              <a:t> 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2267745" y="1628800"/>
          <a:ext cx="4752528" cy="468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7004695" imgH="8051382" progId="Word.Document.12">
                  <p:embed/>
                </p:oleObj>
              </mc:Choice>
              <mc:Fallback>
                <p:oleObj name="Document" r:id="rId3" imgW="7004695" imgH="8051382" progId="Word.Document.12">
                  <p:embed/>
                  <p:pic>
                    <p:nvPicPr>
                      <p:cNvPr id="3" name="Object 2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5" y="1628800"/>
                        <a:ext cx="4752528" cy="468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7934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Gosod</a:t>
            </a:r>
            <a:r>
              <a:rPr lang="en-GB" sz="4800" dirty="0"/>
              <a:t> </a:t>
            </a:r>
            <a:r>
              <a:rPr lang="en-GB" sz="4800" dirty="0" err="1"/>
              <a:t>Cynllun</a:t>
            </a:r>
            <a:r>
              <a:rPr lang="en-GB" sz="4800" dirty="0"/>
              <a:t> </a:t>
            </a:r>
            <a:r>
              <a:rPr lang="en-GB" sz="4800" dirty="0" err="1"/>
              <a:t>Datblygu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91" y="1527175"/>
            <a:ext cx="7271906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0224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393" y="96043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Gosod</a:t>
            </a:r>
            <a:r>
              <a:rPr lang="en-GB" sz="4800" dirty="0"/>
              <a:t> </a:t>
            </a:r>
            <a:r>
              <a:rPr lang="en-GB" sz="4800" dirty="0" err="1"/>
              <a:t>Cynllun</a:t>
            </a:r>
            <a:r>
              <a:rPr lang="en-GB" sz="4800" dirty="0"/>
              <a:t> </a:t>
            </a:r>
            <a:r>
              <a:rPr lang="en-GB" sz="4800" dirty="0" err="1"/>
              <a:t>Datblygu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28" y="1527175"/>
            <a:ext cx="7371031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7580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1087"/>
            <a:ext cx="78867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Plant </a:t>
            </a:r>
            <a:r>
              <a:rPr lang="en-GB" sz="4800" dirty="0" err="1"/>
              <a:t>yn</a:t>
            </a:r>
            <a:r>
              <a:rPr lang="en-GB" sz="4800" dirty="0"/>
              <a:t> </a:t>
            </a:r>
            <a:r>
              <a:rPr lang="en-GB" sz="4800" dirty="0" err="1"/>
              <a:t>gyntaf</a:t>
            </a:r>
            <a:r>
              <a:rPr lang="en-GB" sz="4800" dirty="0"/>
              <a:t>!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Children first!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5400" y="1446650"/>
            <a:ext cx="4038600" cy="39890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All processes lead to high quality environment for children in addition: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Observation and planning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Learning journals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Flexible routines 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Contemporaneous notes 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Multi agency planning around family needs</a:t>
            </a:r>
          </a:p>
          <a:p>
            <a:r>
              <a:rPr lang="en-GB" sz="2600" dirty="0">
                <a:solidFill>
                  <a:schemeClr val="accent6">
                    <a:lumMod val="75000"/>
                  </a:schemeClr>
                </a:solidFill>
              </a:rPr>
              <a:t>Supportive, meaningful and caring relationships with adults.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C8B4F-D822-4306-A8E3-6AE52C30F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" y="1434480"/>
            <a:ext cx="4778829" cy="3989040"/>
          </a:xfrm>
        </p:spPr>
        <p:txBody>
          <a:bodyPr>
            <a:noAutofit/>
          </a:bodyPr>
          <a:lstStyle/>
          <a:p>
            <a:r>
              <a:rPr lang="cy-GB" sz="2400" dirty="0"/>
              <a:t>Mae pob proses yn arwain at amgylchedd ansawdd uchel ar gyfer plant yn ogystal:</a:t>
            </a:r>
          </a:p>
          <a:p>
            <a:r>
              <a:rPr lang="cy-GB" sz="2400" dirty="0"/>
              <a:t>Arsylwi a chynllunio</a:t>
            </a:r>
          </a:p>
          <a:p>
            <a:r>
              <a:rPr lang="cy-GB" sz="2400" dirty="0"/>
              <a:t>Cyfnodolion dysgu</a:t>
            </a:r>
          </a:p>
          <a:p>
            <a:r>
              <a:rPr lang="cy-GB" sz="2400" dirty="0"/>
              <a:t>Arferion hyblyg</a:t>
            </a:r>
          </a:p>
          <a:p>
            <a:r>
              <a:rPr lang="cy-GB" sz="2400" dirty="0"/>
              <a:t>Nodiadau cyfoes</a:t>
            </a:r>
          </a:p>
          <a:p>
            <a:r>
              <a:rPr lang="cy-GB" sz="2400" dirty="0"/>
              <a:t>Cynllunio </a:t>
            </a:r>
            <a:r>
              <a:rPr lang="cy-GB" sz="2400" dirty="0" err="1"/>
              <a:t>amlasiantaeth</a:t>
            </a:r>
            <a:r>
              <a:rPr lang="cy-GB" sz="2400" dirty="0"/>
              <a:t> wedi’i seilio ar anghenion teuluoedd</a:t>
            </a:r>
          </a:p>
          <a:p>
            <a:r>
              <a:rPr lang="cy-GB" sz="2400" dirty="0"/>
              <a:t>Perthnasoedd cefnogol, ystyrlon a gofalgar gydag oedolion.</a:t>
            </a:r>
          </a:p>
        </p:txBody>
      </p:sp>
    </p:spTree>
    <p:extLst>
      <p:ext uri="{BB962C8B-B14F-4D97-AF65-F5344CB8AC3E}">
        <p14:creationId xmlns:p14="http://schemas.microsoft.com/office/powerpoint/2010/main" val="36685592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/>
              <a:t>Unrhyw</a:t>
            </a:r>
            <a:r>
              <a:rPr lang="en-GB" sz="4800" dirty="0"/>
              <a:t> </a:t>
            </a:r>
            <a:r>
              <a:rPr lang="en-GB" sz="4800" dirty="0" err="1"/>
              <a:t>gwestiynau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12292" name="Picture 4" descr="C:\Users\emma.battenbough\AppData\Local\Microsoft\Windows\Temporary Internet Files\Content.IE5\47HR9MYG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mma.battenbough\AppData\Local\Microsoft\Windows\Temporary Internet Files\Content.IE5\Q67LK25S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mma.battenbough\AppData\Local\Microsoft\Windows\Temporary Internet Files\Content.IE5\5UZ7UND3\Question_Mark_Icon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514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1182</Words>
  <Application>Microsoft Office PowerPoint</Application>
  <PresentationFormat>On-screen Show (4:3)</PresentationFormat>
  <Paragraphs>268</Paragraphs>
  <Slides>32</Slides>
  <Notes>31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UWTSD PP Template (Cream background)</vt:lpstr>
      <vt:lpstr>Document</vt:lpstr>
      <vt:lpstr>PowerPoint Presentation</vt:lpstr>
      <vt:lpstr>ECEY6011/C Arweinyddiaeth ar gyfer systemau o ansawdd Leadership for systems of quality  Darlith 6 Lecture 6 </vt:lpstr>
      <vt:lpstr>Rheoli Lleoliad Managing a Setting </vt:lpstr>
      <vt:lpstr>Tîm Lleol Dechrau’n Deg Flying Start Local team </vt:lpstr>
      <vt:lpstr>Sicrhau Ansawdd: WPPA Quality Assurance: WPPA </vt:lpstr>
      <vt:lpstr>Ysgol Gynradd Primary School </vt:lpstr>
      <vt:lpstr>Rhieni Parents </vt:lpstr>
      <vt:lpstr>Rhieni Parents </vt:lpstr>
      <vt:lpstr>Staff  Staff</vt:lpstr>
      <vt:lpstr>Staff  Staff</vt:lpstr>
      <vt:lpstr>Plant Children </vt:lpstr>
      <vt:lpstr>Plant Children </vt:lpstr>
      <vt:lpstr>Sut?    How? </vt:lpstr>
      <vt:lpstr>Tasgau parhaus On-going tasks</vt:lpstr>
      <vt:lpstr>Iechyd a diogelwch Health and safety</vt:lpstr>
      <vt:lpstr>Cyllideb Budget</vt:lpstr>
      <vt:lpstr>Offer Ansawdd gofal Quality of care Tools</vt:lpstr>
      <vt:lpstr>Cyfarfodydd Meetings</vt:lpstr>
      <vt:lpstr>Rheoli Perfformiad Staff Staff Performance Management </vt:lpstr>
      <vt:lpstr>Hyfforddiant Staff Staff Training </vt:lpstr>
      <vt:lpstr>Presenoldeb Attendance</vt:lpstr>
      <vt:lpstr>Adolygu rhestr aros a dyrannu lle Waiting list review and place allocation</vt:lpstr>
      <vt:lpstr>Trawsnewid Transition</vt:lpstr>
      <vt:lpstr>Wellcom ac SLT Wellcom and SLT</vt:lpstr>
      <vt:lpstr>Monitro FPP FPP monitoring</vt:lpstr>
      <vt:lpstr>Cynnwys Rhieni Parents Involvement</vt:lpstr>
      <vt:lpstr>ADY ALN</vt:lpstr>
      <vt:lpstr>Diogelu Safeguarding </vt:lpstr>
      <vt:lpstr>Gosod Cynllun Datblygu Setting Development Plan </vt:lpstr>
      <vt:lpstr>Gosod Cynllun Datblygu Setting Development Plan </vt:lpstr>
      <vt:lpstr>Plant yn gyntaf! Children first! </vt:lpstr>
      <vt:lpstr>Unrhyw gwestiynau?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Young</cp:lastModifiedBy>
  <cp:revision>3</cp:revision>
  <cp:lastPrinted>2019-02-26T08:29:18Z</cp:lastPrinted>
  <dcterms:created xsi:type="dcterms:W3CDTF">2015-04-14T15:21:28Z</dcterms:created>
  <dcterms:modified xsi:type="dcterms:W3CDTF">2023-02-20T18:06:44Z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