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79179" autoAdjust="0"/>
  </p:normalViewPr>
  <p:slideViewPr>
    <p:cSldViewPr snapToGrid="0">
      <p:cViewPr varScale="1">
        <p:scale>
          <a:sx n="72" d="100"/>
          <a:sy n="72" d="100"/>
        </p:scale>
        <p:origin x="76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F71888-F788-42A7-A324-856E9E6AF889}" type="datetimeFigureOut">
              <a:rPr lang="en-US" smtClean="0"/>
              <a:t>10/17/2023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3D54CE-8400-4791-B671-B50512CB363F}" type="slidenum">
              <a:rPr lang="en-US" smtClean="0"/>
              <a:t>‹#›</a:t>
            </a:fld>
            <a:endParaRPr lang="en-US"/>
          </a:p>
        </p:txBody>
      </p:sp>
    </p:spTree>
    <p:extLst>
      <p:ext uri="{BB962C8B-B14F-4D97-AF65-F5344CB8AC3E}">
        <p14:creationId xmlns:p14="http://schemas.microsoft.com/office/powerpoint/2010/main" val="429737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aim of this presentation is to identify the main consumers of the hotel and the reasons due to which they appeal to the group. The presentation will also discuss the nature, role and scope of guest facilities and services. Later, the report will be concluded by highlighting the significance of hospitality along with the ways in which hotels exceed guest expectations. </a:t>
            </a:r>
          </a:p>
          <a:p>
            <a:endParaRPr lang="en-US" dirty="0"/>
          </a:p>
        </p:txBody>
      </p:sp>
      <p:sp>
        <p:nvSpPr>
          <p:cNvPr id="4" name="Slide Number Placeholder 3"/>
          <p:cNvSpPr>
            <a:spLocks noGrp="1"/>
          </p:cNvSpPr>
          <p:nvPr>
            <p:ph type="sldNum" sz="quarter" idx="10"/>
          </p:nvPr>
        </p:nvSpPr>
        <p:spPr/>
        <p:txBody>
          <a:bodyPr/>
          <a:lstStyle/>
          <a:p>
            <a:fld id="{1D3D54CE-8400-4791-B671-B50512CB363F}" type="slidenum">
              <a:rPr lang="en-US" smtClean="0"/>
              <a:t>3</a:t>
            </a:fld>
            <a:endParaRPr lang="en-US"/>
          </a:p>
        </p:txBody>
      </p:sp>
    </p:spTree>
    <p:extLst>
      <p:ext uri="{BB962C8B-B14F-4D97-AF65-F5344CB8AC3E}">
        <p14:creationId xmlns:p14="http://schemas.microsoft.com/office/powerpoint/2010/main" val="2803384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These hotels encourage their guests to emphasize on their body, mind and spirit and enjoy every moment to its fullest </a:t>
            </a:r>
            <a:r>
              <a:rPr lang="en-GB" sz="1200" i="1" kern="1200" dirty="0" smtClean="0">
                <a:solidFill>
                  <a:schemeClr val="tx1"/>
                </a:solidFill>
                <a:effectLst/>
                <a:latin typeface="+mn-lt"/>
                <a:ea typeface="+mn-ea"/>
                <a:cs typeface="+mn-cs"/>
              </a:rPr>
              <a:t>(JW Marriott, 2023)</a:t>
            </a:r>
            <a:r>
              <a:rPr lang="en-US" sz="1200" kern="1200" dirty="0" smtClean="0">
                <a:solidFill>
                  <a:schemeClr val="tx1"/>
                </a:solidFill>
                <a:effectLst/>
                <a:latin typeface="+mn-lt"/>
                <a:ea typeface="+mn-ea"/>
                <a:cs typeface="+mn-cs"/>
              </a:rPr>
              <a:t>. These hotels cater the needs of mindful and sophisticated travelers who like to gain experiences that assists them in feeding their souls and developing meaningful connections. </a:t>
            </a:r>
          </a:p>
          <a:p>
            <a:endParaRPr lang="en-US" dirty="0"/>
          </a:p>
        </p:txBody>
      </p:sp>
      <p:sp>
        <p:nvSpPr>
          <p:cNvPr id="4" name="Slide Number Placeholder 3"/>
          <p:cNvSpPr>
            <a:spLocks noGrp="1"/>
          </p:cNvSpPr>
          <p:nvPr>
            <p:ph type="sldNum" sz="quarter" idx="10"/>
          </p:nvPr>
        </p:nvSpPr>
        <p:spPr/>
        <p:txBody>
          <a:bodyPr/>
          <a:lstStyle/>
          <a:p>
            <a:fld id="{1D3D54CE-8400-4791-B671-B50512CB363F}" type="slidenum">
              <a:rPr lang="en-US" smtClean="0"/>
              <a:t>4</a:t>
            </a:fld>
            <a:endParaRPr lang="en-US"/>
          </a:p>
        </p:txBody>
      </p:sp>
    </p:spTree>
    <p:extLst>
      <p:ext uri="{BB962C8B-B14F-4D97-AF65-F5344CB8AC3E}">
        <p14:creationId xmlns:p14="http://schemas.microsoft.com/office/powerpoint/2010/main" val="3234113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Besides group tourists, business travelers are also considered to be main consumers of this hotel brand as they prefer to conduct seminars, events and meetings in luxurious hotels. The hotel has categorized its consumers on the basis of their income level, occupation and marital status rather than their gender and age. More specifically, it has been identified that the prospective consumers of this hotel include business travelers, high-income group persons, families, singles, married couples, travelers and employees working in international countries.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There are several reasons due to which the above mentioned consumers prefers to utilize the hospitality services of JW Marriott. Some of these reasons are highlighted below. </a:t>
            </a:r>
          </a:p>
          <a:p>
            <a:r>
              <a:rPr lang="en-US" sz="1200" b="1" kern="1200" dirty="0" smtClean="0">
                <a:solidFill>
                  <a:schemeClr val="tx1"/>
                </a:solidFill>
                <a:effectLst/>
                <a:latin typeface="+mn-lt"/>
                <a:ea typeface="+mn-ea"/>
                <a:cs typeface="+mn-cs"/>
              </a:rPr>
              <a:t>Premium services:</a:t>
            </a:r>
            <a:r>
              <a:rPr lang="en-US" sz="1200" kern="1200" dirty="0" smtClean="0">
                <a:solidFill>
                  <a:schemeClr val="tx1"/>
                </a:solidFill>
                <a:effectLst/>
                <a:latin typeface="+mn-lt"/>
                <a:ea typeface="+mn-ea"/>
                <a:cs typeface="+mn-cs"/>
              </a:rPr>
              <a:t> It is one of the major reasons due to which consumers seeks to take JW Marriott’s hospitality services. There are numerous consumers who likes to stay in premium hotels as they know for offering quality hospitality services and more personalized attention to consumers. Since JW Marriott is s luxury hotel brand, it offers premium and quality hospitality services to guests. </a:t>
            </a:r>
          </a:p>
          <a:p>
            <a:r>
              <a:rPr lang="en-US" sz="1200" b="1" kern="1200" dirty="0" smtClean="0">
                <a:solidFill>
                  <a:schemeClr val="tx1"/>
                </a:solidFill>
                <a:effectLst/>
                <a:latin typeface="+mn-lt"/>
                <a:ea typeface="+mn-ea"/>
                <a:cs typeface="+mn-cs"/>
              </a:rPr>
              <a:t>Brand name:</a:t>
            </a:r>
            <a:r>
              <a:rPr lang="en-US" sz="1200" kern="1200" dirty="0" smtClean="0">
                <a:solidFill>
                  <a:schemeClr val="tx1"/>
                </a:solidFill>
                <a:effectLst/>
                <a:latin typeface="+mn-lt"/>
                <a:ea typeface="+mn-ea"/>
                <a:cs typeface="+mn-cs"/>
              </a:rPr>
              <a:t> Another reason due to which consumers likes to stay in JW Marriott is its brand name. This hotel brand has a strong legacy which in turn can be seen from the fact that it was established in 1984 and it has gained huge popularity over the years. </a:t>
            </a:r>
          </a:p>
          <a:p>
            <a:r>
              <a:rPr lang="en-US" sz="1200" b="1" kern="1200" dirty="0" smtClean="0">
                <a:solidFill>
                  <a:schemeClr val="tx1"/>
                </a:solidFill>
                <a:effectLst/>
                <a:latin typeface="+mn-lt"/>
                <a:ea typeface="+mn-ea"/>
                <a:cs typeface="+mn-cs"/>
              </a:rPr>
              <a:t>Loyalty programs:</a:t>
            </a:r>
            <a:r>
              <a:rPr lang="en-US" sz="1200" kern="1200" dirty="0" smtClean="0">
                <a:solidFill>
                  <a:schemeClr val="tx1"/>
                </a:solidFill>
                <a:effectLst/>
                <a:latin typeface="+mn-lt"/>
                <a:ea typeface="+mn-ea"/>
                <a:cs typeface="+mn-cs"/>
              </a:rPr>
              <a:t> JW Marriott runs various loyalty programs in order to provide exclusive perks and benefits to its frequent consumers. These loyalty programs stimulate consumers to remain loyal and make repeat bookings in its hotels. </a:t>
            </a:r>
          </a:p>
          <a:p>
            <a:endParaRPr lang="en-US" dirty="0"/>
          </a:p>
        </p:txBody>
      </p:sp>
      <p:sp>
        <p:nvSpPr>
          <p:cNvPr id="4" name="Slide Number Placeholder 3"/>
          <p:cNvSpPr>
            <a:spLocks noGrp="1"/>
          </p:cNvSpPr>
          <p:nvPr>
            <p:ph type="sldNum" sz="quarter" idx="10"/>
          </p:nvPr>
        </p:nvSpPr>
        <p:spPr/>
        <p:txBody>
          <a:bodyPr/>
          <a:lstStyle/>
          <a:p>
            <a:fld id="{1D3D54CE-8400-4791-B671-B50512CB363F}" type="slidenum">
              <a:rPr lang="en-US" smtClean="0"/>
              <a:t>5</a:t>
            </a:fld>
            <a:endParaRPr lang="en-US"/>
          </a:p>
        </p:txBody>
      </p:sp>
    </p:spTree>
    <p:extLst>
      <p:ext uri="{BB962C8B-B14F-4D97-AF65-F5344CB8AC3E}">
        <p14:creationId xmlns:p14="http://schemas.microsoft.com/office/powerpoint/2010/main" val="1990942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These services are considered to be transactional in nature and mainly emphasizes on resolving issues or fulfilling immediate needs. JW Marriott puts various efforts in order to provide quality guest services to its consumers.</a:t>
            </a:r>
          </a:p>
          <a:p>
            <a:endParaRPr lang="en-US" dirty="0"/>
          </a:p>
        </p:txBody>
      </p:sp>
      <p:sp>
        <p:nvSpPr>
          <p:cNvPr id="4" name="Slide Number Placeholder 3"/>
          <p:cNvSpPr>
            <a:spLocks noGrp="1"/>
          </p:cNvSpPr>
          <p:nvPr>
            <p:ph type="sldNum" sz="quarter" idx="10"/>
          </p:nvPr>
        </p:nvSpPr>
        <p:spPr/>
        <p:txBody>
          <a:bodyPr/>
          <a:lstStyle/>
          <a:p>
            <a:fld id="{1D3D54CE-8400-4791-B671-B50512CB363F}" type="slidenum">
              <a:rPr lang="en-US" smtClean="0"/>
              <a:t>6</a:t>
            </a:fld>
            <a:endParaRPr lang="en-US"/>
          </a:p>
        </p:txBody>
      </p:sp>
    </p:spTree>
    <p:extLst>
      <p:ext uri="{BB962C8B-B14F-4D97-AF65-F5344CB8AC3E}">
        <p14:creationId xmlns:p14="http://schemas.microsoft.com/office/powerpoint/2010/main" val="31424802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In context to JW Marriott, it can be seen that this hotel brand is quite big and possesses the potential to offer quality and premium guest services to its guests. Moreover, the huge financial resources accumulated by this hotel brand also allows the business to enrich the experience of its guests </a:t>
            </a:r>
            <a:r>
              <a:rPr lang="en-GB" sz="1200" kern="1200" dirty="0" smtClean="0">
                <a:solidFill>
                  <a:schemeClr val="tx1"/>
                </a:solidFill>
                <a:effectLst/>
                <a:latin typeface="+mn-lt"/>
                <a:ea typeface="+mn-ea"/>
                <a:cs typeface="+mn-cs"/>
              </a:rPr>
              <a:t>(Lo and Yeung, 2020)</a:t>
            </a:r>
            <a:r>
              <a:rPr lang="en-US" sz="1200" kern="1200" dirty="0" smtClean="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1D3D54CE-8400-4791-B671-B50512CB363F}" type="slidenum">
              <a:rPr lang="en-US" smtClean="0"/>
              <a:t>7</a:t>
            </a:fld>
            <a:endParaRPr lang="en-US"/>
          </a:p>
        </p:txBody>
      </p:sp>
    </p:spTree>
    <p:extLst>
      <p:ext uri="{BB962C8B-B14F-4D97-AF65-F5344CB8AC3E}">
        <p14:creationId xmlns:p14="http://schemas.microsoft.com/office/powerpoint/2010/main" val="2973132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However, the impact of these services mainly depends upon the fact whether hospitality businesses are offering these services with proper care or not. JW Marriott ensures that it providing premium quality guest services to its customers so that it can fulfil their every possible need and generate huge profits. </a:t>
            </a:r>
            <a:endParaRPr lang="en-US" dirty="0"/>
          </a:p>
        </p:txBody>
      </p:sp>
      <p:sp>
        <p:nvSpPr>
          <p:cNvPr id="4" name="Slide Number Placeholder 3"/>
          <p:cNvSpPr>
            <a:spLocks noGrp="1"/>
          </p:cNvSpPr>
          <p:nvPr>
            <p:ph type="sldNum" sz="quarter" idx="10"/>
          </p:nvPr>
        </p:nvSpPr>
        <p:spPr/>
        <p:txBody>
          <a:bodyPr/>
          <a:lstStyle/>
          <a:p>
            <a:fld id="{1D3D54CE-8400-4791-B671-B50512CB363F}" type="slidenum">
              <a:rPr lang="en-US" smtClean="0"/>
              <a:t>8</a:t>
            </a:fld>
            <a:endParaRPr lang="en-US"/>
          </a:p>
        </p:txBody>
      </p:sp>
    </p:spTree>
    <p:extLst>
      <p:ext uri="{BB962C8B-B14F-4D97-AF65-F5344CB8AC3E}">
        <p14:creationId xmlns:p14="http://schemas.microsoft.com/office/powerpoint/2010/main" val="3585658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Hotel businesses pays huge attention to hospitality as they know it is essential to develop strong relationship with their customers and provide a great experience to them. Hotels implements various strategies in order to meet and exceed guest expectations such as providing loyalty discounts, giving personal attention, offering various amenities and building long term relations with guests. JW Marriott also undertake several effective strategies to meet guest expectations. This can be seen from the fact that it runs different loyalty programs and offer premium services that helps it surpassing the expectations of its guests. </a:t>
            </a:r>
          </a:p>
          <a:p>
            <a:endParaRPr lang="en-US" dirty="0"/>
          </a:p>
        </p:txBody>
      </p:sp>
      <p:sp>
        <p:nvSpPr>
          <p:cNvPr id="4" name="Slide Number Placeholder 3"/>
          <p:cNvSpPr>
            <a:spLocks noGrp="1"/>
          </p:cNvSpPr>
          <p:nvPr>
            <p:ph type="sldNum" sz="quarter" idx="10"/>
          </p:nvPr>
        </p:nvSpPr>
        <p:spPr/>
        <p:txBody>
          <a:bodyPr/>
          <a:lstStyle/>
          <a:p>
            <a:fld id="{1D3D54CE-8400-4791-B671-B50512CB363F}" type="slidenum">
              <a:rPr lang="en-US" smtClean="0"/>
              <a:t>9</a:t>
            </a:fld>
            <a:endParaRPr lang="en-US"/>
          </a:p>
        </p:txBody>
      </p:sp>
    </p:spTree>
    <p:extLst>
      <p:ext uri="{BB962C8B-B14F-4D97-AF65-F5344CB8AC3E}">
        <p14:creationId xmlns:p14="http://schemas.microsoft.com/office/powerpoint/2010/main" val="18919181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10/17/2023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news.marriott.com/brands/jw-marriott/" TargetMode="External"/><Relationship Id="rId2" Type="http://schemas.openxmlformats.org/officeDocument/2006/relationships/hyperlink" Target="https://www.igi-global.com/dictionary/hospitality-services/118749/" TargetMode="External"/><Relationship Id="rId1" Type="http://schemas.openxmlformats.org/officeDocument/2006/relationships/slideLayout" Target="../slideLayouts/slideLayout2.xml"/><Relationship Id="rId4" Type="http://schemas.openxmlformats.org/officeDocument/2006/relationships/hyperlink" Target="https://www.hospitalitynet.org/brand/23000016/jw-marriot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3200" b="1" dirty="0">
                <a:latin typeface="Times New Roman" panose="02020603050405020304" pitchFamily="18" charset="0"/>
                <a:cs typeface="Times New Roman" panose="02020603050405020304" pitchFamily="18" charset="0"/>
              </a:rPr>
              <a:t>BMIH4003 Hospitality &amp; Guest Services</a:t>
            </a:r>
            <a:endParaRPr lang="en-US" sz="3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2471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latin typeface="Times New Roman" panose="02020603050405020304" pitchFamily="18" charset="0"/>
                <a:cs typeface="Times New Roman" panose="02020603050405020304" pitchFamily="18" charset="0"/>
              </a:rPr>
              <a:t>Table of contents </a:t>
            </a:r>
            <a:endParaRPr lang="en-US" sz="32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295401" y="2556932"/>
            <a:ext cx="9601196" cy="3698094"/>
          </a:xfrm>
        </p:spPr>
        <p:txBody>
          <a:bodyPr>
            <a:normAutofit fontScale="70000" lnSpcReduction="20000"/>
          </a:bodyPr>
          <a:lstStyle/>
          <a:p>
            <a:pPr lvl="0" algn="just"/>
            <a:r>
              <a:rPr lang="en-US" sz="2900" dirty="0" smtClean="0">
                <a:latin typeface="Times New Roman" panose="02020603050405020304" pitchFamily="18" charset="0"/>
                <a:cs typeface="Times New Roman" panose="02020603050405020304" pitchFamily="18" charset="0"/>
              </a:rPr>
              <a:t>Introduction</a:t>
            </a:r>
            <a:endParaRPr lang="en-US" sz="2900" dirty="0">
              <a:latin typeface="Times New Roman" panose="02020603050405020304" pitchFamily="18" charset="0"/>
              <a:cs typeface="Times New Roman" panose="02020603050405020304" pitchFamily="18" charset="0"/>
            </a:endParaRPr>
          </a:p>
          <a:p>
            <a:pPr algn="just"/>
            <a:r>
              <a:rPr lang="en-GB" sz="2900" dirty="0">
                <a:latin typeface="Times New Roman" panose="02020603050405020304" pitchFamily="18" charset="0"/>
                <a:cs typeface="Times New Roman" panose="02020603050405020304" pitchFamily="18" charset="0"/>
              </a:rPr>
              <a:t>Introduction about the chosen hotel </a:t>
            </a:r>
            <a:endParaRPr lang="en-US" sz="2900" dirty="0">
              <a:latin typeface="Times New Roman" panose="02020603050405020304" pitchFamily="18" charset="0"/>
              <a:cs typeface="Times New Roman" panose="02020603050405020304" pitchFamily="18" charset="0"/>
            </a:endParaRPr>
          </a:p>
          <a:p>
            <a:pPr algn="just"/>
            <a:r>
              <a:rPr lang="en-US" sz="2900" dirty="0">
                <a:latin typeface="Times New Roman" panose="02020603050405020304" pitchFamily="18" charset="0"/>
                <a:cs typeface="Times New Roman" panose="02020603050405020304" pitchFamily="18" charset="0"/>
              </a:rPr>
              <a:t>Main consumers of the chosen hotel and why they appeal to this group</a:t>
            </a:r>
          </a:p>
          <a:p>
            <a:pPr algn="just"/>
            <a:r>
              <a:rPr lang="en-US" sz="2900" dirty="0">
                <a:latin typeface="Times New Roman" panose="02020603050405020304" pitchFamily="18" charset="0"/>
                <a:cs typeface="Times New Roman" panose="02020603050405020304" pitchFamily="18" charset="0"/>
              </a:rPr>
              <a:t>Nature of guest service </a:t>
            </a:r>
            <a:r>
              <a:rPr lang="en-US" sz="2900" dirty="0" smtClean="0">
                <a:latin typeface="Times New Roman" panose="02020603050405020304" pitchFamily="18" charset="0"/>
                <a:cs typeface="Times New Roman" panose="02020603050405020304" pitchFamily="18" charset="0"/>
              </a:rPr>
              <a:t>and facilities</a:t>
            </a:r>
            <a:endParaRPr lang="en-US" sz="2900" dirty="0">
              <a:latin typeface="Times New Roman" panose="02020603050405020304" pitchFamily="18" charset="0"/>
              <a:cs typeface="Times New Roman" panose="02020603050405020304" pitchFamily="18" charset="0"/>
            </a:endParaRPr>
          </a:p>
          <a:p>
            <a:pPr algn="just"/>
            <a:r>
              <a:rPr lang="en-US" sz="2900" dirty="0">
                <a:latin typeface="Times New Roman" panose="02020603050405020304" pitchFamily="18" charset="0"/>
                <a:cs typeface="Times New Roman" panose="02020603050405020304" pitchFamily="18" charset="0"/>
              </a:rPr>
              <a:t>Scope of guest services and facilities</a:t>
            </a:r>
          </a:p>
          <a:p>
            <a:pPr algn="just"/>
            <a:r>
              <a:rPr lang="en-US" sz="2900" dirty="0">
                <a:latin typeface="Times New Roman" panose="02020603050405020304" pitchFamily="18" charset="0"/>
                <a:cs typeface="Times New Roman" panose="02020603050405020304" pitchFamily="18" charset="0"/>
              </a:rPr>
              <a:t>Role of guest services and facilities </a:t>
            </a:r>
          </a:p>
          <a:p>
            <a:pPr algn="just"/>
            <a:r>
              <a:rPr lang="en-US" sz="2900" dirty="0">
                <a:latin typeface="Times New Roman" panose="02020603050405020304" pitchFamily="18" charset="0"/>
                <a:cs typeface="Times New Roman" panose="02020603050405020304" pitchFamily="18" charset="0"/>
              </a:rPr>
              <a:t>Importance of hospitality and how hotels meet guest expectations</a:t>
            </a:r>
          </a:p>
          <a:p>
            <a:pPr lvl="0" algn="just"/>
            <a:r>
              <a:rPr lang="en-US" sz="2900" dirty="0" smtClean="0">
                <a:latin typeface="Times New Roman" panose="02020603050405020304" pitchFamily="18" charset="0"/>
                <a:cs typeface="Times New Roman" panose="02020603050405020304" pitchFamily="18" charset="0"/>
              </a:rPr>
              <a:t>Conclusion</a:t>
            </a:r>
            <a:endParaRPr lang="en-US" sz="2900" dirty="0">
              <a:latin typeface="Times New Roman" panose="02020603050405020304" pitchFamily="18" charset="0"/>
              <a:cs typeface="Times New Roman" panose="02020603050405020304" pitchFamily="18" charset="0"/>
            </a:endParaRPr>
          </a:p>
          <a:p>
            <a:pPr algn="just"/>
            <a:r>
              <a:rPr lang="en-US" sz="2900" dirty="0" smtClean="0">
                <a:latin typeface="Times New Roman" panose="02020603050405020304" pitchFamily="18" charset="0"/>
                <a:cs typeface="Times New Roman" panose="02020603050405020304" pitchFamily="18" charset="0"/>
              </a:rPr>
              <a:t>References </a:t>
            </a:r>
            <a:endParaRPr lang="en-US" sz="29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217888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smtClean="0">
                <a:latin typeface="Times New Roman" panose="02020603050405020304" pitchFamily="18" charset="0"/>
                <a:cs typeface="Times New Roman" panose="02020603050405020304" pitchFamily="18" charset="0"/>
              </a:rPr>
              <a:t>Introduction</a:t>
            </a:r>
            <a:r>
              <a:rPr lang="en-US" dirty="0" smtClean="0"/>
              <a:t> </a:t>
            </a:r>
            <a:endParaRPr lang="en-US" dirty="0"/>
          </a:p>
        </p:txBody>
      </p:sp>
      <p:sp>
        <p:nvSpPr>
          <p:cNvPr id="4" name="Content Placeholder 3"/>
          <p:cNvSpPr>
            <a:spLocks noGrp="1"/>
          </p:cNvSpPr>
          <p:nvPr>
            <p:ph sz="half" idx="1"/>
          </p:nvPr>
        </p:nvSpPr>
        <p:spPr/>
        <p:txBody>
          <a:bodyPr>
            <a:normAutofit fontScale="85000" lnSpcReduction="20000"/>
          </a:bodyPr>
          <a:lstStyle/>
          <a:p>
            <a:pPr marL="0" indent="0" algn="just">
              <a:buNone/>
            </a:pPr>
            <a:r>
              <a:rPr lang="en-US" dirty="0">
                <a:latin typeface="Times New Roman" panose="02020603050405020304" pitchFamily="18" charset="0"/>
                <a:cs typeface="Times New Roman" panose="02020603050405020304" pitchFamily="18" charset="0"/>
              </a:rPr>
              <a:t>Hospitality services refers to a range of services provided to customers or guests in restaurants, hotels and other leisure facilities </a:t>
            </a:r>
            <a:r>
              <a:rPr lang="en-GB" i="1" dirty="0">
                <a:latin typeface="Times New Roman" panose="02020603050405020304" pitchFamily="18" charset="0"/>
                <a:cs typeface="Times New Roman" panose="02020603050405020304" pitchFamily="18" charset="0"/>
              </a:rPr>
              <a:t>(What is Hospitality Services, 2023)</a:t>
            </a:r>
            <a:r>
              <a:rPr lang="en-US" dirty="0">
                <a:latin typeface="Times New Roman" panose="02020603050405020304" pitchFamily="18" charset="0"/>
                <a:cs typeface="Times New Roman" panose="02020603050405020304" pitchFamily="18" charset="0"/>
              </a:rPr>
              <a:t>. Hospitality services includes everything from guest’s initial welcome to the provision of services aimed at offering a memorable and positive experience. Guest services are those services or amenities that hospitality businesses provide to its guests.  The presentation is going to be based on one of the world’s luxurious hotel brands named JW Marriott.</a:t>
            </a:r>
            <a:endParaRPr lang="en-US" dirty="0">
              <a:latin typeface="Times New Roman" panose="02020603050405020304" pitchFamily="18" charset="0"/>
              <a:cs typeface="Times New Roman" panose="02020603050405020304" pitchFamily="18" charset="0"/>
            </a:endParaRPr>
          </a:p>
        </p:txBody>
      </p:sp>
      <p:pic>
        <p:nvPicPr>
          <p:cNvPr id="1026" name="Picture 2" descr="The Importance of Hospitality in the Service Industry"/>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81725" y="2560320"/>
            <a:ext cx="4718050" cy="2979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7780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Introduction about the chosen hotel </a:t>
            </a:r>
            <a:r>
              <a:rPr lang="en-US" sz="3200" dirty="0">
                <a:latin typeface="Times New Roman" panose="02020603050405020304" pitchFamily="18" charset="0"/>
                <a:cs typeface="Times New Roman" panose="02020603050405020304" pitchFamily="18" charset="0"/>
              </a:rPr>
              <a:t/>
            </a:r>
            <a:br>
              <a:rPr lang="en-US" sz="3200"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sz="half" idx="1"/>
          </p:nvPr>
        </p:nvSpPr>
        <p:spPr/>
        <p:txBody>
          <a:bodyPr>
            <a:normAutofit fontScale="85000" lnSpcReduction="20000"/>
          </a:bodyPr>
          <a:lstStyle/>
          <a:p>
            <a:pPr marL="0" indent="0" algn="just">
              <a:buNone/>
            </a:pPr>
            <a:r>
              <a:rPr lang="en-US" dirty="0">
                <a:latin typeface="Times New Roman" panose="02020603050405020304" pitchFamily="18" charset="0"/>
                <a:cs typeface="Times New Roman" panose="02020603050405020304" pitchFamily="18" charset="0"/>
              </a:rPr>
              <a:t>JW Marriott is a subsidiary of one of the world’s luxurious hotel chains named Marriott International. JW Marriott has several beautiful properties and resort locations all across the world </a:t>
            </a:r>
            <a:r>
              <a:rPr lang="en-GB" i="1" dirty="0">
                <a:latin typeface="Times New Roman" panose="02020603050405020304" pitchFamily="18" charset="0"/>
                <a:cs typeface="Times New Roman" panose="02020603050405020304" pitchFamily="18" charset="0"/>
              </a:rPr>
              <a:t>(JW MARRIOTT, 2023)</a:t>
            </a:r>
            <a:r>
              <a:rPr lang="en-US" dirty="0">
                <a:latin typeface="Times New Roman" panose="02020603050405020304" pitchFamily="18" charset="0"/>
                <a:cs typeface="Times New Roman" panose="02020603050405020304" pitchFamily="18" charset="0"/>
              </a:rPr>
              <a:t>. This hotel brand was established in the year 1984 and named after the founder of Marriott Corporation named John Willard Marriott. Currently, it has more than 100 hotels which in turn have been located in over 35 countries across the world. </a:t>
            </a:r>
            <a:endParaRPr lang="en-US" dirty="0">
              <a:latin typeface="Times New Roman" panose="02020603050405020304" pitchFamily="18" charset="0"/>
              <a:cs typeface="Times New Roman" panose="02020603050405020304" pitchFamily="18" charset="0"/>
            </a:endParaRPr>
          </a:p>
        </p:txBody>
      </p:sp>
      <p:pic>
        <p:nvPicPr>
          <p:cNvPr id="2050" name="Picture 2" descr="JW MARRIOTT MUMBAI SAHAR - Hotel Reviews, Photos, Rate Comparison -  Tripadviso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81725" y="2560321"/>
            <a:ext cx="4718050" cy="2806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8685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dirty="0">
                <a:latin typeface="Times New Roman" panose="02020603050405020304" pitchFamily="18" charset="0"/>
                <a:cs typeface="Times New Roman" panose="02020603050405020304" pitchFamily="18" charset="0"/>
              </a:rPr>
              <a:t>Main consumers of the chosen hotel and why they appeal to this group</a:t>
            </a:r>
            <a:br>
              <a:rPr lang="en-US" sz="3200" b="1" dirty="0">
                <a:latin typeface="Times New Roman" panose="02020603050405020304" pitchFamily="18" charset="0"/>
                <a:cs typeface="Times New Roman" panose="02020603050405020304" pitchFamily="18" charset="0"/>
              </a:rPr>
            </a:br>
            <a:endParaRPr lang="en-US" sz="3200" b="1"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sz="half" idx="1"/>
          </p:nvPr>
        </p:nvSpPr>
        <p:spPr/>
        <p:txBody>
          <a:bodyPr>
            <a:normAutofit fontScale="85000" lnSpcReduction="20000"/>
          </a:bodyPr>
          <a:lstStyle/>
          <a:p>
            <a:pPr marL="0" indent="0" algn="just">
              <a:buNone/>
            </a:pPr>
            <a:r>
              <a:rPr lang="en-US" dirty="0">
                <a:latin typeface="Times New Roman" panose="02020603050405020304" pitchFamily="18" charset="0"/>
                <a:cs typeface="Times New Roman" panose="02020603050405020304" pitchFamily="18" charset="0"/>
              </a:rPr>
              <a:t>JW Marriott has segmented its potential consumers using various segmentations approaches. Some of the main consumer groups of this hotel brand include contract customers, group tourists and business travelers. It has signed contracts with leading travel agencies and large corporations which in turn specializes in organizing trips for foreign organization’s staff members. The hotel has also made collaboration with big travel companies who in turn specialized in organizing premium or resort tours for foreign customers. </a:t>
            </a:r>
            <a:endParaRPr lang="en-US" dirty="0">
              <a:latin typeface="Times New Roman" panose="02020603050405020304" pitchFamily="18" charset="0"/>
              <a:cs typeface="Times New Roman" panose="02020603050405020304" pitchFamily="18" charset="0"/>
            </a:endParaRPr>
          </a:p>
        </p:txBody>
      </p:sp>
      <p:pic>
        <p:nvPicPr>
          <p:cNvPr id="3074" name="Picture 2" descr="7 Types of Hotel Guests and How to Appeal to Them | Cvent Blo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81725" y="2642181"/>
            <a:ext cx="4718050" cy="3146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856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Nature of guest </a:t>
            </a:r>
            <a:r>
              <a:rPr lang="en-US" sz="3200" b="1" dirty="0" smtClean="0">
                <a:latin typeface="Times New Roman" panose="02020603050405020304" pitchFamily="18" charset="0"/>
                <a:cs typeface="Times New Roman" panose="02020603050405020304" pitchFamily="18" charset="0"/>
              </a:rPr>
              <a:t>service and facilities </a:t>
            </a:r>
            <a:r>
              <a:rPr lang="en-US" sz="3200" b="1" dirty="0">
                <a:latin typeface="Times New Roman" panose="02020603050405020304" pitchFamily="18" charset="0"/>
                <a:cs typeface="Times New Roman" panose="02020603050405020304" pitchFamily="18" charset="0"/>
              </a:rPr>
              <a:t/>
            </a:r>
            <a:br>
              <a:rPr lang="en-US" sz="3200" b="1" dirty="0">
                <a:latin typeface="Times New Roman" panose="02020603050405020304" pitchFamily="18" charset="0"/>
                <a:cs typeface="Times New Roman" panose="02020603050405020304" pitchFamily="18" charset="0"/>
              </a:rPr>
            </a:br>
            <a:endParaRPr lang="en-US" sz="3200" b="1"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sz="half" idx="1"/>
          </p:nvPr>
        </p:nvSpPr>
        <p:spPr/>
        <p:txBody>
          <a:bodyPr>
            <a:normAutofit/>
          </a:bodyPr>
          <a:lstStyle/>
          <a:p>
            <a:pPr marL="0" indent="0" algn="just">
              <a:buNone/>
            </a:pPr>
            <a:r>
              <a:rPr lang="en-US" sz="2000" dirty="0">
                <a:latin typeface="Times New Roman" panose="02020603050405020304" pitchFamily="18" charset="0"/>
                <a:cs typeface="Times New Roman" panose="02020603050405020304" pitchFamily="18" charset="0"/>
              </a:rPr>
              <a:t>Guest services refers to services or amenities that hospitality businesses offer to their guests. These services are considered to be an integral part of hospitality businesses. Guest services includes the direct interaction and engagement between hotel’s staff members and guests. These direct interactions can be happened while greeting, handling complaints, assisting with guest’s requests and many other instances.</a:t>
            </a:r>
            <a:endParaRPr lang="en-US" sz="2000" dirty="0">
              <a:latin typeface="Times New Roman" panose="02020603050405020304" pitchFamily="18" charset="0"/>
              <a:cs typeface="Times New Roman" panose="02020603050405020304" pitchFamily="18" charset="0"/>
            </a:endParaRPr>
          </a:p>
        </p:txBody>
      </p:sp>
      <p:pic>
        <p:nvPicPr>
          <p:cNvPr id="4098" name="Picture 2" descr="What are the Duties Of Guest Service Executiv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81725" y="2644179"/>
            <a:ext cx="4718050" cy="31428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2240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Scope of guest services and facilities</a:t>
            </a:r>
            <a:br>
              <a:rPr lang="en-US" sz="3200" b="1" dirty="0">
                <a:latin typeface="Times New Roman" panose="02020603050405020304" pitchFamily="18" charset="0"/>
                <a:cs typeface="Times New Roman" panose="02020603050405020304" pitchFamily="18" charset="0"/>
              </a:rPr>
            </a:br>
            <a:endParaRPr lang="en-US" sz="3200" b="1" dirty="0">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sz="half" idx="1"/>
          </p:nvPr>
        </p:nvSpPr>
        <p:spPr/>
        <p:txBody>
          <a:bodyPr>
            <a:normAutofit/>
          </a:bodyPr>
          <a:lstStyle/>
          <a:p>
            <a:pPr marL="0" indent="0" algn="just">
              <a:buNone/>
            </a:pPr>
            <a:r>
              <a:rPr lang="en-US" sz="2000" dirty="0">
                <a:latin typeface="Times New Roman" panose="02020603050405020304" pitchFamily="18" charset="0"/>
                <a:cs typeface="Times New Roman" panose="02020603050405020304" pitchFamily="18" charset="0"/>
              </a:rPr>
              <a:t>The scope of guest services varies depending the size and nature of the hospitality business. If a hospitality business is large and run its operations in several locations, then it would likely to be in a better position in terms of offering quality guest services as compared to those hospitality businesses who have small business operations and operates in only few locations. </a:t>
            </a:r>
            <a:endParaRPr lang="en-US" sz="2000" dirty="0">
              <a:latin typeface="Times New Roman" panose="02020603050405020304" pitchFamily="18" charset="0"/>
              <a:cs typeface="Times New Roman" panose="02020603050405020304" pitchFamily="18" charset="0"/>
            </a:endParaRPr>
          </a:p>
        </p:txBody>
      </p:sp>
      <p:pic>
        <p:nvPicPr>
          <p:cNvPr id="5130" name="Picture 10" descr="What Does a Guest Relations Manager Do?"/>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81725" y="2640569"/>
            <a:ext cx="4718050" cy="3150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4557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Role of guest services and facilities </a:t>
            </a:r>
            <a:br>
              <a:rPr lang="en-US" sz="3200" b="1" dirty="0">
                <a:latin typeface="Times New Roman" panose="02020603050405020304" pitchFamily="18" charset="0"/>
                <a:cs typeface="Times New Roman" panose="02020603050405020304" pitchFamily="18" charset="0"/>
              </a:rPr>
            </a:br>
            <a:endParaRPr lang="en-US" sz="32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p:txBody>
          <a:bodyPr>
            <a:normAutofit/>
          </a:bodyPr>
          <a:lstStyle/>
          <a:p>
            <a:pPr marL="0" indent="0" algn="just">
              <a:buNone/>
            </a:pPr>
            <a:r>
              <a:rPr lang="en-US" sz="2000" dirty="0">
                <a:latin typeface="Times New Roman" panose="02020603050405020304" pitchFamily="18" charset="0"/>
                <a:cs typeface="Times New Roman" panose="02020603050405020304" pitchFamily="18" charset="0"/>
              </a:rPr>
              <a:t>The role of guest services and facilities is quite important particularly for the hospitality businesses. Because these services allow these businesses to offer quality hospitality services, fulfil guest’s needs and enhance the overall experience of their guests. These services can impact the profitability of hospitality businesses in both favorable as well as unfavorable manner. </a:t>
            </a:r>
            <a:endParaRPr lang="en-US" sz="2000" dirty="0">
              <a:latin typeface="Times New Roman" panose="02020603050405020304" pitchFamily="18" charset="0"/>
              <a:cs typeface="Times New Roman" panose="02020603050405020304" pitchFamily="18" charset="0"/>
            </a:endParaRPr>
          </a:p>
        </p:txBody>
      </p:sp>
      <p:pic>
        <p:nvPicPr>
          <p:cNvPr id="6150" name="Picture 6" descr="2021 წელს საქართველოს სასტუმროებში უცხოელი სტუმრების 10%-ზე მეტს რუსეთის  მოქალაქეები შეადგენდნენ | BPN"/>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81725" y="2646019"/>
            <a:ext cx="4718050" cy="3139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8927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8448" y="1256453"/>
            <a:ext cx="9601196" cy="1303867"/>
          </a:xfrm>
        </p:spPr>
        <p:txBody>
          <a:bodyPr>
            <a:normAutofit fontScale="90000"/>
          </a:bodyPr>
          <a:lstStyle/>
          <a:p>
            <a:r>
              <a:rPr lang="en-US" sz="3600" b="1" dirty="0">
                <a:latin typeface="Times New Roman" panose="02020603050405020304" pitchFamily="18" charset="0"/>
                <a:cs typeface="Times New Roman" panose="02020603050405020304" pitchFamily="18" charset="0"/>
              </a:rPr>
              <a:t>Importance of hospitality and how hotels meet guest expectations</a:t>
            </a:r>
            <a:r>
              <a:rPr lang="en-US" dirty="0"/>
              <a:t/>
            </a:r>
            <a:br>
              <a:rPr lang="en-US" dirty="0"/>
            </a:br>
            <a:endParaRPr lang="en-US" dirty="0"/>
          </a:p>
        </p:txBody>
      </p:sp>
      <p:sp>
        <p:nvSpPr>
          <p:cNvPr id="3" name="Content Placeholder 2"/>
          <p:cNvSpPr>
            <a:spLocks noGrp="1"/>
          </p:cNvSpPr>
          <p:nvPr>
            <p:ph sz="half" idx="1"/>
          </p:nvPr>
        </p:nvSpPr>
        <p:spPr/>
        <p:txBody>
          <a:bodyPr>
            <a:normAutofit fontScale="85000" lnSpcReduction="20000"/>
          </a:bodyPr>
          <a:lstStyle/>
          <a:p>
            <a:pPr marL="0" indent="0" algn="just">
              <a:buNone/>
            </a:pPr>
            <a:r>
              <a:rPr lang="en-US" dirty="0">
                <a:latin typeface="Times New Roman" panose="02020603050405020304" pitchFamily="18" charset="0"/>
                <a:cs typeface="Times New Roman" panose="02020603050405020304" pitchFamily="18" charset="0"/>
              </a:rPr>
              <a:t>The significance of hospitality can be realized from the fact that it allows businesses to deliver a positive and enriching experience to their consumers </a:t>
            </a:r>
            <a:r>
              <a:rPr lang="en-GB" dirty="0">
                <a:latin typeface="Times New Roman" panose="02020603050405020304" pitchFamily="18" charset="0"/>
                <a:cs typeface="Times New Roman" panose="02020603050405020304" pitchFamily="18" charset="0"/>
              </a:rPr>
              <a:t>(Derrida, 2023)</a:t>
            </a:r>
            <a:r>
              <a:rPr lang="en-US" dirty="0">
                <a:latin typeface="Times New Roman" panose="02020603050405020304" pitchFamily="18" charset="0"/>
                <a:cs typeface="Times New Roman" panose="02020603050405020304" pitchFamily="18" charset="0"/>
              </a:rPr>
              <a:t>. Moreover, it enables businesses to make their customers feel appreciated and valued. By providing excelling hospitality to consumers, businesses can take competitive advantage over their market competitors, create a loyal customer base and experience repeated purchases from their customers.</a:t>
            </a:r>
            <a:endParaRPr lang="en-US" dirty="0">
              <a:latin typeface="Times New Roman" panose="02020603050405020304" pitchFamily="18" charset="0"/>
              <a:cs typeface="Times New Roman" panose="02020603050405020304" pitchFamily="18" charset="0"/>
            </a:endParaRPr>
          </a:p>
        </p:txBody>
      </p:sp>
      <p:pic>
        <p:nvPicPr>
          <p:cNvPr id="7170" name="Picture 2" descr="Difference between Customer Service and Hospitality - Workspace Strategie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016750" y="2560319"/>
            <a:ext cx="3882894" cy="28333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3827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smtClean="0">
                <a:latin typeface="Times New Roman" panose="02020603050405020304" pitchFamily="18" charset="0"/>
                <a:cs typeface="Times New Roman" panose="02020603050405020304" pitchFamily="18" charset="0"/>
              </a:rPr>
              <a:t>Conclusion</a:t>
            </a:r>
            <a:r>
              <a:rPr lang="en-US" dirty="0" smtClean="0"/>
              <a:t> </a:t>
            </a:r>
            <a:endParaRPr lang="en-US" dirty="0"/>
          </a:p>
        </p:txBody>
      </p:sp>
      <p:sp>
        <p:nvSpPr>
          <p:cNvPr id="6" name="Content Placeholder 5"/>
          <p:cNvSpPr>
            <a:spLocks noGrp="1"/>
          </p:cNvSpPr>
          <p:nvPr>
            <p:ph idx="1"/>
          </p:nvPr>
        </p:nvSpPr>
        <p:spPr/>
        <p:txBody>
          <a:bodyPr>
            <a:normAutofit/>
          </a:bodyPr>
          <a:lstStyle/>
          <a:p>
            <a:pPr marL="0" indent="0" algn="just">
              <a:buNone/>
            </a:pPr>
            <a:r>
              <a:rPr lang="en-US" sz="2000" dirty="0">
                <a:latin typeface="Times New Roman" panose="02020603050405020304" pitchFamily="18" charset="0"/>
                <a:cs typeface="Times New Roman" panose="02020603050405020304" pitchFamily="18" charset="0"/>
              </a:rPr>
              <a:t>From this presentation, it can be concluded that hospitality and guest services are integral part of hospitality businesses because these services influence the operations and profitability of these businesses. Due to this reason, hospitality businesses puts as possible efforts to offer quality guest services to their consumers. The presentation has initially discussed about the main consumers of the chosen hotel and the reasons due to which they prefer to utilize its hospitality services. Further, the presentation has outlined the nature, role and scope of guest services and facilities. In the later part, the presentation has highlighted the importance of hospitality and the ways through which hotels meet guest expectations. </a:t>
            </a:r>
          </a:p>
          <a:p>
            <a:pPr marL="0" indent="0">
              <a:buNone/>
            </a:pPr>
            <a:endParaRPr lang="en-US" dirty="0"/>
          </a:p>
        </p:txBody>
      </p:sp>
    </p:spTree>
    <p:extLst>
      <p:ext uri="{BB962C8B-B14F-4D97-AF65-F5344CB8AC3E}">
        <p14:creationId xmlns:p14="http://schemas.microsoft.com/office/powerpoint/2010/main" val="3126575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z="3200" b="1" dirty="0" smtClean="0">
                <a:latin typeface="Times New Roman" panose="02020603050405020304" pitchFamily="18" charset="0"/>
                <a:cs typeface="Times New Roman" panose="02020603050405020304" pitchFamily="18" charset="0"/>
              </a:rPr>
              <a:t>References </a:t>
            </a:r>
            <a:endParaRPr lang="en-US" sz="3200" b="1"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idx="1"/>
          </p:nvPr>
        </p:nvSpPr>
        <p:spPr/>
        <p:txBody>
          <a:bodyPr>
            <a:normAutofit fontScale="92500" lnSpcReduction="20000"/>
          </a:bodyPr>
          <a:lstStyle/>
          <a:p>
            <a:pPr algn="just"/>
            <a:r>
              <a:rPr lang="en-GB" dirty="0"/>
              <a:t>Derrida, J., 2023. Hospitality.</a:t>
            </a:r>
            <a:endParaRPr lang="en-US" dirty="0"/>
          </a:p>
          <a:p>
            <a:pPr algn="just"/>
            <a:r>
              <a:rPr lang="en-GB" dirty="0"/>
              <a:t>Lo, A. and Yeung, M.A., 2020. Brand prestige and affordable luxury: The role of hotel guest experiences. Journal of Vacation Marketing, 26(2), pp.247-267.</a:t>
            </a:r>
            <a:endParaRPr lang="en-US" dirty="0"/>
          </a:p>
          <a:p>
            <a:pPr algn="just"/>
            <a:r>
              <a:rPr lang="en-GB" dirty="0"/>
              <a:t>What is Hospitality Services, 2023. [Online] available through </a:t>
            </a:r>
            <a:r>
              <a:rPr lang="en-GB" u="sng" dirty="0">
                <a:hlinkClick r:id="rId2"/>
              </a:rPr>
              <a:t>https://www.igi-global.com/dictionary/hospitality-services/118749/</a:t>
            </a:r>
            <a:endParaRPr lang="en-US" dirty="0"/>
          </a:p>
          <a:p>
            <a:pPr algn="just"/>
            <a:r>
              <a:rPr lang="en-GB" dirty="0"/>
              <a:t>JW MARRIOTT, 2023. [Online] available through </a:t>
            </a:r>
            <a:r>
              <a:rPr lang="en-GB" u="sng" dirty="0">
                <a:hlinkClick r:id="rId3"/>
              </a:rPr>
              <a:t>https://news.marriott.com/brands/jw-marriott/</a:t>
            </a:r>
            <a:endParaRPr lang="en-US" dirty="0"/>
          </a:p>
          <a:p>
            <a:pPr algn="just"/>
            <a:r>
              <a:rPr lang="en-GB" dirty="0"/>
              <a:t>JW Marriott, 2023. [Online] available through </a:t>
            </a:r>
            <a:r>
              <a:rPr lang="en-GB" u="sng" dirty="0">
                <a:hlinkClick r:id="rId4"/>
              </a:rPr>
              <a:t>https://www.hospitalitynet.org/brand/23000016/jw-marriott.html/</a:t>
            </a:r>
            <a:endParaRPr lang="en-US" dirty="0"/>
          </a:p>
          <a:p>
            <a:endParaRPr lang="en-US" dirty="0"/>
          </a:p>
        </p:txBody>
      </p:sp>
    </p:spTree>
    <p:extLst>
      <p:ext uri="{BB962C8B-B14F-4D97-AF65-F5344CB8AC3E}">
        <p14:creationId xmlns:p14="http://schemas.microsoft.com/office/powerpoint/2010/main" val="32994593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19</TotalTime>
  <Words>1235</Words>
  <Application>Microsoft Office PowerPoint</Application>
  <PresentationFormat>Widescreen</PresentationFormat>
  <Paragraphs>52</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Garamond</vt:lpstr>
      <vt:lpstr>Times New Roman</vt:lpstr>
      <vt:lpstr>Organic</vt:lpstr>
      <vt:lpstr>BMIH4003 Hospitality &amp; Guest Services</vt:lpstr>
      <vt:lpstr>Table of contents </vt:lpstr>
      <vt:lpstr>Introduction </vt:lpstr>
      <vt:lpstr>Introduction about the chosen hotel  </vt:lpstr>
      <vt:lpstr>Main consumers of the chosen hotel and why they appeal to this group </vt:lpstr>
      <vt:lpstr>Nature of guest service and facilities  </vt:lpstr>
      <vt:lpstr>Scope of guest services and facilities </vt:lpstr>
      <vt:lpstr>Role of guest services and facilities  </vt:lpstr>
      <vt:lpstr>Importance of hospitality and how hotels meet guest expectations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&amp; Guest Services</dc:title>
  <dc:creator>user</dc:creator>
  <cp:lastModifiedBy>user</cp:lastModifiedBy>
  <cp:revision>5</cp:revision>
  <dcterms:created xsi:type="dcterms:W3CDTF">2023-10-17T12:32:50Z</dcterms:created>
  <dcterms:modified xsi:type="dcterms:W3CDTF">2023-10-17T12:52:43Z</dcterms:modified>
</cp:coreProperties>
</file>