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9"/>
  </p:notesMasterIdLst>
  <p:handoutMasterIdLst>
    <p:handoutMasterId r:id="rId20"/>
  </p:handoutMasterIdLst>
  <p:sldIdLst>
    <p:sldId id="259" r:id="rId2"/>
    <p:sldId id="261" r:id="rId3"/>
    <p:sldId id="288" r:id="rId4"/>
    <p:sldId id="291" r:id="rId5"/>
    <p:sldId id="281" r:id="rId6"/>
    <p:sldId id="282" r:id="rId7"/>
    <p:sldId id="283" r:id="rId8"/>
    <p:sldId id="284" r:id="rId9"/>
    <p:sldId id="292" r:id="rId10"/>
    <p:sldId id="293" r:id="rId11"/>
    <p:sldId id="262" r:id="rId12"/>
    <p:sldId id="287" r:id="rId13"/>
    <p:sldId id="286" r:id="rId14"/>
    <p:sldId id="267" r:id="rId15"/>
    <p:sldId id="289" r:id="rId16"/>
    <p:sldId id="290" r:id="rId17"/>
    <p:sldId id="294"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79CC93D-E52E-4D84-901B-11D7331DD495}">
          <p14:sldIdLst>
            <p14:sldId id="259"/>
          </p14:sldIdLst>
        </p14:section>
        <p14:section name="Overview and Objectives" id="{ABA716BF-3A5C-4ADB-94C9-CFEF84EBA240}">
          <p14:sldIdLst>
            <p14:sldId id="261"/>
            <p14:sldId id="288"/>
            <p14:sldId id="291"/>
            <p14:sldId id="281"/>
            <p14:sldId id="282"/>
            <p14:sldId id="283"/>
            <p14:sldId id="284"/>
            <p14:sldId id="292"/>
            <p14:sldId id="293"/>
            <p14:sldId id="262"/>
            <p14:sldId id="287"/>
          </p14:sldIdLst>
        </p14:section>
        <p14:section name="Topic 1" id="{6D9936A3-3945-4757-BC8B-B5C252D8E036}">
          <p14:sldIdLst>
            <p14:sldId id="286"/>
            <p14:sldId id="267"/>
            <p14:sldId id="289"/>
            <p14:sldId id="290"/>
            <p14:sldId id="294"/>
          </p14:sldIdLst>
        </p14:section>
        <p14:section name="Sample Slides for Visuals" id="{BAB3A466-96C9-4230-9978-795378D75699}">
          <p14:sldIdLst/>
        </p14:section>
        <p14:section name="Case Study" id="{8C0305C9-B152-4FBA-A789-FE1976D53990}">
          <p14:sldIdLst/>
        </p14:section>
        <p14:section name="Conclusion and Summary" id="{790CEF5B-569A-4C2F-BED5-750B08C0E5AD}">
          <p14:sldIdLst/>
        </p14:section>
        <p14:section name="Appendix" id="{3F78B471-41DA-46F2-A8E4-97E471896AB3}">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9ED6"/>
    <a:srgbClr val="003300"/>
  </p:clrMru>
  <p:extLst>
    <p:ext uri="{E76CE94A-603C-4142-B9EB-6D1370010A27}">
      <p14:discardImageEditData xmlns:p14="http://schemas.microsoft.com/office/powerpoint/2010/main" val="1"/>
    </p:ext>
    <p:ext uri="{D31A062A-798A-4329-ABDD-BBA856620510}">
      <p14:defaultImageDpi xmlns:p14="http://schemas.microsoft.com/office/powerpoint/2010/main" val="96"/>
    </p:ext>
  </p:extLst>
</p:presentationPr>
</file>

<file path=ppt/tableStyles.xml><?xml version="1.0" encoding="utf-8"?>
<a:tblStyleLst xmlns:a="http://schemas.openxmlformats.org/drawingml/2006/main" def="{5C22544A-7EE6-4342-B048-85BDC9FD1C3A}">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74" autoAdjust="0"/>
    <p:restoredTop sz="83977" autoAdjust="0"/>
  </p:normalViewPr>
  <p:slideViewPr>
    <p:cSldViewPr>
      <p:cViewPr varScale="1">
        <p:scale>
          <a:sx n="76" d="100"/>
          <a:sy n="76" d="100"/>
        </p:scale>
        <p:origin x="-2168" y="-112"/>
      </p:cViewPr>
      <p:guideLst>
        <p:guide orient="horz" pos="2160"/>
        <p:guide pos="2880"/>
      </p:guideLst>
    </p:cSldViewPr>
  </p:slideViewPr>
  <p:notesTextViewPr>
    <p:cViewPr>
      <p:scale>
        <a:sx n="100" d="100"/>
        <a:sy n="100" d="100"/>
      </p:scale>
      <p:origin x="0" y="0"/>
    </p:cViewPr>
  </p:notesTextViewPr>
  <p:sorterViewPr>
    <p:cViewPr>
      <p:scale>
        <a:sx n="154" d="100"/>
        <a:sy n="154" d="100"/>
      </p:scale>
      <p:origin x="0" y="0"/>
    </p:cViewPr>
  </p:sorterViewPr>
  <p:notesViewPr>
    <p:cSldViewPr>
      <p:cViewPr varScale="1">
        <p:scale>
          <a:sx n="83" d="100"/>
          <a:sy n="83" d="100"/>
        </p:scale>
        <p:origin x="-3144" y="-9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handoutMaster" Target="handoutMasters/handoutMaster1.xml"/><Relationship Id="rId21" Type="http://schemas.openxmlformats.org/officeDocument/2006/relationships/printerSettings" Target="printerSettings/printerSettings1.bin"/><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D83FDC75-7F73-4A4A-A77C-09AADF00E0EA}" type="datetimeFigureOut">
              <a:rPr lang="en-US" smtClean="0"/>
              <a:pPr/>
              <a:t>08/09/20</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459226BF-1F13-42D3-80DC-373E7ADD1EBC}" type="slidenum">
              <a:rPr lang="en-US" smtClean="0"/>
              <a:pPr/>
              <a:t>‹#›</a:t>
            </a:fld>
            <a:endParaRPr lang="en-US" dirty="0"/>
          </a:p>
        </p:txBody>
      </p:sp>
    </p:spTree>
    <p:extLst>
      <p:ext uri="{BB962C8B-B14F-4D97-AF65-F5344CB8AC3E}">
        <p14:creationId xmlns:p14="http://schemas.microsoft.com/office/powerpoint/2010/main" val="5158118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AEF76B-3757-4A0B-AF93-28494465C1DD}" type="datetimeFigureOut">
              <a:rPr lang="en-US" smtClean="0"/>
              <a:pPr/>
              <a:t>08/09/20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5693FD4-8F83-4EF7-AC3F-0DC0388986B0}" type="slidenum">
              <a:rPr lang="en-US" smtClean="0"/>
              <a:pPr/>
              <a:t>‹#›</a:t>
            </a:fld>
            <a:endParaRPr lang="en-US" dirty="0"/>
          </a:p>
        </p:txBody>
      </p:sp>
    </p:spTree>
    <p:extLst>
      <p:ext uri="{BB962C8B-B14F-4D97-AF65-F5344CB8AC3E}">
        <p14:creationId xmlns:p14="http://schemas.microsoft.com/office/powerpoint/2010/main" val="1735422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This template can be used as a starter file for presenting training materials in a group setting.</a:t>
            </a:r>
          </a:p>
          <a:p>
            <a:endParaRPr lang="en-US" dirty="0" smtClean="0"/>
          </a:p>
          <a:p>
            <a:pPr lvl="0"/>
            <a:r>
              <a:rPr lang="en-US" sz="1200" b="1" dirty="0" smtClean="0"/>
              <a:t>Sections</a:t>
            </a:r>
            <a:endParaRPr lang="en-US" sz="1200" b="0" dirty="0" smtClean="0"/>
          </a:p>
          <a:p>
            <a:pPr lvl="0"/>
            <a:r>
              <a:rPr lang="en-US" sz="1200" u="none" kern="1200" dirty="0" smtClean="0">
                <a:solidFill>
                  <a:schemeClr val="tx1"/>
                </a:solidFill>
                <a:effectLst/>
                <a:latin typeface="+mn-lt"/>
                <a:ea typeface="+mn-ea"/>
                <a:cs typeface="+mn-cs"/>
              </a:rPr>
              <a:t>Sections can help to organize your slides or facilitate collaboration between multiple authors. On the </a:t>
            </a:r>
            <a:r>
              <a:rPr lang="en-US" sz="1200" b="1" u="none" kern="1200" dirty="0" smtClean="0">
                <a:solidFill>
                  <a:schemeClr val="tx1"/>
                </a:solidFill>
                <a:effectLst/>
                <a:latin typeface="+mn-lt"/>
                <a:ea typeface="+mn-ea"/>
                <a:cs typeface="+mn-cs"/>
              </a:rPr>
              <a:t>Home</a:t>
            </a:r>
            <a:r>
              <a:rPr lang="en-US" sz="1200" u="none" kern="1200" dirty="0" smtClean="0">
                <a:solidFill>
                  <a:schemeClr val="tx1"/>
                </a:solidFill>
                <a:effectLst/>
                <a:latin typeface="+mn-lt"/>
                <a:ea typeface="+mn-ea"/>
                <a:cs typeface="+mn-cs"/>
              </a:rPr>
              <a:t> tab under </a:t>
            </a:r>
            <a:r>
              <a:rPr lang="en-US" sz="1200" b="1" u="none" kern="1200" dirty="0" smtClean="0">
                <a:solidFill>
                  <a:schemeClr val="tx1"/>
                </a:solidFill>
                <a:effectLst/>
                <a:latin typeface="+mn-lt"/>
                <a:ea typeface="+mn-ea"/>
                <a:cs typeface="+mn-cs"/>
              </a:rPr>
              <a:t>Slides</a:t>
            </a:r>
            <a:r>
              <a:rPr lang="en-US" sz="1200" u="none" kern="1200" dirty="0" smtClean="0">
                <a:solidFill>
                  <a:schemeClr val="tx1"/>
                </a:solidFill>
                <a:effectLst/>
                <a:latin typeface="+mn-lt"/>
                <a:ea typeface="+mn-ea"/>
                <a:cs typeface="+mn-cs"/>
              </a:rPr>
              <a:t>, click </a:t>
            </a:r>
            <a:r>
              <a:rPr lang="en-US" sz="1200" b="1" u="none" kern="1200" dirty="0" smtClean="0">
                <a:solidFill>
                  <a:schemeClr val="tx1"/>
                </a:solidFill>
                <a:effectLst/>
                <a:latin typeface="+mn-lt"/>
                <a:ea typeface="+mn-ea"/>
                <a:cs typeface="+mn-cs"/>
              </a:rPr>
              <a:t>Section</a:t>
            </a:r>
            <a:r>
              <a:rPr lang="en-US" sz="1200" u="none" kern="1200" dirty="0" smtClean="0">
                <a:solidFill>
                  <a:schemeClr val="tx1"/>
                </a:solidFill>
                <a:effectLst/>
                <a:latin typeface="+mn-lt"/>
                <a:ea typeface="+mn-ea"/>
                <a:cs typeface="+mn-cs"/>
              </a:rPr>
              <a:t>, and then click </a:t>
            </a:r>
            <a:r>
              <a:rPr lang="en-US" sz="1200" b="1" u="none" kern="1200" dirty="0" smtClean="0">
                <a:solidFill>
                  <a:schemeClr val="tx1"/>
                </a:solidFill>
                <a:effectLst/>
                <a:latin typeface="+mn-lt"/>
                <a:ea typeface="+mn-ea"/>
                <a:cs typeface="+mn-cs"/>
              </a:rPr>
              <a:t>Add Section</a:t>
            </a:r>
            <a:r>
              <a:rPr lang="en-US" sz="1200" u="none" kern="1200" dirty="0" smtClean="0">
                <a:solidFill>
                  <a:schemeClr val="tx1"/>
                </a:solidFill>
                <a:effectLst/>
                <a:latin typeface="+mn-lt"/>
                <a:ea typeface="+mn-ea"/>
                <a:cs typeface="+mn-cs"/>
              </a:rPr>
              <a:t>.</a:t>
            </a:r>
          </a:p>
          <a:p>
            <a:pPr lvl="0"/>
            <a:endParaRPr lang="en-US" sz="1200" b="1" dirty="0" smtClean="0"/>
          </a:p>
          <a:p>
            <a:pPr lvl="0"/>
            <a:r>
              <a:rPr lang="en-US" sz="1200" b="1" dirty="0" smtClean="0"/>
              <a:t>Notes</a:t>
            </a:r>
          </a:p>
          <a:p>
            <a:pPr lvl="0"/>
            <a:r>
              <a:rPr lang="en-US" sz="1200" u="none" kern="1200" dirty="0" smtClean="0">
                <a:solidFill>
                  <a:schemeClr val="tx1"/>
                </a:solidFill>
                <a:effectLst/>
                <a:latin typeface="+mn-lt"/>
                <a:ea typeface="+mn-ea"/>
                <a:cs typeface="+mn-cs"/>
              </a:rPr>
              <a:t>Use the Notes pane for delivery notes or to provide additional details for the audience. You can see these notes in Presenter View during your presentation. </a:t>
            </a:r>
          </a:p>
          <a:p>
            <a:pPr lvl="0"/>
            <a:r>
              <a:rPr lang="en-US" sz="1200" dirty="0" smtClean="0"/>
              <a:t>Keep in mind the font size (important for accessibility, visibility, videotaping, and online production)</a:t>
            </a:r>
          </a:p>
          <a:p>
            <a:pPr lvl="0"/>
            <a:endParaRPr lang="en-US" sz="1200" dirty="0" smtClean="0"/>
          </a:p>
          <a:p>
            <a:pPr lvl="0">
              <a:buFontTx/>
              <a:buNone/>
            </a:pPr>
            <a:r>
              <a:rPr lang="en-US" sz="1200" b="1" dirty="0" smtClean="0"/>
              <a:t>Coordinated colors </a:t>
            </a:r>
          </a:p>
          <a:p>
            <a:pPr lvl="0">
              <a:buFontTx/>
              <a:buNone/>
            </a:pPr>
            <a:r>
              <a:rPr lang="en-US" sz="1200" dirty="0" smtClean="0"/>
              <a:t>Pay particular attention to the graphs, charts, and text boxes.</a:t>
            </a:r>
            <a:r>
              <a:rPr lang="en-US" sz="1200" baseline="0" dirty="0" smtClean="0"/>
              <a:t> </a:t>
            </a:r>
            <a:endParaRPr lang="en-US" sz="1200" dirty="0" smtClean="0"/>
          </a:p>
          <a:p>
            <a:pPr lvl="0"/>
            <a:r>
              <a:rPr lang="en-US" sz="1200" dirty="0" smtClean="0"/>
              <a:t>Consider that attendees will print in black and white or </a:t>
            </a:r>
            <a:r>
              <a:rPr lang="en-US" sz="1200" dirty="0" err="1" smtClean="0"/>
              <a:t>grayscale</a:t>
            </a:r>
            <a:r>
              <a:rPr lang="en-US" sz="1200" dirty="0" smtClean="0"/>
              <a:t>. Run a test print to make sure your colors work when printed in pure black and white and </a:t>
            </a:r>
            <a:r>
              <a:rPr lang="en-US" sz="1200" dirty="0" err="1" smtClean="0"/>
              <a:t>grayscale</a:t>
            </a:r>
            <a:r>
              <a:rPr lang="en-US" sz="1200" dirty="0" smtClean="0"/>
              <a:t>.</a:t>
            </a:r>
          </a:p>
          <a:p>
            <a:pPr lvl="0">
              <a:buFontTx/>
              <a:buNone/>
            </a:pPr>
            <a:endParaRPr lang="en-US" sz="1200" dirty="0" smtClean="0"/>
          </a:p>
          <a:p>
            <a:pPr lvl="0">
              <a:buFontTx/>
              <a:buNone/>
            </a:pPr>
            <a:r>
              <a:rPr lang="en-US" sz="1200" b="1" dirty="0" smtClean="0"/>
              <a:t>Graphics, tables, and graphs</a:t>
            </a:r>
          </a:p>
          <a:p>
            <a:pPr lvl="0"/>
            <a:r>
              <a:rPr lang="en-US" sz="1200" dirty="0" smtClean="0"/>
              <a:t>Keep it simple: If possible, use consistent, non-distracting styles and colors.</a:t>
            </a:r>
          </a:p>
          <a:p>
            <a:pPr lvl="0"/>
            <a:r>
              <a:rPr lang="en-US" sz="1200" dirty="0" smtClean="0"/>
              <a:t>Label all graphs and tables.</a:t>
            </a:r>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EC6EAC7D-5A89-47C2-8ABA-56C9C2DEF7A4}"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pPr>
            <a:r>
              <a:rPr lang="en-US" dirty="0" smtClean="0"/>
              <a:t>Give a brief overview of the presentation.</a:t>
            </a:r>
            <a:r>
              <a:rPr lang="en-US" baseline="0" dirty="0" smtClean="0"/>
              <a:t> D</a:t>
            </a:r>
            <a:r>
              <a:rPr lang="en-US" dirty="0" smtClean="0"/>
              <a:t>escribe the major focus of the presentation and why it is important.</a:t>
            </a:r>
          </a:p>
          <a:p>
            <a:pPr>
              <a:lnSpc>
                <a:spcPct val="80000"/>
              </a:lnSpc>
            </a:pPr>
            <a:r>
              <a:rPr lang="en-US" dirty="0" smtClean="0"/>
              <a:t>Introduce each of the major topics.</a:t>
            </a:r>
          </a:p>
          <a:p>
            <a:r>
              <a:rPr lang="en-US" dirty="0" smtClean="0"/>
              <a:t>To provide a road map for the audience, you</a:t>
            </a:r>
            <a:r>
              <a:rPr lang="en-US" baseline="0" dirty="0" smtClean="0"/>
              <a:t> can </a:t>
            </a:r>
            <a:r>
              <a:rPr lang="en-US" dirty="0" smtClean="0"/>
              <a:t>repeat this Overview slide throughout the presentation, highlighting the particular topic you will discuss next.</a:t>
            </a:r>
          </a:p>
        </p:txBody>
      </p:sp>
      <p:sp>
        <p:nvSpPr>
          <p:cNvPr id="4" name="Slide Number Placeholder 3"/>
          <p:cNvSpPr>
            <a:spLocks noGrp="1"/>
          </p:cNvSpPr>
          <p:nvPr>
            <p:ph type="sldNum" sz="quarter" idx="10"/>
          </p:nvPr>
        </p:nvSpPr>
        <p:spPr/>
        <p:txBody>
          <a:bodyPr/>
          <a:lstStyle/>
          <a:p>
            <a:fld id="{EC6EAC7D-5A89-47C2-8ABA-56C9C2DEF7A4}"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u="none" kern="1200" dirty="0" smtClean="0">
                <a:solidFill>
                  <a:schemeClr val="tx1"/>
                </a:solidFill>
                <a:effectLst/>
                <a:latin typeface="+mn-lt"/>
                <a:ea typeface="+mn-ea"/>
                <a:cs typeface="+mn-cs"/>
              </a:rPr>
              <a:t>This is another option for an overview using transitions to advance through several slides. </a:t>
            </a:r>
            <a:endParaRPr lang="en-US" u="none" dirty="0"/>
          </a:p>
        </p:txBody>
      </p:sp>
      <p:sp>
        <p:nvSpPr>
          <p:cNvPr id="4" name="Slide Number Placeholder 3"/>
          <p:cNvSpPr>
            <a:spLocks noGrp="1"/>
          </p:cNvSpPr>
          <p:nvPr>
            <p:ph type="sldNum" sz="quarter" idx="10"/>
          </p:nvPr>
        </p:nvSpPr>
        <p:spPr/>
        <p:txBody>
          <a:bodyPr/>
          <a:lstStyle/>
          <a:p>
            <a:fld id="{75693FD4-8F83-4EF7-AC3F-0DC0388986B0}"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5693FD4-8F83-4EF7-AC3F-0DC0388986B0}"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5693FD4-8F83-4EF7-AC3F-0DC0388986B0}"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5693FD4-8F83-4EF7-AC3F-0DC0388986B0}"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numCol="2" spcCol="182880">
            <a:noAutofit/>
          </a:bodyPr>
          <a:lstStyle/>
          <a:p>
            <a:r>
              <a:rPr lang="en-US" sz="1200" u="none" kern="1200" dirty="0" smtClean="0">
                <a:solidFill>
                  <a:schemeClr val="tx1"/>
                </a:solidFill>
                <a:effectLst/>
                <a:latin typeface="+mn-lt"/>
                <a:ea typeface="+mn-ea"/>
                <a:cs typeface="+mn-cs"/>
              </a:rPr>
              <a:t>This is another option for an overview slide. </a:t>
            </a:r>
          </a:p>
          <a:p>
            <a:pPr marL="228600" indent="-228600">
              <a:buFont typeface="+mj-lt"/>
              <a:buNone/>
            </a:pPr>
            <a:endParaRPr lang="en-US" sz="1200" dirty="0"/>
          </a:p>
        </p:txBody>
      </p:sp>
      <p:sp>
        <p:nvSpPr>
          <p:cNvPr id="5" name="Slide Image Placeholder 4"/>
          <p:cNvSpPr>
            <a:spLocks noGrp="1" noRot="1" noChangeAspect="1"/>
          </p:cNvSpPr>
          <p:nvPr>
            <p:ph type="sldImg"/>
          </p:nvPr>
        </p:nvSpPr>
        <p:spPr>
          <a:xfrm>
            <a:off x="539750" y="503238"/>
            <a:ext cx="3143250" cy="2359025"/>
          </a:xfr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smtClean="0"/>
              <a:t>What</a:t>
            </a:r>
            <a:r>
              <a:rPr lang="en-US" b="0" baseline="0" dirty="0" smtClean="0"/>
              <a:t> will the audience be able to do after this training is complete?</a:t>
            </a:r>
            <a:r>
              <a:rPr lang="en-US" dirty="0" smtClean="0"/>
              <a:t> </a:t>
            </a:r>
            <a:r>
              <a:rPr lang="en-US" sz="1200" kern="1200" dirty="0" smtClean="0">
                <a:solidFill>
                  <a:schemeClr val="tx1"/>
                </a:solidFill>
                <a:effectLst/>
                <a:latin typeface="+mn-lt"/>
                <a:ea typeface="+mn-ea"/>
                <a:cs typeface="+mn-cs"/>
              </a:rPr>
              <a:t>Briefly describe each objective and how the audience will benefit from this presentation.</a:t>
            </a:r>
            <a:endParaRPr lang="en-US" dirty="0" smtClean="0"/>
          </a:p>
        </p:txBody>
      </p:sp>
      <p:sp>
        <p:nvSpPr>
          <p:cNvPr id="4" name="Slide Number Placeholder 3"/>
          <p:cNvSpPr>
            <a:spLocks noGrp="1"/>
          </p:cNvSpPr>
          <p:nvPr>
            <p:ph type="sldNum" sz="quarter" idx="10"/>
          </p:nvPr>
        </p:nvSpPr>
        <p:spPr/>
        <p:txBody>
          <a:bodyPr/>
          <a:lstStyle/>
          <a:p>
            <a:fld id="{EC6EAC7D-5A89-47C2-8ABA-56C9C2DEF7A4}" type="slidenum">
              <a:rPr lang="en-US" smtClean="0"/>
              <a:pPr/>
              <a:t>12</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Use a section header for each of the topics, so there is a clear transition to the audience. </a:t>
            </a:r>
          </a:p>
          <a:p>
            <a:endParaRPr lang="en-US" dirty="0"/>
          </a:p>
        </p:txBody>
      </p:sp>
      <p:sp>
        <p:nvSpPr>
          <p:cNvPr id="4" name="Slide Number Placeholder 3"/>
          <p:cNvSpPr>
            <a:spLocks noGrp="1"/>
          </p:cNvSpPr>
          <p:nvPr>
            <p:ph type="sldNum" sz="quarter" idx="10"/>
          </p:nvPr>
        </p:nvSpPr>
        <p:spPr/>
        <p:txBody>
          <a:bodyPr/>
          <a:lstStyle/>
          <a:p>
            <a:fld id="{75693FD4-8F83-4EF7-AC3F-0DC0388986B0}" type="slidenum">
              <a:rPr lang="en-US" smtClean="0"/>
              <a:pPr/>
              <a:t>13</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Add slides to each topic section as necessary, including slides with tables, graphs, and images. </a:t>
            </a:r>
          </a:p>
          <a:p>
            <a:r>
              <a:rPr lang="en-US" dirty="0" smtClean="0"/>
              <a:t>See next section for sample</a:t>
            </a:r>
            <a:r>
              <a:rPr lang="en-US" baseline="0" dirty="0" smtClean="0"/>
              <a:t> </a:t>
            </a:r>
            <a:r>
              <a:rPr lang="en-US" dirty="0" smtClean="0"/>
              <a:t>table,</a:t>
            </a:r>
            <a:r>
              <a:rPr lang="en-US" baseline="0" dirty="0" smtClean="0"/>
              <a:t> graph, image, and video layouts. </a:t>
            </a:r>
            <a:endParaRPr lang="en-US" dirty="0"/>
          </a:p>
        </p:txBody>
      </p:sp>
      <p:sp>
        <p:nvSpPr>
          <p:cNvPr id="4" name="Slide Number Placeholder 3"/>
          <p:cNvSpPr>
            <a:spLocks noGrp="1"/>
          </p:cNvSpPr>
          <p:nvPr>
            <p:ph type="sldNum" sz="quarter" idx="10"/>
          </p:nvPr>
        </p:nvSpPr>
        <p:spPr/>
        <p:txBody>
          <a:bodyPr/>
          <a:lstStyle/>
          <a:p>
            <a:fld id="{EC6EAC7D-5A89-47C2-8ABA-56C9C2DEF7A4}"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 Id="rId3"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3543" y="0"/>
            <a:ext cx="9100457" cy="6879771"/>
          </a:xfrm>
          <a:prstGeom prst="rect">
            <a:avLst/>
          </a:prstGeom>
        </p:spPr>
      </p:pic>
      <p:sp>
        <p:nvSpPr>
          <p:cNvPr id="2" name="Title 1"/>
          <p:cNvSpPr>
            <a:spLocks noGrp="1"/>
          </p:cNvSpPr>
          <p:nvPr>
            <p:ph type="ctrTitle" hasCustomPrompt="1"/>
          </p:nvPr>
        </p:nvSpPr>
        <p:spPr>
          <a:xfrm>
            <a:off x="2590800" y="2286000"/>
            <a:ext cx="6180224" cy="1470025"/>
          </a:xfrm>
        </p:spPr>
        <p:txBody>
          <a:bodyPr anchor="t"/>
          <a:lstStyle>
            <a:lvl1pPr algn="r">
              <a:defRPr b="1" cap="small" baseline="0">
                <a:solidFill>
                  <a:srgbClr val="003300"/>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3962400" y="4038600"/>
            <a:ext cx="4772528" cy="990600"/>
          </a:xfrm>
        </p:spPr>
        <p:txBody>
          <a:bodyPr>
            <a:normAutofit/>
          </a:bodyPr>
          <a:lstStyle>
            <a:lvl1pPr marL="0" indent="0" algn="r">
              <a:buNone/>
              <a:defRPr sz="2000" b="0">
                <a:solidFill>
                  <a:schemeClr val="tx1"/>
                </a:solidFill>
                <a:latin typeface="Georgia" pitchFamily="18"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pic>
        <p:nvPicPr>
          <p:cNvPr id="7" name="Picture 6"/>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0" y="1251"/>
            <a:ext cx="3721618" cy="6858000"/>
          </a:xfrm>
          <a:prstGeom prst="rect">
            <a:avLst/>
          </a:prstGeom>
        </p:spPr>
      </p:pic>
      <p:sp>
        <p:nvSpPr>
          <p:cNvPr id="10" name="Picture Placeholder 9"/>
          <p:cNvSpPr>
            <a:spLocks noGrp="1"/>
          </p:cNvSpPr>
          <p:nvPr>
            <p:ph type="pic" sz="quarter" idx="13" hasCustomPrompt="1"/>
          </p:nvPr>
        </p:nvSpPr>
        <p:spPr>
          <a:xfrm>
            <a:off x="6858000" y="5105400"/>
            <a:ext cx="1828800" cy="990600"/>
          </a:xfrm>
        </p:spPr>
        <p:txBody>
          <a:bodyPr>
            <a:normAutofit/>
          </a:bodyPr>
          <a:lstStyle>
            <a:lvl1pPr marL="0" indent="0" algn="ctr">
              <a:buNone/>
              <a:defRPr sz="2000" baseline="0"/>
            </a:lvl1pPr>
          </a:lstStyle>
          <a:p>
            <a:r>
              <a:rPr lang="en-US" dirty="0" smtClean="0"/>
              <a:t>Company Logo</a:t>
            </a:r>
            <a:endParaRPr lang="en-US" dirty="0"/>
          </a:p>
        </p:txBody>
      </p:sp>
    </p:spTree>
  </p:cSld>
  <p:clrMapOvr>
    <a:masterClrMapping/>
  </p:clrMapOvr>
  <p:transition xmlns:p14="http://schemas.microsoft.com/office/powerpoint/2010/main" spd="slow">
    <p:wipe dir="d"/>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3543" y="0"/>
            <a:ext cx="9100457" cy="6879771"/>
          </a:xfrm>
          <a:prstGeom prst="rect">
            <a:avLst/>
          </a:prstGeom>
        </p:spPr>
      </p:pic>
      <p:pic>
        <p:nvPicPr>
          <p:cNvPr id="8" name="Picture 7"/>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rot="5400000">
            <a:off x="3161049" y="-3176815"/>
            <a:ext cx="2819400" cy="9173031"/>
          </a:xfrm>
          <a:prstGeom prst="rect">
            <a:avLst/>
          </a:prstGeom>
        </p:spPr>
      </p:pic>
      <p:sp>
        <p:nvSpPr>
          <p:cNvPr id="2" name="Title 1"/>
          <p:cNvSpPr>
            <a:spLocks noGrp="1"/>
          </p:cNvSpPr>
          <p:nvPr>
            <p:ph type="title" hasCustomPrompt="1"/>
          </p:nvPr>
        </p:nvSpPr>
        <p:spPr>
          <a:xfrm>
            <a:off x="4572000" y="3048000"/>
            <a:ext cx="4343400" cy="1362075"/>
          </a:xfrm>
        </p:spPr>
        <p:txBody>
          <a:bodyPr anchor="b" anchorCtr="0"/>
          <a:lstStyle>
            <a:lvl1pPr algn="l">
              <a:defRPr sz="4000" b="1" cap="small" baseline="0">
                <a:solidFill>
                  <a:srgbClr val="003300"/>
                </a:solidFill>
              </a:defRPr>
            </a:lvl1pPr>
          </a:lstStyle>
          <a:p>
            <a:r>
              <a:rPr lang="en-US" dirty="0" smtClean="0"/>
              <a:t>Click to edit master title style</a:t>
            </a:r>
            <a:endParaRPr lang="en-US" dirty="0"/>
          </a:p>
        </p:txBody>
      </p:sp>
      <p:sp>
        <p:nvSpPr>
          <p:cNvPr id="4" name="Date Placeholder 3"/>
          <p:cNvSpPr>
            <a:spLocks noGrp="1"/>
          </p:cNvSpPr>
          <p:nvPr>
            <p:ph type="dt" sz="half" idx="10"/>
          </p:nvPr>
        </p:nvSpPr>
        <p:spPr/>
        <p:txBody>
          <a:bodyPr/>
          <a:lstStyle/>
          <a:p>
            <a:fld id="{757B281C-5159-4971-8228-52B9A72E9ED2}" type="datetimeFigureOut">
              <a:rPr lang="en-US" smtClean="0"/>
              <a:pPr/>
              <a:t>08/09/20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D6E5A2-EC83-451F-A719-9AC1370DD5CF}" type="slidenum">
              <a:rPr lang="en-US" smtClean="0"/>
              <a:pPr/>
              <a:t>‹#›</a:t>
            </a:fld>
            <a:endParaRPr lang="en-US" dirty="0"/>
          </a:p>
        </p:txBody>
      </p:sp>
      <p:sp>
        <p:nvSpPr>
          <p:cNvPr id="10" name="Picture Placeholder 9"/>
          <p:cNvSpPr>
            <a:spLocks noGrp="1"/>
          </p:cNvSpPr>
          <p:nvPr>
            <p:ph type="pic" sz="quarter" idx="13" hasCustomPrompt="1"/>
          </p:nvPr>
        </p:nvSpPr>
        <p:spPr>
          <a:xfrm>
            <a:off x="6781800" y="5334000"/>
            <a:ext cx="2133600" cy="990600"/>
          </a:xfrm>
        </p:spPr>
        <p:txBody>
          <a:bodyPr>
            <a:normAutofit/>
          </a:bodyPr>
          <a:lstStyle>
            <a:lvl1pPr marL="0" indent="0" algn="ctr">
              <a:buNone/>
              <a:defRPr sz="1800"/>
            </a:lvl1pPr>
          </a:lstStyle>
          <a:p>
            <a:r>
              <a:rPr lang="en-US" dirty="0" smtClean="0"/>
              <a:t>Company Logo</a:t>
            </a:r>
            <a:endParaRPr lang="en-US" dirty="0"/>
          </a:p>
        </p:txBody>
      </p:sp>
    </p:spTree>
  </p:cSld>
  <p:clrMapOvr>
    <a:masterClrMapping/>
  </p:clrMapOvr>
  <p:transition xmlns:p14="http://schemas.microsoft.com/office/powerpoint/2010/main" spd="slow">
    <p:wipe dir="d"/>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2000" y="269632"/>
            <a:ext cx="8077200" cy="1143000"/>
          </a:xfrm>
        </p:spPr>
        <p:txBody>
          <a:bodyPr anchor="ctr" anchorCtr="0"/>
          <a:lstStyle>
            <a:lvl1pPr algn="l">
              <a:defRPr lang="en-US" dirty="0"/>
            </a:lvl1pPr>
          </a:lstStyle>
          <a:p>
            <a:r>
              <a:rPr lang="en-US" dirty="0" smtClean="0"/>
              <a:t>Click To Edit Master Title Style</a:t>
            </a:r>
            <a:endParaRPr lang="en-US" dirty="0"/>
          </a:p>
        </p:txBody>
      </p:sp>
      <p:sp>
        <p:nvSpPr>
          <p:cNvPr id="3" name="Content Placeholder 2"/>
          <p:cNvSpPr>
            <a:spLocks noGrp="1"/>
          </p:cNvSpPr>
          <p:nvPr>
            <p:ph idx="1"/>
          </p:nvPr>
        </p:nvSpPr>
        <p:spPr>
          <a:xfrm>
            <a:off x="762000" y="1596413"/>
            <a:ext cx="8077200" cy="4297363"/>
          </a:xfrm>
        </p:spPr>
        <p:txBody>
          <a:bodyPr>
            <a:normAutofit/>
          </a:bodyPr>
          <a:lstStyle>
            <a:lvl1pPr>
              <a:defRPr sz="3200">
                <a:latin typeface="+mn-lt"/>
              </a:defRPr>
            </a:lvl1pPr>
            <a:lvl2pPr>
              <a:defRPr sz="2800">
                <a:latin typeface="+mn-lt"/>
              </a:defRPr>
            </a:lvl2pPr>
            <a:lvl3pPr>
              <a:defRPr sz="2400">
                <a:latin typeface="+mn-lt"/>
              </a:defRPr>
            </a:lvl3pPr>
            <a:lvl4pPr>
              <a:defRPr sz="2400">
                <a:latin typeface="+mn-lt"/>
              </a:defRPr>
            </a:lvl4pPr>
            <a:lvl5pPr>
              <a:defRPr sz="2400">
                <a:latin typeface="+mn-lt"/>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757B281C-5159-4971-8228-52B9A72E9ED2}" type="datetimeFigureOut">
              <a:rPr lang="en-US" smtClean="0"/>
              <a:pPr/>
              <a:t>08/09/20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6705600" y="6356350"/>
            <a:ext cx="2133600" cy="365125"/>
          </a:xfrm>
        </p:spPr>
        <p:txBody>
          <a:bodyPr/>
          <a:lstStyle/>
          <a:p>
            <a:fld id="{33D6E5A2-EC83-451F-A719-9AC1370DD5CF}" type="slidenum">
              <a:rPr lang="en-US" smtClean="0"/>
              <a:pPr/>
              <a:t>‹#›</a:t>
            </a:fld>
            <a:endParaRPr lang="en-US" dirty="0"/>
          </a:p>
        </p:txBody>
      </p:sp>
    </p:spTree>
  </p:cSld>
  <p:clrMapOvr>
    <a:masterClrMapping/>
  </p:clrMapOvr>
  <p:transition xmlns:p14="http://schemas.microsoft.com/office/powerpoint/2010/main" spd="slow">
    <p:wipe dir="d"/>
  </p:transition>
  <p:timing>
    <p:tnLst>
      <p:par>
        <p:cTn xmlns:p14="http://schemas.microsoft.com/office/powerpoint/2010/mai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6858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8768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757B281C-5159-4971-8228-52B9A72E9ED2}" type="datetimeFigureOut">
              <a:rPr lang="en-US" smtClean="0"/>
              <a:pPr/>
              <a:t>08/09/20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3D6E5A2-EC83-451F-A719-9AC1370DD5CF}" type="slidenum">
              <a:rPr lang="en-US" smtClean="0"/>
              <a:pPr/>
              <a:t>‹#›</a:t>
            </a:fld>
            <a:endParaRPr lang="en-US" dirty="0"/>
          </a:p>
        </p:txBody>
      </p:sp>
    </p:spTree>
  </p:cSld>
  <p:clrMapOvr>
    <a:masterClrMapping/>
  </p:clrMapOvr>
  <p:transition xmlns:p14="http://schemas.microsoft.com/office/powerpoint/2010/main" spd="slow">
    <p:wipe dir="d"/>
  </p:transition>
  <p:timing>
    <p:tnLst>
      <p:par>
        <p:cTn xmlns:p14="http://schemas.microsoft.com/office/powerpoint/2010/mai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6858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858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8736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8736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757B281C-5159-4971-8228-52B9A72E9ED2}" type="datetimeFigureOut">
              <a:rPr lang="en-US" smtClean="0"/>
              <a:pPr/>
              <a:t>08/09/20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3D6E5A2-EC83-451F-A719-9AC1370DD5CF}" type="slidenum">
              <a:rPr lang="en-US" smtClean="0"/>
              <a:pPr/>
              <a:t>‹#›</a:t>
            </a:fld>
            <a:endParaRPr lang="en-US" dirty="0"/>
          </a:p>
        </p:txBody>
      </p:sp>
    </p:spTree>
  </p:cSld>
  <p:clrMapOvr>
    <a:masterClrMapping/>
  </p:clrMapOvr>
  <p:transition xmlns:p14="http://schemas.microsoft.com/office/powerpoint/2010/main" spd="slow">
    <p:wipe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8036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858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57B281C-5159-4971-8228-52B9A72E9ED2}" type="datetimeFigureOut">
              <a:rPr lang="en-US" smtClean="0"/>
              <a:pPr/>
              <a:t>08/09/20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3D6E5A2-EC83-451F-A719-9AC1370DD5CF}" type="slidenum">
              <a:rPr lang="en-US" smtClean="0"/>
              <a:pPr/>
              <a:t>‹#›</a:t>
            </a:fld>
            <a:endParaRPr lang="en-US" dirty="0"/>
          </a:p>
        </p:txBody>
      </p:sp>
    </p:spTree>
  </p:cSld>
  <p:clrMapOvr>
    <a:masterClrMapping/>
  </p:clrMapOvr>
  <p:transition xmlns:p14="http://schemas.microsoft.com/office/powerpoint/2010/main" spd="slow">
    <p:wipe dir="d"/>
  </p:transition>
  <p:timing>
    <p:tnLst>
      <p:par>
        <p:cTn xmlns:p14="http://schemas.microsoft.com/office/powerpoint/2010/mai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57B281C-5159-4971-8228-52B9A72E9ED2}" type="datetimeFigureOut">
              <a:rPr lang="en-US" smtClean="0"/>
              <a:pPr/>
              <a:t>08/09/20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3D6E5A2-EC83-451F-A719-9AC1370DD5CF}" type="slidenum">
              <a:rPr lang="en-US" smtClean="0"/>
              <a:pPr/>
              <a:t>‹#›</a:t>
            </a:fld>
            <a:endParaRPr lang="en-US" dirty="0"/>
          </a:p>
        </p:txBody>
      </p:sp>
    </p:spTree>
  </p:cSld>
  <p:clrMapOvr>
    <a:masterClrMapping/>
  </p:clrMapOvr>
  <p:transition xmlns:p14="http://schemas.microsoft.com/office/powerpoint/2010/main" spd="slow">
    <p:wipe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757B281C-5159-4971-8228-52B9A72E9ED2}" type="datetimeFigureOut">
              <a:rPr lang="en-US" smtClean="0"/>
              <a:pPr/>
              <a:t>08/09/20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D6E5A2-EC83-451F-A719-9AC1370DD5CF}" type="slidenum">
              <a:rPr lang="en-US" smtClean="0"/>
              <a:pPr/>
              <a:t>‹#›</a:t>
            </a:fld>
            <a:endParaRPr lang="en-US" dirty="0"/>
          </a:p>
        </p:txBody>
      </p:sp>
    </p:spTree>
  </p:cSld>
  <p:clrMapOvr>
    <a:masterClrMapping/>
  </p:clrMapOvr>
  <p:transition xmlns:p14="http://schemas.microsoft.com/office/powerpoint/2010/main" spd="slow">
    <p:wipe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762000" y="274638"/>
            <a:ext cx="58674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757B281C-5159-4971-8228-52B9A72E9ED2}" type="datetimeFigureOut">
              <a:rPr lang="en-US" smtClean="0"/>
              <a:pPr/>
              <a:t>08/09/20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D6E5A2-EC83-451F-A719-9AC1370DD5CF}" type="slidenum">
              <a:rPr lang="en-US" smtClean="0"/>
              <a:pPr/>
              <a:t>‹#›</a:t>
            </a:fld>
            <a:endParaRPr lang="en-US" dirty="0"/>
          </a:p>
        </p:txBody>
      </p:sp>
    </p:spTree>
  </p:cSld>
  <p:clrMapOvr>
    <a:masterClrMapping/>
  </p:clrMapOvr>
  <p:transition xmlns:p14="http://schemas.microsoft.com/office/powerpoint/2010/main" spd="slow">
    <p:wipe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757B281C-5159-4971-8228-52B9A72E9ED2}" type="datetimeFigureOut">
              <a:rPr lang="en-US" smtClean="0"/>
              <a:pPr/>
              <a:t>08/09/20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3D6E5A2-EC83-451F-A719-9AC1370DD5CF}" type="slidenum">
              <a:rPr lang="en-US" smtClean="0"/>
              <a:pPr/>
              <a:t>‹#›</a:t>
            </a:fld>
            <a:endParaRPr lang="en-US" dirty="0"/>
          </a:p>
        </p:txBody>
      </p:sp>
    </p:spTree>
  </p:cSld>
  <p:clrMapOvr>
    <a:masterClrMapping/>
  </p:clrMapOvr>
  <p:transition xmlns:p14="http://schemas.microsoft.com/office/powerpoint/2010/main" spd="slow">
    <p:wipe dir="d"/>
  </p:transition>
  <p:timing>
    <p:tnLst>
      <p:par>
        <p:cTn xmlns:p14="http://schemas.microsoft.com/office/powerpoint/2010/mai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7B281C-5159-4971-8228-52B9A72E9ED2}" type="datetimeFigureOut">
              <a:rPr lang="en-US" smtClean="0"/>
              <a:pPr/>
              <a:t>08/09/20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3D6E5A2-EC83-451F-A719-9AC1370DD5CF}" type="slidenum">
              <a:rPr lang="en-US" smtClean="0"/>
              <a:pPr/>
              <a:t>‹#›</a:t>
            </a:fld>
            <a:endParaRPr lang="en-US" dirty="0"/>
          </a:p>
        </p:txBody>
      </p:sp>
    </p:spTree>
  </p:cSld>
  <p:clrMapOvr>
    <a:masterClrMapping/>
  </p:clrMapOvr>
  <p:transition xmlns:p14="http://schemas.microsoft.com/office/powerpoint/2010/main" spd="slow">
    <p:wipe dir="d"/>
  </p:transition>
  <p:timing>
    <p:tnLst>
      <p:par>
        <p:cTn xmlns:p14="http://schemas.microsoft.com/office/powerpoint/2010/mai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ackground Only">
    <p:spTree>
      <p:nvGrpSpPr>
        <p:cNvPr id="1" name=""/>
        <p:cNvGrpSpPr/>
        <p:nvPr/>
      </p:nvGrpSpPr>
      <p:grpSpPr>
        <a:xfrm>
          <a:off x="0" y="0"/>
          <a:ext cx="0" cy="0"/>
          <a:chOff x="0" y="0"/>
          <a:chExt cx="0" cy="0"/>
        </a:xfrm>
      </p:grpSpPr>
      <p:pic>
        <p:nvPicPr>
          <p:cNvPr id="2" name="Picture 1"/>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3543" y="0"/>
            <a:ext cx="9100457" cy="6879771"/>
          </a:xfrm>
          <a:prstGeom prst="rect">
            <a:avLst/>
          </a:prstGeom>
        </p:spPr>
      </p:pic>
      <p:sp>
        <p:nvSpPr>
          <p:cNvPr id="3" name="Date Placeholder 3"/>
          <p:cNvSpPr>
            <a:spLocks noGrp="1"/>
          </p:cNvSpPr>
          <p:nvPr>
            <p:ph type="dt" sz="half" idx="10"/>
          </p:nvPr>
        </p:nvSpPr>
        <p:spPr>
          <a:xfrm>
            <a:off x="762000" y="6356350"/>
            <a:ext cx="2133600" cy="365125"/>
          </a:xfrm>
        </p:spPr>
        <p:txBody>
          <a:bodyPr/>
          <a:lstStyle/>
          <a:p>
            <a:fld id="{757B281C-5159-4971-8228-52B9A72E9ED2}" type="datetimeFigureOut">
              <a:rPr lang="en-US" smtClean="0"/>
              <a:pPr/>
              <a:t>08/09/20</a:t>
            </a:fld>
            <a:endParaRPr lang="en-US" dirty="0"/>
          </a:p>
        </p:txBody>
      </p:sp>
      <p:sp>
        <p:nvSpPr>
          <p:cNvPr id="4" name="Footer Placeholder 4"/>
          <p:cNvSpPr>
            <a:spLocks noGrp="1"/>
          </p:cNvSpPr>
          <p:nvPr>
            <p:ph type="ftr" sz="quarter" idx="11"/>
          </p:nvPr>
        </p:nvSpPr>
        <p:spPr>
          <a:xfrm>
            <a:off x="3352800" y="6356350"/>
            <a:ext cx="2895600" cy="365125"/>
          </a:xfrm>
        </p:spPr>
        <p:txBody>
          <a:bodyPr/>
          <a:lstStyle/>
          <a:p>
            <a:endParaRPr lang="en-US" dirty="0"/>
          </a:p>
        </p:txBody>
      </p:sp>
      <p:sp>
        <p:nvSpPr>
          <p:cNvPr id="5" name="Slide Number Placeholder 5"/>
          <p:cNvSpPr>
            <a:spLocks noGrp="1"/>
          </p:cNvSpPr>
          <p:nvPr>
            <p:ph type="sldNum" sz="quarter" idx="12"/>
          </p:nvPr>
        </p:nvSpPr>
        <p:spPr>
          <a:xfrm>
            <a:off x="6705600" y="6356350"/>
            <a:ext cx="2133600" cy="365125"/>
          </a:xfrm>
        </p:spPr>
        <p:txBody>
          <a:bodyPr/>
          <a:lstStyle/>
          <a:p>
            <a:fld id="{33D6E5A2-EC83-451F-A719-9AC1370DD5CF}" type="slidenum">
              <a:rPr lang="en-US" smtClean="0"/>
              <a:pPr/>
              <a:t>‹#›</a:t>
            </a:fld>
            <a:endParaRPr lang="en-US" dirty="0"/>
          </a:p>
        </p:txBody>
      </p:sp>
    </p:spTree>
  </p:cSld>
  <p:clrMapOvr>
    <a:masterClrMapping/>
  </p:clrMapOvr>
  <p:transition xmlns:p14="http://schemas.microsoft.com/office/powerpoint/2010/main" spd="slow">
    <p:wipe dir="d"/>
  </p:transition>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jpeg"/><Relationship Id="rId15"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14" cstate="email">
            <a:extLst>
              <a:ext uri="{28A0092B-C50C-407E-A947-70E740481C1C}">
                <a14:useLocalDpi xmlns:a14="http://schemas.microsoft.com/office/drawing/2010/main"/>
              </a:ext>
            </a:extLst>
          </a:blip>
          <a:srcRect/>
          <a:stretch/>
        </p:blipFill>
        <p:spPr>
          <a:xfrm>
            <a:off x="43543" y="0"/>
            <a:ext cx="9100457" cy="6879771"/>
          </a:xfrm>
          <a:prstGeom prst="rect">
            <a:avLst/>
          </a:prstGeom>
        </p:spPr>
      </p:pic>
      <p:sp>
        <p:nvSpPr>
          <p:cNvPr id="2" name="Title Placeholder 1"/>
          <p:cNvSpPr>
            <a:spLocks noGrp="1"/>
          </p:cNvSpPr>
          <p:nvPr>
            <p:ph type="title"/>
          </p:nvPr>
        </p:nvSpPr>
        <p:spPr>
          <a:xfrm>
            <a:off x="762000" y="274638"/>
            <a:ext cx="8077200" cy="1143000"/>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762000" y="1600200"/>
            <a:ext cx="80772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620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7B281C-5159-4971-8228-52B9A72E9ED2}" type="datetimeFigureOut">
              <a:rPr lang="en-US" smtClean="0"/>
              <a:pPr/>
              <a:t>08/09/20</a:t>
            </a:fld>
            <a:endParaRPr lang="en-US" dirty="0"/>
          </a:p>
        </p:txBody>
      </p:sp>
      <p:sp>
        <p:nvSpPr>
          <p:cNvPr id="5" name="Footer Placeholder 4"/>
          <p:cNvSpPr>
            <a:spLocks noGrp="1"/>
          </p:cNvSpPr>
          <p:nvPr>
            <p:ph type="ftr" sz="quarter" idx="3"/>
          </p:nvPr>
        </p:nvSpPr>
        <p:spPr>
          <a:xfrm>
            <a:off x="33528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7056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D6E5A2-EC83-451F-A719-9AC1370DD5CF}" type="slidenum">
              <a:rPr lang="en-US" smtClean="0"/>
              <a:pPr/>
              <a:t>‹#›</a:t>
            </a:fld>
            <a:endParaRPr lang="en-US" dirty="0"/>
          </a:p>
        </p:txBody>
      </p:sp>
      <p:pic>
        <p:nvPicPr>
          <p:cNvPr id="8" name="Picture 7"/>
          <p:cNvPicPr>
            <a:picLocks noChangeAspect="1"/>
          </p:cNvPicPr>
          <p:nvPr/>
        </p:nvPicPr>
        <p:blipFill rotWithShape="1">
          <a:blip r:embed="rId15" cstate="email">
            <a:extLst>
              <a:ext uri="{28A0092B-C50C-407E-A947-70E740481C1C}">
                <a14:useLocalDpi xmlns:a14="http://schemas.microsoft.com/office/drawing/2010/main"/>
              </a:ext>
            </a:extLst>
          </a:blip>
          <a:srcRect/>
          <a:stretch/>
        </p:blipFill>
        <p:spPr>
          <a:xfrm>
            <a:off x="-152400" y="-109183"/>
            <a:ext cx="818707" cy="7083189"/>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3" r:id="rId5"/>
    <p:sldLayoutId id="2147483656" r:id="rId6"/>
    <p:sldLayoutId id="2147483657" r:id="rId7"/>
    <p:sldLayoutId id="2147483658" r:id="rId8"/>
    <p:sldLayoutId id="2147483659" r:id="rId9"/>
    <p:sldLayoutId id="2147483654" r:id="rId10"/>
    <p:sldLayoutId id="2147483655" r:id="rId11"/>
    <p:sldLayoutId id="2147483663" r:id="rId12"/>
  </p:sldLayoutIdLst>
  <p:transition xmlns:p14="http://schemas.microsoft.com/office/powerpoint/2010/main" spd="slow">
    <p:wipe dir="d"/>
  </p:transition>
  <p:timing>
    <p:tnLst>
      <p:par>
        <p:cTn xmlns:p14="http://schemas.microsoft.com/office/powerpoint/2010/main" id="1" dur="indefinite" restart="never" nodeType="tmRoot"/>
      </p:par>
    </p:tnLst>
  </p:timing>
  <p:txStyles>
    <p:titleStyle>
      <a:lvl1pPr algn="l" defTabSz="914400" rtl="0" eaLnBrk="1" latinLnBrk="0" hangingPunct="1">
        <a:spcBef>
          <a:spcPct val="0"/>
        </a:spcBef>
        <a:buNone/>
        <a:defRPr lang="en-US" sz="4400" kern="1200" dirty="0" smtClean="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tags" Target="../tags/tag3.xml"/><Relationship Id="rId4" Type="http://schemas.openxmlformats.org/officeDocument/2006/relationships/slideLayout" Target="../slideLayouts/slideLayout1.xml"/><Relationship Id="rId5" Type="http://schemas.openxmlformats.org/officeDocument/2006/relationships/notesSlide" Target="../notesSlides/notesSlide1.xml"/><Relationship Id="rId1" Type="http://schemas.openxmlformats.org/officeDocument/2006/relationships/tags" Target="../tags/tag1.xml"/><Relationship Id="rId2"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tags" Target="../tags/tag6.xml"/><Relationship Id="rId4" Type="http://schemas.openxmlformats.org/officeDocument/2006/relationships/slideLayout" Target="../slideLayouts/slideLayout3.xml"/><Relationship Id="rId5" Type="http://schemas.openxmlformats.org/officeDocument/2006/relationships/notesSlide" Target="../notesSlides/notesSlide2.xml"/><Relationship Id="rId1" Type="http://schemas.openxmlformats.org/officeDocument/2006/relationships/tags" Target="../tags/tag4.xml"/><Relationship Id="rId2" Type="http://schemas.openxmlformats.org/officeDocument/2006/relationships/tags" Target="../tags/tag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notesSlide" Target="../notesSlides/notesSlide8.xml"/><Relationship Id="rId1" Type="http://schemas.openxmlformats.org/officeDocument/2006/relationships/tags" Target="../tags/tag7.xml"/><Relationship Id="rId2" Type="http://schemas.openxmlformats.org/officeDocument/2006/relationships/tags" Target="../tags/tag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1" Type="http://schemas.openxmlformats.org/officeDocument/2006/relationships/tags" Target="../tags/tag9.xml"/><Relationship Id="rId2" Type="http://schemas.openxmlformats.org/officeDocument/2006/relationships/slideLayout" Target="../slideLayouts/slideLayout3.xml"/><Relationship Id="rId3"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www.madeherenow.com/casestudies/sugru/" TargetMode="External"/><Relationship Id="rId4" Type="http://schemas.openxmlformats.org/officeDocument/2006/relationships/hyperlink" Target="https://sugru.com/" TargetMode="External"/><Relationship Id="rId5" Type="http://schemas.openxmlformats.org/officeDocument/2006/relationships/hyperlink" Target="https://www.telegraph.co.uk/finanace%20/businessclub/technology/11628408/sticky-putty-sugru-crowdfunds-in-bid-to-rival-sellotape-and-Blu-Tack-worldwide.html" TargetMode="External"/><Relationship Id="rId1" Type="http://schemas.openxmlformats.org/officeDocument/2006/relationships/slideLayout" Target="../slideLayouts/slideLayout3.xml"/><Relationship Id="rId2" Type="http://schemas.openxmlformats.org/officeDocument/2006/relationships/hyperlink" Target="https://edition.cnn.com/2012/10/25/tech/index.html?iid=article_sidebar"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custDataLst>
              <p:tags r:id="rId2"/>
            </p:custDataLst>
          </p:nvPr>
        </p:nvSpPr>
        <p:spPr/>
        <p:txBody>
          <a:bodyPr/>
          <a:lstStyle/>
          <a:p>
            <a:r>
              <a:rPr lang="en-US" dirty="0" smtClean="0"/>
              <a:t>Business </a:t>
            </a:r>
            <a:r>
              <a:rPr lang="en-US" dirty="0" err="1" smtClean="0"/>
              <a:t>Decison</a:t>
            </a:r>
            <a:r>
              <a:rPr lang="en-US" dirty="0" smtClean="0"/>
              <a:t> Making</a:t>
            </a:r>
            <a:br>
              <a:rPr lang="en-US" dirty="0" smtClean="0"/>
            </a:br>
            <a:r>
              <a:rPr lang="en-US" dirty="0" err="1" smtClean="0"/>
              <a:t>lcmb</a:t>
            </a:r>
            <a:r>
              <a:rPr lang="en-US" dirty="0" smtClean="0"/>
              <a:t> 7009</a:t>
            </a:r>
            <a:endParaRPr lang="en-US" dirty="0"/>
          </a:p>
        </p:txBody>
      </p:sp>
      <p:sp>
        <p:nvSpPr>
          <p:cNvPr id="3" name="Subtitle 2"/>
          <p:cNvSpPr>
            <a:spLocks noGrp="1"/>
          </p:cNvSpPr>
          <p:nvPr>
            <p:ph type="subTitle" idx="1"/>
            <p:custDataLst>
              <p:tags r:id="rId3"/>
            </p:custDataLst>
          </p:nvPr>
        </p:nvSpPr>
        <p:spPr/>
        <p:txBody>
          <a:bodyPr>
            <a:normAutofit/>
          </a:bodyPr>
          <a:lstStyle/>
          <a:p>
            <a:r>
              <a:rPr lang="en-US" sz="2400" dirty="0" err="1" smtClean="0">
                <a:latin typeface="+mn-lt"/>
              </a:rPr>
              <a:t>Nkem</a:t>
            </a:r>
            <a:r>
              <a:rPr lang="en-US" sz="2400" dirty="0" smtClean="0">
                <a:latin typeface="+mn-lt"/>
              </a:rPr>
              <a:t> Penn</a:t>
            </a:r>
          </a:p>
          <a:p>
            <a:r>
              <a:rPr lang="en-US" sz="2400" dirty="0" smtClean="0">
                <a:latin typeface="+mn-lt"/>
              </a:rPr>
              <a:t>8</a:t>
            </a:r>
            <a:r>
              <a:rPr lang="en-US" sz="2400" baseline="30000" dirty="0" smtClean="0">
                <a:latin typeface="+mn-lt"/>
              </a:rPr>
              <a:t>th</a:t>
            </a:r>
            <a:r>
              <a:rPr lang="en-US" sz="2400" dirty="0" smtClean="0">
                <a:latin typeface="+mn-lt"/>
              </a:rPr>
              <a:t> September 2020</a:t>
            </a:r>
            <a:endParaRPr lang="en-US" sz="2400" dirty="0">
              <a:latin typeface="+mn-lt"/>
            </a:endParaRPr>
          </a:p>
        </p:txBody>
      </p:sp>
    </p:spTree>
    <p:custDataLst>
      <p:tags r:id="rId1"/>
    </p:custDataLst>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2"/>
            </p:custDataLst>
          </p:nvPr>
        </p:nvSpPr>
        <p:spPr/>
        <p:txBody>
          <a:bodyPr/>
          <a:lstStyle/>
          <a:p>
            <a:r>
              <a:rPr lang="en-US" dirty="0" smtClean="0"/>
              <a:t>Introduction</a:t>
            </a:r>
            <a:endParaRPr lang="en-US" dirty="0"/>
          </a:p>
        </p:txBody>
      </p:sp>
      <p:sp>
        <p:nvSpPr>
          <p:cNvPr id="5" name="Content Placeholder 4"/>
          <p:cNvSpPr>
            <a:spLocks noGrp="1"/>
          </p:cNvSpPr>
          <p:nvPr>
            <p:ph idx="1"/>
            <p:custDataLst>
              <p:tags r:id="rId3"/>
            </p:custDataLst>
          </p:nvPr>
        </p:nvSpPr>
        <p:spPr/>
        <p:txBody>
          <a:bodyPr>
            <a:normAutofit/>
          </a:bodyPr>
          <a:lstStyle/>
          <a:p>
            <a:r>
              <a:rPr lang="en-US" dirty="0" smtClean="0"/>
              <a:t>Operational </a:t>
            </a:r>
            <a:r>
              <a:rPr lang="en-US" dirty="0"/>
              <a:t>management aims to manage processes engaged in </a:t>
            </a:r>
            <a:r>
              <a:rPr lang="en-US" dirty="0" err="1"/>
              <a:t>production,distribution</a:t>
            </a:r>
            <a:r>
              <a:rPr lang="en-US" dirty="0"/>
              <a:t> of product or services. Operational management is a branch of management science that deals with the study of the factors involved in the successful management of </a:t>
            </a:r>
            <a:r>
              <a:rPr lang="en-US" dirty="0" err="1"/>
              <a:t>organisations</a:t>
            </a:r>
            <a:r>
              <a:rPr lang="en-US" dirty="0"/>
              <a:t> day-to-day </a:t>
            </a:r>
            <a:r>
              <a:rPr lang="en-US" dirty="0" smtClean="0"/>
              <a:t>operations.</a:t>
            </a:r>
            <a:endParaRPr lang="en-GB"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pPr marL="0" indent="0">
              <a:buNone/>
            </a:pPr>
            <a:endParaRPr lang="en-US" dirty="0" smtClean="0"/>
          </a:p>
        </p:txBody>
      </p:sp>
    </p:spTree>
    <p:custDataLst>
      <p:tags r:id="rId1"/>
    </p:custDataLst>
  </p:cSld>
  <p:clrMapOvr>
    <a:masterClrMapping/>
  </p:clrMapOvr>
  <p:transition xmlns:p14="http://schemas.microsoft.com/office/powerpoint/2010/main" spd="slow">
    <p:wipe dir="d"/>
  </p:transitio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Operational management Cont.</a:t>
            </a:r>
            <a:endParaRPr lang="en-US" dirty="0"/>
          </a:p>
        </p:txBody>
      </p:sp>
      <p:sp>
        <p:nvSpPr>
          <p:cNvPr id="3" name="Content Placeholder 2"/>
          <p:cNvSpPr>
            <a:spLocks noGrp="1"/>
          </p:cNvSpPr>
          <p:nvPr>
            <p:ph idx="1"/>
          </p:nvPr>
        </p:nvSpPr>
        <p:spPr/>
        <p:txBody>
          <a:bodyPr/>
          <a:lstStyle/>
          <a:p>
            <a:r>
              <a:rPr lang="en-US" dirty="0"/>
              <a:t>It seeks to develop and apply the methods and techniques needed to design and implement systems which will enable the efficiency and effectiveness of this operations to be improved. Operations problem can range from purchasing, through manufacturing to the product reaching the final consumer.</a:t>
            </a:r>
            <a:endParaRPr lang="en-GB" dirty="0"/>
          </a:p>
          <a:p>
            <a:endParaRPr lang="en-US" dirty="0"/>
          </a:p>
        </p:txBody>
      </p:sp>
    </p:spTree>
    <p:extLst>
      <p:ext uri="{BB962C8B-B14F-4D97-AF65-F5344CB8AC3E}">
        <p14:creationId xmlns:p14="http://schemas.microsoft.com/office/powerpoint/2010/main" val="1833546079"/>
      </p:ext>
    </p:extLst>
  </p:cSld>
  <p:clrMapOvr>
    <a:masterClrMapping/>
  </p:clrMapOvr>
  <p:transition xmlns:p14="http://schemas.microsoft.com/office/powerpoint/2010/main" spd="slow">
    <p:wipe di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Operational Management Process</a:t>
            </a:r>
            <a:endParaRPr lang="en-US" dirty="0"/>
          </a:p>
        </p:txBody>
      </p:sp>
      <p:sp>
        <p:nvSpPr>
          <p:cNvPr id="12" name="Picture Placeholder 11"/>
          <p:cNvSpPr>
            <a:spLocks noGrp="1"/>
          </p:cNvSpPr>
          <p:nvPr>
            <p:ph type="pic" idx="1"/>
          </p:nvPr>
        </p:nvSpPr>
        <p:spPr>
          <a:xfrm>
            <a:off x="1905000" y="685800"/>
            <a:ext cx="5486400" cy="4114800"/>
          </a:xfrm>
        </p:spPr>
      </p:sp>
      <p:sp>
        <p:nvSpPr>
          <p:cNvPr id="6" name="Text Placeholder 5"/>
          <p:cNvSpPr>
            <a:spLocks noGrp="1"/>
          </p:cNvSpPr>
          <p:nvPr>
            <p:ph type="body" sz="half" idx="2"/>
          </p:nvPr>
        </p:nvSpPr>
        <p:spPr/>
        <p:txBody>
          <a:bodyPr/>
          <a:lstStyle/>
          <a:p>
            <a:r>
              <a:rPr lang="en-US" dirty="0" smtClean="0"/>
              <a:t>Source Adapted from Slack et al 2012</a:t>
            </a:r>
            <a:endParaRPr lang="en-US" dirty="0"/>
          </a:p>
        </p:txBody>
      </p:sp>
      <p:sp>
        <p:nvSpPr>
          <p:cNvPr id="8" name="Right Arrow 7"/>
          <p:cNvSpPr/>
          <p:nvPr/>
        </p:nvSpPr>
        <p:spPr>
          <a:xfrm>
            <a:off x="2133600" y="2286000"/>
            <a:ext cx="1359408" cy="2438400"/>
          </a:xfrm>
          <a:prstGeom prst="rightArrow">
            <a:avLst>
              <a:gd name="adj1" fmla="val 50000"/>
              <a:gd name="adj2" fmla="val 61826"/>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Inputs</a:t>
            </a:r>
            <a:endParaRPr lang="en-US" dirty="0"/>
          </a:p>
        </p:txBody>
      </p:sp>
      <p:sp>
        <p:nvSpPr>
          <p:cNvPr id="9" name="Rectangle 8"/>
          <p:cNvSpPr/>
          <p:nvPr/>
        </p:nvSpPr>
        <p:spPr>
          <a:xfrm>
            <a:off x="3505200" y="2286000"/>
            <a:ext cx="2133600" cy="23622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US" dirty="0" smtClean="0"/>
              <a:t>Operational</a:t>
            </a:r>
          </a:p>
          <a:p>
            <a:pPr algn="ctr"/>
            <a:r>
              <a:rPr lang="en-US" dirty="0" smtClean="0"/>
              <a:t>Management is a transformation </a:t>
            </a:r>
            <a:r>
              <a:rPr lang="en-US" dirty="0" err="1" smtClean="0"/>
              <a:t>Processs</a:t>
            </a:r>
            <a:r>
              <a:rPr lang="en-US" dirty="0" smtClean="0"/>
              <a:t>.</a:t>
            </a:r>
            <a:endParaRPr lang="en-US" dirty="0"/>
          </a:p>
        </p:txBody>
      </p:sp>
      <p:sp>
        <p:nvSpPr>
          <p:cNvPr id="10" name="Right Arrow 9"/>
          <p:cNvSpPr/>
          <p:nvPr/>
        </p:nvSpPr>
        <p:spPr>
          <a:xfrm>
            <a:off x="5867400" y="1600200"/>
            <a:ext cx="1447800" cy="3352800"/>
          </a:xfrm>
          <a:prstGeom prst="rightArrow">
            <a:avLst>
              <a:gd name="adj1" fmla="val 50000"/>
              <a:gd name="adj2" fmla="val 54930"/>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US" dirty="0" smtClean="0"/>
              <a:t>Outputs</a:t>
            </a:r>
            <a:endParaRPr lang="en-US" dirty="0"/>
          </a:p>
        </p:txBody>
      </p:sp>
    </p:spTree>
    <p:extLst>
      <p:ext uri="{BB962C8B-B14F-4D97-AF65-F5344CB8AC3E}">
        <p14:creationId xmlns:p14="http://schemas.microsoft.com/office/powerpoint/2010/main" val="426369274"/>
      </p:ext>
    </p:extLst>
  </p:cSld>
  <p:clrMapOvr>
    <a:masterClrMapping/>
  </p:clrMapOvr>
  <p:transition xmlns:p14="http://schemas.microsoft.com/office/powerpoint/2010/main" spd="slow">
    <p:wipe di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295400" y="2363450"/>
            <a:ext cx="6781800" cy="3808750"/>
          </a:xfrm>
          <a:prstGeom prst="rect">
            <a:avLst/>
          </a:prstGeom>
          <a:noFill/>
        </p:spPr>
        <p:txBody>
          <a:bodyPr wrap="square" rtlCol="0">
            <a:normAutofit/>
          </a:bodyPr>
          <a:lstStyle/>
          <a:p>
            <a:endParaRPr lang="en-US" sz="7200" dirty="0"/>
          </a:p>
        </p:txBody>
      </p:sp>
      <p:pic>
        <p:nvPicPr>
          <p:cNvPr id="12" name="Picture 1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191000" y="0"/>
            <a:ext cx="7765662" cy="16476125"/>
          </a:xfrm>
          <a:prstGeom prst="rect">
            <a:avLst/>
          </a:prstGeom>
        </p:spPr>
      </p:pic>
      <p:sp>
        <p:nvSpPr>
          <p:cNvPr id="2" name="Title 1"/>
          <p:cNvSpPr>
            <a:spLocks noGrp="1"/>
          </p:cNvSpPr>
          <p:nvPr>
            <p:ph type="title"/>
          </p:nvPr>
        </p:nvSpPr>
        <p:spPr/>
        <p:txBody>
          <a:bodyPr/>
          <a:lstStyle/>
          <a:p>
            <a:r>
              <a:rPr lang="en-US" dirty="0" smtClean="0"/>
              <a:t>Decision Process</a:t>
            </a:r>
            <a:endParaRPr lang="en-US" dirty="0"/>
          </a:p>
        </p:txBody>
      </p:sp>
      <p:sp>
        <p:nvSpPr>
          <p:cNvPr id="3" name="Content Placeholder 2"/>
          <p:cNvSpPr>
            <a:spLocks noGrp="1"/>
          </p:cNvSpPr>
          <p:nvPr>
            <p:ph idx="1"/>
          </p:nvPr>
        </p:nvSpPr>
        <p:spPr/>
        <p:txBody>
          <a:bodyPr>
            <a:normAutofit/>
          </a:bodyPr>
          <a:lstStyle/>
          <a:p>
            <a:r>
              <a:rPr lang="en-US" dirty="0"/>
              <a:t>Decision Process; The thought process of selecting a logical choice from available </a:t>
            </a:r>
            <a:r>
              <a:rPr lang="en-US" dirty="0" smtClean="0"/>
              <a:t>alternatives</a:t>
            </a:r>
            <a:endParaRPr lang="en-US" dirty="0"/>
          </a:p>
          <a:p>
            <a:pPr marL="0" indent="0">
              <a:buNone/>
            </a:pPr>
            <a:endParaRPr lang="en-US" dirty="0"/>
          </a:p>
          <a:p>
            <a:endParaRPr lang="en-US" dirty="0"/>
          </a:p>
        </p:txBody>
      </p:sp>
    </p:spTree>
  </p:cSld>
  <p:clrMapOvr>
    <a:masterClrMapping/>
  </p:clrMapOvr>
  <p:transition xmlns:p14="http://schemas.microsoft.com/office/powerpoint/2010/main" spd="slow">
    <p:fade/>
  </p:transitio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953000" y="211675"/>
            <a:ext cx="7765662" cy="16476125"/>
          </a:xfrm>
          <a:prstGeom prst="rect">
            <a:avLst/>
          </a:prstGeom>
        </p:spPr>
      </p:pic>
      <p:sp>
        <p:nvSpPr>
          <p:cNvPr id="2" name="Title 1"/>
          <p:cNvSpPr>
            <a:spLocks noGrp="1"/>
          </p:cNvSpPr>
          <p:nvPr>
            <p:ph type="title"/>
          </p:nvPr>
        </p:nvSpPr>
        <p:spPr/>
        <p:txBody>
          <a:bodyPr>
            <a:normAutofit fontScale="90000"/>
          </a:bodyPr>
          <a:lstStyle/>
          <a:p>
            <a:r>
              <a:rPr lang="en-US" dirty="0" smtClean="0"/>
              <a:t>Case Study Of </a:t>
            </a:r>
            <a:r>
              <a:rPr lang="en-US" dirty="0" err="1" smtClean="0"/>
              <a:t>Sugru</a:t>
            </a:r>
            <a:r>
              <a:rPr lang="en-US" dirty="0" smtClean="0"/>
              <a:t/>
            </a:r>
            <a:br>
              <a:rPr lang="en-US" dirty="0" smtClean="0"/>
            </a:br>
            <a:r>
              <a:rPr lang="en-US" dirty="0" smtClean="0"/>
              <a:t>Company Background</a:t>
            </a:r>
            <a:endParaRPr lang="en-US" dirty="0"/>
          </a:p>
        </p:txBody>
      </p:sp>
      <p:sp>
        <p:nvSpPr>
          <p:cNvPr id="3" name="Content Placeholder 2"/>
          <p:cNvSpPr>
            <a:spLocks noGrp="1"/>
          </p:cNvSpPr>
          <p:nvPr>
            <p:ph idx="1"/>
          </p:nvPr>
        </p:nvSpPr>
        <p:spPr/>
        <p:txBody>
          <a:bodyPr>
            <a:normAutofit/>
          </a:bodyPr>
          <a:lstStyle/>
          <a:p>
            <a:r>
              <a:rPr lang="en-US" dirty="0" err="1" smtClean="0"/>
              <a:t>FormFormForm</a:t>
            </a:r>
            <a:r>
              <a:rPr lang="en-US" dirty="0" smtClean="0"/>
              <a:t> </a:t>
            </a:r>
            <a:r>
              <a:rPr lang="en-US" dirty="0"/>
              <a:t>is company that produces silicon base glue called </a:t>
            </a:r>
            <a:r>
              <a:rPr lang="en-US" dirty="0" err="1"/>
              <a:t>sugru</a:t>
            </a:r>
            <a:r>
              <a:rPr lang="en-US" dirty="0"/>
              <a:t> or </a:t>
            </a:r>
            <a:r>
              <a:rPr lang="en-US" dirty="0" err="1"/>
              <a:t>Fomerol</a:t>
            </a:r>
            <a:r>
              <a:rPr lang="en-US" dirty="0"/>
              <a:t>. </a:t>
            </a:r>
            <a:r>
              <a:rPr lang="en-US" dirty="0" err="1"/>
              <a:t>FormFormForm</a:t>
            </a:r>
            <a:r>
              <a:rPr lang="en-US" dirty="0"/>
              <a:t> a company in Hackney , London. It is patented online based business with no physical stores. </a:t>
            </a:r>
            <a:r>
              <a:rPr lang="en-US" dirty="0" err="1"/>
              <a:t>Sugru</a:t>
            </a:r>
            <a:r>
              <a:rPr lang="en-US" dirty="0"/>
              <a:t> is a </a:t>
            </a:r>
            <a:r>
              <a:rPr lang="en-US" dirty="0" err="1"/>
              <a:t>mouldable</a:t>
            </a:r>
            <a:r>
              <a:rPr lang="en-US" dirty="0"/>
              <a:t> silicon based glue that can be ruled into any shape and used for various </a:t>
            </a:r>
            <a:r>
              <a:rPr lang="en-US" dirty="0" smtClean="0"/>
              <a:t>purposes</a:t>
            </a:r>
            <a:r>
              <a:rPr lang="en-US" dirty="0"/>
              <a:t> </a:t>
            </a:r>
            <a:r>
              <a:rPr lang="en-US" dirty="0" smtClean="0"/>
              <a:t>(</a:t>
            </a:r>
            <a:r>
              <a:rPr lang="en-US" dirty="0" err="1" smtClean="0"/>
              <a:t>Sugru.com</a:t>
            </a:r>
            <a:r>
              <a:rPr lang="en-US" dirty="0" smtClean="0"/>
              <a:t>)  </a:t>
            </a:r>
            <a:endParaRPr lang="en-US" dirty="0" smtClean="0"/>
          </a:p>
        </p:txBody>
      </p:sp>
    </p:spTree>
  </p:cSld>
  <p:clrMapOvr>
    <a:masterClrMapping/>
  </p:clrMapOvr>
  <p:transition xmlns:p14="http://schemas.microsoft.com/office/powerpoint/2010/main" spd="slow">
    <p:push/>
  </p:transitio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963332" y="-6858000"/>
            <a:ext cx="7765662" cy="16476125"/>
          </a:xfrm>
          <a:prstGeom prst="rect">
            <a:avLst/>
          </a:prstGeom>
        </p:spPr>
      </p:pic>
      <p:pic>
        <p:nvPicPr>
          <p:cNvPr id="13" name="Picture 12"/>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rot="20753331" flipH="1">
            <a:off x="-316180" y="3775286"/>
            <a:ext cx="2895600" cy="3390489"/>
          </a:xfrm>
          <a:prstGeom prst="rect">
            <a:avLst/>
          </a:prstGeom>
        </p:spPr>
      </p:pic>
      <p:sp>
        <p:nvSpPr>
          <p:cNvPr id="2" name="Title 1"/>
          <p:cNvSpPr>
            <a:spLocks noGrp="1"/>
          </p:cNvSpPr>
          <p:nvPr>
            <p:ph type="title"/>
          </p:nvPr>
        </p:nvSpPr>
        <p:spPr/>
        <p:txBody>
          <a:bodyPr/>
          <a:lstStyle/>
          <a:p>
            <a:r>
              <a:rPr lang="en-US" dirty="0" smtClean="0"/>
              <a:t>Areas Of Decision Making</a:t>
            </a:r>
            <a:endParaRPr lang="en-US" dirty="0"/>
          </a:p>
        </p:txBody>
      </p:sp>
      <p:sp>
        <p:nvSpPr>
          <p:cNvPr id="3" name="Content Placeholder 2"/>
          <p:cNvSpPr>
            <a:spLocks noGrp="1"/>
          </p:cNvSpPr>
          <p:nvPr>
            <p:ph idx="1"/>
          </p:nvPr>
        </p:nvSpPr>
        <p:spPr/>
        <p:txBody>
          <a:bodyPr/>
          <a:lstStyle/>
          <a:p>
            <a:r>
              <a:rPr lang="en-US" dirty="0" smtClean="0"/>
              <a:t>Demand Forecast</a:t>
            </a:r>
          </a:p>
          <a:p>
            <a:r>
              <a:rPr lang="en-US" dirty="0" smtClean="0"/>
              <a:t>Production, Planning and Control</a:t>
            </a:r>
          </a:p>
          <a:p>
            <a:r>
              <a:rPr lang="en-US" dirty="0" smtClean="0"/>
              <a:t>Inventory Management</a:t>
            </a:r>
          </a:p>
          <a:p>
            <a:r>
              <a:rPr lang="en-US" dirty="0" smtClean="0"/>
              <a:t>Make or Buy Decision</a:t>
            </a:r>
            <a:endParaRPr lang="en-US" dirty="0"/>
          </a:p>
        </p:txBody>
      </p:sp>
    </p:spTree>
  </p:cSld>
  <p:clrMapOvr>
    <a:masterClrMapping/>
  </p:clrMapOvr>
  <p:transition xmlns:p14="http://schemas.microsoft.com/office/powerpoint/2010/main" spd="slow">
    <p:push dir="u"/>
  </p:transitio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rot="20753331" flipH="1">
            <a:off x="108261" y="-3142205"/>
            <a:ext cx="2895600" cy="6861081"/>
          </a:xfrm>
          <a:prstGeom prst="rect">
            <a:avLst/>
          </a:prstGeom>
        </p:spPr>
      </p:pic>
      <p:sp>
        <p:nvSpPr>
          <p:cNvPr id="2" name="Title 1"/>
          <p:cNvSpPr>
            <a:spLocks noGrp="1"/>
          </p:cNvSpPr>
          <p:nvPr>
            <p:ph type="title"/>
          </p:nvPr>
        </p:nvSpPr>
        <p:spPr/>
        <p:txBody>
          <a:bodyPr>
            <a:normAutofit fontScale="90000"/>
          </a:bodyPr>
          <a:lstStyle/>
          <a:p>
            <a:r>
              <a:rPr lang="en-US" dirty="0" smtClean="0"/>
              <a:t>Mathematical Solutions Operational Management</a:t>
            </a:r>
            <a:endParaRPr lang="en-US" dirty="0"/>
          </a:p>
        </p:txBody>
      </p:sp>
      <p:sp>
        <p:nvSpPr>
          <p:cNvPr id="4" name="Content Placeholder 3"/>
          <p:cNvSpPr>
            <a:spLocks noGrp="1"/>
          </p:cNvSpPr>
          <p:nvPr>
            <p:ph idx="1"/>
          </p:nvPr>
        </p:nvSpPr>
        <p:spPr/>
        <p:txBody>
          <a:bodyPr/>
          <a:lstStyle/>
          <a:p>
            <a:r>
              <a:rPr lang="en-US" b="1" dirty="0" smtClean="0"/>
              <a:t>Forecasting</a:t>
            </a:r>
          </a:p>
          <a:p>
            <a:r>
              <a:rPr lang="en-US" dirty="0"/>
              <a:t>Forecasting is a mathematical model used to help operational managers make decisions about resourcing the </a:t>
            </a:r>
            <a:r>
              <a:rPr lang="en-US" dirty="0" err="1"/>
              <a:t>organisation</a:t>
            </a:r>
            <a:r>
              <a:rPr lang="en-US" dirty="0"/>
              <a:t> for the future (Slack et al 2012).</a:t>
            </a:r>
            <a:endParaRPr lang="en-GB" dirty="0"/>
          </a:p>
          <a:p>
            <a:endParaRPr lang="en-US" dirty="0"/>
          </a:p>
        </p:txBody>
      </p:sp>
    </p:spTree>
  </p:cSld>
  <p:clrMapOvr>
    <a:masterClrMapping/>
  </p:clrMapOvr>
  <p:transition xmlns:p14="http://schemas.microsoft.com/office/powerpoint/2010/main" spd="slow">
    <p:push dir="u"/>
  </p:transitio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sp>
        <p:nvSpPr>
          <p:cNvPr id="5" name="Content Placeholder 4"/>
          <p:cNvSpPr>
            <a:spLocks noGrp="1"/>
          </p:cNvSpPr>
          <p:nvPr>
            <p:ph idx="1"/>
          </p:nvPr>
        </p:nvSpPr>
        <p:spPr/>
        <p:txBody>
          <a:bodyPr/>
          <a:lstStyle/>
          <a:p>
            <a:r>
              <a:rPr lang="en-US" dirty="0" smtClean="0"/>
              <a:t>Forecasting comprises of Various techniques such as;</a:t>
            </a:r>
          </a:p>
          <a:p>
            <a:r>
              <a:rPr lang="en-US" dirty="0" smtClean="0"/>
              <a:t>Weighted Average</a:t>
            </a:r>
          </a:p>
          <a:p>
            <a:r>
              <a:rPr lang="en-US" dirty="0" smtClean="0"/>
              <a:t>Weighted Moving Average</a:t>
            </a:r>
          </a:p>
          <a:p>
            <a:r>
              <a:rPr lang="en-US" dirty="0" smtClean="0"/>
              <a:t>Exponential Smoothing</a:t>
            </a:r>
            <a:endParaRPr lang="en-US" dirty="0"/>
          </a:p>
        </p:txBody>
      </p:sp>
    </p:spTree>
    <p:extLst>
      <p:ext uri="{BB962C8B-B14F-4D97-AF65-F5344CB8AC3E}">
        <p14:creationId xmlns:p14="http://schemas.microsoft.com/office/powerpoint/2010/main" val="1856717592"/>
      </p:ext>
    </p:extLst>
  </p:cSld>
  <p:clrMapOvr>
    <a:masterClrMapping/>
  </p:clrMapOvr>
  <p:transition xmlns:p14="http://schemas.microsoft.com/office/powerpoint/2010/main" spd="slow">
    <p:wipe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Forecast Cont.</a:t>
            </a:r>
            <a:endParaRPr lang="en-US" dirty="0"/>
          </a:p>
        </p:txBody>
      </p:sp>
      <p:sp>
        <p:nvSpPr>
          <p:cNvPr id="3" name="Content Placeholder 2"/>
          <p:cNvSpPr>
            <a:spLocks noGrp="1"/>
          </p:cNvSpPr>
          <p:nvPr>
            <p:ph idx="1"/>
          </p:nvPr>
        </p:nvSpPr>
        <p:spPr/>
        <p:txBody>
          <a:bodyPr/>
          <a:lstStyle/>
          <a:p>
            <a:r>
              <a:rPr lang="en-US" dirty="0" smtClean="0"/>
              <a:t>Forecasting Errors</a:t>
            </a:r>
          </a:p>
          <a:p>
            <a:r>
              <a:rPr lang="en-US" dirty="0" smtClean="0"/>
              <a:t>Mean Absolute Deviation(MAD)</a:t>
            </a:r>
          </a:p>
          <a:p>
            <a:r>
              <a:rPr lang="en-US" dirty="0" smtClean="0"/>
              <a:t>Mean Squared Error (MSE)</a:t>
            </a:r>
          </a:p>
          <a:p>
            <a:r>
              <a:rPr lang="en-US" dirty="0" smtClean="0"/>
              <a:t>Mean Absolute Error(MAPE)</a:t>
            </a:r>
          </a:p>
          <a:p>
            <a:endParaRPr lang="en-US" dirty="0"/>
          </a:p>
        </p:txBody>
      </p:sp>
    </p:spTree>
    <p:extLst>
      <p:ext uri="{BB962C8B-B14F-4D97-AF65-F5344CB8AC3E}">
        <p14:creationId xmlns:p14="http://schemas.microsoft.com/office/powerpoint/2010/main" val="1434859905"/>
      </p:ext>
    </p:extLst>
  </p:cSld>
  <p:clrMapOvr>
    <a:masterClrMapping/>
  </p:clrMapOvr>
  <p:transition xmlns:p14="http://schemas.microsoft.com/office/powerpoint/2010/main" spd="slow">
    <p:wipe dir="d"/>
  </p:transitio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Aggregate Planning</a:t>
            </a:r>
            <a:endParaRPr lang="en-US" dirty="0"/>
          </a:p>
        </p:txBody>
      </p:sp>
      <p:sp>
        <p:nvSpPr>
          <p:cNvPr id="4" name="Content Placeholder 3"/>
          <p:cNvSpPr>
            <a:spLocks noGrp="1"/>
          </p:cNvSpPr>
          <p:nvPr>
            <p:ph idx="1"/>
          </p:nvPr>
        </p:nvSpPr>
        <p:spPr/>
        <p:txBody>
          <a:bodyPr/>
          <a:lstStyle/>
          <a:p>
            <a:r>
              <a:rPr lang="en-US" dirty="0"/>
              <a:t>Aggregate planning is an operational management activity essential to organizations as it aims to balance long term strategic planning with short term production success.( Slacks et al 2012)</a:t>
            </a:r>
            <a:endParaRPr lang="en-GB" dirty="0"/>
          </a:p>
          <a:p>
            <a:endParaRPr lang="en-US" dirty="0"/>
          </a:p>
        </p:txBody>
      </p:sp>
    </p:spTree>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2"/>
            </p:custDataLst>
          </p:nvPr>
        </p:nvSpPr>
        <p:spPr/>
        <p:txBody>
          <a:bodyPr/>
          <a:lstStyle/>
          <a:p>
            <a:r>
              <a:rPr lang="en-US" dirty="0" smtClean="0"/>
              <a:t>Linear Programming Model</a:t>
            </a:r>
            <a:endParaRPr lang="en-US" dirty="0"/>
          </a:p>
        </p:txBody>
      </p:sp>
      <p:sp>
        <p:nvSpPr>
          <p:cNvPr id="6" name="Content Placeholder 5"/>
          <p:cNvSpPr>
            <a:spLocks noGrp="1"/>
          </p:cNvSpPr>
          <p:nvPr>
            <p:ph idx="1"/>
          </p:nvPr>
        </p:nvSpPr>
        <p:spPr/>
        <p:txBody>
          <a:bodyPr/>
          <a:lstStyle/>
          <a:p>
            <a:r>
              <a:rPr lang="en-US" dirty="0"/>
              <a:t>Linear Programming is a mathematical modeling technique in which a linear function is maximized or minimized due to certain various constraints. This model is useful for guiding quantitative business decision planning especially in the production industry(Slack et al 2013)</a:t>
            </a:r>
            <a:endParaRPr lang="en-GB" dirty="0"/>
          </a:p>
          <a:p>
            <a:endParaRPr lang="en-US" dirty="0"/>
          </a:p>
        </p:txBody>
      </p:sp>
    </p:spTree>
    <p:custDataLst>
      <p:tags r:id="rId1"/>
    </p:custDataLst>
  </p:cSld>
  <p:clrMapOvr>
    <a:masterClrMapping/>
  </p:clrMapOvr>
  <p:transition xmlns:p14="http://schemas.microsoft.com/office/powerpoint/2010/main" spd="slow">
    <p:wipe dir="d"/>
  </p:transition>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Decision Tree</a:t>
            </a:r>
            <a:endParaRPr lang="en-US" dirty="0"/>
          </a:p>
        </p:txBody>
      </p:sp>
      <p:sp>
        <p:nvSpPr>
          <p:cNvPr id="5" name="Content Placeholder 4"/>
          <p:cNvSpPr>
            <a:spLocks noGrp="1"/>
          </p:cNvSpPr>
          <p:nvPr>
            <p:ph idx="1"/>
          </p:nvPr>
        </p:nvSpPr>
        <p:spPr/>
        <p:txBody>
          <a:bodyPr>
            <a:normAutofit lnSpcReduction="10000"/>
          </a:bodyPr>
          <a:lstStyle/>
          <a:p>
            <a:r>
              <a:rPr lang="en-US" dirty="0"/>
              <a:t>A decision tree is a diagram or chart that is used to determine the course of action or show a statistical probability.  </a:t>
            </a:r>
            <a:r>
              <a:rPr lang="en-US" dirty="0" err="1"/>
              <a:t>Sugru</a:t>
            </a:r>
            <a:r>
              <a:rPr lang="en-US" dirty="0"/>
              <a:t> may use a decision tree to deploy decisions as a kind of decision support system. The structure model makes the </a:t>
            </a:r>
            <a:r>
              <a:rPr lang="en-US" dirty="0" err="1"/>
              <a:t>organisation</a:t>
            </a:r>
            <a:r>
              <a:rPr lang="en-US" dirty="0"/>
              <a:t> to interpret what the out come of certain options may be with each branch within the decision tree indicating different options.</a:t>
            </a:r>
            <a:endParaRPr lang="en-GB" dirty="0"/>
          </a:p>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dirty="0" smtClean="0"/>
              <a:t>Make or Buy Decision</a:t>
            </a:r>
            <a:endParaRPr lang="en-US" dirty="0"/>
          </a:p>
        </p:txBody>
      </p:sp>
      <p:sp>
        <p:nvSpPr>
          <p:cNvPr id="10" name="Content Placeholder 9"/>
          <p:cNvSpPr>
            <a:spLocks noGrp="1"/>
          </p:cNvSpPr>
          <p:nvPr>
            <p:ph idx="1"/>
          </p:nvPr>
        </p:nvSpPr>
        <p:spPr/>
        <p:txBody>
          <a:bodyPr>
            <a:normAutofit/>
          </a:bodyPr>
          <a:lstStyle/>
          <a:p>
            <a:r>
              <a:rPr lang="en-US" dirty="0"/>
              <a:t>. The company had to make a right sourcing decision. Right sourcing as defined </a:t>
            </a:r>
            <a:r>
              <a:rPr lang="en-US" dirty="0" smtClean="0"/>
              <a:t>by </a:t>
            </a:r>
            <a:r>
              <a:rPr lang="en-US" dirty="0" err="1"/>
              <a:t>Brannemo</a:t>
            </a:r>
            <a:r>
              <a:rPr lang="en-US" dirty="0"/>
              <a:t> (2005), “the process to actively apply in-and outsourcing strategically to competitive now and in the </a:t>
            </a:r>
            <a:r>
              <a:rPr lang="en-US" dirty="0" smtClean="0"/>
              <a:t>future </a:t>
            </a:r>
            <a:r>
              <a:rPr lang="en-US" dirty="0"/>
              <a:t>(Smith et al., 1998 cited by </a:t>
            </a:r>
            <a:r>
              <a:rPr lang="en-US" dirty="0" err="1"/>
              <a:t>Brannemo</a:t>
            </a:r>
            <a:r>
              <a:rPr lang="en-US" dirty="0"/>
              <a:t> 2005).</a:t>
            </a:r>
            <a:endParaRPr lang="en-GB" dirty="0"/>
          </a:p>
          <a:p>
            <a:endParaRPr lang="en-US" dirty="0"/>
          </a:p>
        </p:txBody>
      </p:sp>
    </p:spTree>
    <p:custDataLst>
      <p:tags r:id="rId1"/>
    </p:custDataLst>
  </p:cSld>
  <p:clrMapOvr>
    <a:masterClrMapping/>
  </p:clrMapOvr>
  <p:transition xmlns:p14="http://schemas.microsoft.com/office/powerpoint/2010/main" spd="slow">
    <p:wipe dir="d"/>
  </p:transition>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Recommendations</a:t>
            </a:r>
          </a:p>
          <a:p>
            <a:r>
              <a:rPr lang="en-US" dirty="0" smtClean="0"/>
              <a:t>Conclusion</a:t>
            </a:r>
            <a:endParaRPr lang="en-US" dirty="0"/>
          </a:p>
        </p:txBody>
      </p:sp>
    </p:spTree>
    <p:extLst>
      <p:ext uri="{BB962C8B-B14F-4D97-AF65-F5344CB8AC3E}">
        <p14:creationId xmlns:p14="http://schemas.microsoft.com/office/powerpoint/2010/main" val="1284708224"/>
      </p:ext>
    </p:extLst>
  </p:cSld>
  <p:clrMapOvr>
    <a:masterClrMapping/>
  </p:clrMapOvr>
  <p:transition xmlns:p14="http://schemas.microsoft.com/office/powerpoint/2010/main" spd="slow">
    <p:wipe di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References</a:t>
            </a:r>
            <a:endParaRPr lang="en-US"/>
          </a:p>
        </p:txBody>
      </p:sp>
      <p:sp>
        <p:nvSpPr>
          <p:cNvPr id="3" name="Content Placeholder 2"/>
          <p:cNvSpPr>
            <a:spLocks noGrp="1"/>
          </p:cNvSpPr>
          <p:nvPr>
            <p:ph idx="1"/>
          </p:nvPr>
        </p:nvSpPr>
        <p:spPr/>
        <p:txBody>
          <a:bodyPr>
            <a:noAutofit/>
          </a:bodyPr>
          <a:lstStyle/>
          <a:p>
            <a:r>
              <a:rPr lang="en-US" sz="2000" dirty="0" err="1"/>
              <a:t>Brannemo</a:t>
            </a:r>
            <a:r>
              <a:rPr lang="en-US" sz="2000" dirty="0"/>
              <a:t>, A. (2005), </a:t>
            </a:r>
            <a:r>
              <a:rPr lang="en-US" sz="2000" i="1" dirty="0"/>
              <a:t>How does the Industry work with Sourcing Decisions? Case Study Of Two Swedish Companies</a:t>
            </a:r>
            <a:r>
              <a:rPr lang="en-US" sz="2000" dirty="0"/>
              <a:t>. A paper presented at the 4</a:t>
            </a:r>
            <a:r>
              <a:rPr lang="en-US" sz="2000" baseline="30000" dirty="0"/>
              <a:t>th</a:t>
            </a:r>
            <a:r>
              <a:rPr lang="en-US" sz="2000" dirty="0"/>
              <a:t> International Conference on Management of Technology, May 22</a:t>
            </a:r>
            <a:r>
              <a:rPr lang="en-US" sz="2000" baseline="30000" dirty="0"/>
              <a:t>nd</a:t>
            </a:r>
            <a:r>
              <a:rPr lang="en-US" sz="2000" dirty="0"/>
              <a:t>-26</a:t>
            </a:r>
            <a:r>
              <a:rPr lang="en-US" sz="2000" baseline="30000" dirty="0"/>
              <a:t>th</a:t>
            </a:r>
            <a:r>
              <a:rPr lang="en-US" sz="2000" dirty="0"/>
              <a:t> , Vienna, Australia.</a:t>
            </a:r>
            <a:endParaRPr lang="en-GB" sz="2000" dirty="0"/>
          </a:p>
          <a:p>
            <a:r>
              <a:rPr lang="en-US" sz="2000" dirty="0"/>
              <a:t> </a:t>
            </a:r>
            <a:endParaRPr lang="en-GB" sz="2000" dirty="0"/>
          </a:p>
          <a:p>
            <a:r>
              <a:rPr lang="en-US" sz="2000" dirty="0"/>
              <a:t>CNN (2012) </a:t>
            </a:r>
            <a:r>
              <a:rPr lang="en-US" sz="2000" i="1" dirty="0" err="1"/>
              <a:t>Sugru</a:t>
            </a:r>
            <a:r>
              <a:rPr lang="en-US" sz="2000" i="1" dirty="0"/>
              <a:t>: A gripping Tale of Struggle and Success</a:t>
            </a:r>
            <a:r>
              <a:rPr lang="en-US" sz="2000" dirty="0"/>
              <a:t>. (Online) </a:t>
            </a:r>
            <a:endParaRPr lang="en-GB" sz="2000" dirty="0"/>
          </a:p>
          <a:p>
            <a:r>
              <a:rPr lang="en-US" sz="2000" dirty="0"/>
              <a:t>October 26</a:t>
            </a:r>
            <a:r>
              <a:rPr lang="en-US" sz="2000" baseline="30000" dirty="0"/>
              <a:t>th</a:t>
            </a:r>
            <a:r>
              <a:rPr lang="en-US" sz="2000" dirty="0"/>
              <a:t> Available at: </a:t>
            </a:r>
            <a:r>
              <a:rPr lang="en-US" sz="2000" u="sng" dirty="0">
                <a:hlinkClick r:id="rId2"/>
              </a:rPr>
              <a:t>https://edition.cnn.com/2012/10/25/tech/index.html?iid=article_sidebar</a:t>
            </a:r>
            <a:r>
              <a:rPr lang="en-US" sz="2000" dirty="0"/>
              <a:t>  [Assessed</a:t>
            </a:r>
            <a:r>
              <a:rPr lang="en-US" sz="2000" i="1" dirty="0"/>
              <a:t> </a:t>
            </a:r>
            <a:r>
              <a:rPr lang="en-US" sz="2000" dirty="0"/>
              <a:t>30</a:t>
            </a:r>
            <a:r>
              <a:rPr lang="en-US" sz="2000" baseline="30000" dirty="0"/>
              <a:t>th</a:t>
            </a:r>
            <a:r>
              <a:rPr lang="en-US" sz="2000" dirty="0"/>
              <a:t> September 2020].</a:t>
            </a:r>
            <a:endParaRPr lang="en-GB" sz="2000" dirty="0"/>
          </a:p>
          <a:p>
            <a:r>
              <a:rPr lang="en-US" sz="2000" dirty="0"/>
              <a:t> </a:t>
            </a:r>
            <a:endParaRPr lang="en-GB" sz="2000" dirty="0"/>
          </a:p>
          <a:p>
            <a:r>
              <a:rPr lang="en-US" sz="2000" dirty="0"/>
              <a:t>Made here now (2016) </a:t>
            </a:r>
            <a:r>
              <a:rPr lang="en-US" sz="2000" i="1" dirty="0" err="1"/>
              <a:t>Sugru</a:t>
            </a:r>
            <a:r>
              <a:rPr lang="en-US" sz="2000" i="1" dirty="0"/>
              <a:t>: </a:t>
            </a:r>
            <a:r>
              <a:rPr lang="en-US" sz="2000" i="1" dirty="0" err="1"/>
              <a:t>Mouldable</a:t>
            </a:r>
            <a:r>
              <a:rPr lang="en-US" sz="2000" i="1" dirty="0"/>
              <a:t> Glue</a:t>
            </a:r>
            <a:r>
              <a:rPr lang="en-US" sz="2000" dirty="0"/>
              <a:t>. Available at: </a:t>
            </a:r>
            <a:r>
              <a:rPr lang="en-US" sz="2000" u="sng" dirty="0">
                <a:hlinkClick r:id="rId3"/>
              </a:rPr>
              <a:t>https://www.madeherenow.com/casestudies/sugru/</a:t>
            </a:r>
            <a:r>
              <a:rPr lang="en-US" sz="2000" dirty="0"/>
              <a:t> </a:t>
            </a:r>
            <a:endParaRPr lang="en-GB" sz="2000" dirty="0"/>
          </a:p>
          <a:p>
            <a:r>
              <a:rPr lang="en-US" sz="2000" dirty="0"/>
              <a:t> </a:t>
            </a:r>
            <a:endParaRPr lang="en-GB" sz="2000" dirty="0"/>
          </a:p>
          <a:p>
            <a:r>
              <a:rPr lang="en-US" sz="2000" dirty="0"/>
              <a:t>Slack, N., Chambers, S. &amp; Johnston, R. (2013) Operations Management. 7</a:t>
            </a:r>
            <a:r>
              <a:rPr lang="en-US" sz="2000" baseline="30000" dirty="0"/>
              <a:t>th</a:t>
            </a:r>
            <a:r>
              <a:rPr lang="en-US" sz="2000" dirty="0"/>
              <a:t> Ed. Harlow, Prentice Hall.</a:t>
            </a:r>
            <a:endParaRPr lang="en-GB" sz="2000" dirty="0"/>
          </a:p>
          <a:p>
            <a:r>
              <a:rPr lang="en-US" sz="2000" dirty="0"/>
              <a:t> </a:t>
            </a:r>
            <a:endParaRPr lang="en-GB" sz="2000" dirty="0"/>
          </a:p>
          <a:p>
            <a:r>
              <a:rPr lang="en-US" sz="2000" dirty="0" err="1"/>
              <a:t>Sugru</a:t>
            </a:r>
            <a:r>
              <a:rPr lang="en-US" sz="2000" dirty="0"/>
              <a:t>(2020) </a:t>
            </a:r>
            <a:r>
              <a:rPr lang="en-US" sz="2000" i="1" dirty="0"/>
              <a:t>About </a:t>
            </a:r>
            <a:r>
              <a:rPr lang="en-US" sz="2000" i="1" dirty="0" err="1"/>
              <a:t>Sugru</a:t>
            </a:r>
            <a:r>
              <a:rPr lang="en-US" sz="2000" dirty="0"/>
              <a:t>. Available at: </a:t>
            </a:r>
            <a:r>
              <a:rPr lang="en-US" sz="2000" u="sng" dirty="0">
                <a:hlinkClick r:id="rId4"/>
              </a:rPr>
              <a:t>https://sugru.com/</a:t>
            </a:r>
            <a:r>
              <a:rPr lang="en-US" sz="2000" dirty="0"/>
              <a:t> [Assessed 28</a:t>
            </a:r>
            <a:r>
              <a:rPr lang="en-US" sz="2000" baseline="30000" dirty="0"/>
              <a:t>th</a:t>
            </a:r>
            <a:r>
              <a:rPr lang="en-US" sz="2000" dirty="0"/>
              <a:t> August 2020]. </a:t>
            </a:r>
            <a:endParaRPr lang="en-GB" sz="2000" dirty="0"/>
          </a:p>
          <a:p>
            <a:r>
              <a:rPr lang="en-US" sz="2000" dirty="0"/>
              <a:t> </a:t>
            </a:r>
            <a:endParaRPr lang="en-GB" sz="2000" dirty="0"/>
          </a:p>
          <a:p>
            <a:r>
              <a:rPr lang="en-US" sz="2000" dirty="0"/>
              <a:t>The Telegraph (2015) </a:t>
            </a:r>
            <a:r>
              <a:rPr lang="en-US" sz="2000" i="1" dirty="0"/>
              <a:t>Sticky putty </a:t>
            </a:r>
            <a:r>
              <a:rPr lang="en-US" sz="2000" i="1" dirty="0" err="1"/>
              <a:t>Crowdfunds</a:t>
            </a:r>
            <a:r>
              <a:rPr lang="en-US" sz="2000" i="1" dirty="0"/>
              <a:t> in bid to rival </a:t>
            </a:r>
            <a:r>
              <a:rPr lang="en-US" sz="2000" i="1" dirty="0" err="1"/>
              <a:t>sellotape</a:t>
            </a:r>
            <a:r>
              <a:rPr lang="en-US" sz="2000" i="1" dirty="0"/>
              <a:t> and </a:t>
            </a:r>
            <a:r>
              <a:rPr lang="en-US" sz="2000" i="1" dirty="0" err="1"/>
              <a:t>Blu</a:t>
            </a:r>
            <a:r>
              <a:rPr lang="en-US" sz="2000" i="1" dirty="0"/>
              <a:t>-Tack worldwide. </a:t>
            </a:r>
            <a:r>
              <a:rPr lang="en-US" sz="2000" dirty="0"/>
              <a:t>(Online)Available at: </a:t>
            </a:r>
            <a:r>
              <a:rPr lang="en-US" sz="2000" u="sng" dirty="0">
                <a:hlinkClick r:id="rId5"/>
              </a:rPr>
              <a:t>https://www.telegraph.co.uk/finanace /businessclub/technology/11628408/sticky-putty-sugru-crowdfunds-in-bid-to-rival-sellotape-and-Blu-Tack-worldwide.html</a:t>
            </a:r>
            <a:r>
              <a:rPr lang="en-US" sz="2000" dirty="0"/>
              <a:t> 13</a:t>
            </a:r>
            <a:r>
              <a:rPr lang="en-US" sz="2000" baseline="30000" dirty="0"/>
              <a:t>th</a:t>
            </a:r>
            <a:r>
              <a:rPr lang="en-US" sz="2000" dirty="0"/>
              <a:t> July hr14:14 [Assessed 1</a:t>
            </a:r>
            <a:r>
              <a:rPr lang="en-US" sz="2000" baseline="30000" dirty="0"/>
              <a:t>st</a:t>
            </a:r>
            <a:r>
              <a:rPr lang="en-US" sz="2000" dirty="0"/>
              <a:t> September 2020]</a:t>
            </a:r>
            <a:endParaRPr lang="en-GB" sz="2000" dirty="0"/>
          </a:p>
          <a:p>
            <a:r>
              <a:rPr lang="en-US" sz="2000" dirty="0"/>
              <a:t> </a:t>
            </a:r>
            <a:endParaRPr lang="en-GB" sz="2000" dirty="0"/>
          </a:p>
          <a:p>
            <a:r>
              <a:rPr lang="en-US" sz="2000" dirty="0"/>
              <a:t> </a:t>
            </a:r>
            <a:endParaRPr lang="en-GB" sz="2000" dirty="0"/>
          </a:p>
          <a:p>
            <a:r>
              <a:rPr lang="en-US" sz="2000" dirty="0"/>
              <a:t>The Irish Times (2018</a:t>
            </a:r>
            <a:r>
              <a:rPr lang="en-US" sz="2000" i="1" dirty="0"/>
              <a:t>). Investors in </a:t>
            </a:r>
            <a:r>
              <a:rPr lang="en-US" sz="2000" i="1" dirty="0" err="1"/>
              <a:t>Sugru</a:t>
            </a:r>
            <a:r>
              <a:rPr lang="en-US" sz="2000" i="1" dirty="0"/>
              <a:t> lose up to 90% of their money.</a:t>
            </a:r>
            <a:r>
              <a:rPr lang="en-US" sz="2000" dirty="0"/>
              <a:t> (Online) Available at: https://</a:t>
            </a:r>
            <a:r>
              <a:rPr lang="en-US" sz="2000" dirty="0" err="1"/>
              <a:t>www.irishtimes.com</a:t>
            </a:r>
            <a:r>
              <a:rPr lang="en-US" sz="2000" dirty="0"/>
              <a:t>/business/manufacturing/investors -in-sugru-lose-up-to-9o-of-their-money-1.3499398?mode=amp 17 May hr20:30[Assessed 3</a:t>
            </a:r>
            <a:r>
              <a:rPr lang="en-US" sz="2000" baseline="30000" dirty="0"/>
              <a:t>rd</a:t>
            </a:r>
            <a:r>
              <a:rPr lang="en-US" sz="2000" dirty="0"/>
              <a:t> September 2020].</a:t>
            </a:r>
            <a:endParaRPr lang="en-GB" sz="2000" dirty="0"/>
          </a:p>
          <a:p>
            <a:r>
              <a:rPr lang="en-US" sz="2000" dirty="0"/>
              <a:t> </a:t>
            </a:r>
            <a:endParaRPr lang="en-GB" sz="2000" dirty="0"/>
          </a:p>
          <a:p>
            <a:r>
              <a:rPr lang="en-US" sz="2000" dirty="0"/>
              <a:t> </a:t>
            </a:r>
            <a:endParaRPr lang="en-GB" sz="2000" dirty="0"/>
          </a:p>
          <a:p>
            <a:r>
              <a:rPr lang="en-US" sz="2000" dirty="0"/>
              <a:t> </a:t>
            </a:r>
            <a:endParaRPr lang="en-GB" sz="2000" dirty="0"/>
          </a:p>
          <a:p>
            <a:r>
              <a:rPr lang="en-US" sz="2000" dirty="0"/>
              <a:t> </a:t>
            </a:r>
            <a:endParaRPr lang="en-GB" sz="2000" dirty="0"/>
          </a:p>
          <a:p>
            <a:r>
              <a:rPr lang="en-US" sz="2000" dirty="0"/>
              <a:t> </a:t>
            </a:r>
            <a:endParaRPr lang="en-GB" sz="2000" dirty="0"/>
          </a:p>
          <a:p>
            <a:r>
              <a:rPr lang="en-US" sz="2000" dirty="0"/>
              <a:t> </a:t>
            </a:r>
            <a:endParaRPr lang="en-GB" sz="2000" dirty="0"/>
          </a:p>
          <a:p>
            <a:r>
              <a:rPr lang="en-US" sz="2000" dirty="0"/>
              <a:t> </a:t>
            </a:r>
            <a:endParaRPr lang="en-GB" sz="2000" dirty="0"/>
          </a:p>
          <a:p>
            <a:r>
              <a:rPr lang="en-US" sz="2000" dirty="0"/>
              <a:t> </a:t>
            </a:r>
            <a:endParaRPr lang="en-GB" sz="2000" dirty="0"/>
          </a:p>
          <a:p>
            <a:r>
              <a:rPr lang="en-US" sz="2000" dirty="0"/>
              <a:t> </a:t>
            </a:r>
            <a:endParaRPr lang="en-GB" sz="2000" dirty="0"/>
          </a:p>
          <a:p>
            <a:r>
              <a:rPr lang="en-US" sz="2000" dirty="0"/>
              <a:t> </a:t>
            </a:r>
            <a:endParaRPr lang="en-GB" sz="2000" dirty="0"/>
          </a:p>
          <a:p>
            <a:endParaRPr lang="en-US" sz="2000" dirty="0"/>
          </a:p>
        </p:txBody>
      </p:sp>
    </p:spTree>
    <p:extLst>
      <p:ext uri="{BB962C8B-B14F-4D97-AF65-F5344CB8AC3E}">
        <p14:creationId xmlns:p14="http://schemas.microsoft.com/office/powerpoint/2010/main" val="2061532872"/>
      </p:ext>
    </p:extLst>
  </p:cSld>
  <p:clrMapOvr>
    <a:masterClrMapping/>
  </p:clrMapOvr>
  <p:transition xmlns:p14="http://schemas.microsoft.com/office/powerpoint/2010/main" spd="slow">
    <p:wipe di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Questions.</a:t>
            </a:r>
            <a:endParaRPr lang="en-US" dirty="0"/>
          </a:p>
        </p:txBody>
      </p:sp>
    </p:spTree>
    <p:extLst>
      <p:ext uri="{BB962C8B-B14F-4D97-AF65-F5344CB8AC3E}">
        <p14:creationId xmlns:p14="http://schemas.microsoft.com/office/powerpoint/2010/main" val="4274186436"/>
      </p:ext>
    </p:extLst>
  </p:cSld>
  <p:clrMapOvr>
    <a:masterClrMapping/>
  </p:clrMapOvr>
  <p:transition xmlns:p14="http://schemas.microsoft.com/office/powerpoint/2010/main" spd="slow">
    <p:wipe dir="d"/>
  </p:transition>
</p:sld>
</file>

<file path=ppt/tags/tag1.xml><?xml version="1.0" encoding="utf-8"?>
<p:tagLst xmlns:a="http://schemas.openxmlformats.org/drawingml/2006/main" xmlns:r="http://schemas.openxmlformats.org/officeDocument/2006/relationships" xmlns:p="http://schemas.openxmlformats.org/presentationml/2006/main">
  <p:tag name="DVSECTIONID" val="yI2DOt6RzRcU51QxdhNewL"/>
</p:tagLst>
</file>

<file path=ppt/tags/tag2.xml><?xml version="1.0" encoding="utf-8"?>
<p:tagLst xmlns:a="http://schemas.openxmlformats.org/drawingml/2006/main" xmlns:r="http://schemas.openxmlformats.org/officeDocument/2006/relationships" xmlns:p="http://schemas.openxmlformats.org/presentationml/2006/main">
  <p:tag name="DVSHAPEID" val="HAGzTPKJNXuuOK4v20iPS7"/>
</p:tagLst>
</file>

<file path=ppt/tags/tag3.xml><?xml version="1.0" encoding="utf-8"?>
<p:tagLst xmlns:a="http://schemas.openxmlformats.org/drawingml/2006/main" xmlns:r="http://schemas.openxmlformats.org/officeDocument/2006/relationships" xmlns:p="http://schemas.openxmlformats.org/presentationml/2006/main">
  <p:tag name="DVSHAPEID" val="0uhWvCQomImT50qU5y4Znw"/>
</p:tagLst>
</file>

<file path=ppt/tags/tag4.xml><?xml version="1.0" encoding="utf-8"?>
<p:tagLst xmlns:a="http://schemas.openxmlformats.org/drawingml/2006/main" xmlns:r="http://schemas.openxmlformats.org/officeDocument/2006/relationships" xmlns:p="http://schemas.openxmlformats.org/presentationml/2006/main">
  <p:tag name="DVSECTIONID" val="QUq8QELArFIgadhH063fpq"/>
</p:tagLst>
</file>

<file path=ppt/tags/tag5.xml><?xml version="1.0" encoding="utf-8"?>
<p:tagLst xmlns:a="http://schemas.openxmlformats.org/drawingml/2006/main" xmlns:r="http://schemas.openxmlformats.org/officeDocument/2006/relationships" xmlns:p="http://schemas.openxmlformats.org/presentationml/2006/main">
  <p:tag name="DVSHAPEID" val="InkrlxYPS4jAzciXk8ToAM"/>
</p:tagLst>
</file>

<file path=ppt/tags/tag6.xml><?xml version="1.0" encoding="utf-8"?>
<p:tagLst xmlns:a="http://schemas.openxmlformats.org/drawingml/2006/main" xmlns:r="http://schemas.openxmlformats.org/officeDocument/2006/relationships" xmlns:p="http://schemas.openxmlformats.org/presentationml/2006/main">
  <p:tag name="DVSHAPEID" val="retnMj4SFfqbVIhVK0Rf83"/>
</p:tagLst>
</file>

<file path=ppt/tags/tag7.xml><?xml version="1.0" encoding="utf-8"?>
<p:tagLst xmlns:a="http://schemas.openxmlformats.org/drawingml/2006/main" xmlns:r="http://schemas.openxmlformats.org/officeDocument/2006/relationships" xmlns:p="http://schemas.openxmlformats.org/presentationml/2006/main">
  <p:tag name="DVSECTIONID" val="gLLkbNYfJYmMS8cGCr6Zqx"/>
</p:tagLst>
</file>

<file path=ppt/tags/tag8.xml><?xml version="1.0" encoding="utf-8"?>
<p:tagLst xmlns:a="http://schemas.openxmlformats.org/drawingml/2006/main" xmlns:r="http://schemas.openxmlformats.org/officeDocument/2006/relationships" xmlns:p="http://schemas.openxmlformats.org/presentationml/2006/main">
  <p:tag name="DVSHAPEID" val="zvrdC8eV6YWWfpMhsRT8jq"/>
</p:tagLst>
</file>

<file path=ppt/tags/tag9.xml><?xml version="1.0" encoding="utf-8"?>
<p:tagLst xmlns:a="http://schemas.openxmlformats.org/drawingml/2006/main" xmlns:r="http://schemas.openxmlformats.org/officeDocument/2006/relationships" xmlns:p="http://schemas.openxmlformats.org/presentationml/2006/main">
  <p:tag name="DVSECTIONID" val="FpChuQ9mrn7ncHkUb4wJDg"/>
</p:tagLst>
</file>

<file path=ppt/theme/theme1.xml><?xml version="1.0" encoding="utf-8"?>
<a:theme xmlns:a="http://schemas.openxmlformats.org/drawingml/2006/main" name="Training New Employe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Training New Employees.potx</Template>
  <TotalTime>0</TotalTime>
  <Words>934</Words>
  <Application>Microsoft Macintosh PowerPoint</Application>
  <PresentationFormat>On-screen Show (4:3)</PresentationFormat>
  <Paragraphs>114</Paragraphs>
  <Slides>17</Slides>
  <Notes>10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Training New Employees</vt:lpstr>
      <vt:lpstr>Business Decison Making lcmb 7009</vt:lpstr>
      <vt:lpstr>Introduction</vt:lpstr>
      <vt:lpstr>Operational management Cont.</vt:lpstr>
      <vt:lpstr>Operational Management Process</vt:lpstr>
      <vt:lpstr>Decision Process</vt:lpstr>
      <vt:lpstr>Case Study Of Sugru Company Background</vt:lpstr>
      <vt:lpstr>Areas Of Decision Making</vt:lpstr>
      <vt:lpstr>Mathematical Solutions Operational Management</vt:lpstr>
      <vt:lpstr>PowerPoint Presentation</vt:lpstr>
      <vt:lpstr>Forecast Cont.</vt:lpstr>
      <vt:lpstr>Aggregate Planning</vt:lpstr>
      <vt:lpstr>Linear Programming Model</vt:lpstr>
      <vt:lpstr>Decision Tree</vt:lpstr>
      <vt:lpstr>Make or Buy Decision</vt:lpstr>
      <vt:lpstr>PowerPoint Presentation</vt:lpstr>
      <vt:lpstr>References</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2010-02-01T21:33:28Z</dcterms:created>
  <dcterms:modified xsi:type="dcterms:W3CDTF">2020-09-08T18:18:45Z</dcterms:modified>
</cp:coreProperties>
</file>