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2" r:id="rId5"/>
    <p:sldId id="264" r:id="rId6"/>
    <p:sldId id="265" r:id="rId7"/>
    <p:sldId id="257" r:id="rId8"/>
    <p:sldId id="267" r:id="rId9"/>
    <p:sldId id="266"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00" d="100"/>
          <a:sy n="100" d="100"/>
        </p:scale>
        <p:origin x="216"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smtClean="0"/>
              <a:t>MG</a:t>
            </a:r>
            <a:r>
              <a:rPr lang="en-GB" baseline="0" dirty="0" smtClean="0"/>
              <a:t> Rover Cars Manufactured</a:t>
            </a:r>
            <a:endParaRPr lang="en-GB" dirty="0"/>
          </a:p>
        </c:rich>
      </c:tx>
      <c:layout/>
      <c:overlay val="0"/>
      <c:spPr>
        <a:noFill/>
        <a:ln>
          <a:solidFill>
            <a:schemeClr val="bg1">
              <a:lumMod val="65000"/>
            </a:schemeClr>
          </a:solid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2001</c:v>
                </c:pt>
              </c:strCache>
            </c:strRef>
          </c:tx>
          <c:spPr>
            <a:solidFill>
              <a:schemeClr val="accent1"/>
            </a:solidFill>
            <a:ln>
              <a:noFill/>
            </a:ln>
            <a:effectLst/>
          </c:spPr>
          <c:invertIfNegative val="0"/>
          <c:cat>
            <c:strRef>
              <c:f>Sheet1!$A$2</c:f>
              <c:strCache>
                <c:ptCount val="1"/>
                <c:pt idx="0">
                  <c:v>Year</c:v>
                </c:pt>
              </c:strCache>
            </c:strRef>
          </c:cat>
          <c:val>
            <c:numRef>
              <c:f>Sheet1!$B$2</c:f>
              <c:numCache>
                <c:formatCode>#,##0</c:formatCode>
                <c:ptCount val="1"/>
                <c:pt idx="0">
                  <c:v>170000</c:v>
                </c:pt>
              </c:numCache>
            </c:numRef>
          </c:val>
          <c:extLst>
            <c:ext xmlns:c16="http://schemas.microsoft.com/office/drawing/2014/chart" uri="{C3380CC4-5D6E-409C-BE32-E72D297353CC}">
              <c16:uniqueId val="{00000000-9AEA-4419-AE60-2D2F27C65901}"/>
            </c:ext>
          </c:extLst>
        </c:ser>
        <c:ser>
          <c:idx val="1"/>
          <c:order val="1"/>
          <c:tx>
            <c:strRef>
              <c:f>Sheet1!$C$1</c:f>
              <c:strCache>
                <c:ptCount val="1"/>
                <c:pt idx="0">
                  <c:v>2002</c:v>
                </c:pt>
              </c:strCache>
            </c:strRef>
          </c:tx>
          <c:spPr>
            <a:solidFill>
              <a:schemeClr val="accent2"/>
            </a:solidFill>
            <a:ln>
              <a:noFill/>
            </a:ln>
            <a:effectLst/>
          </c:spPr>
          <c:invertIfNegative val="0"/>
          <c:cat>
            <c:strRef>
              <c:f>Sheet1!$A$2</c:f>
              <c:strCache>
                <c:ptCount val="1"/>
                <c:pt idx="0">
                  <c:v>Year</c:v>
                </c:pt>
              </c:strCache>
            </c:strRef>
          </c:cat>
          <c:val>
            <c:numRef>
              <c:f>Sheet1!$C$2</c:f>
              <c:numCache>
                <c:formatCode>#,##0</c:formatCode>
                <c:ptCount val="1"/>
                <c:pt idx="0">
                  <c:v>145000</c:v>
                </c:pt>
              </c:numCache>
            </c:numRef>
          </c:val>
          <c:extLst>
            <c:ext xmlns:c16="http://schemas.microsoft.com/office/drawing/2014/chart" uri="{C3380CC4-5D6E-409C-BE32-E72D297353CC}">
              <c16:uniqueId val="{00000001-9AEA-4419-AE60-2D2F27C65901}"/>
            </c:ext>
          </c:extLst>
        </c:ser>
        <c:ser>
          <c:idx val="2"/>
          <c:order val="2"/>
          <c:tx>
            <c:strRef>
              <c:f>Sheet1!$D$1</c:f>
              <c:strCache>
                <c:ptCount val="1"/>
                <c:pt idx="0">
                  <c:v>2003</c:v>
                </c:pt>
              </c:strCache>
            </c:strRef>
          </c:tx>
          <c:spPr>
            <a:solidFill>
              <a:schemeClr val="accent3"/>
            </a:solidFill>
            <a:ln>
              <a:noFill/>
            </a:ln>
            <a:effectLst/>
          </c:spPr>
          <c:invertIfNegative val="0"/>
          <c:cat>
            <c:strRef>
              <c:f>Sheet1!$A$2</c:f>
              <c:strCache>
                <c:ptCount val="1"/>
                <c:pt idx="0">
                  <c:v>Year</c:v>
                </c:pt>
              </c:strCache>
            </c:strRef>
          </c:cat>
          <c:val>
            <c:numRef>
              <c:f>Sheet1!$D$2</c:f>
              <c:numCache>
                <c:formatCode>General</c:formatCode>
                <c:ptCount val="1"/>
                <c:pt idx="0">
                  <c:v>142000</c:v>
                </c:pt>
              </c:numCache>
            </c:numRef>
          </c:val>
          <c:extLst>
            <c:ext xmlns:c16="http://schemas.microsoft.com/office/drawing/2014/chart" uri="{C3380CC4-5D6E-409C-BE32-E72D297353CC}">
              <c16:uniqueId val="{00000002-9AEA-4419-AE60-2D2F27C65901}"/>
            </c:ext>
          </c:extLst>
        </c:ser>
        <c:ser>
          <c:idx val="3"/>
          <c:order val="3"/>
          <c:tx>
            <c:strRef>
              <c:f>Sheet1!$E$1</c:f>
              <c:strCache>
                <c:ptCount val="1"/>
                <c:pt idx="0">
                  <c:v>2004</c:v>
                </c:pt>
              </c:strCache>
            </c:strRef>
          </c:tx>
          <c:spPr>
            <a:solidFill>
              <a:schemeClr val="accent4"/>
            </a:solidFill>
            <a:ln>
              <a:noFill/>
            </a:ln>
            <a:effectLst/>
          </c:spPr>
          <c:invertIfNegative val="0"/>
          <c:cat>
            <c:strRef>
              <c:f>Sheet1!$A$2</c:f>
              <c:strCache>
                <c:ptCount val="1"/>
                <c:pt idx="0">
                  <c:v>Year</c:v>
                </c:pt>
              </c:strCache>
            </c:strRef>
          </c:cat>
          <c:val>
            <c:numRef>
              <c:f>Sheet1!$E$2</c:f>
              <c:numCache>
                <c:formatCode>General</c:formatCode>
                <c:ptCount val="1"/>
                <c:pt idx="0">
                  <c:v>118000</c:v>
                </c:pt>
              </c:numCache>
            </c:numRef>
          </c:val>
          <c:extLst>
            <c:ext xmlns:c16="http://schemas.microsoft.com/office/drawing/2014/chart" uri="{C3380CC4-5D6E-409C-BE32-E72D297353CC}">
              <c16:uniqueId val="{00000003-9AEA-4419-AE60-2D2F27C65901}"/>
            </c:ext>
          </c:extLst>
        </c:ser>
        <c:dLbls>
          <c:showLegendKey val="0"/>
          <c:showVal val="0"/>
          <c:showCatName val="0"/>
          <c:showSerName val="0"/>
          <c:showPercent val="0"/>
          <c:showBubbleSize val="0"/>
        </c:dLbls>
        <c:gapWidth val="219"/>
        <c:overlap val="-27"/>
        <c:axId val="415199296"/>
        <c:axId val="415199624"/>
      </c:barChart>
      <c:catAx>
        <c:axId val="415199296"/>
        <c:scaling>
          <c:orientation val="minMax"/>
        </c:scaling>
        <c:delete val="1"/>
        <c:axPos val="b"/>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smtClean="0"/>
                  <a:t>Year</a:t>
                </a:r>
                <a:endParaRPr lang="en-GB" dirty="0"/>
              </a:p>
            </c:rich>
          </c:tx>
          <c:layout>
            <c:manualLayout>
              <c:xMode val="edge"/>
              <c:yMode val="edge"/>
              <c:x val="0.50006248238097262"/>
              <c:y val="0.81304458450814154"/>
            </c:manualLayout>
          </c:layout>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crossAx val="415199624"/>
        <c:crosses val="autoZero"/>
        <c:auto val="1"/>
        <c:lblAlgn val="ctr"/>
        <c:lblOffset val="100"/>
        <c:noMultiLvlLbl val="0"/>
      </c:catAx>
      <c:valAx>
        <c:axId val="41519962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smtClean="0"/>
                  <a:t>Car Manufactured</a:t>
                </a:r>
                <a:endParaRPr lang="en-GB" dirty="0"/>
              </a:p>
            </c:rich>
          </c:tx>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1519929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solidFill>
        <a:schemeClr val="bg1">
          <a:lumMod val="65000"/>
        </a:schemeClr>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D137D94-AFF8-478C-8D98-F9C5F6F86225}"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188241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137D94-AFF8-478C-8D98-F9C5F6F86225}"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1905415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D137D94-AFF8-478C-8D98-F9C5F6F86225}"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4246622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D137D94-AFF8-478C-8D98-F9C5F6F86225}"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2666369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D137D94-AFF8-478C-8D98-F9C5F6F86225}"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316192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D137D94-AFF8-478C-8D98-F9C5F6F86225}"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2765559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137D94-AFF8-478C-8D98-F9C5F6F86225}" type="datetimeFigureOut">
              <a:rPr lang="en-GB" smtClean="0"/>
              <a:t>18/01/2019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1374087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D137D94-AFF8-478C-8D98-F9C5F6F86225}"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232390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D137D94-AFF8-478C-8D98-F9C5F6F86225}"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156246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137D94-AFF8-478C-8D98-F9C5F6F86225}"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26796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137D94-AFF8-478C-8D98-F9C5F6F86225}"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1918A-C539-4412-BB05-4650377D52D2}" type="slidenum">
              <a:rPr lang="en-GB" smtClean="0"/>
              <a:t>‹#›</a:t>
            </a:fld>
            <a:endParaRPr lang="en-GB"/>
          </a:p>
        </p:txBody>
      </p:sp>
    </p:spTree>
    <p:extLst>
      <p:ext uri="{BB962C8B-B14F-4D97-AF65-F5344CB8AC3E}">
        <p14:creationId xmlns:p14="http://schemas.microsoft.com/office/powerpoint/2010/main" val="3530813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137D94-AFF8-478C-8D98-F9C5F6F86225}" type="datetimeFigureOut">
              <a:rPr lang="en-GB" smtClean="0"/>
              <a:t>18/01/2019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E1918A-C539-4412-BB05-4650377D52D2}" type="slidenum">
              <a:rPr lang="en-GB" smtClean="0"/>
              <a:t>‹#›</a:t>
            </a:fld>
            <a:endParaRPr lang="en-GB"/>
          </a:p>
        </p:txBody>
      </p:sp>
    </p:spTree>
    <p:extLst>
      <p:ext uri="{BB962C8B-B14F-4D97-AF65-F5344CB8AC3E}">
        <p14:creationId xmlns:p14="http://schemas.microsoft.com/office/powerpoint/2010/main" val="723125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6724" y="2208213"/>
            <a:ext cx="11420475" cy="2387600"/>
          </a:xfrm>
          <a:ln>
            <a:solidFill>
              <a:schemeClr val="bg1">
                <a:lumMod val="65000"/>
              </a:schemeClr>
            </a:solidFill>
          </a:ln>
        </p:spPr>
        <p:txBody>
          <a:bodyPr anchor="ctr" anchorCtr="0"/>
          <a:lstStyle/>
          <a:p>
            <a:r>
              <a:rPr lang="en-GB" dirty="0" smtClean="0"/>
              <a:t>The Downturn of British Automotive Industry</a:t>
            </a:r>
            <a:endParaRPr lang="en-GB" dirty="0"/>
          </a:p>
        </p:txBody>
      </p:sp>
      <p:sp>
        <p:nvSpPr>
          <p:cNvPr id="3" name="Subtitle 2"/>
          <p:cNvSpPr>
            <a:spLocks noGrp="1"/>
          </p:cNvSpPr>
          <p:nvPr>
            <p:ph type="subTitle" idx="1"/>
          </p:nvPr>
        </p:nvSpPr>
        <p:spPr>
          <a:xfrm>
            <a:off x="466723" y="5534025"/>
            <a:ext cx="11420475" cy="895349"/>
          </a:xfrm>
          <a:ln>
            <a:noFill/>
          </a:ln>
        </p:spPr>
        <p:txBody>
          <a:bodyPr anchor="ctr" anchorCtr="0"/>
          <a:lstStyle/>
          <a:p>
            <a:r>
              <a:rPr lang="en-GB" dirty="0" smtClean="0"/>
              <a:t>Presented By: Gareth R </a:t>
            </a:r>
            <a:r>
              <a:rPr lang="en-GB" dirty="0" smtClean="0"/>
              <a:t>Francis</a:t>
            </a:r>
          </a:p>
          <a:p>
            <a:r>
              <a:rPr lang="en-GB" dirty="0" smtClean="0"/>
              <a:t>Presentation Date: 18 January 2019</a:t>
            </a:r>
            <a:endParaRPr lang="en-GB" dirty="0"/>
          </a:p>
        </p:txBody>
      </p:sp>
      <p:pic>
        <p:nvPicPr>
          <p:cNvPr id="4" name="Picture 3"/>
          <p:cNvPicPr>
            <a:picLocks noChangeAspect="1"/>
          </p:cNvPicPr>
          <p:nvPr/>
        </p:nvPicPr>
        <p:blipFill>
          <a:blip r:embed="rId2"/>
          <a:stretch>
            <a:fillRect/>
          </a:stretch>
        </p:blipFill>
        <p:spPr>
          <a:xfrm>
            <a:off x="4242654" y="257651"/>
            <a:ext cx="3706689" cy="1481456"/>
          </a:xfrm>
          <a:prstGeom prst="rect">
            <a:avLst/>
          </a:prstGeom>
        </p:spPr>
      </p:pic>
    </p:spTree>
    <p:extLst>
      <p:ext uri="{BB962C8B-B14F-4D97-AF65-F5344CB8AC3E}">
        <p14:creationId xmlns:p14="http://schemas.microsoft.com/office/powerpoint/2010/main" val="2475169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bg1">
                <a:lumMod val="65000"/>
              </a:schemeClr>
            </a:solidFill>
          </a:ln>
        </p:spPr>
        <p:txBody>
          <a:bodyPr>
            <a:normAutofit/>
          </a:bodyPr>
          <a:lstStyle/>
          <a:p>
            <a:r>
              <a:rPr lang="en-GB" sz="3200" dirty="0" smtClean="0"/>
              <a:t>Contents Page</a:t>
            </a:r>
            <a:endParaRPr lang="en-GB" sz="3200" dirty="0"/>
          </a:p>
        </p:txBody>
      </p:sp>
      <p:sp>
        <p:nvSpPr>
          <p:cNvPr id="3" name="Content Placeholder 2"/>
          <p:cNvSpPr>
            <a:spLocks noGrp="1"/>
          </p:cNvSpPr>
          <p:nvPr>
            <p:ph idx="1"/>
          </p:nvPr>
        </p:nvSpPr>
        <p:spPr>
          <a:xfrm>
            <a:off x="838200" y="1825625"/>
            <a:ext cx="10515600" cy="2689225"/>
          </a:xfrm>
          <a:ln>
            <a:solidFill>
              <a:schemeClr val="bg1">
                <a:lumMod val="65000"/>
              </a:schemeClr>
            </a:solidFill>
          </a:ln>
        </p:spPr>
        <p:txBody>
          <a:bodyPr/>
          <a:lstStyle/>
          <a:p>
            <a:r>
              <a:rPr lang="en-GB" sz="2000" dirty="0" smtClean="0"/>
              <a:t>Introduction</a:t>
            </a:r>
            <a:endParaRPr lang="en-GB" sz="2000" dirty="0"/>
          </a:p>
          <a:p>
            <a:r>
              <a:rPr lang="en-GB" sz="2000" dirty="0" smtClean="0"/>
              <a:t>The Downturn in British Automotive Industry</a:t>
            </a:r>
            <a:endParaRPr lang="en-GB" sz="2000" dirty="0"/>
          </a:p>
          <a:p>
            <a:r>
              <a:rPr lang="en-GB" sz="2000" dirty="0" smtClean="0"/>
              <a:t>Summary</a:t>
            </a:r>
            <a:endParaRPr lang="en-GB" sz="2000" dirty="0"/>
          </a:p>
          <a:p>
            <a:r>
              <a:rPr lang="en-GB" sz="2000" dirty="0"/>
              <a:t>Conclusion</a:t>
            </a:r>
          </a:p>
          <a:p>
            <a:r>
              <a:rPr lang="en-GB" sz="2000" dirty="0" smtClean="0"/>
              <a:t>Questions </a:t>
            </a:r>
            <a:endParaRPr lang="en-GB" sz="2000" dirty="0"/>
          </a:p>
          <a:p>
            <a:endParaRPr lang="en-GB" dirty="0"/>
          </a:p>
        </p:txBody>
      </p:sp>
    </p:spTree>
    <p:extLst>
      <p:ext uri="{BB962C8B-B14F-4D97-AF65-F5344CB8AC3E}">
        <p14:creationId xmlns:p14="http://schemas.microsoft.com/office/powerpoint/2010/main" val="1298555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bg1">
                <a:lumMod val="65000"/>
              </a:schemeClr>
            </a:solidFill>
          </a:ln>
        </p:spPr>
        <p:txBody>
          <a:bodyPr>
            <a:normAutofit/>
          </a:bodyPr>
          <a:lstStyle/>
          <a:p>
            <a:pPr algn="ctr"/>
            <a:r>
              <a:rPr lang="en-GB" sz="4000" dirty="0" smtClean="0"/>
              <a:t>Introduction</a:t>
            </a:r>
            <a:endParaRPr lang="en-GB" sz="4000" dirty="0"/>
          </a:p>
        </p:txBody>
      </p:sp>
      <p:sp>
        <p:nvSpPr>
          <p:cNvPr id="3" name="Content Placeholder 2"/>
          <p:cNvSpPr>
            <a:spLocks noGrp="1"/>
          </p:cNvSpPr>
          <p:nvPr>
            <p:ph idx="1"/>
          </p:nvPr>
        </p:nvSpPr>
        <p:spPr>
          <a:xfrm>
            <a:off x="838200" y="1825625"/>
            <a:ext cx="10515600" cy="3736975"/>
          </a:xfrm>
          <a:ln>
            <a:solidFill>
              <a:schemeClr val="bg1">
                <a:lumMod val="65000"/>
              </a:schemeClr>
            </a:solidFill>
          </a:ln>
        </p:spPr>
        <p:txBody>
          <a:bodyPr/>
          <a:lstStyle/>
          <a:p>
            <a:pPr marL="0" indent="0">
              <a:buNone/>
            </a:pPr>
            <a:r>
              <a:rPr lang="en-GB" sz="2000" dirty="0" smtClean="0"/>
              <a:t>The main discussion points in this presentation will be about the Downturn of the Automotive Industry in the UK. </a:t>
            </a:r>
          </a:p>
          <a:p>
            <a:pPr marL="0" indent="0">
              <a:buNone/>
            </a:pPr>
            <a:endParaRPr lang="en-GB" sz="2000" dirty="0"/>
          </a:p>
          <a:p>
            <a:pPr marL="0" indent="0">
              <a:buNone/>
            </a:pPr>
            <a:r>
              <a:rPr lang="en-GB" sz="2000" dirty="0" smtClean="0"/>
              <a:t>MG Rover had a long history starting with British Leyland prior to being purchased by BMW.</a:t>
            </a:r>
          </a:p>
          <a:p>
            <a:pPr marL="0" indent="0">
              <a:buNone/>
            </a:pPr>
            <a:endParaRPr lang="en-GB" sz="2000" dirty="0"/>
          </a:p>
          <a:p>
            <a:pPr marL="0" indent="0">
              <a:buNone/>
            </a:pPr>
            <a:r>
              <a:rPr lang="en-GB" sz="2000" dirty="0" smtClean="0"/>
              <a:t>Focus on the leadership of the Phoenix </a:t>
            </a:r>
            <a:r>
              <a:rPr lang="en-GB" sz="2000" dirty="0"/>
              <a:t>Consortium </a:t>
            </a:r>
            <a:r>
              <a:rPr lang="en-GB" sz="2000" dirty="0" smtClean="0"/>
              <a:t>from its purchase in mid 2000s.</a:t>
            </a:r>
            <a:endParaRPr lang="en-GB" sz="2000" dirty="0"/>
          </a:p>
          <a:p>
            <a:pPr marL="0" indent="0">
              <a:buNone/>
            </a:pPr>
            <a:endParaRPr lang="en-GB" sz="2000" dirty="0" smtClean="0"/>
          </a:p>
          <a:p>
            <a:pPr marL="0" indent="0">
              <a:buNone/>
            </a:pPr>
            <a:r>
              <a:rPr lang="en-GB" sz="2000" dirty="0" smtClean="0"/>
              <a:t>Poor Management and failed strategies resulted in closure.</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705869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a:ln>
            <a:solidFill>
              <a:schemeClr val="bg1">
                <a:lumMod val="65000"/>
              </a:schemeClr>
            </a:solidFill>
          </a:ln>
        </p:spPr>
        <p:txBody>
          <a:bodyPr>
            <a:normAutofit/>
          </a:bodyPr>
          <a:lstStyle/>
          <a:p>
            <a:pPr algn="ctr"/>
            <a:r>
              <a:rPr lang="en-GB" sz="4000" dirty="0" smtClean="0"/>
              <a:t>The Collapse of MG Rover - 2005</a:t>
            </a:r>
            <a:endParaRPr lang="en-GB" sz="4000" dirty="0"/>
          </a:p>
        </p:txBody>
      </p:sp>
      <p:sp>
        <p:nvSpPr>
          <p:cNvPr id="3" name="Content Placeholder 2"/>
          <p:cNvSpPr>
            <a:spLocks noGrp="1"/>
          </p:cNvSpPr>
          <p:nvPr>
            <p:ph idx="1"/>
          </p:nvPr>
        </p:nvSpPr>
        <p:spPr>
          <a:xfrm>
            <a:off x="838200" y="1825625"/>
            <a:ext cx="10515600" cy="3327400"/>
          </a:xfrm>
          <a:ln>
            <a:solidFill>
              <a:schemeClr val="bg1">
                <a:lumMod val="65000"/>
              </a:schemeClr>
            </a:solidFill>
          </a:ln>
        </p:spPr>
        <p:txBody>
          <a:bodyPr>
            <a:normAutofit/>
          </a:bodyPr>
          <a:lstStyle/>
          <a:p>
            <a:pPr marL="0" indent="0">
              <a:buNone/>
            </a:pPr>
            <a:r>
              <a:rPr lang="en-GB" sz="2000" b="1" dirty="0" smtClean="0"/>
              <a:t>December 2000</a:t>
            </a:r>
          </a:p>
          <a:p>
            <a:pPr marL="0" indent="0">
              <a:buNone/>
            </a:pPr>
            <a:r>
              <a:rPr lang="en-GB" sz="2000" dirty="0" smtClean="0"/>
              <a:t>BMW sold MG Rover to Phoenix Consortium for £10. However Phoenix received £900M in </a:t>
            </a:r>
            <a:r>
              <a:rPr lang="en-GB" sz="2000" dirty="0" smtClean="0"/>
              <a:t>Assets</a:t>
            </a:r>
            <a:r>
              <a:rPr lang="en-GB" sz="2000" dirty="0" smtClean="0"/>
              <a:t> and Loan from BMW.</a:t>
            </a:r>
          </a:p>
          <a:p>
            <a:pPr marL="0" indent="0">
              <a:buNone/>
            </a:pPr>
            <a:endParaRPr lang="en-GB" sz="2000" dirty="0"/>
          </a:p>
          <a:p>
            <a:pPr marL="0" indent="0">
              <a:buNone/>
            </a:pPr>
            <a:r>
              <a:rPr lang="en-GB" sz="2000" dirty="0" smtClean="0"/>
              <a:t>Loan was found to be £427M, Interest Free with the expected repayable date in 2049.</a:t>
            </a:r>
          </a:p>
          <a:p>
            <a:pPr marL="0" indent="0">
              <a:buNone/>
            </a:pPr>
            <a:endParaRPr lang="en-GB" sz="2000" dirty="0"/>
          </a:p>
          <a:p>
            <a:pPr marL="0" indent="0">
              <a:buNone/>
            </a:pPr>
            <a:r>
              <a:rPr lang="en-GB" sz="2000" dirty="0" smtClean="0"/>
              <a:t>Phoenix strategy to grow the business was to create joint ventures with companies, China Brilliance and Tata. Both failed in 2002 and 2003 reprehensively.</a:t>
            </a:r>
          </a:p>
        </p:txBody>
      </p:sp>
      <p:pic>
        <p:nvPicPr>
          <p:cNvPr id="4" name="Picture 3"/>
          <p:cNvPicPr>
            <a:picLocks noChangeAspect="1"/>
          </p:cNvPicPr>
          <p:nvPr/>
        </p:nvPicPr>
        <p:blipFill>
          <a:blip r:embed="rId2"/>
          <a:stretch>
            <a:fillRect/>
          </a:stretch>
        </p:blipFill>
        <p:spPr>
          <a:xfrm>
            <a:off x="5614673" y="5226383"/>
            <a:ext cx="1349183" cy="1579401"/>
          </a:xfrm>
          <a:prstGeom prst="rect">
            <a:avLst/>
          </a:prstGeom>
        </p:spPr>
      </p:pic>
      <p:pic>
        <p:nvPicPr>
          <p:cNvPr id="5" name="Picture 4"/>
          <p:cNvPicPr>
            <a:picLocks noChangeAspect="1"/>
          </p:cNvPicPr>
          <p:nvPr/>
        </p:nvPicPr>
        <p:blipFill>
          <a:blip r:embed="rId3"/>
          <a:stretch>
            <a:fillRect/>
          </a:stretch>
        </p:blipFill>
        <p:spPr>
          <a:xfrm>
            <a:off x="2929478" y="5287962"/>
            <a:ext cx="1456244" cy="1517822"/>
          </a:xfrm>
          <a:prstGeom prst="rect">
            <a:avLst/>
          </a:prstGeom>
        </p:spPr>
      </p:pic>
    </p:spTree>
    <p:extLst>
      <p:ext uri="{BB962C8B-B14F-4D97-AF65-F5344CB8AC3E}">
        <p14:creationId xmlns:p14="http://schemas.microsoft.com/office/powerpoint/2010/main" val="1533953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a:ln>
            <a:solidFill>
              <a:schemeClr val="bg1">
                <a:lumMod val="65000"/>
              </a:schemeClr>
            </a:solidFill>
          </a:ln>
        </p:spPr>
        <p:txBody>
          <a:bodyPr>
            <a:normAutofit/>
          </a:bodyPr>
          <a:lstStyle/>
          <a:p>
            <a:pPr algn="ctr"/>
            <a:r>
              <a:rPr lang="en-GB" sz="4000" dirty="0" smtClean="0"/>
              <a:t>The Collapse of MG Rover - 2005</a:t>
            </a:r>
            <a:endParaRPr lang="en-GB" sz="4000" dirty="0"/>
          </a:p>
        </p:txBody>
      </p:sp>
      <p:sp>
        <p:nvSpPr>
          <p:cNvPr id="3" name="Content Placeholder 2"/>
          <p:cNvSpPr>
            <a:spLocks noGrp="1"/>
          </p:cNvSpPr>
          <p:nvPr>
            <p:ph idx="1"/>
          </p:nvPr>
        </p:nvSpPr>
        <p:spPr>
          <a:ln>
            <a:solidFill>
              <a:schemeClr val="bg1">
                <a:lumMod val="65000"/>
              </a:schemeClr>
            </a:solidFill>
          </a:ln>
        </p:spPr>
        <p:txBody>
          <a:bodyPr>
            <a:normAutofit lnSpcReduction="10000"/>
          </a:bodyPr>
          <a:lstStyle/>
          <a:p>
            <a:pPr marL="0" indent="0">
              <a:buNone/>
            </a:pPr>
            <a:r>
              <a:rPr lang="en-GB" sz="2000" b="1" dirty="0" smtClean="0"/>
              <a:t>July 2004</a:t>
            </a:r>
          </a:p>
          <a:p>
            <a:pPr marL="0" indent="0">
              <a:buNone/>
            </a:pPr>
            <a:r>
              <a:rPr lang="en-GB" sz="2000" dirty="0" smtClean="0"/>
              <a:t>Figure from 2003 stated that MG Rover employed approximately 4,600 people with a turnover of £1.3M.</a:t>
            </a:r>
          </a:p>
          <a:p>
            <a:pPr marL="0" indent="0">
              <a:buNone/>
            </a:pPr>
            <a:endParaRPr lang="en-GB" sz="2000" dirty="0"/>
          </a:p>
          <a:p>
            <a:pPr marL="0" indent="0">
              <a:buNone/>
            </a:pPr>
            <a:r>
              <a:rPr lang="en-GB" sz="2000" dirty="0" smtClean="0"/>
              <a:t>After failed ventures with China Brilliance and Tata, new strategy initiated with SAIC (Shanghai Autom</a:t>
            </a:r>
            <a:r>
              <a:rPr lang="en-GB" sz="2000" dirty="0" smtClean="0"/>
              <a:t>otive Industry Corporation)</a:t>
            </a:r>
            <a:r>
              <a:rPr lang="en-GB" sz="2000" dirty="0" smtClean="0"/>
              <a:t> to create a new joint partnership.</a:t>
            </a:r>
          </a:p>
          <a:p>
            <a:pPr marL="0" indent="0">
              <a:buNone/>
            </a:pPr>
            <a:endParaRPr lang="en-GB" sz="2000" dirty="0"/>
          </a:p>
          <a:p>
            <a:pPr marL="0" indent="0">
              <a:buNone/>
            </a:pPr>
            <a:r>
              <a:rPr lang="en-GB" sz="2000" dirty="0" smtClean="0"/>
              <a:t>SAIC were account for 30% of the Chinese market share producing 600,00 vehicles per annum.</a:t>
            </a:r>
          </a:p>
          <a:p>
            <a:pPr marL="0" indent="0">
              <a:buNone/>
            </a:pPr>
            <a:endParaRPr lang="en-GB" sz="2000" dirty="0"/>
          </a:p>
          <a:p>
            <a:pPr marL="0" indent="0">
              <a:buNone/>
            </a:pPr>
            <a:r>
              <a:rPr lang="en-GB" sz="2000" dirty="0" smtClean="0"/>
              <a:t>SAIC </a:t>
            </a:r>
            <a:r>
              <a:rPr lang="en-GB" sz="2000" dirty="0" err="1" smtClean="0"/>
              <a:t>alrwady</a:t>
            </a:r>
            <a:r>
              <a:rPr lang="en-GB" sz="2000" dirty="0" smtClean="0"/>
              <a:t> in joint ventures with Volkswagen and General Motors in China.</a:t>
            </a:r>
          </a:p>
          <a:p>
            <a:pPr marL="0" indent="0">
              <a:buNone/>
            </a:pPr>
            <a:endParaRPr lang="en-GB" sz="2000" dirty="0"/>
          </a:p>
          <a:p>
            <a:pPr marL="0" indent="0">
              <a:buNone/>
            </a:pPr>
            <a:r>
              <a:rPr lang="en-GB" sz="2000" dirty="0" smtClean="0"/>
              <a:t>SAIC turnover for 2003 was US$11Bn</a:t>
            </a:r>
          </a:p>
          <a:p>
            <a:pPr marL="0" indent="0">
              <a:buNone/>
            </a:pPr>
            <a:endParaRPr lang="en-GB" dirty="0" smtClean="0"/>
          </a:p>
        </p:txBody>
      </p:sp>
    </p:spTree>
    <p:extLst>
      <p:ext uri="{BB962C8B-B14F-4D97-AF65-F5344CB8AC3E}">
        <p14:creationId xmlns:p14="http://schemas.microsoft.com/office/powerpoint/2010/main" val="3688195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a:ln>
            <a:solidFill>
              <a:schemeClr val="bg1">
                <a:lumMod val="65000"/>
              </a:schemeClr>
            </a:solidFill>
          </a:ln>
        </p:spPr>
        <p:txBody>
          <a:bodyPr>
            <a:normAutofit/>
          </a:bodyPr>
          <a:lstStyle/>
          <a:p>
            <a:pPr algn="ctr"/>
            <a:r>
              <a:rPr lang="en-GB" sz="4000" dirty="0" smtClean="0"/>
              <a:t>The Collapse of MG Rover - 2005</a:t>
            </a:r>
            <a:endParaRPr lang="en-GB" sz="4000" dirty="0"/>
          </a:p>
        </p:txBody>
      </p:sp>
      <p:sp>
        <p:nvSpPr>
          <p:cNvPr id="3" name="Content Placeholder 2"/>
          <p:cNvSpPr>
            <a:spLocks noGrp="1"/>
          </p:cNvSpPr>
          <p:nvPr>
            <p:ph idx="1"/>
          </p:nvPr>
        </p:nvSpPr>
        <p:spPr>
          <a:xfrm>
            <a:off x="838200" y="1825625"/>
            <a:ext cx="10515600" cy="1127125"/>
          </a:xfrm>
          <a:ln>
            <a:solidFill>
              <a:schemeClr val="bg1">
                <a:lumMod val="65000"/>
              </a:schemeClr>
            </a:solidFill>
          </a:ln>
        </p:spPr>
        <p:txBody>
          <a:bodyPr>
            <a:normAutofit/>
          </a:bodyPr>
          <a:lstStyle/>
          <a:p>
            <a:pPr marL="0" indent="0">
              <a:buNone/>
            </a:pPr>
            <a:r>
              <a:rPr lang="en-GB" sz="2000" b="1" dirty="0" smtClean="0"/>
              <a:t>Decline in Car Sales</a:t>
            </a:r>
          </a:p>
          <a:p>
            <a:pPr marL="0" indent="0">
              <a:buNone/>
            </a:pPr>
            <a:r>
              <a:rPr lang="en-GB" sz="2000" dirty="0" smtClean="0"/>
              <a:t>Figures recorded from the Vehicles manufactured from the purchase in 2000 and to its closure in 2005</a:t>
            </a:r>
          </a:p>
        </p:txBody>
      </p:sp>
      <p:graphicFrame>
        <p:nvGraphicFramePr>
          <p:cNvPr id="6" name="Chart 5"/>
          <p:cNvGraphicFramePr/>
          <p:nvPr>
            <p:extLst>
              <p:ext uri="{D42A27DB-BD31-4B8C-83A1-F6EECF244321}">
                <p14:modId xmlns:p14="http://schemas.microsoft.com/office/powerpoint/2010/main" val="3471047030"/>
              </p:ext>
            </p:extLst>
          </p:nvPr>
        </p:nvGraphicFramePr>
        <p:xfrm>
          <a:off x="2859087" y="3230562"/>
          <a:ext cx="6473825" cy="337608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351026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a:ln>
            <a:solidFill>
              <a:schemeClr val="bg1">
                <a:lumMod val="65000"/>
              </a:schemeClr>
            </a:solidFill>
          </a:ln>
        </p:spPr>
        <p:txBody>
          <a:bodyPr>
            <a:normAutofit/>
          </a:bodyPr>
          <a:lstStyle/>
          <a:p>
            <a:pPr algn="ctr"/>
            <a:r>
              <a:rPr lang="en-GB" sz="4000" dirty="0" smtClean="0"/>
              <a:t>The Collapse of MG Rover - 2005</a:t>
            </a:r>
            <a:endParaRPr lang="en-GB" sz="4000" dirty="0"/>
          </a:p>
        </p:txBody>
      </p:sp>
      <p:sp>
        <p:nvSpPr>
          <p:cNvPr id="3" name="Content Placeholder 2"/>
          <p:cNvSpPr>
            <a:spLocks noGrp="1"/>
          </p:cNvSpPr>
          <p:nvPr>
            <p:ph idx="1"/>
          </p:nvPr>
        </p:nvSpPr>
        <p:spPr>
          <a:ln>
            <a:solidFill>
              <a:schemeClr val="bg1">
                <a:lumMod val="65000"/>
              </a:schemeClr>
            </a:solidFill>
          </a:ln>
        </p:spPr>
        <p:txBody>
          <a:bodyPr>
            <a:normAutofit/>
          </a:bodyPr>
          <a:lstStyle/>
          <a:p>
            <a:pPr marL="0" indent="0">
              <a:buNone/>
            </a:pPr>
            <a:r>
              <a:rPr lang="en-GB" sz="2000" b="1" dirty="0" smtClean="0"/>
              <a:t>April 2005 </a:t>
            </a:r>
          </a:p>
          <a:p>
            <a:pPr marL="0" indent="0">
              <a:buNone/>
            </a:pPr>
            <a:r>
              <a:rPr lang="en-GB" sz="2000" dirty="0" smtClean="0"/>
              <a:t>During the Consortiums 4 year tenure, they never achieved a profit, however they reduce it losses from 400M in 2000 to 80M in 2004.</a:t>
            </a:r>
          </a:p>
          <a:p>
            <a:pPr marL="0" indent="0">
              <a:buNone/>
            </a:pPr>
            <a:endParaRPr lang="en-GB" sz="2000" dirty="0" smtClean="0"/>
          </a:p>
          <a:p>
            <a:pPr marL="0" indent="0">
              <a:buNone/>
            </a:pPr>
            <a:r>
              <a:rPr lang="en-GB" sz="2000" dirty="0" smtClean="0"/>
              <a:t>Drop in sales resulted in </a:t>
            </a:r>
            <a:r>
              <a:rPr lang="en-GB" sz="2000" dirty="0" smtClean="0"/>
              <a:t>MG Rover going in to administration after a failed takeover by Chinese company SAIC (Shanghai Automotive Industry Corporation).</a:t>
            </a:r>
          </a:p>
          <a:p>
            <a:pPr marL="0" indent="0">
              <a:buNone/>
            </a:pPr>
            <a:endParaRPr lang="en-GB" sz="2000" dirty="0" smtClean="0"/>
          </a:p>
          <a:p>
            <a:pPr marL="0" indent="0">
              <a:buNone/>
            </a:pPr>
            <a:r>
              <a:rPr lang="en-GB" sz="2000" dirty="0"/>
              <a:t>Plant in Longbridge, West Midlands, reported a loss of 6,000 Jobs also 3,000 in subsequent supply chain.</a:t>
            </a:r>
          </a:p>
          <a:p>
            <a:pPr marL="0" indent="0">
              <a:buNone/>
            </a:pPr>
            <a:endParaRPr lang="en-GB" sz="2000" dirty="0" smtClean="0"/>
          </a:p>
          <a:p>
            <a:pPr marL="0" indent="0">
              <a:buNone/>
            </a:pPr>
            <a:r>
              <a:rPr lang="en-GB" sz="2000" dirty="0" smtClean="0"/>
              <a:t>MG Rover were reported to be £1.4Bn in debt.</a:t>
            </a:r>
          </a:p>
          <a:p>
            <a:pPr marL="0" indent="0">
              <a:buNone/>
            </a:pPr>
            <a:endParaRPr lang="en-GB" sz="2000" dirty="0"/>
          </a:p>
        </p:txBody>
      </p:sp>
    </p:spTree>
    <p:extLst>
      <p:ext uri="{BB962C8B-B14F-4D97-AF65-F5344CB8AC3E}">
        <p14:creationId xmlns:p14="http://schemas.microsoft.com/office/powerpoint/2010/main" val="3480752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a:ln>
            <a:solidFill>
              <a:schemeClr val="bg1">
                <a:lumMod val="65000"/>
              </a:schemeClr>
            </a:solidFill>
          </a:ln>
        </p:spPr>
        <p:txBody>
          <a:bodyPr>
            <a:normAutofit/>
          </a:bodyPr>
          <a:lstStyle/>
          <a:p>
            <a:pPr algn="ctr"/>
            <a:r>
              <a:rPr lang="en-GB" sz="4000" dirty="0" smtClean="0"/>
              <a:t>Summary</a:t>
            </a:r>
            <a:endParaRPr lang="en-GB" sz="4000" dirty="0"/>
          </a:p>
        </p:txBody>
      </p:sp>
      <p:sp>
        <p:nvSpPr>
          <p:cNvPr id="3" name="Content Placeholder 2"/>
          <p:cNvSpPr>
            <a:spLocks noGrp="1"/>
          </p:cNvSpPr>
          <p:nvPr>
            <p:ph idx="1"/>
          </p:nvPr>
        </p:nvSpPr>
        <p:spPr>
          <a:ln>
            <a:solidFill>
              <a:schemeClr val="bg1">
                <a:lumMod val="65000"/>
              </a:schemeClr>
            </a:solidFill>
          </a:ln>
        </p:spPr>
        <p:txBody>
          <a:bodyPr>
            <a:normAutofit/>
          </a:bodyPr>
          <a:lstStyle/>
          <a:p>
            <a:pPr marL="0" indent="0">
              <a:buNone/>
            </a:pPr>
            <a:r>
              <a:rPr lang="en-GB" sz="2000" dirty="0" smtClean="0"/>
              <a:t>2000 - BMW </a:t>
            </a:r>
            <a:r>
              <a:rPr lang="en-GB" sz="2000" dirty="0"/>
              <a:t>sold MG Rover to Phoenix Consortium for £10. However Phoenix received £900M in Assets and Loan from BMW</a:t>
            </a:r>
            <a:r>
              <a:rPr lang="en-GB" sz="2000" dirty="0" smtClean="0"/>
              <a:t>.</a:t>
            </a:r>
          </a:p>
          <a:p>
            <a:pPr marL="0" indent="0">
              <a:buNone/>
            </a:pPr>
            <a:endParaRPr lang="en-GB" sz="2000" dirty="0" smtClean="0"/>
          </a:p>
          <a:p>
            <a:pPr marL="0" indent="0">
              <a:buNone/>
            </a:pPr>
            <a:r>
              <a:rPr lang="en-GB" sz="2000" dirty="0" smtClean="0"/>
              <a:t>2002 + 2003 – Failed joint ventures with China </a:t>
            </a:r>
            <a:r>
              <a:rPr lang="en-GB" sz="2000" dirty="0"/>
              <a:t>Brilliance and Tata. Both failed in 2002 and 2003 reprehensively</a:t>
            </a:r>
            <a:r>
              <a:rPr lang="en-GB" sz="2000" dirty="0" smtClean="0"/>
              <a:t>.</a:t>
            </a:r>
          </a:p>
          <a:p>
            <a:pPr marL="0" indent="0">
              <a:buNone/>
            </a:pPr>
            <a:endParaRPr lang="en-GB" sz="2000" dirty="0"/>
          </a:p>
          <a:p>
            <a:pPr marL="0" indent="0">
              <a:buNone/>
            </a:pPr>
            <a:r>
              <a:rPr lang="en-GB" sz="2000" dirty="0" smtClean="0"/>
              <a:t>2004 - 4,600 </a:t>
            </a:r>
            <a:r>
              <a:rPr lang="en-GB" sz="2000" dirty="0"/>
              <a:t>people </a:t>
            </a:r>
            <a:r>
              <a:rPr lang="en-GB" sz="2000" dirty="0" smtClean="0"/>
              <a:t>employed with </a:t>
            </a:r>
            <a:r>
              <a:rPr lang="en-GB" sz="2000" dirty="0"/>
              <a:t>a turnover of £</a:t>
            </a:r>
            <a:r>
              <a:rPr lang="en-GB" sz="2000" dirty="0" smtClean="0"/>
              <a:t>1.3M.</a:t>
            </a:r>
            <a:endParaRPr lang="en-GB" sz="2000" dirty="0"/>
          </a:p>
          <a:p>
            <a:pPr marL="0" indent="0">
              <a:buNone/>
            </a:pPr>
            <a:endParaRPr lang="en-GB" sz="2000" dirty="0"/>
          </a:p>
          <a:p>
            <a:pPr marL="0" indent="0">
              <a:buNone/>
            </a:pPr>
            <a:r>
              <a:rPr lang="en-GB" sz="2000" dirty="0" smtClean="0"/>
              <a:t>2005 – MG Rover 1.4Bn in debt.</a:t>
            </a:r>
          </a:p>
          <a:p>
            <a:pPr marL="0" indent="0">
              <a:buNone/>
            </a:pPr>
            <a:endParaRPr lang="en-GB" sz="2000" dirty="0" smtClean="0"/>
          </a:p>
          <a:p>
            <a:pPr marL="0" indent="0">
              <a:buNone/>
            </a:pPr>
            <a:r>
              <a:rPr lang="en-GB" sz="2000" dirty="0"/>
              <a:t>2005 – Another failed partnership with </a:t>
            </a:r>
            <a:r>
              <a:rPr lang="en-GB" sz="2000" dirty="0" smtClean="0"/>
              <a:t>this time with SAIC, resulted in administration.</a:t>
            </a:r>
            <a:endParaRPr lang="en-GB" sz="2000" dirty="0"/>
          </a:p>
          <a:p>
            <a:pPr marL="0" indent="0">
              <a:buNone/>
            </a:pPr>
            <a:endParaRPr lang="en-GB" sz="2000" b="1" dirty="0"/>
          </a:p>
          <a:p>
            <a:pPr marL="0" indent="0">
              <a:buNone/>
            </a:pPr>
            <a:endParaRPr lang="en-GB" sz="2000" b="1" dirty="0" smtClean="0"/>
          </a:p>
        </p:txBody>
      </p:sp>
    </p:spTree>
    <p:extLst>
      <p:ext uri="{BB962C8B-B14F-4D97-AF65-F5344CB8AC3E}">
        <p14:creationId xmlns:p14="http://schemas.microsoft.com/office/powerpoint/2010/main" val="1239455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a:ln>
            <a:solidFill>
              <a:schemeClr val="bg1">
                <a:lumMod val="65000"/>
              </a:schemeClr>
            </a:solidFill>
          </a:ln>
        </p:spPr>
        <p:txBody>
          <a:bodyPr>
            <a:normAutofit/>
          </a:bodyPr>
          <a:lstStyle/>
          <a:p>
            <a:pPr algn="ctr"/>
            <a:r>
              <a:rPr lang="en-GB" sz="4000" dirty="0" smtClean="0"/>
              <a:t>Conclusion</a:t>
            </a:r>
            <a:endParaRPr lang="en-GB" sz="4000" dirty="0"/>
          </a:p>
        </p:txBody>
      </p:sp>
      <p:sp>
        <p:nvSpPr>
          <p:cNvPr id="3" name="Content Placeholder 2"/>
          <p:cNvSpPr>
            <a:spLocks noGrp="1"/>
          </p:cNvSpPr>
          <p:nvPr>
            <p:ph idx="1"/>
          </p:nvPr>
        </p:nvSpPr>
        <p:spPr>
          <a:xfrm>
            <a:off x="838200" y="1825626"/>
            <a:ext cx="10515600" cy="3175000"/>
          </a:xfrm>
          <a:ln>
            <a:solidFill>
              <a:schemeClr val="bg1">
                <a:lumMod val="65000"/>
              </a:schemeClr>
            </a:solidFill>
          </a:ln>
        </p:spPr>
        <p:txBody>
          <a:bodyPr>
            <a:normAutofit/>
          </a:bodyPr>
          <a:lstStyle/>
          <a:p>
            <a:pPr marL="0" indent="0">
              <a:buNone/>
            </a:pPr>
            <a:r>
              <a:rPr lang="en-GB" sz="2000" b="1" dirty="0" smtClean="0"/>
              <a:t>Root Cause</a:t>
            </a:r>
          </a:p>
          <a:p>
            <a:pPr marL="0" indent="0">
              <a:buNone/>
            </a:pPr>
            <a:r>
              <a:rPr lang="en-GB" sz="2000" dirty="0" smtClean="0"/>
              <a:t>The demise in British Automotive Industry, especially MG Rover in this case, is the fact countries such as China can manufacture vehicles for the fraction of the cost. (Materials and Labour)</a:t>
            </a:r>
          </a:p>
          <a:p>
            <a:pPr marL="0" indent="0">
              <a:buNone/>
            </a:pPr>
            <a:endParaRPr lang="en-GB" sz="2000" dirty="0"/>
          </a:p>
          <a:p>
            <a:pPr marL="0" indent="0">
              <a:buNone/>
            </a:pPr>
            <a:r>
              <a:rPr lang="en-GB" sz="2000" dirty="0" smtClean="0"/>
              <a:t>China currently product vehicles for Mitsubishi, Volkswagen, Hyundai, General Motors, Honda, Toyota and Nissan.</a:t>
            </a:r>
          </a:p>
          <a:p>
            <a:pPr marL="0" indent="0">
              <a:buNone/>
            </a:pPr>
            <a:endParaRPr lang="en-GB" sz="2000" dirty="0"/>
          </a:p>
          <a:p>
            <a:pPr marL="0" indent="0">
              <a:buNone/>
            </a:pPr>
            <a:r>
              <a:rPr lang="en-GB" sz="2000" dirty="0" smtClean="0"/>
              <a:t>China currently produce 26% of the worldwide motor vehicles.</a:t>
            </a:r>
            <a:endParaRPr lang="en-GB" sz="2000" dirty="0"/>
          </a:p>
        </p:txBody>
      </p:sp>
    </p:spTree>
    <p:extLst>
      <p:ext uri="{BB962C8B-B14F-4D97-AF65-F5344CB8AC3E}">
        <p14:creationId xmlns:p14="http://schemas.microsoft.com/office/powerpoint/2010/main" val="125570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38175" y="409575"/>
            <a:ext cx="10715625" cy="5767388"/>
          </a:xfrm>
        </p:spPr>
        <p:txBody>
          <a:bodyPr anchor="ctr" anchorCtr="0">
            <a:normAutofit/>
          </a:bodyPr>
          <a:lstStyle/>
          <a:p>
            <a:pPr marL="0" indent="0" algn="ctr">
              <a:buNone/>
            </a:pPr>
            <a:r>
              <a:rPr lang="en-GB" sz="5400" dirty="0" smtClean="0"/>
              <a:t>Thanks for Listening</a:t>
            </a:r>
            <a:endParaRPr lang="en-GB" sz="5400" dirty="0"/>
          </a:p>
        </p:txBody>
      </p:sp>
      <p:pic>
        <p:nvPicPr>
          <p:cNvPr id="4" name="Picture 3"/>
          <p:cNvPicPr>
            <a:picLocks noChangeAspect="1"/>
          </p:cNvPicPr>
          <p:nvPr/>
        </p:nvPicPr>
        <p:blipFill>
          <a:blip r:embed="rId2"/>
          <a:stretch>
            <a:fillRect/>
          </a:stretch>
        </p:blipFill>
        <p:spPr>
          <a:xfrm>
            <a:off x="5101941" y="4428005"/>
            <a:ext cx="1788091" cy="2095545"/>
          </a:xfrm>
          <a:prstGeom prst="rect">
            <a:avLst/>
          </a:prstGeom>
        </p:spPr>
      </p:pic>
      <p:pic>
        <p:nvPicPr>
          <p:cNvPr id="5" name="Picture 4"/>
          <p:cNvPicPr>
            <a:picLocks noChangeAspect="1"/>
          </p:cNvPicPr>
          <p:nvPr/>
        </p:nvPicPr>
        <p:blipFill>
          <a:blip r:embed="rId3"/>
          <a:stretch>
            <a:fillRect/>
          </a:stretch>
        </p:blipFill>
        <p:spPr>
          <a:xfrm>
            <a:off x="3946075" y="316547"/>
            <a:ext cx="3706689" cy="1481456"/>
          </a:xfrm>
          <a:prstGeom prst="rect">
            <a:avLst/>
          </a:prstGeom>
        </p:spPr>
      </p:pic>
    </p:spTree>
    <p:extLst>
      <p:ext uri="{BB962C8B-B14F-4D97-AF65-F5344CB8AC3E}">
        <p14:creationId xmlns:p14="http://schemas.microsoft.com/office/powerpoint/2010/main" val="3214378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180</TotalTime>
  <Words>541</Words>
  <Application>Microsoft Office PowerPoint</Application>
  <PresentationFormat>Widescreen</PresentationFormat>
  <Paragraphs>69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The Downturn of British Automotive Industry</vt:lpstr>
      <vt:lpstr>Contents Page</vt:lpstr>
      <vt:lpstr>Introduction</vt:lpstr>
      <vt:lpstr>The Collapse of MG Rover - 2005</vt:lpstr>
      <vt:lpstr>The Collapse of MG Rover - 2005</vt:lpstr>
      <vt:lpstr>The Collapse of MG Rover - 2005</vt:lpstr>
      <vt:lpstr>The Collapse of MG Rover - 2005</vt:lpstr>
      <vt:lpstr>Summary</vt:lpstr>
      <vt:lpstr>Conclusion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Downturn of British Automotive Industry</dc:title>
  <dc:creator>Gareth Francis (1707331)</dc:creator>
  <cp:lastModifiedBy>Gareth Francis (1707331)</cp:lastModifiedBy>
  <cp:revision>15</cp:revision>
  <dcterms:created xsi:type="dcterms:W3CDTF">2019-01-17T22:06:40Z</dcterms:created>
  <dcterms:modified xsi:type="dcterms:W3CDTF">2019-01-18T11:13:44Z</dcterms:modified>
</cp:coreProperties>
</file>