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0" r:id="rId1"/>
  </p:sldMasterIdLst>
  <p:sldIdLst>
    <p:sldId id="257" r:id="rId2"/>
    <p:sldId id="259" r:id="rId3"/>
    <p:sldId id="261" r:id="rId4"/>
    <p:sldId id="262" r:id="rId5"/>
    <p:sldId id="264" r:id="rId6"/>
    <p:sldId id="258" r:id="rId7"/>
    <p:sldId id="263" r:id="rId8"/>
    <p:sldId id="265" r:id="rId9"/>
    <p:sldId id="256" r:id="rId10"/>
    <p:sldId id="266"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3" dt="2026-10-10T08:49:09.996"/>
    <p1510:client id="{4808E498-E979-2F3C-045E-A6D022FD024B}" v="1429" dt="2026-10-09T11:23:28.719"/>
    <p1510:client id="{79E3A3F5-7D72-16AA-CB3B-A659A7E1DE42}" v="16" dt="2026-10-10T08:13:24.340"/>
    <p1510:client id="{8C3F2E15-154F-129A-229D-424E5F95E802}" v="36" dt="2026-10-10T09:12:43.666"/>
    <p1510:client id="{937245EC-CE03-CAE1-EA8E-8677EC23C7AF}" v="45" dt="2026-10-10T09:38:04.598"/>
    <p1510:client id="{C6984A01-2E85-5651-8B4C-34E48819A632}" v="140" dt="2026-10-10T08:45:43.456"/>
    <p1510:client id="{DE02F374-E152-4E28-A761-C1A0B71EACFA}" v="2" dt="2026-10-10T11:22:52.023"/>
    <p1510:client id="{E03CEF64-2D75-C9C8-320C-A8EC19399095}" v="2403" dt="2026-10-09T17:35:31.0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if Butt" userId="c090bdd00f420fd7" providerId="LiveId" clId="{148C6195-2F3A-4014-803F-71242654EC51}"/>
    <pc:docChg chg="custSel addSld modSld sldOrd">
      <pc:chgData name="Asif Butt" userId="c090bdd00f420fd7" providerId="LiveId" clId="{148C6195-2F3A-4014-803F-71242654EC51}" dt="2026-10-10T11:22:52.054" v="10" actId="27636"/>
      <pc:docMkLst>
        <pc:docMk/>
      </pc:docMkLst>
      <pc:sldChg chg="delSp modSp add mod setBg delDesignElem">
        <pc:chgData name="Asif Butt" userId="c090bdd00f420fd7" providerId="LiveId" clId="{148C6195-2F3A-4014-803F-71242654EC51}" dt="2026-10-10T11:22:52.054" v="10" actId="27636"/>
        <pc:sldMkLst>
          <pc:docMk/>
          <pc:sldMk cId="2039382136" sldId="256"/>
        </pc:sldMkLst>
        <pc:spChg chg="mod">
          <ac:chgData name="Asif Butt" userId="c090bdd00f420fd7" providerId="LiveId" clId="{148C6195-2F3A-4014-803F-71242654EC51}" dt="2026-10-10T11:22:52.054" v="10" actId="27636"/>
          <ac:spMkLst>
            <pc:docMk/>
            <pc:sldMk cId="2039382136" sldId="256"/>
            <ac:spMk id="3" creationId="{AC8D9FC9-ECDD-C9D8-C5C4-BF4F7427F11F}"/>
          </ac:spMkLst>
        </pc:spChg>
        <pc:spChg chg="del">
          <ac:chgData name="Asif Butt" userId="c090bdd00f420fd7" providerId="LiveId" clId="{148C6195-2F3A-4014-803F-71242654EC51}" dt="2026-10-10T11:22:52.023" v="9"/>
          <ac:spMkLst>
            <pc:docMk/>
            <pc:sldMk cId="2039382136" sldId="256"/>
            <ac:spMk id="79" creationId="{F08D578D-1402-4AD4-8930-C0999AC7B0F6}"/>
          </ac:spMkLst>
        </pc:spChg>
        <pc:spChg chg="del">
          <ac:chgData name="Asif Butt" userId="c090bdd00f420fd7" providerId="LiveId" clId="{148C6195-2F3A-4014-803F-71242654EC51}" dt="2026-10-10T11:22:52.023" v="9"/>
          <ac:spMkLst>
            <pc:docMk/>
            <pc:sldMk cId="2039382136" sldId="256"/>
            <ac:spMk id="81" creationId="{5A1CB75A-F97C-4FA6-879A-8BD9E78BEB73}"/>
          </ac:spMkLst>
        </pc:spChg>
        <pc:spChg chg="del">
          <ac:chgData name="Asif Butt" userId="c090bdd00f420fd7" providerId="LiveId" clId="{148C6195-2F3A-4014-803F-71242654EC51}" dt="2026-10-10T11:22:52.023" v="9"/>
          <ac:spMkLst>
            <pc:docMk/>
            <pc:sldMk cId="2039382136" sldId="256"/>
            <ac:spMk id="83" creationId="{43D3E7D7-60D4-4E33-A4B2-198353BD16E6}"/>
          </ac:spMkLst>
        </pc:spChg>
        <pc:spChg chg="del">
          <ac:chgData name="Asif Butt" userId="c090bdd00f420fd7" providerId="LiveId" clId="{148C6195-2F3A-4014-803F-71242654EC51}" dt="2026-10-10T11:22:52.023" v="9"/>
          <ac:spMkLst>
            <pc:docMk/>
            <pc:sldMk cId="2039382136" sldId="256"/>
            <ac:spMk id="85" creationId="{C237ED0E-6228-4F95-BC59-F351A774DFF7}"/>
          </ac:spMkLst>
        </pc:spChg>
        <pc:cxnChg chg="del">
          <ac:chgData name="Asif Butt" userId="c090bdd00f420fd7" providerId="LiveId" clId="{148C6195-2F3A-4014-803F-71242654EC51}" dt="2026-10-10T11:22:52.023" v="9"/>
          <ac:cxnSpMkLst>
            <pc:docMk/>
            <pc:sldMk cId="2039382136" sldId="256"/>
            <ac:cxnSpMk id="87" creationId="{D2507C2A-970C-43ED-A3BB-D067DBFE8199}"/>
          </ac:cxnSpMkLst>
        </pc:cxnChg>
        <pc:cxnChg chg="del">
          <ac:chgData name="Asif Butt" userId="c090bdd00f420fd7" providerId="LiveId" clId="{148C6195-2F3A-4014-803F-71242654EC51}" dt="2026-10-10T11:22:52.023" v="9"/>
          <ac:cxnSpMkLst>
            <pc:docMk/>
            <pc:sldMk cId="2039382136" sldId="256"/>
            <ac:cxnSpMk id="89" creationId="{F8D30935-E998-4F72-B6DC-8827BE02A702}"/>
          </ac:cxnSpMkLst>
        </pc:cxnChg>
        <pc:cxnChg chg="del">
          <ac:chgData name="Asif Butt" userId="c090bdd00f420fd7" providerId="LiveId" clId="{148C6195-2F3A-4014-803F-71242654EC51}" dt="2026-10-10T11:22:52.023" v="9"/>
          <ac:cxnSpMkLst>
            <pc:docMk/>
            <pc:sldMk cId="2039382136" sldId="256"/>
            <ac:cxnSpMk id="91" creationId="{C74FA0BD-C538-4C78-8FD1-E5650D239B08}"/>
          </ac:cxnSpMkLst>
        </pc:cxnChg>
      </pc:sldChg>
      <pc:sldChg chg="add">
        <pc:chgData name="Asif Butt" userId="c090bdd00f420fd7" providerId="LiveId" clId="{148C6195-2F3A-4014-803F-71242654EC51}" dt="2026-10-10T11:20:35.388" v="0"/>
        <pc:sldMkLst>
          <pc:docMk/>
          <pc:sldMk cId="3497258902" sldId="258"/>
        </pc:sldMkLst>
      </pc:sldChg>
      <pc:sldChg chg="add">
        <pc:chgData name="Asif Butt" userId="c090bdd00f420fd7" providerId="LiveId" clId="{148C6195-2F3A-4014-803F-71242654EC51}" dt="2026-10-10T11:20:35.388" v="0"/>
        <pc:sldMkLst>
          <pc:docMk/>
          <pc:sldMk cId="1929906036" sldId="260"/>
        </pc:sldMkLst>
      </pc:sldChg>
      <pc:sldChg chg="ord">
        <pc:chgData name="Asif Butt" userId="c090bdd00f420fd7" providerId="LiveId" clId="{148C6195-2F3A-4014-803F-71242654EC51}" dt="2026-10-10T11:21:33.442" v="6"/>
        <pc:sldMkLst>
          <pc:docMk/>
          <pc:sldMk cId="1484076400" sldId="263"/>
        </pc:sldMkLst>
      </pc:sldChg>
      <pc:sldChg chg="add">
        <pc:chgData name="Asif Butt" userId="c090bdd00f420fd7" providerId="LiveId" clId="{148C6195-2F3A-4014-803F-71242654EC51}" dt="2026-10-10T11:20:35.388" v="0"/>
        <pc:sldMkLst>
          <pc:docMk/>
          <pc:sldMk cId="4093621384" sldId="264"/>
        </pc:sldMkLst>
      </pc:sldChg>
      <pc:sldChg chg="add ord">
        <pc:chgData name="Asif Butt" userId="c090bdd00f420fd7" providerId="LiveId" clId="{148C6195-2F3A-4014-803F-71242654EC51}" dt="2026-10-10T11:21:09.138" v="2"/>
        <pc:sldMkLst>
          <pc:docMk/>
          <pc:sldMk cId="2252550808" sldId="265"/>
        </pc:sldMkLst>
      </pc:sldChg>
      <pc:sldChg chg="delSp add setBg delDesignElem">
        <pc:chgData name="Asif Butt" userId="c090bdd00f420fd7" providerId="LiveId" clId="{148C6195-2F3A-4014-803F-71242654EC51}" dt="2026-10-10T11:22:52.023" v="9"/>
        <pc:sldMkLst>
          <pc:docMk/>
          <pc:sldMk cId="1136676624" sldId="266"/>
        </pc:sldMkLst>
        <pc:spChg chg="del">
          <ac:chgData name="Asif Butt" userId="c090bdd00f420fd7" providerId="LiveId" clId="{148C6195-2F3A-4014-803F-71242654EC51}" dt="2026-10-10T11:22:52.023" v="9"/>
          <ac:spMkLst>
            <pc:docMk/>
            <pc:sldMk cId="1136676624" sldId="266"/>
            <ac:spMk id="124" creationId="{1608AA13-5DEF-478F-A286-EA33B7E0AD72}"/>
          </ac:spMkLst>
        </pc:spChg>
        <pc:spChg chg="del">
          <ac:chgData name="Asif Butt" userId="c090bdd00f420fd7" providerId="LiveId" clId="{148C6195-2F3A-4014-803F-71242654EC51}" dt="2026-10-10T11:22:52.023" v="9"/>
          <ac:spMkLst>
            <pc:docMk/>
            <pc:sldMk cId="1136676624" sldId="266"/>
            <ac:spMk id="126" creationId="{86306CF9-ED43-47CC-BF50-38B5D2D62BD6}"/>
          </ac:spMkLst>
        </pc:spChg>
        <pc:spChg chg="del">
          <ac:chgData name="Asif Butt" userId="c090bdd00f420fd7" providerId="LiveId" clId="{148C6195-2F3A-4014-803F-71242654EC51}" dt="2026-10-10T11:22:52.023" v="9"/>
          <ac:spMkLst>
            <pc:docMk/>
            <pc:sldMk cId="1136676624" sldId="266"/>
            <ac:spMk id="128" creationId="{7C2329DA-3535-468A-8479-D10BD66530A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0783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6611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8547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600053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9756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505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5046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45407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855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2199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758958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56989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2762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4289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156545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1024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10/10/2026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068482532"/>
      </p:ext>
    </p:extLst>
  </p:cSld>
  <p:clrMap bg1="lt1" tx1="dk1" bg2="lt2" tx2="dk2" accent1="accent1" accent2="accent2" accent3="accent3" accent4="accent4" accent5="accent5" accent6="accent6" hlink="hlink" folHlink="folHlink"/>
  <p:sldLayoutIdLst>
    <p:sldLayoutId id="2147484041" r:id="rId1"/>
    <p:sldLayoutId id="2147484042" r:id="rId2"/>
    <p:sldLayoutId id="2147484043" r:id="rId3"/>
    <p:sldLayoutId id="2147484044" r:id="rId4"/>
    <p:sldLayoutId id="2147484045" r:id="rId5"/>
    <p:sldLayoutId id="2147484046" r:id="rId6"/>
    <p:sldLayoutId id="2147484047" r:id="rId7"/>
    <p:sldLayoutId id="2147484048" r:id="rId8"/>
    <p:sldLayoutId id="2147484049" r:id="rId9"/>
    <p:sldLayoutId id="2147484050" r:id="rId10"/>
    <p:sldLayoutId id="2147484051" r:id="rId11"/>
    <p:sldLayoutId id="2147484052" r:id="rId12"/>
    <p:sldLayoutId id="2147484053" r:id="rId13"/>
    <p:sldLayoutId id="2147484054" r:id="rId14"/>
    <p:sldLayoutId id="2147484055" r:id="rId15"/>
    <p:sldLayoutId id="21474840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researchoutreach.org/articles/heart-valve-disease-improving-patient-car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techcommunity.microsoft.com/t5/s/gxcuf89792/attachments/gxcuf89792/HealthcareAndLifeSciencesBlog/1218/1/FrontLineWorkers.pdf"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carestaff24.co.uk/" TargetMode="External"/><Relationship Id="rId2" Type="http://schemas.openxmlformats.org/officeDocument/2006/relationships/hyperlink" Target="https://informatics.bmj.com" TargetMode="External"/><Relationship Id="rId1" Type="http://schemas.openxmlformats.org/officeDocument/2006/relationships/slideLayout" Target="../slideLayouts/slideLayout2.xml"/><Relationship Id="rId6" Type="http://schemas.openxmlformats.org/officeDocument/2006/relationships/hyperlink" Target="https://www.youtube.com/" TargetMode="External"/><Relationship Id="rId5" Type="http://schemas.openxmlformats.org/officeDocument/2006/relationships/hyperlink" Target="https://royalopencollege.org" TargetMode="External"/><Relationship Id="rId4" Type="http://schemas.openxmlformats.org/officeDocument/2006/relationships/hyperlink" Target="https://learn.microsoft.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gb/teams/platform/what-is-microsoft-teams&#160;" TargetMode="External"/><Relationship Id="rId2" Type="http://schemas.openxmlformats.org/officeDocument/2006/relationships/hyperlink" Target="https://techcommunity.microsoft.com/t5/s/gxcuf89792/attachments/gxcuf89792/HealthcareAndLifeSciencesBlog/1218/1/FrontLineWorkers.pdf" TargetMode="External"/><Relationship Id="rId1" Type="http://schemas.openxmlformats.org/officeDocument/2006/relationships/slideLayout" Target="../slideLayouts/slideLayout7.xml"/><Relationship Id="rId6" Type="http://schemas.openxmlformats.org/officeDocument/2006/relationships/hyperlink" Target="https://texaport.co.uk/blog/microsoft-teams-healthcare" TargetMode="External"/><Relationship Id="rId5" Type="http://schemas.openxmlformats.org/officeDocument/2006/relationships/hyperlink" Target="https://www.phoneprices.co.uk/business/microsoft-teams/" TargetMode="External"/><Relationship Id="rId4" Type="http://schemas.openxmlformats.org/officeDocument/2006/relationships/hyperlink" Target="https://www.england.nhs.uk/long-read/microsoft-teams-and-remote-workin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image" Target="../media/image8.sv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sv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0" name="Picture 49" descr="An example of a molecular structure">
            <a:extLst>
              <a:ext uri="{FF2B5EF4-FFF2-40B4-BE49-F238E27FC236}">
                <a16:creationId xmlns:a16="http://schemas.microsoft.com/office/drawing/2014/main" id="{B3D2B509-65A7-C6E3-0016-2D75CB99F0BF}"/>
              </a:ext>
            </a:extLst>
          </p:cNvPr>
          <p:cNvPicPr>
            <a:picLocks noChangeAspect="1"/>
          </p:cNvPicPr>
          <p:nvPr/>
        </p:nvPicPr>
        <p:blipFill>
          <a:blip r:embed="rId2">
            <a:duotone>
              <a:schemeClr val="accent1">
                <a:shade val="45000"/>
                <a:satMod val="135000"/>
              </a:schemeClr>
              <a:prstClr val="white"/>
            </a:duotone>
            <a:alphaModFix amt="60000"/>
          </a:blip>
          <a:srcRect t="18124" r="-2" b="-2"/>
          <a:stretch>
            <a:fillRect/>
          </a:stretch>
        </p:blipFill>
        <p:spPr>
          <a:xfrm>
            <a:off x="401072" y="-1083585"/>
            <a:ext cx="12191980" cy="6858001"/>
          </a:xfrm>
          <a:prstGeom prst="rect">
            <a:avLst/>
          </a:prstGeom>
        </p:spPr>
      </p:pic>
      <p:sp>
        <p:nvSpPr>
          <p:cNvPr id="2" name="Title 1">
            <a:extLst>
              <a:ext uri="{FF2B5EF4-FFF2-40B4-BE49-F238E27FC236}">
                <a16:creationId xmlns:a16="http://schemas.microsoft.com/office/drawing/2014/main" id="{9FC4A00D-D6D9-4B1A-B07C-3E2C46CB59AD}"/>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i="0" cap="all">
                <a:solidFill>
                  <a:srgbClr val="FFFFFF"/>
                </a:solidFill>
              </a:rPr>
              <a:t>LCHS</a:t>
            </a:r>
            <a:r>
              <a:rPr lang="en-US" sz="7200" b="1" cap="all">
                <a:solidFill>
                  <a:srgbClr val="FFFFFF"/>
                </a:solidFill>
              </a:rPr>
              <a:t> -4007_</a:t>
            </a:r>
            <a:r>
              <a:rPr lang="en-US" sz="7200" b="1" i="0" cap="all">
                <a:solidFill>
                  <a:srgbClr val="FFFFFF"/>
                </a:solidFill>
              </a:rPr>
              <a:t>Digital skills and Research Methods    </a:t>
            </a:r>
          </a:p>
        </p:txBody>
      </p:sp>
      <p:sp>
        <p:nvSpPr>
          <p:cNvPr id="46" name="Date Placeholder 3">
            <a:extLst>
              <a:ext uri="{FF2B5EF4-FFF2-40B4-BE49-F238E27FC236}">
                <a16:creationId xmlns:a16="http://schemas.microsoft.com/office/drawing/2014/main" id="{AB4C262C-10BA-ABF8-C9B7-805E204CB06D}"/>
              </a:ext>
            </a:extLst>
          </p:cNvPr>
          <p:cNvSpPr>
            <a:spLocks noGrp="1"/>
          </p:cNvSpPr>
          <p:nvPr>
            <p:ph type="dt" sz="half" idx="10"/>
          </p:nvPr>
        </p:nvSpPr>
        <p:spPr/>
        <p:txBody>
          <a:bodyPr vert="horz" lIns="91440" tIns="45720" rIns="91440" bIns="45720" rtlCol="0" anchor="ctr">
            <a:normAutofit/>
          </a:bodyPr>
          <a:lstStyle/>
          <a:p>
            <a:pPr>
              <a:spcAft>
                <a:spcPts val="600"/>
              </a:spcAft>
            </a:pPr>
            <a:fld id="{33B0ABBC-FD59-4AC8-A3D9-8E61B4BB989A}" type="datetime1">
              <a:rPr lang="en-US">
                <a:solidFill>
                  <a:srgbClr val="FFFFFF"/>
                </a:solidFill>
              </a:rPr>
              <a:pPr>
                <a:spcAft>
                  <a:spcPts val="600"/>
                </a:spcAft>
              </a:pPr>
              <a:t>10/10/2026</a:t>
            </a:fld>
            <a:endParaRPr lang="en-US">
              <a:solidFill>
                <a:srgbClr val="FFFFFF"/>
              </a:solidFill>
            </a:endParaRPr>
          </a:p>
        </p:txBody>
      </p:sp>
      <p:sp>
        <p:nvSpPr>
          <p:cNvPr id="47" name="Footer Placeholder 4">
            <a:extLst>
              <a:ext uri="{FF2B5EF4-FFF2-40B4-BE49-F238E27FC236}">
                <a16:creationId xmlns:a16="http://schemas.microsoft.com/office/drawing/2014/main" id="{86CD54A1-C595-284F-EFB6-63540A55407D}"/>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a:solidFill>
                  <a:srgbClr val="FFFFFF"/>
                </a:solidFill>
                <a:latin typeface="+mn-lt"/>
                <a:ea typeface="+mn-ea"/>
                <a:cs typeface="+mn-cs"/>
              </a:rPr>
              <a:t>
              </a:t>
            </a:r>
          </a:p>
        </p:txBody>
      </p:sp>
      <p:sp>
        <p:nvSpPr>
          <p:cNvPr id="48" name="Slide Number Placeholder 5">
            <a:extLst>
              <a:ext uri="{FF2B5EF4-FFF2-40B4-BE49-F238E27FC236}">
                <a16:creationId xmlns:a16="http://schemas.microsoft.com/office/drawing/2014/main" id="{03DA5B86-A624-D32A-B2D2-4196B9C9DC23}"/>
              </a:ext>
            </a:extLst>
          </p:cNvPr>
          <p:cNvSpPr>
            <a:spLocks noGrp="1"/>
          </p:cNvSpPr>
          <p:nvPr>
            <p:ph type="sldNum" sz="quarter" idx="12"/>
          </p:nvPr>
        </p:nvSpPr>
        <p:spPr/>
        <p:txBody>
          <a:bodyPr vert="horz" lIns="91440" tIns="45720" rIns="91440" bIns="45720" rtlCol="0" anchor="ctr">
            <a:normAutofit/>
          </a:bodyPr>
          <a:lstStyle/>
          <a:p>
            <a:pPr>
              <a:spcAft>
                <a:spcPts val="600"/>
              </a:spcAft>
            </a:pPr>
            <a:fld id="{017DE1FC-E54A-4B87-A814-263D1E8654B2}"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26909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B8C387-72AF-37C5-B93E-DBC853943879}"/>
              </a:ext>
            </a:extLst>
          </p:cNvPr>
          <p:cNvSpPr>
            <a:spLocks noGrp="1"/>
          </p:cNvSpPr>
          <p:nvPr>
            <p:ph idx="1"/>
          </p:nvPr>
        </p:nvSpPr>
        <p:spPr>
          <a:xfrm>
            <a:off x="3132" y="249435"/>
            <a:ext cx="10118944" cy="5457803"/>
          </a:xfrm>
        </p:spPr>
        <p:txBody>
          <a:bodyPr vert="horz" lIns="91440" tIns="45720" rIns="91440" bIns="45720" rtlCol="0" anchor="t">
            <a:normAutofit/>
          </a:bodyPr>
          <a:lstStyle/>
          <a:p>
            <a:pPr marL="0" indent="0">
              <a:buNone/>
            </a:pPr>
            <a:r>
              <a:rPr lang="en-GB" sz="4000" b="1">
                <a:solidFill>
                  <a:schemeClr val="tx2">
                    <a:lumMod val="75000"/>
                    <a:lumOff val="25000"/>
                  </a:schemeClr>
                </a:solidFill>
                <a:latin typeface="Times New Roman"/>
                <a:cs typeface="Times New Roman"/>
              </a:rPr>
              <a:t> </a:t>
            </a:r>
            <a:r>
              <a:rPr lang="en-GB" sz="3600" u="sng">
                <a:solidFill>
                  <a:srgbClr val="0070C0"/>
                </a:solidFill>
                <a:latin typeface="Times New Roman"/>
                <a:cs typeface="Times New Roman"/>
              </a:rPr>
              <a:t>STAFF COMMUNICATION</a:t>
            </a:r>
            <a:r>
              <a:rPr lang="en-GB" sz="3600" b="1" i="1" u="sng">
                <a:solidFill>
                  <a:srgbClr val="0070C0"/>
                </a:solidFill>
                <a:latin typeface="Times New Roman"/>
                <a:cs typeface="Times New Roman"/>
              </a:rPr>
              <a:t> and  DAILY UPDATES.</a:t>
            </a:r>
            <a:endParaRPr lang="en-GB" sz="2800" i="1" u="sng">
              <a:solidFill>
                <a:srgbClr val="0070C0"/>
              </a:solidFill>
              <a:latin typeface="Trebuchet MS" panose="020B0603020202020204"/>
              <a:cs typeface="Times New Roman"/>
            </a:endParaRPr>
          </a:p>
          <a:p>
            <a:pPr marL="0" indent="0">
              <a:buNone/>
            </a:pPr>
            <a:endParaRPr lang="en-GB" sz="2800" b="1">
              <a:solidFill>
                <a:srgbClr val="0070C0"/>
              </a:solidFill>
              <a:latin typeface="Trebuchet MS"/>
              <a:cs typeface="Times New Roman"/>
            </a:endParaRPr>
          </a:p>
          <a:p>
            <a:pPr marL="0" indent="0">
              <a:buNone/>
            </a:pPr>
            <a:endParaRPr lang="en-GB" sz="2800" b="1">
              <a:solidFill>
                <a:srgbClr val="0070C0"/>
              </a:solidFill>
              <a:latin typeface="Trebuchet MS"/>
              <a:cs typeface="Times New Roman"/>
            </a:endParaRPr>
          </a:p>
          <a:p>
            <a:pPr marL="0" indent="0">
              <a:buNone/>
            </a:pPr>
            <a:r>
              <a:rPr lang="en-GB" sz="2800" b="1">
                <a:solidFill>
                  <a:srgbClr val="0070C0"/>
                </a:solidFill>
                <a:latin typeface="Trebuchet MS"/>
                <a:cs typeface="Times New Roman"/>
              </a:rPr>
              <a:t>             Our</a:t>
            </a:r>
            <a:r>
              <a:rPr lang="en-GB" sz="2800" b="1">
                <a:solidFill>
                  <a:srgbClr val="0070C0"/>
                </a:solidFill>
              </a:rPr>
              <a:t> Team Members  are as Follows:</a:t>
            </a:r>
            <a:endParaRPr lang="en-GB" sz="2800">
              <a:solidFill>
                <a:srgbClr val="0070C0"/>
              </a:solidFill>
            </a:endParaRPr>
          </a:p>
          <a:p>
            <a:pPr marL="0" indent="0">
              <a:buNone/>
            </a:pPr>
            <a:r>
              <a:rPr lang="en-GB" sz="2800" b="1">
                <a:solidFill>
                  <a:srgbClr val="0070C0"/>
                </a:solidFill>
              </a:rPr>
              <a:t>                   1. Shipra </a:t>
            </a:r>
            <a:r>
              <a:rPr lang="en-GB" sz="2800" b="1" err="1">
                <a:solidFill>
                  <a:srgbClr val="0070C0"/>
                </a:solidFill>
              </a:rPr>
              <a:t>Shipra</a:t>
            </a:r>
            <a:r>
              <a:rPr lang="en-GB" sz="2800" b="1">
                <a:solidFill>
                  <a:srgbClr val="0070C0"/>
                </a:solidFill>
              </a:rPr>
              <a:t>         2614197</a:t>
            </a:r>
          </a:p>
          <a:p>
            <a:pPr marL="0" indent="0">
              <a:buNone/>
            </a:pPr>
            <a:r>
              <a:rPr lang="en-GB" sz="2800" b="1">
                <a:solidFill>
                  <a:srgbClr val="0070C0"/>
                </a:solidFill>
              </a:rPr>
              <a:t>                   2. Asif   Butt              2615574</a:t>
            </a:r>
          </a:p>
          <a:p>
            <a:pPr marL="0" indent="0">
              <a:buNone/>
            </a:pPr>
            <a:r>
              <a:rPr lang="en-GB" sz="2800" b="1">
                <a:solidFill>
                  <a:srgbClr val="0070C0"/>
                </a:solidFill>
              </a:rPr>
              <a:t>                   3. Marina Josan         2606336</a:t>
            </a:r>
          </a:p>
          <a:p>
            <a:pPr marL="0" indent="0">
              <a:buNone/>
            </a:pPr>
            <a:r>
              <a:rPr lang="en-GB" sz="2800" b="1">
                <a:solidFill>
                  <a:srgbClr val="0070C0"/>
                </a:solidFill>
              </a:rPr>
              <a:t>                     Lecturer – Mr Abdulla Ali</a:t>
            </a:r>
            <a:endParaRPr lang="en-US" sz="2800" b="1">
              <a:solidFill>
                <a:srgbClr val="0070C0"/>
              </a:solidFill>
            </a:endParaRPr>
          </a:p>
        </p:txBody>
      </p:sp>
    </p:spTree>
    <p:extLst>
      <p:ext uri="{BB962C8B-B14F-4D97-AF65-F5344CB8AC3E}">
        <p14:creationId xmlns:p14="http://schemas.microsoft.com/office/powerpoint/2010/main" val="2977819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6694E0-0EEA-EACD-7DDA-598B1598665F}"/>
              </a:ext>
            </a:extLst>
          </p:cNvPr>
          <p:cNvSpPr>
            <a:spLocks noGrp="1"/>
          </p:cNvSpPr>
          <p:nvPr>
            <p:ph idx="1"/>
          </p:nvPr>
        </p:nvSpPr>
        <p:spPr>
          <a:xfrm>
            <a:off x="15464" y="516677"/>
            <a:ext cx="7595188" cy="6164550"/>
          </a:xfrm>
        </p:spPr>
        <p:txBody>
          <a:bodyPr vert="horz" lIns="91440" tIns="45720" rIns="91440" bIns="45720" rtlCol="0" anchor="t">
            <a:noAutofit/>
          </a:bodyPr>
          <a:lstStyle/>
          <a:p>
            <a:pPr marL="0" indent="0">
              <a:buNone/>
            </a:pPr>
            <a:r>
              <a:rPr lang="en-US" sz="1800" dirty="0">
                <a:solidFill>
                  <a:srgbClr val="0070C0"/>
                </a:solidFill>
              </a:rPr>
              <a:t>Staff communication and daily updates</a:t>
            </a:r>
            <a:r>
              <a:rPr lang="en-US" sz="1800" dirty="0"/>
              <a:t> in </a:t>
            </a:r>
            <a:r>
              <a:rPr lang="en-US" dirty="0"/>
              <a:t>Ashford </a:t>
            </a:r>
            <a:r>
              <a:rPr lang="en-US" sz="1800" dirty="0"/>
              <a:t>involves sharing accurate, safe and </a:t>
            </a:r>
            <a:r>
              <a:rPr lang="en-US"/>
              <a:t>self-centered</a:t>
            </a:r>
            <a:r>
              <a:rPr lang="en-US" sz="1800" dirty="0"/>
              <a:t> information across teams to protect service users and maintain high standard.(</a:t>
            </a:r>
            <a:r>
              <a:rPr lang="en-US" sz="1800" dirty="0">
                <a:solidFill>
                  <a:schemeClr val="tx2">
                    <a:lumMod val="76000"/>
                    <a:lumOff val="24000"/>
                  </a:schemeClr>
                </a:solidFill>
              </a:rPr>
              <a:t>Royal open college 2026)</a:t>
            </a:r>
          </a:p>
          <a:p>
            <a:pPr marL="0" indent="0">
              <a:buNone/>
            </a:pPr>
            <a:r>
              <a:rPr lang="en-US" sz="2400" b="1" u="sng">
                <a:solidFill>
                  <a:srgbClr val="0070C0"/>
                </a:solidFill>
              </a:rPr>
              <a:t>Task involves with chosen workplace as follows</a:t>
            </a:r>
            <a:r>
              <a:rPr lang="en-US" sz="2400" b="1">
                <a:solidFill>
                  <a:srgbClr val="0070C0"/>
                </a:solidFill>
              </a:rPr>
              <a:t>:</a:t>
            </a:r>
          </a:p>
          <a:p>
            <a:pPr marL="285750" indent="-285750"/>
            <a:r>
              <a:rPr lang="en-US" sz="1800" u="sng" dirty="0">
                <a:solidFill>
                  <a:srgbClr val="0070C0"/>
                </a:solidFill>
              </a:rPr>
              <a:t>Shift handover</a:t>
            </a:r>
            <a:r>
              <a:rPr lang="en-US" sz="1800" dirty="0"/>
              <a:t>: use structured frameworks like SBAR(situation,background,assesment, Recommendation to pass critical updates between incoming and outgoing care teams.</a:t>
            </a:r>
          </a:p>
          <a:p>
            <a:r>
              <a:rPr lang="en-US" sz="1800" u="sng" dirty="0">
                <a:solidFill>
                  <a:srgbClr val="0070C0"/>
                </a:solidFill>
              </a:rPr>
              <a:t>Daily team</a:t>
            </a:r>
            <a:r>
              <a:rPr lang="en-US" u="sng" dirty="0">
                <a:solidFill>
                  <a:srgbClr val="0070C0"/>
                </a:solidFill>
              </a:rPr>
              <a:t> </a:t>
            </a:r>
            <a:r>
              <a:rPr lang="en-US" u="sng">
                <a:solidFill>
                  <a:srgbClr val="0070C0"/>
                </a:solidFill>
              </a:rPr>
              <a:t>briefing</a:t>
            </a:r>
            <a:r>
              <a:rPr lang="en-US" sz="1800" dirty="0"/>
              <a:t>:</a:t>
            </a:r>
            <a:r>
              <a:rPr lang="en-US" dirty="0"/>
              <a:t> </a:t>
            </a:r>
            <a:r>
              <a:rPr lang="en-US" sz="1800" dirty="0"/>
              <a:t>Hold short, focused huddles at start of a shift to assign roles,</a:t>
            </a:r>
            <a:r>
              <a:rPr lang="en-US" dirty="0"/>
              <a:t> discuss</a:t>
            </a:r>
            <a:r>
              <a:rPr lang="en-US" sz="1800" dirty="0"/>
              <a:t> </a:t>
            </a:r>
            <a:r>
              <a:rPr lang="en-US" dirty="0"/>
              <a:t>high-priority</a:t>
            </a:r>
            <a:r>
              <a:rPr lang="en-US" sz="1800" dirty="0"/>
              <a:t> needs and highlight any staffing or schedule change.</a:t>
            </a:r>
          </a:p>
          <a:p>
            <a:r>
              <a:rPr lang="en-US" sz="1800" u="sng" dirty="0">
                <a:solidFill>
                  <a:srgbClr val="0070C0"/>
                </a:solidFill>
              </a:rPr>
              <a:t>Logging daily care</a:t>
            </a:r>
            <a:r>
              <a:rPr lang="en-US" sz="1800" dirty="0">
                <a:solidFill>
                  <a:srgbClr val="0070C0"/>
                </a:solidFill>
              </a:rPr>
              <a:t>:</a:t>
            </a:r>
            <a:r>
              <a:rPr lang="en-US" sz="1800" dirty="0"/>
              <a:t> Record accurate ,factual updates in digital care systems or paper logs regarding food intake,</a:t>
            </a:r>
            <a:r>
              <a:rPr lang="en-US" dirty="0"/>
              <a:t> </a:t>
            </a:r>
            <a:r>
              <a:rPr lang="en-US" sz="1800"/>
              <a:t>mood,</a:t>
            </a:r>
            <a:r>
              <a:rPr lang="en-US"/>
              <a:t> </a:t>
            </a:r>
            <a:r>
              <a:rPr lang="en-US" sz="1800"/>
              <a:t>personal</a:t>
            </a:r>
            <a:r>
              <a:rPr lang="en-US" sz="1800" dirty="0"/>
              <a:t> care and mobility.</a:t>
            </a:r>
          </a:p>
          <a:p>
            <a:r>
              <a:rPr lang="en-US" sz="1800" u="sng" dirty="0">
                <a:solidFill>
                  <a:srgbClr val="0070C0"/>
                </a:solidFill>
              </a:rPr>
              <a:t>Multidisciplinary </a:t>
            </a:r>
            <a:r>
              <a:rPr lang="en-US" u="sng" dirty="0">
                <a:solidFill>
                  <a:srgbClr val="0070C0"/>
                </a:solidFill>
              </a:rPr>
              <a:t>team collabration</a:t>
            </a:r>
            <a:r>
              <a:rPr lang="en-US" sz="1800" dirty="0"/>
              <a:t>:</a:t>
            </a:r>
            <a:r>
              <a:rPr lang="en-US" dirty="0"/>
              <a:t> </a:t>
            </a:r>
            <a:r>
              <a:rPr lang="en-US" sz="1800" dirty="0"/>
              <a:t>communicate</a:t>
            </a:r>
            <a:r>
              <a:rPr lang="en-US" dirty="0"/>
              <a:t> </a:t>
            </a:r>
            <a:r>
              <a:rPr lang="en-US" sz="1800" dirty="0"/>
              <a:t> updates with external professionals, such as general</a:t>
            </a:r>
            <a:r>
              <a:rPr lang="en-US" dirty="0"/>
              <a:t> </a:t>
            </a:r>
            <a:r>
              <a:rPr lang="en-US" sz="1800" dirty="0"/>
              <a:t>practioners,</a:t>
            </a:r>
            <a:r>
              <a:rPr lang="en-US" dirty="0"/>
              <a:t> </a:t>
            </a:r>
            <a:r>
              <a:rPr lang="en-US" sz="1800" dirty="0"/>
              <a:t>social workers and district nurses.</a:t>
            </a:r>
          </a:p>
          <a:p>
            <a:r>
              <a:rPr lang="en-US" sz="1800" u="sng">
                <a:solidFill>
                  <a:srgbClr val="0070C0"/>
                </a:solidFill>
              </a:rPr>
              <a:t>Escalating Concerns</a:t>
            </a:r>
            <a:r>
              <a:rPr lang="en-US" sz="1800"/>
              <a:t>: Report sudden changes in a service user's physical or mental health immediately to senior carers ,nurses or managers.(care staff 24)</a:t>
            </a:r>
          </a:p>
        </p:txBody>
      </p:sp>
      <p:pic>
        <p:nvPicPr>
          <p:cNvPr id="8" name="Picture 7" descr="A group of doctors having a discussion&#10;&#10;AI-generated content may be incorrect.">
            <a:extLst>
              <a:ext uri="{FF2B5EF4-FFF2-40B4-BE49-F238E27FC236}">
                <a16:creationId xmlns:a16="http://schemas.microsoft.com/office/drawing/2014/main" id="{390572F7-A0B9-7872-A8C5-20D6239DBEF6}"/>
              </a:ext>
            </a:extLst>
          </p:cNvPr>
          <p:cNvPicPr>
            <a:picLocks noChangeAspect="1"/>
          </p:cNvPicPr>
          <p:nvPr/>
        </p:nvPicPr>
        <p:blipFill>
          <a:blip r:embed="rId2">
            <a:extLst>
              <a:ext uri="{837473B0-CC2E-450A-ABE3-18F120FF3D39}">
                <a1611:picAttrSrcUrl xmlns:a1611="http://schemas.microsoft.com/office/drawing/2016/11/main" r:id="rId3"/>
              </a:ext>
            </a:extLst>
          </a:blip>
          <a:srcRect l="11001" r="22247" b="-2"/>
          <a:stretch>
            <a:fillRect/>
          </a:stretch>
        </p:blipFill>
        <p:spPr>
          <a:xfrm>
            <a:off x="7867604" y="925528"/>
            <a:ext cx="417234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TextBox 4">
            <a:extLst>
              <a:ext uri="{FF2B5EF4-FFF2-40B4-BE49-F238E27FC236}">
                <a16:creationId xmlns:a16="http://schemas.microsoft.com/office/drawing/2014/main" id="{EA184258-5F2C-CE9D-6E23-E61DEE6A14E2}"/>
              </a:ext>
            </a:extLst>
          </p:cNvPr>
          <p:cNvSpPr txBox="1"/>
          <p:nvPr/>
        </p:nvSpPr>
        <p:spPr>
          <a:xfrm>
            <a:off x="1809750" y="11662253"/>
            <a:ext cx="8582938" cy="223555"/>
          </a:xfrm>
          <a:prstGeom prst="rect">
            <a:avLst/>
          </a:prstGeom>
        </p:spPr>
        <p:txBody>
          <a:bodyPr>
            <a:normAutofit/>
          </a:bodyPr>
          <a:lstStyle/>
          <a:p>
            <a:pPr>
              <a:lnSpc>
                <a:spcPct val="90000"/>
              </a:lnSpc>
              <a:spcAft>
                <a:spcPts val="600"/>
              </a:spcAft>
            </a:pPr>
            <a:r>
              <a:rPr lang="en-US" sz="900"/>
              <a:t>ThePhoto by PhotoAuthor is licensed under CCYYSA.</a:t>
            </a:r>
          </a:p>
        </p:txBody>
      </p:sp>
    </p:spTree>
    <p:extLst>
      <p:ext uri="{BB962C8B-B14F-4D97-AF65-F5344CB8AC3E}">
        <p14:creationId xmlns:p14="http://schemas.microsoft.com/office/powerpoint/2010/main" val="1244012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833-58C6-061A-D345-685189AB1114}"/>
              </a:ext>
            </a:extLst>
          </p:cNvPr>
          <p:cNvSpPr>
            <a:spLocks noGrp="1"/>
          </p:cNvSpPr>
          <p:nvPr>
            <p:ph type="title"/>
          </p:nvPr>
        </p:nvSpPr>
        <p:spPr>
          <a:xfrm>
            <a:off x="838201" y="365125"/>
            <a:ext cx="5393360" cy="1325563"/>
          </a:xfrm>
        </p:spPr>
        <p:txBody>
          <a:bodyPr>
            <a:normAutofit/>
          </a:bodyPr>
          <a:lstStyle/>
          <a:p>
            <a:br>
              <a:rPr lang="en-US"/>
            </a:br>
            <a:endParaRPr lang="en-US"/>
          </a:p>
        </p:txBody>
      </p:sp>
      <p:sp>
        <p:nvSpPr>
          <p:cNvPr id="3" name="Content Placeholder 2">
            <a:extLst>
              <a:ext uri="{FF2B5EF4-FFF2-40B4-BE49-F238E27FC236}">
                <a16:creationId xmlns:a16="http://schemas.microsoft.com/office/drawing/2014/main" id="{2DC881CA-D35E-1B27-9B9A-D35DFD8766F0}"/>
              </a:ext>
            </a:extLst>
          </p:cNvPr>
          <p:cNvSpPr>
            <a:spLocks noGrp="1"/>
          </p:cNvSpPr>
          <p:nvPr>
            <p:ph idx="1"/>
          </p:nvPr>
        </p:nvSpPr>
        <p:spPr>
          <a:xfrm>
            <a:off x="186635" y="135975"/>
            <a:ext cx="6321012" cy="6725684"/>
          </a:xfrm>
        </p:spPr>
        <p:txBody>
          <a:bodyPr vert="horz" lIns="91440" tIns="45720" rIns="91440" bIns="45720" rtlCol="0" anchor="t">
            <a:noAutofit/>
          </a:bodyPr>
          <a:lstStyle/>
          <a:p>
            <a:pPr marL="0" indent="0">
              <a:buNone/>
            </a:pPr>
            <a:r>
              <a:rPr lang="en-US" sz="1800" b="1" u="sng" dirty="0">
                <a:solidFill>
                  <a:srgbClr val="0070C0"/>
                </a:solidFill>
              </a:rPr>
              <a:t>We select Microsoft Team  as a Microsoft 365 tool for staff communication and daily updates</a:t>
            </a:r>
            <a:r>
              <a:rPr lang="en-US" sz="1800" b="1" u="sng" dirty="0">
                <a:solidFill>
                  <a:schemeClr val="tx2">
                    <a:lumMod val="76000"/>
                    <a:lumOff val="24000"/>
                  </a:schemeClr>
                </a:solidFill>
              </a:rPr>
              <a:t> </a:t>
            </a:r>
            <a:r>
              <a:rPr lang="en-US" b="1" u="sng" dirty="0">
                <a:solidFill>
                  <a:srgbClr val="0070C0"/>
                </a:solidFill>
              </a:rPr>
              <a:t>in </a:t>
            </a:r>
            <a:r>
              <a:rPr lang="en-US" b="1" u="sng">
                <a:solidFill>
                  <a:srgbClr val="0070C0"/>
                </a:solidFill>
              </a:rPr>
              <a:t>Ashford</a:t>
            </a:r>
            <a:endParaRPr lang="en-US" sz="1800" b="1" u="sng" dirty="0">
              <a:solidFill>
                <a:srgbClr val="0070C0"/>
              </a:solidFill>
            </a:endParaRPr>
          </a:p>
          <a:p>
            <a:pPr marL="0" indent="0">
              <a:buNone/>
            </a:pPr>
            <a:r>
              <a:rPr lang="en-US" sz="1800"/>
              <a:t>Microsoft Teams is the primary and most suitable tool in Microsoft 365 for staff Communication, daily updates and operational management services.(Microsoft learn)</a:t>
            </a:r>
          </a:p>
          <a:p>
            <a:pPr marL="0" indent="0">
              <a:buNone/>
            </a:pPr>
            <a:r>
              <a:rPr lang="en-US" sz="1800" b="1">
                <a:solidFill>
                  <a:srgbClr val="0070C0"/>
                </a:solidFill>
              </a:rPr>
              <a:t>Main Features of Microsoft Team as follows</a:t>
            </a:r>
            <a:r>
              <a:rPr lang="en-US" sz="1800" b="1">
                <a:solidFill>
                  <a:schemeClr val="accent6"/>
                </a:solidFill>
              </a:rPr>
              <a:t>:</a:t>
            </a:r>
          </a:p>
          <a:p>
            <a:r>
              <a:rPr lang="en-US" sz="1800" u="sng" dirty="0">
                <a:solidFill>
                  <a:srgbClr val="0070C0"/>
                </a:solidFill>
              </a:rPr>
              <a:t>Channels and chats</a:t>
            </a:r>
            <a:r>
              <a:rPr lang="en-US" sz="1800" u="sng" dirty="0">
                <a:solidFill>
                  <a:schemeClr val="accent6"/>
                </a:solidFill>
              </a:rPr>
              <a:t> </a:t>
            </a:r>
            <a:r>
              <a:rPr lang="en-US" sz="1800" dirty="0"/>
              <a:t>:</a:t>
            </a:r>
            <a:r>
              <a:rPr lang="en-US" dirty="0"/>
              <a:t> </a:t>
            </a:r>
            <a:r>
              <a:rPr lang="en-US"/>
              <a:t>Organize</a:t>
            </a:r>
            <a:r>
              <a:rPr lang="en-US" sz="1800" dirty="0"/>
              <a:t> </a:t>
            </a:r>
            <a:r>
              <a:rPr lang="en-US" dirty="0"/>
              <a:t> </a:t>
            </a:r>
            <a:r>
              <a:rPr lang="en-US" sz="1800" dirty="0"/>
              <a:t>communication by home,</a:t>
            </a:r>
            <a:r>
              <a:rPr lang="en-US" dirty="0"/>
              <a:t> </a:t>
            </a:r>
            <a:r>
              <a:rPr lang="en-US" sz="1800" dirty="0"/>
              <a:t>ward,</a:t>
            </a:r>
            <a:r>
              <a:rPr lang="en-US" dirty="0"/>
              <a:t> </a:t>
            </a:r>
            <a:r>
              <a:rPr lang="en-US" sz="1800" dirty="0"/>
              <a:t>or shift team.(BMJ health &amp;care informatics)</a:t>
            </a:r>
          </a:p>
          <a:p>
            <a:pPr marL="342900" indent="-342900"/>
            <a:r>
              <a:rPr lang="en-US" sz="1800" u="sng">
                <a:solidFill>
                  <a:srgbClr val="0070C0"/>
                </a:solidFill>
              </a:rPr>
              <a:t>Shift Apps</a:t>
            </a:r>
            <a:r>
              <a:rPr lang="en-US" sz="1800"/>
              <a:t>: Manage staff Rosters, Shift swaps and on call availability</a:t>
            </a:r>
            <a:r>
              <a:rPr lang="en-US" sz="1800" u="sng"/>
              <a:t>.</a:t>
            </a:r>
          </a:p>
          <a:p>
            <a:pPr marL="342900" indent="-342900"/>
            <a:r>
              <a:rPr lang="en-US" sz="1800" u="sng">
                <a:solidFill>
                  <a:srgbClr val="0070C0"/>
                </a:solidFill>
              </a:rPr>
              <a:t>Planner and To DO</a:t>
            </a:r>
            <a:r>
              <a:rPr lang="en-US" sz="1800" dirty="0">
                <a:solidFill>
                  <a:srgbClr val="0070C0"/>
                </a:solidFill>
              </a:rPr>
              <a:t> </a:t>
            </a:r>
            <a:r>
              <a:rPr lang="en-US" sz="1800"/>
              <a:t>:Assign daily Tasks, resident care reminders with clear accountability.</a:t>
            </a:r>
          </a:p>
          <a:p>
            <a:pPr marL="342900" indent="-342900"/>
            <a:r>
              <a:rPr lang="en-US" sz="1800" u="sng">
                <a:solidFill>
                  <a:srgbClr val="0070C0"/>
                </a:solidFill>
              </a:rPr>
              <a:t>Compliance and security</a:t>
            </a:r>
            <a:r>
              <a:rPr lang="en-US" sz="1800"/>
              <a:t>: Maintain GDPR compliance, encrypted messaging that protect sensitive resident and patient data.(Microsoft Learn)</a:t>
            </a:r>
          </a:p>
          <a:p>
            <a:pPr marL="342900" indent="-342900"/>
            <a:r>
              <a:rPr lang="en-US" sz="1800" u="sng">
                <a:solidFill>
                  <a:srgbClr val="0070C0"/>
                </a:solidFill>
              </a:rPr>
              <a:t>Walkie talkie feature</a:t>
            </a:r>
            <a:r>
              <a:rPr lang="en-US" sz="1800"/>
              <a:t>: Enable the push to talk walkie talkie in teams on mobile or shared devices for instant voice-based communication across care facilities without Dailing numbers.(you tube Microsoft mechanics 2021)</a:t>
            </a:r>
          </a:p>
          <a:p>
            <a:pPr marL="0" indent="0">
              <a:buNone/>
            </a:pPr>
            <a:endParaRPr lang="en-US" sz="1800"/>
          </a:p>
          <a:p>
            <a:pPr marL="342900" indent="-342900"/>
            <a:endParaRPr lang="en-US" sz="1800"/>
          </a:p>
          <a:p>
            <a:pPr marL="342900" indent="-342900"/>
            <a:endParaRPr lang="en-US" sz="1800"/>
          </a:p>
          <a:p>
            <a:pPr marL="0" indent="0">
              <a:buNone/>
            </a:pPr>
            <a:endParaRPr lang="en-US" sz="1800" b="1"/>
          </a:p>
          <a:p>
            <a:pPr marL="0" indent="0">
              <a:buNone/>
            </a:pPr>
            <a:endParaRPr lang="en-US" sz="1800" b="1"/>
          </a:p>
          <a:p>
            <a:pPr marL="0" indent="0">
              <a:buNone/>
            </a:pPr>
            <a:endParaRPr lang="en-US" sz="1800"/>
          </a:p>
          <a:p>
            <a:pPr marL="0" indent="0">
              <a:buNone/>
            </a:pPr>
            <a:endParaRPr lang="en-US" sz="1800"/>
          </a:p>
        </p:txBody>
      </p:sp>
      <p:pic>
        <p:nvPicPr>
          <p:cNvPr id="23" name="Picture 22" title="Doctor using digital tablet in a hospital corridor">
            <a:extLst>
              <a:ext uri="{FF2B5EF4-FFF2-40B4-BE49-F238E27FC236}">
                <a16:creationId xmlns:a16="http://schemas.microsoft.com/office/drawing/2014/main" id="{B9E77DC9-6009-BEA5-6357-1316AAA7BE56}"/>
              </a:ext>
            </a:extLst>
          </p:cNvPr>
          <p:cNvPicPr>
            <a:picLocks noChangeAspect="1"/>
          </p:cNvPicPr>
          <p:nvPr/>
        </p:nvPicPr>
        <p:blipFill>
          <a:blip r:embed="rId2"/>
          <a:srcRect l="33249" r="4" b="4"/>
          <a:stretch>
            <a:fillRect/>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pic>
        <p:nvPicPr>
          <p:cNvPr id="5" name="Picture 4" title="People in a video call">
            <a:extLst>
              <a:ext uri="{FF2B5EF4-FFF2-40B4-BE49-F238E27FC236}">
                <a16:creationId xmlns:a16="http://schemas.microsoft.com/office/drawing/2014/main" id="{F3EB1F86-5A0D-47F1-15CE-2044F4E390E6}"/>
              </a:ext>
            </a:extLst>
          </p:cNvPr>
          <p:cNvPicPr>
            <a:picLocks noChangeAspect="1"/>
          </p:cNvPicPr>
          <p:nvPr/>
        </p:nvPicPr>
        <p:blipFill>
          <a:blip r:embed="rId3"/>
          <a:srcRect r="16019" b="2"/>
          <a:stretch>
            <a:fillRect/>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Tree>
    <p:extLst>
      <p:ext uri="{BB962C8B-B14F-4D97-AF65-F5344CB8AC3E}">
        <p14:creationId xmlns:p14="http://schemas.microsoft.com/office/powerpoint/2010/main" val="3690498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B0BA71-BCC0-4F26-AC53-85117F393EEF}"/>
              </a:ext>
            </a:extLst>
          </p:cNvPr>
          <p:cNvSpPr txBox="1"/>
          <p:nvPr/>
        </p:nvSpPr>
        <p:spPr>
          <a:xfrm>
            <a:off x="275303" y="285134"/>
            <a:ext cx="11218607" cy="6494085"/>
          </a:xfrm>
          <a:prstGeom prst="rect">
            <a:avLst/>
          </a:prstGeom>
          <a:noFill/>
        </p:spPr>
        <p:txBody>
          <a:bodyPr wrap="square" rtlCol="0">
            <a:spAutoFit/>
          </a:bodyPr>
          <a:lstStyle/>
          <a:p>
            <a:r>
              <a:rPr lang="en-GB" sz="1600" b="1" dirty="0"/>
              <a:t>In our group, we have chosen staff communication and daily updates as our workplace task, and the Microsoft 365 tool we have chosen is Microsoft Teams.</a:t>
            </a:r>
          </a:p>
          <a:p>
            <a:endParaRPr lang="en-GB" sz="1600" dirty="0"/>
          </a:p>
          <a:p>
            <a:r>
              <a:rPr lang="en-GB" sz="1600" b="1" u="sng" dirty="0"/>
              <a:t>Why this tool is suitable for this task?</a:t>
            </a:r>
          </a:p>
          <a:p>
            <a:endParaRPr lang="en-GB" sz="1600" dirty="0">
              <a:hlinkClick r:id="rId2">
                <a:extLst>
                  <a:ext uri="{A12FA001-AC4F-418D-AE19-62706E023703}">
                    <ahyp:hlinkClr xmlns:ahyp="http://schemas.microsoft.com/office/drawing/2018/hyperlinkcolor" val="tx"/>
                  </a:ext>
                </a:extLst>
              </a:hlinkClick>
            </a:endParaRPr>
          </a:p>
          <a:p>
            <a:r>
              <a:rPr lang="en-GB" sz="1600" dirty="0"/>
              <a:t>Microsoft Teams is suitable for Ashford Community Care because it helps staff communicate, share information and organise daily tasks. It can improve teamwork , especially when staff work different shifts. </a:t>
            </a:r>
          </a:p>
          <a:p>
            <a:r>
              <a:rPr lang="en-GB" sz="1600" b="1" dirty="0">
                <a:solidFill>
                  <a:srgbClr val="FF0000"/>
                </a:solidFill>
              </a:rPr>
              <a:t>(Microsoft 2025)</a:t>
            </a:r>
          </a:p>
          <a:p>
            <a:endParaRPr lang="en-GB" sz="1600" dirty="0"/>
          </a:p>
          <a:p>
            <a:pPr marL="285750" indent="-285750">
              <a:buFont typeface="Arial" panose="020B0604020202020204" pitchFamily="34" charset="0"/>
              <a:buChar char="•"/>
            </a:pPr>
            <a:r>
              <a:rPr lang="en-GB" sz="1600" dirty="0"/>
              <a:t>Communication: Staff can send messages and make calls quickly </a:t>
            </a:r>
          </a:p>
          <a:p>
            <a:pPr marL="285750" indent="-285750">
              <a:buFont typeface="Arial" panose="020B0604020202020204" pitchFamily="34" charset="0"/>
              <a:buChar char="•"/>
            </a:pPr>
            <a:r>
              <a:rPr lang="en-GB" sz="1600" dirty="0"/>
              <a:t>Daily Updates: Staff can share important work updates and reminders  </a:t>
            </a:r>
          </a:p>
          <a:p>
            <a:pPr marL="285750" indent="-285750">
              <a:buFont typeface="Arial" panose="020B0604020202020204" pitchFamily="34" charset="0"/>
              <a:buChar char="•"/>
            </a:pPr>
            <a:r>
              <a:rPr lang="en-GB" sz="1600" dirty="0"/>
              <a:t>File Sharing: staff can share documents and training materials. </a:t>
            </a:r>
          </a:p>
          <a:p>
            <a:pPr marL="285750" indent="-285750">
              <a:buFont typeface="Arial" panose="020B0604020202020204" pitchFamily="34" charset="0"/>
              <a:buChar char="•"/>
            </a:pPr>
            <a:r>
              <a:rPr lang="en-GB" sz="1600" dirty="0"/>
              <a:t>Online meetings: staff can attend meetings and training without being in the same location.</a:t>
            </a:r>
          </a:p>
          <a:p>
            <a:pPr marL="285750" indent="-285750">
              <a:buFont typeface="Arial" panose="020B0604020202020204" pitchFamily="34" charset="0"/>
              <a:buChar char="•"/>
            </a:pPr>
            <a:r>
              <a:rPr lang="en-GB" sz="1600" dirty="0"/>
              <a:t>Teamwork: Staff can work together more effectively to support residents.</a:t>
            </a:r>
          </a:p>
          <a:p>
            <a:pPr marL="285750" indent="-285750">
              <a:buFont typeface="Arial" panose="020B0604020202020204" pitchFamily="34" charset="0"/>
              <a:buChar char="•"/>
            </a:pPr>
            <a:r>
              <a:rPr lang="en-GB" sz="1600" dirty="0"/>
              <a:t>Recorded meeting: Where recording is permitted , staff who cannot attend may be able to watch the recording later</a:t>
            </a:r>
          </a:p>
          <a:p>
            <a:r>
              <a:rPr lang="en-GB" sz="1600" b="1" dirty="0">
                <a:solidFill>
                  <a:srgbClr val="FF0000"/>
                </a:solidFill>
              </a:rPr>
              <a:t>(NHS 2023)</a:t>
            </a:r>
          </a:p>
          <a:p>
            <a:endParaRPr lang="en-GB" sz="1600" dirty="0"/>
          </a:p>
          <a:p>
            <a:r>
              <a:rPr lang="en-GB" sz="1600" dirty="0"/>
              <a:t>Cost: Microsoft Teams offers a free version, which makes it an affordable option for workplace communication. However, there are also paid versions that offer extra features and more tools for businesses. This allows a workplace to choose a plan that suits its needs and budget.</a:t>
            </a:r>
          </a:p>
          <a:p>
            <a:r>
              <a:rPr lang="en-GB" sz="1600" b="1" dirty="0">
                <a:solidFill>
                  <a:srgbClr val="FF0000"/>
                </a:solidFill>
              </a:rPr>
              <a:t>(Phone prices)</a:t>
            </a:r>
          </a:p>
          <a:p>
            <a:endParaRPr lang="en-GB" sz="1600" b="1" u="sng" dirty="0"/>
          </a:p>
          <a:p>
            <a:r>
              <a:rPr lang="en-GB" sz="1600" dirty="0"/>
              <a:t>When using Microsoft Teams, staff can send each other confidential work – related messages and share files and documents securely. This helps protect residents' personal information and maintain their privacy and confidentially. Staff must follow data protection rules and only share information with authorised people.</a:t>
            </a:r>
          </a:p>
          <a:p>
            <a:r>
              <a:rPr lang="en-GB" sz="1600" b="1" dirty="0">
                <a:solidFill>
                  <a:srgbClr val="FF0000"/>
                </a:solidFill>
              </a:rPr>
              <a:t>(</a:t>
            </a:r>
            <a:r>
              <a:rPr lang="en-GB" sz="1600" b="1" dirty="0" err="1">
                <a:solidFill>
                  <a:srgbClr val="FF0000"/>
                </a:solidFill>
              </a:rPr>
              <a:t>Texaport</a:t>
            </a:r>
            <a:r>
              <a:rPr lang="en-GB" sz="1600" b="1" dirty="0">
                <a:solidFill>
                  <a:srgbClr val="FF0000"/>
                </a:solidFill>
              </a:rPr>
              <a:t> 2025)</a:t>
            </a:r>
          </a:p>
        </p:txBody>
      </p:sp>
    </p:spTree>
    <p:extLst>
      <p:ext uri="{BB962C8B-B14F-4D97-AF65-F5344CB8AC3E}">
        <p14:creationId xmlns:p14="http://schemas.microsoft.com/office/powerpoint/2010/main" val="4093621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9D7648-731F-A44B-4C7B-7B6728737F9C}"/>
              </a:ext>
            </a:extLst>
          </p:cNvPr>
          <p:cNvSpPr txBox="1"/>
          <p:nvPr/>
        </p:nvSpPr>
        <p:spPr>
          <a:xfrm>
            <a:off x="359229" y="424543"/>
            <a:ext cx="11190514" cy="6463308"/>
          </a:xfrm>
          <a:prstGeom prst="rect">
            <a:avLst/>
          </a:prstGeom>
          <a:noFill/>
        </p:spPr>
        <p:txBody>
          <a:bodyPr wrap="square" rtlCol="0">
            <a:spAutoFit/>
          </a:bodyPr>
          <a:lstStyle/>
          <a:p>
            <a:r>
              <a:rPr lang="en-GB" b="1" dirty="0"/>
              <a:t>In our group, we have chosen staff communication and daily updates as our workplace task, and the Microsoft 365 tool we have chosen is Microsoft Teams.</a:t>
            </a:r>
          </a:p>
          <a:p>
            <a:endParaRPr lang="en-GB" b="1" dirty="0"/>
          </a:p>
          <a:p>
            <a:r>
              <a:rPr lang="en-GB" b="1" u="sng" dirty="0"/>
              <a:t>How it improves efficiency or communication?</a:t>
            </a:r>
          </a:p>
          <a:p>
            <a:endParaRPr lang="en-GB" b="1" u="sng" dirty="0"/>
          </a:p>
          <a:p>
            <a:r>
              <a:rPr lang="en-GB" b="1" u="sng" dirty="0"/>
              <a:t>How Microsoft Teams Improves Efficiency and Communication</a:t>
            </a:r>
          </a:p>
          <a:p>
            <a:pPr marL="285750" indent="-285750">
              <a:buFont typeface="Arial" panose="020B0604020202020204" pitchFamily="34" charset="0"/>
              <a:buChar char="•"/>
            </a:pPr>
            <a:r>
              <a:rPr lang="en-GB" dirty="0"/>
              <a:t>Microsoft Teams helps staff communicate with each other more easily at work. </a:t>
            </a:r>
          </a:p>
          <a:p>
            <a:pPr marL="285750" indent="-285750">
              <a:buFont typeface="Arial" panose="020B0604020202020204" pitchFamily="34" charset="0"/>
              <a:buChar char="•"/>
            </a:pPr>
            <a:r>
              <a:rPr lang="en-GB" dirty="0"/>
              <a:t>Staff can send messages quickly instead of always using emails, which can take longer. They can also share daily updates about the work they have completed, what they are doing and any problems they need help with.</a:t>
            </a:r>
          </a:p>
          <a:p>
            <a:pPr marL="285750" indent="-285750">
              <a:buFont typeface="Arial" panose="020B0604020202020204" pitchFamily="34" charset="0"/>
              <a:buChar char="•"/>
            </a:pPr>
            <a:r>
              <a:rPr lang="en-GB" dirty="0"/>
              <a:t>Staff can share files and documents through Teams, making it easier for everyone to access important information. It also allows staff to work together through group chats, online meetings and shared documents, even if they are working in different locations.</a:t>
            </a:r>
          </a:p>
          <a:p>
            <a:pPr marL="285750" indent="-285750">
              <a:buFont typeface="Arial" panose="020B0604020202020204" pitchFamily="34" charset="0"/>
              <a:buChar char="•"/>
            </a:pPr>
            <a:r>
              <a:rPr lang="en-GB" dirty="0"/>
              <a:t>Teams can be organised into different channels for departments or projects, helping staff find the information they need. </a:t>
            </a:r>
          </a:p>
          <a:p>
            <a:pPr marL="285750" indent="-285750">
              <a:buFont typeface="Arial" panose="020B0604020202020204" pitchFamily="34" charset="0"/>
              <a:buChar char="•"/>
            </a:pPr>
            <a:r>
              <a:rPr lang="en-GB" dirty="0"/>
              <a:t>This can save time because employees can communicate, attend meetings and share files using one platform.</a:t>
            </a:r>
          </a:p>
          <a:p>
            <a:r>
              <a:rPr lang="en-GB" dirty="0"/>
              <a:t>Overall, Microsoft Teams makes it easier for staff to keep in touch, share information and work together. This can help the workplace run more smoothly and make sure everyone stays updated on their daily tasks.</a:t>
            </a:r>
          </a:p>
          <a:p>
            <a:r>
              <a:rPr lang="en-GB" b="1" dirty="0">
                <a:solidFill>
                  <a:srgbClr val="FF0000"/>
                </a:solidFill>
              </a:rPr>
              <a:t>(Microsoft)</a:t>
            </a:r>
          </a:p>
          <a:p>
            <a:endParaRPr lang="en-GB" b="1" dirty="0">
              <a:solidFill>
                <a:srgbClr val="FF0000"/>
              </a:solidFill>
            </a:endParaRPr>
          </a:p>
          <a:p>
            <a:endParaRPr lang="en-GB" b="1" u="sng" dirty="0"/>
          </a:p>
          <a:p>
            <a:endParaRPr lang="en-GB" b="1" u="sng" dirty="0"/>
          </a:p>
        </p:txBody>
      </p:sp>
    </p:spTree>
    <p:extLst>
      <p:ext uri="{BB962C8B-B14F-4D97-AF65-F5344CB8AC3E}">
        <p14:creationId xmlns:p14="http://schemas.microsoft.com/office/powerpoint/2010/main" val="3497258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FD875A-9662-CE8E-F2ED-688658873E6A}"/>
              </a:ext>
            </a:extLst>
          </p:cNvPr>
          <p:cNvSpPr>
            <a:spLocks noGrp="1"/>
          </p:cNvSpPr>
          <p:nvPr>
            <p:ph idx="1"/>
          </p:nvPr>
        </p:nvSpPr>
        <p:spPr>
          <a:xfrm>
            <a:off x="838200" y="541708"/>
            <a:ext cx="10515600" cy="5635255"/>
          </a:xfrm>
        </p:spPr>
        <p:txBody>
          <a:bodyPr vert="horz" lIns="91440" tIns="45720" rIns="91440" bIns="45720" rtlCol="0" anchor="t">
            <a:normAutofit lnSpcReduction="10000"/>
          </a:bodyPr>
          <a:lstStyle/>
          <a:p>
            <a:endParaRPr lang="en-US" sz="2000"/>
          </a:p>
          <a:p>
            <a:endParaRPr lang="en-US" sz="2000"/>
          </a:p>
          <a:p>
            <a:pPr marL="0" indent="0">
              <a:buNone/>
            </a:pPr>
            <a:r>
              <a:rPr lang="en-US" sz="2400" b="1" dirty="0">
                <a:solidFill>
                  <a:srgbClr val="0070C0"/>
                </a:solidFill>
              </a:rPr>
              <a:t>                                  </a:t>
            </a:r>
            <a:r>
              <a:rPr lang="en-US" sz="3200" b="1" u="sng">
                <a:solidFill>
                  <a:srgbClr val="0070C0"/>
                </a:solidFill>
              </a:rPr>
              <a:t>References</a:t>
            </a:r>
          </a:p>
          <a:p>
            <a:r>
              <a:rPr lang="en-US" sz="2000"/>
              <a:t>BMJ Health &amp; care informatics(2020)Rapid implementation of Microsoft Teams in response to covid –19. </a:t>
            </a:r>
            <a:r>
              <a:rPr lang="en-US" sz="2000" dirty="0">
                <a:hlinkClick r:id="rId2"/>
              </a:rPr>
              <a:t>https://informatics.bmj.com</a:t>
            </a:r>
            <a:endParaRPr lang="en-US" sz="2000" dirty="0">
              <a:solidFill>
                <a:srgbClr val="000000"/>
              </a:solidFill>
            </a:endParaRPr>
          </a:p>
          <a:p>
            <a:pPr>
              <a:buFont typeface="Wingdings 3"/>
              <a:buChar char=""/>
            </a:pPr>
            <a:r>
              <a:rPr lang="en-US" sz="2000">
                <a:solidFill>
                  <a:srgbClr val="404040"/>
                </a:solidFill>
              </a:rPr>
              <a:t>Care staff 24 (2025) 10 important task for home care assistants.</a:t>
            </a:r>
            <a:endParaRPr lang="en-US" sz="2000">
              <a:solidFill>
                <a:srgbClr val="000000"/>
              </a:solidFill>
            </a:endParaRPr>
          </a:p>
          <a:p>
            <a:pPr marL="0" indent="0">
              <a:buNone/>
            </a:pPr>
            <a:r>
              <a:rPr lang="en-US" sz="2000" dirty="0">
                <a:solidFill>
                  <a:srgbClr val="000000"/>
                </a:solidFill>
                <a:hlinkClick r:id="rId3"/>
              </a:rPr>
              <a:t>https://carestaff24.co.uk</a:t>
            </a:r>
            <a:endParaRPr lang="en-US" sz="2000" dirty="0">
              <a:solidFill>
                <a:srgbClr val="000000"/>
              </a:solidFill>
            </a:endParaRPr>
          </a:p>
          <a:p>
            <a:pPr>
              <a:buFont typeface="Wingdings 3"/>
              <a:buChar char=""/>
            </a:pPr>
            <a:r>
              <a:rPr lang="en-US" sz="2000">
                <a:solidFill>
                  <a:srgbClr val="404040"/>
                </a:solidFill>
              </a:rPr>
              <a:t>Microsoft Learn frontline team Collaboration-Microsoft 365for frontline workers.</a:t>
            </a:r>
            <a:endParaRPr lang="en-US" sz="2000">
              <a:solidFill>
                <a:srgbClr val="000000"/>
              </a:solidFill>
            </a:endParaRPr>
          </a:p>
          <a:p>
            <a:pPr marL="0" indent="0">
              <a:buNone/>
            </a:pPr>
            <a:r>
              <a:rPr lang="en-US" sz="2000" dirty="0">
                <a:solidFill>
                  <a:srgbClr val="000000"/>
                </a:solidFill>
                <a:hlinkClick r:id="rId4"/>
              </a:rPr>
              <a:t>https://learn.microsoft.com</a:t>
            </a:r>
            <a:endParaRPr lang="en-US" sz="2000" dirty="0">
              <a:solidFill>
                <a:srgbClr val="000000"/>
              </a:solidFill>
            </a:endParaRPr>
          </a:p>
          <a:p>
            <a:pPr>
              <a:buFont typeface="Wingdings 3"/>
              <a:buChar char=""/>
            </a:pPr>
            <a:r>
              <a:rPr lang="en-US" sz="2100" dirty="0">
                <a:solidFill>
                  <a:srgbClr val="404040"/>
                </a:solidFill>
              </a:rPr>
              <a:t>Royal open college ( 2026) </a:t>
            </a:r>
            <a:r>
              <a:rPr lang="en-US" sz="2100">
                <a:solidFill>
                  <a:srgbClr val="404040"/>
                </a:solidFill>
              </a:rPr>
              <a:t>Teamwork</a:t>
            </a:r>
            <a:r>
              <a:rPr lang="en-US" sz="2100" dirty="0">
                <a:solidFill>
                  <a:srgbClr val="404040"/>
                </a:solidFill>
              </a:rPr>
              <a:t> in social care explained. </a:t>
            </a:r>
            <a:endParaRPr lang="en-US" sz="2100" dirty="0">
              <a:solidFill>
                <a:srgbClr val="000000"/>
              </a:solidFill>
            </a:endParaRPr>
          </a:p>
          <a:p>
            <a:pPr marL="0" indent="0">
              <a:buNone/>
            </a:pPr>
            <a:r>
              <a:rPr lang="en-US" sz="2100" dirty="0">
                <a:solidFill>
                  <a:srgbClr val="404040"/>
                </a:solidFill>
                <a:hlinkClick r:id="rId5"/>
              </a:rPr>
              <a:t>https://royalopencollege.org</a:t>
            </a:r>
            <a:r>
              <a:rPr lang="en-US" sz="2100" dirty="0">
                <a:solidFill>
                  <a:srgbClr val="404040"/>
                </a:solidFill>
              </a:rPr>
              <a:t>.</a:t>
            </a:r>
            <a:endParaRPr lang="en-US" sz="2100" dirty="0">
              <a:solidFill>
                <a:srgbClr val="000000"/>
              </a:solidFill>
            </a:endParaRPr>
          </a:p>
          <a:p>
            <a:pPr>
              <a:buFont typeface="Wingdings 3"/>
              <a:buChar char=""/>
            </a:pPr>
            <a:r>
              <a:rPr lang="en-US" sz="2100" dirty="0"/>
              <a:t>You </a:t>
            </a:r>
            <a:r>
              <a:rPr lang="en-US" sz="2100"/>
              <a:t>tube. Microsoft</a:t>
            </a:r>
            <a:r>
              <a:rPr lang="en-US" sz="2100" dirty="0"/>
              <a:t> Mechanics(2021)Microsoft Team for frontline Workers.</a:t>
            </a:r>
            <a:endParaRPr lang="en-US" sz="2100" dirty="0">
              <a:solidFill>
                <a:srgbClr val="000000"/>
              </a:solidFill>
            </a:endParaRPr>
          </a:p>
          <a:p>
            <a:pPr marL="0" indent="0">
              <a:buNone/>
            </a:pPr>
            <a:r>
              <a:rPr lang="en-US" sz="2100" dirty="0">
                <a:solidFill>
                  <a:srgbClr val="000000"/>
                </a:solidFill>
                <a:hlinkClick r:id="rId6"/>
              </a:rPr>
              <a:t>https://www.youtube.com</a:t>
            </a:r>
            <a:endParaRPr lang="en-US" sz="2100" dirty="0">
              <a:solidFill>
                <a:srgbClr val="000000"/>
              </a:solidFill>
              <a:latin typeface="Calibri"/>
              <a:ea typeface="Calibri"/>
              <a:cs typeface="Calibri"/>
            </a:endParaRPr>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p:txBody>
      </p:sp>
    </p:spTree>
    <p:extLst>
      <p:ext uri="{BB962C8B-B14F-4D97-AF65-F5344CB8AC3E}">
        <p14:creationId xmlns:p14="http://schemas.microsoft.com/office/powerpoint/2010/main" val="1484076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C7430-295A-0AA3-45A3-8FEF9DD04247}"/>
              </a:ext>
            </a:extLst>
          </p:cNvPr>
          <p:cNvSpPr txBox="1"/>
          <p:nvPr/>
        </p:nvSpPr>
        <p:spPr>
          <a:xfrm>
            <a:off x="176980" y="933961"/>
            <a:ext cx="11838039" cy="5632311"/>
          </a:xfrm>
          <a:prstGeom prst="rect">
            <a:avLst/>
          </a:prstGeom>
          <a:noFill/>
        </p:spPr>
        <p:txBody>
          <a:bodyPr wrap="square" rtlCol="0">
            <a:spAutoFit/>
          </a:bodyPr>
          <a:lstStyle/>
          <a:p>
            <a:r>
              <a:rPr lang="en-GB" dirty="0" err="1">
                <a:hlinkClick r:id="rId2">
                  <a:extLst>
                    <a:ext uri="{A12FA001-AC4F-418D-AE19-62706E023703}">
                      <ahyp:hlinkClr xmlns:ahyp="http://schemas.microsoft.com/office/drawing/2018/hyperlinkcolor" val="tx"/>
                    </a:ext>
                  </a:extLst>
                </a:hlinkClick>
              </a:rPr>
              <a:t>Microsft</a:t>
            </a:r>
            <a:r>
              <a:rPr lang="en-GB" dirty="0">
                <a:hlinkClick r:id="rId2">
                  <a:extLst>
                    <a:ext uri="{A12FA001-AC4F-418D-AE19-62706E023703}">
                      <ahyp:hlinkClr xmlns:ahyp="http://schemas.microsoft.com/office/drawing/2018/hyperlinkcolor" val="tx"/>
                    </a:ext>
                  </a:extLst>
                </a:hlinkClick>
              </a:rPr>
              <a:t> (2025)</a:t>
            </a:r>
            <a:r>
              <a:rPr lang="en-GB" i="1" dirty="0">
                <a:hlinkClick r:id="rId2">
                  <a:extLst>
                    <a:ext uri="{A12FA001-AC4F-418D-AE19-62706E023703}">
                      <ahyp:hlinkClr xmlns:ahyp="http://schemas.microsoft.com/office/drawing/2018/hyperlinkcolor" val="tx"/>
                    </a:ext>
                  </a:extLst>
                </a:hlinkClick>
              </a:rPr>
              <a:t>Empowering Care Team Communication With </a:t>
            </a:r>
            <a:r>
              <a:rPr lang="en-GB" i="1" dirty="0" err="1">
                <a:hlinkClick r:id="rId2">
                  <a:extLst>
                    <a:ext uri="{A12FA001-AC4F-418D-AE19-62706E023703}">
                      <ahyp:hlinkClr xmlns:ahyp="http://schemas.microsoft.com/office/drawing/2018/hyperlinkcolor" val="tx"/>
                    </a:ext>
                  </a:extLst>
                </a:hlinkClick>
              </a:rPr>
              <a:t>Microsft</a:t>
            </a:r>
            <a:r>
              <a:rPr lang="en-GB" i="1" dirty="0">
                <a:hlinkClick r:id="rId2">
                  <a:extLst>
                    <a:ext uri="{A12FA001-AC4F-418D-AE19-62706E023703}">
                      <ahyp:hlinkClr xmlns:ahyp="http://schemas.microsoft.com/office/drawing/2018/hyperlinkcolor" val="tx"/>
                    </a:ext>
                  </a:extLst>
                </a:hlinkClick>
              </a:rPr>
              <a:t> Teams  </a:t>
            </a:r>
            <a:r>
              <a:rPr lang="en-GB" dirty="0">
                <a:solidFill>
                  <a:srgbClr val="467886"/>
                </a:solidFill>
                <a:hlinkClick r:id="rId2">
                  <a:extLst>
                    <a:ext uri="{A12FA001-AC4F-418D-AE19-62706E023703}">
                      <ahyp:hlinkClr xmlns:ahyp="http://schemas.microsoft.com/office/drawing/2018/hyperlinkcolor" val="tx"/>
                    </a:ext>
                  </a:extLst>
                </a:hlinkClick>
              </a:rPr>
              <a:t>https://techcommunity.microsoft.com/t5/s/gxcuf89792/attachments/gxcuf89792/HealthcareAndLifeSciencesBlog/1218/1/FrontLineWorkers.pdf</a:t>
            </a:r>
            <a:r>
              <a:rPr lang="en-GB" dirty="0"/>
              <a:t> ( Accessed: 04</a:t>
            </a:r>
            <a:r>
              <a:rPr lang="en-GB" baseline="30000" dirty="0"/>
              <a:t>th</a:t>
            </a:r>
            <a:r>
              <a:rPr lang="en-GB" dirty="0"/>
              <a:t> October 2026)</a:t>
            </a:r>
          </a:p>
          <a:p>
            <a:endParaRPr lang="en-GB" dirty="0"/>
          </a:p>
          <a:p>
            <a:r>
              <a:rPr lang="en-GB" dirty="0"/>
              <a:t>Microsoft What is Microsoft Teams? Microsoft Support. Available at: </a:t>
            </a:r>
            <a:r>
              <a:rPr lang="en-GB" dirty="0">
                <a:hlinkClick r:id="rId3"/>
              </a:rPr>
              <a:t>https://support.microsoft.com/en-gb/teams/platform/what-is-microsoft-teams </a:t>
            </a:r>
            <a:r>
              <a:rPr lang="en-GB" dirty="0"/>
              <a:t> (Accessed: 8 October 2026).</a:t>
            </a:r>
          </a:p>
          <a:p>
            <a:endParaRPr lang="en-GB" dirty="0">
              <a:hlinkClick r:id="">
                <a:extLst>
                  <a:ext uri="{A12FA001-AC4F-418D-AE19-62706E023703}">
                    <ahyp:hlinkClr xmlns:ahyp="http://schemas.microsoft.com/office/drawing/2018/hyperlinkcolor" val="tx"/>
                  </a:ext>
                </a:extLst>
              </a:hlinkClick>
            </a:endParaRPr>
          </a:p>
          <a:p>
            <a:r>
              <a:rPr lang="en-GB" dirty="0">
                <a:hlinkClick r:id="">
                  <a:extLst>
                    <a:ext uri="{A12FA001-AC4F-418D-AE19-62706E023703}">
                      <ahyp:hlinkClr xmlns:ahyp="http://schemas.microsoft.com/office/drawing/2018/hyperlinkcolor" val="tx"/>
                    </a:ext>
                  </a:extLst>
                </a:hlinkClick>
              </a:rPr>
              <a:t>NHS (2023) </a:t>
            </a:r>
            <a:r>
              <a:rPr lang="en-GB" i="1" dirty="0" err="1">
                <a:hlinkClick r:id="rId4">
                  <a:extLst>
                    <a:ext uri="{A12FA001-AC4F-418D-AE19-62706E023703}">
                      <ahyp:hlinkClr xmlns:ahyp="http://schemas.microsoft.com/office/drawing/2018/hyperlinkcolor" val="tx"/>
                    </a:ext>
                  </a:extLst>
                </a:hlinkClick>
              </a:rPr>
              <a:t>Microsft</a:t>
            </a:r>
            <a:r>
              <a:rPr lang="en-GB" i="1" dirty="0">
                <a:hlinkClick r:id="rId4">
                  <a:extLst>
                    <a:ext uri="{A12FA001-AC4F-418D-AE19-62706E023703}">
                      <ahyp:hlinkClr xmlns:ahyp="http://schemas.microsoft.com/office/drawing/2018/hyperlinkcolor" val="tx"/>
                    </a:ext>
                  </a:extLst>
                </a:hlinkClick>
              </a:rPr>
              <a:t> Teams and remote working </a:t>
            </a:r>
            <a:r>
              <a:rPr lang="en-GB" dirty="0">
                <a:solidFill>
                  <a:srgbClr val="467886"/>
                </a:solidFill>
                <a:hlinkClick r:id="rId4">
                  <a:extLst>
                    <a:ext uri="{A12FA001-AC4F-418D-AE19-62706E023703}">
                      <ahyp:hlinkClr xmlns:ahyp="http://schemas.microsoft.com/office/drawing/2018/hyperlinkcolor" val="tx"/>
                    </a:ext>
                  </a:extLst>
                </a:hlinkClick>
              </a:rPr>
              <a:t>NHS England » Microsoft Teams and remote working</a:t>
            </a:r>
            <a:r>
              <a:rPr lang="en-GB" i="1" dirty="0">
                <a:solidFill>
                  <a:srgbClr val="467886"/>
                </a:solidFill>
              </a:rPr>
              <a:t> </a:t>
            </a:r>
            <a:r>
              <a:rPr lang="en-GB" dirty="0"/>
              <a:t>(Accessed:08 October 2026)</a:t>
            </a:r>
          </a:p>
          <a:p>
            <a:endParaRPr lang="en-GB" dirty="0"/>
          </a:p>
          <a:p>
            <a:r>
              <a:rPr lang="en-GB" dirty="0"/>
              <a:t>Phone prices </a:t>
            </a:r>
            <a:r>
              <a:rPr lang="en-GB" i="1" dirty="0"/>
              <a:t>Microsoft Teams pricing review – Is it the right choice? </a:t>
            </a:r>
            <a:r>
              <a:rPr lang="en-GB" dirty="0">
                <a:hlinkClick r:id="rId5"/>
              </a:rPr>
              <a:t>Microsoft Teams Pricing Review – Is It The Right Choice?</a:t>
            </a:r>
            <a:r>
              <a:rPr lang="en-GB" dirty="0"/>
              <a:t> ( Accessed: 09</a:t>
            </a:r>
            <a:r>
              <a:rPr lang="en-GB" baseline="30000" dirty="0"/>
              <a:t>th</a:t>
            </a:r>
            <a:r>
              <a:rPr lang="en-GB" dirty="0"/>
              <a:t> October 2026)</a:t>
            </a:r>
          </a:p>
          <a:p>
            <a:endParaRPr lang="en-GB" dirty="0"/>
          </a:p>
          <a:p>
            <a:r>
              <a:rPr lang="en-GB" dirty="0" err="1"/>
              <a:t>Texaport</a:t>
            </a:r>
            <a:r>
              <a:rPr lang="en-GB" dirty="0"/>
              <a:t>(2025) </a:t>
            </a:r>
            <a:r>
              <a:rPr lang="en-GB" i="1" dirty="0"/>
              <a:t>Utilising Microsoft Teams in healthcare </a:t>
            </a:r>
            <a:r>
              <a:rPr lang="en-GB" dirty="0">
                <a:hlinkClick r:id="rId6"/>
              </a:rPr>
              <a:t>Utilising Microsoft Teams in healthcare | </a:t>
            </a:r>
            <a:r>
              <a:rPr lang="en-GB" dirty="0" err="1">
                <a:hlinkClick r:id="rId6"/>
              </a:rPr>
              <a:t>Texaport</a:t>
            </a:r>
            <a:r>
              <a:rPr lang="en-GB" dirty="0"/>
              <a:t> ( Accessed: 08 October 2026)</a:t>
            </a:r>
          </a:p>
          <a:p>
            <a:endParaRPr lang="en-GB" i="1" dirty="0"/>
          </a:p>
          <a:p>
            <a:endParaRPr lang="en-GB" i="1"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16BEF323-BE1E-1FFE-09A9-4F85AEB2F472}"/>
              </a:ext>
            </a:extLst>
          </p:cNvPr>
          <p:cNvSpPr txBox="1"/>
          <p:nvPr/>
        </p:nvSpPr>
        <p:spPr>
          <a:xfrm>
            <a:off x="644795" y="291728"/>
            <a:ext cx="10287000" cy="461665"/>
          </a:xfrm>
          <a:prstGeom prst="rect">
            <a:avLst/>
          </a:prstGeom>
          <a:noFill/>
        </p:spPr>
        <p:txBody>
          <a:bodyPr wrap="square" rtlCol="0">
            <a:spAutoFit/>
          </a:bodyPr>
          <a:lstStyle/>
          <a:p>
            <a:pPr algn="ctr"/>
            <a:r>
              <a:rPr lang="en-US" sz="2400" b="1" u="sng" dirty="0"/>
              <a:t>REFERENCES</a:t>
            </a:r>
            <a:r>
              <a:rPr lang="en-US" dirty="0"/>
              <a:t> </a:t>
            </a:r>
            <a:endParaRPr lang="en-GB" dirty="0"/>
          </a:p>
        </p:txBody>
      </p:sp>
    </p:spTree>
    <p:extLst>
      <p:ext uri="{BB962C8B-B14F-4D97-AF65-F5344CB8AC3E}">
        <p14:creationId xmlns:p14="http://schemas.microsoft.com/office/powerpoint/2010/main" val="2252550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9FA43-1663-4CB8-F492-8FFFBA4E7496}"/>
              </a:ext>
            </a:extLst>
          </p:cNvPr>
          <p:cNvSpPr>
            <a:spLocks noGrp="1"/>
          </p:cNvSpPr>
          <p:nvPr>
            <p:ph type="ctrTitle"/>
          </p:nvPr>
        </p:nvSpPr>
        <p:spPr>
          <a:xfrm>
            <a:off x="1136849" y="1226924"/>
            <a:ext cx="5716338" cy="797346"/>
          </a:xfrm>
        </p:spPr>
        <p:txBody>
          <a:bodyPr>
            <a:normAutofit fontScale="90000"/>
          </a:bodyPr>
          <a:lstStyle/>
          <a:p>
            <a:r>
              <a:rPr lang="en-US" sz="2800"/>
              <a:t>Advantages and limitations of using the chosen tool. </a:t>
            </a:r>
          </a:p>
        </p:txBody>
      </p:sp>
      <p:sp>
        <p:nvSpPr>
          <p:cNvPr id="3" name="Subtitle 2">
            <a:extLst>
              <a:ext uri="{FF2B5EF4-FFF2-40B4-BE49-F238E27FC236}">
                <a16:creationId xmlns:a16="http://schemas.microsoft.com/office/drawing/2014/main" id="{AC8D9FC9-ECDD-C9D8-C5C4-BF4F7427F11F}"/>
              </a:ext>
            </a:extLst>
          </p:cNvPr>
          <p:cNvSpPr>
            <a:spLocks noGrp="1"/>
          </p:cNvSpPr>
          <p:nvPr>
            <p:ph type="subTitle" idx="1"/>
          </p:nvPr>
        </p:nvSpPr>
        <p:spPr>
          <a:xfrm>
            <a:off x="1137469" y="1862239"/>
            <a:ext cx="5355264" cy="4242093"/>
          </a:xfrm>
        </p:spPr>
        <p:txBody>
          <a:bodyPr vert="horz" lIns="91440" tIns="45720" rIns="91440" bIns="45720" rtlCol="0" anchor="t">
            <a:normAutofit lnSpcReduction="10000"/>
          </a:bodyPr>
          <a:lstStyle/>
          <a:p>
            <a:r>
              <a:rPr lang="en-US" sz="2800" dirty="0">
                <a:solidFill>
                  <a:srgbClr val="FF0000"/>
                </a:solidFill>
              </a:rPr>
              <a:t>           Microsoft teams.</a:t>
            </a:r>
            <a:r>
              <a:rPr lang="en-US" sz="1100" dirty="0">
                <a:solidFill>
                  <a:srgbClr val="FFFFFF"/>
                </a:solidFill>
                <a:highlight>
                  <a:srgbClr val="FFFFFF"/>
                </a:highlight>
                <a:latin typeface="inherit"/>
              </a:rPr>
              <a:t>•                  </a:t>
            </a:r>
            <a:r>
              <a:rPr lang="en-US" sz="1100" b="1" dirty="0">
                <a:solidFill>
                  <a:srgbClr val="002060"/>
                </a:solidFill>
                <a:highlight>
                  <a:srgbClr val="FFFFFF"/>
                </a:highlight>
                <a:latin typeface="inherit"/>
              </a:rPr>
              <a:t>      </a:t>
            </a:r>
            <a:r>
              <a:rPr lang="en-US" sz="2400" dirty="0">
                <a:solidFill>
                  <a:srgbClr val="FF0000"/>
                </a:solidFill>
                <a:highlight>
                  <a:srgbClr val="FFFFFF"/>
                </a:highlight>
                <a:latin typeface="Calibri"/>
                <a:ea typeface="Calibri"/>
                <a:cs typeface="Calibri"/>
              </a:rPr>
              <a:t>Advantage: </a:t>
            </a:r>
            <a:endParaRPr lang="en-US">
              <a:solidFill>
                <a:srgbClr val="0D0D0D"/>
              </a:solidFill>
              <a:latin typeface="Franklin Gothic Book" panose="02020404030301010803"/>
              <a:ea typeface="Calibri"/>
              <a:cs typeface="Calibri"/>
            </a:endParaRPr>
          </a:p>
          <a:p>
            <a:r>
              <a:rPr lang="en-US" sz="1600" b="1" dirty="0">
                <a:solidFill>
                  <a:srgbClr val="002060"/>
                </a:solidFill>
                <a:highlight>
                  <a:srgbClr val="FFFFFF"/>
                </a:highlight>
                <a:latin typeface="Calibri"/>
                <a:ea typeface="Calibri"/>
                <a:cs typeface="Calibri"/>
              </a:rPr>
              <a:t>One of the advantages is that social workers don’t  have  to the office  to get schedules or plans. </a:t>
            </a:r>
            <a:r>
              <a:rPr lang="en-US" sz="1600" b="1">
                <a:solidFill>
                  <a:srgbClr val="002060"/>
                </a:solidFill>
                <a:highlight>
                  <a:srgbClr val="FFFFFF"/>
                </a:highlight>
                <a:latin typeface="Calibri"/>
                <a:ea typeface="Calibri"/>
                <a:cs typeface="Calibri"/>
              </a:rPr>
              <a:t>It's</a:t>
            </a:r>
            <a:r>
              <a:rPr lang="en-US" sz="1600" b="1" dirty="0">
                <a:solidFill>
                  <a:srgbClr val="002060"/>
                </a:solidFill>
                <a:highlight>
                  <a:srgbClr val="FFFFFF"/>
                </a:highlight>
                <a:latin typeface="Calibri"/>
                <a:ea typeface="Calibri"/>
                <a:cs typeface="Calibri"/>
              </a:rPr>
              <a:t> easy to open Teams on their phone.                                                                                         </a:t>
            </a:r>
            <a:r>
              <a:rPr lang="en-US" sz="1600" b="1">
                <a:solidFill>
                  <a:srgbClr val="002060"/>
                </a:solidFill>
                <a:highlight>
                  <a:srgbClr val="FFFFFF"/>
                </a:highlight>
                <a:latin typeface="Calibri"/>
                <a:ea typeface="Calibri"/>
                <a:cs typeface="Calibri"/>
              </a:rPr>
              <a:t>I think the second advantages is that any changes in a clients </a:t>
            </a:r>
            <a:r>
              <a:rPr lang="en-US" sz="1600" b="1" dirty="0">
                <a:solidFill>
                  <a:srgbClr val="002060"/>
                </a:solidFill>
                <a:highlight>
                  <a:srgbClr val="FFFFFF"/>
                </a:highlight>
                <a:latin typeface="Calibri"/>
                <a:ea typeface="Calibri"/>
                <a:cs typeface="Calibri"/>
              </a:rPr>
              <a:t> status or schedule are immediately notified on the phone. This makes  it easier to complete the work quickly and correctly       </a:t>
            </a:r>
            <a:r>
              <a:rPr lang="en-US" sz="2400" dirty="0">
                <a:solidFill>
                  <a:srgbClr val="002060"/>
                </a:solidFill>
                <a:highlight>
                  <a:srgbClr val="FFFFFF"/>
                </a:highlight>
                <a:latin typeface="Calibri"/>
                <a:ea typeface="Calibri"/>
                <a:cs typeface="Calibri"/>
              </a:rPr>
              <a:t>  </a:t>
            </a:r>
            <a:r>
              <a:rPr lang="en-US" sz="2400" dirty="0">
                <a:solidFill>
                  <a:srgbClr val="FF0000"/>
                </a:solidFill>
                <a:highlight>
                  <a:srgbClr val="FFFFFF"/>
                </a:highlight>
                <a:latin typeface="Calibri"/>
                <a:ea typeface="Calibri"/>
                <a:cs typeface="Calibri"/>
              </a:rPr>
              <a:t>                                       </a:t>
            </a:r>
            <a:r>
              <a:rPr lang="en-US" sz="2000" b="1" dirty="0">
                <a:solidFill>
                  <a:srgbClr val="FF0000"/>
                </a:solidFill>
                <a:highlight>
                  <a:srgbClr val="FFFFFF"/>
                </a:highlight>
                <a:latin typeface="inherit"/>
              </a:rPr>
              <a:t>Limitations:</a:t>
            </a:r>
            <a:r>
              <a:rPr lang="en-US" sz="2000" b="1" dirty="0">
                <a:solidFill>
                  <a:srgbClr val="002060"/>
                </a:solidFill>
                <a:highlight>
                  <a:srgbClr val="FFFFFF"/>
                </a:highlight>
                <a:latin typeface="inherit"/>
              </a:rPr>
              <a:t>                                               </a:t>
            </a:r>
            <a:r>
              <a:rPr lang="en-US" sz="1400" b="1" dirty="0">
                <a:solidFill>
                  <a:srgbClr val="002060"/>
                </a:solidFill>
                <a:highlight>
                  <a:srgbClr val="FFFFFF"/>
                </a:highlight>
                <a:latin typeface="inherit"/>
              </a:rPr>
              <a:t>I think older people might have difficulties because many social workers aren't very familiar with smartphones and laptops sand for them the paper version  is easier.</a:t>
            </a:r>
            <a:endParaRPr lang="en-US" sz="1400">
              <a:solidFill>
                <a:srgbClr val="002060"/>
              </a:solidFill>
              <a:latin typeface="Franklin Gothic Book" panose="02020404030301010803"/>
              <a:ea typeface="Calibri"/>
              <a:cs typeface="Calibri"/>
            </a:endParaRPr>
          </a:p>
          <a:p>
            <a:r>
              <a:rPr lang="en-US" sz="1400" b="1" dirty="0">
                <a:solidFill>
                  <a:srgbClr val="002060"/>
                </a:solidFill>
                <a:highlight>
                  <a:srgbClr val="FFFFFF"/>
                </a:highlight>
                <a:latin typeface="inherit"/>
              </a:rPr>
              <a:t>Another   problem may be places where there is no or bad  connection ,or poor internet, which will also </a:t>
            </a:r>
            <a:r>
              <a:rPr lang="en-US" sz="1400" b="1">
                <a:solidFill>
                  <a:srgbClr val="002060"/>
                </a:solidFill>
                <a:highlight>
                  <a:srgbClr val="FFFFFF"/>
                </a:highlight>
                <a:latin typeface="inherit"/>
              </a:rPr>
              <a:t>complicate work and obtaining data.</a:t>
            </a:r>
            <a:r>
              <a:rPr lang="en-US" sz="1400" b="1" dirty="0">
                <a:solidFill>
                  <a:srgbClr val="002060"/>
                </a:solidFill>
                <a:highlight>
                  <a:srgbClr val="FFFFFF"/>
                </a:highlight>
                <a:latin typeface="inherit"/>
              </a:rPr>
              <a:t>  </a:t>
            </a:r>
            <a:r>
              <a:rPr lang="en-US" sz="1200" b="1" dirty="0">
                <a:solidFill>
                  <a:srgbClr val="002060"/>
                </a:solidFill>
                <a:highlight>
                  <a:srgbClr val="FFFFFF"/>
                </a:highlight>
                <a:latin typeface="inherit"/>
              </a:rPr>
              <a:t>                                                                         </a:t>
            </a:r>
          </a:p>
          <a:p>
            <a:endParaRPr lang="en-US" sz="1200" b="1" dirty="0">
              <a:solidFill>
                <a:srgbClr val="002060"/>
              </a:solidFill>
              <a:highlight>
                <a:srgbClr val="FFFFFF"/>
              </a:highlight>
              <a:latin typeface="inherit"/>
            </a:endParaRPr>
          </a:p>
          <a:p>
            <a:endParaRPr lang="en-US" sz="1200" b="1" dirty="0">
              <a:solidFill>
                <a:srgbClr val="002060"/>
              </a:solidFill>
              <a:highlight>
                <a:srgbClr val="FFFFFF"/>
              </a:highlight>
              <a:latin typeface="inherit"/>
            </a:endParaRPr>
          </a:p>
        </p:txBody>
      </p:sp>
      <p:pic>
        <p:nvPicPr>
          <p:cNvPr id="5" name="Picture 4">
            <a:extLst>
              <a:ext uri="{FF2B5EF4-FFF2-40B4-BE49-F238E27FC236}">
                <a16:creationId xmlns:a16="http://schemas.microsoft.com/office/drawing/2014/main" id="{3FE2F5B3-80F7-BFDC-7689-74A7E22C6109}"/>
              </a:ext>
            </a:extLst>
          </p:cNvPr>
          <p:cNvPicPr>
            <a:picLocks noChangeAspect="1"/>
          </p:cNvPicPr>
          <p:nvPr/>
        </p:nvPicPr>
        <p:blipFill>
          <a:blip r:embed="rId2"/>
          <a:srcRect r="21108" b="1"/>
          <a:stretch>
            <a:fillRect/>
          </a:stretch>
        </p:blipFill>
        <p:spPr>
          <a:xfrm>
            <a:off x="7228702" y="621790"/>
            <a:ext cx="4342547" cy="2807208"/>
          </a:xfrm>
          <a:prstGeom prst="rect">
            <a:avLst/>
          </a:prstGeom>
        </p:spPr>
      </p:pic>
      <p:pic>
        <p:nvPicPr>
          <p:cNvPr id="18" name="Picture 17">
            <a:extLst>
              <a:ext uri="{FF2B5EF4-FFF2-40B4-BE49-F238E27FC236}">
                <a16:creationId xmlns:a16="http://schemas.microsoft.com/office/drawing/2014/main" id="{3AA74E50-F10B-7813-21A4-A132888EFB39}"/>
              </a:ext>
            </a:extLst>
          </p:cNvPr>
          <p:cNvPicPr>
            <a:picLocks noChangeAspect="1"/>
          </p:cNvPicPr>
          <p:nvPr/>
        </p:nvPicPr>
        <p:blipFill>
          <a:blip r:embed="rId3"/>
          <a:srcRect r="-3" b="2051"/>
          <a:stretch>
            <a:fillRect/>
          </a:stretch>
        </p:blipFill>
        <p:spPr>
          <a:xfrm>
            <a:off x="7228702" y="3429003"/>
            <a:ext cx="4342547" cy="2807207"/>
          </a:xfrm>
          <a:prstGeom prst="rect">
            <a:avLst/>
          </a:prstGeom>
        </p:spPr>
      </p:pic>
      <p:pic>
        <p:nvPicPr>
          <p:cNvPr id="6" name="Graphic 5">
            <a:extLst>
              <a:ext uri="{FF2B5EF4-FFF2-40B4-BE49-F238E27FC236}">
                <a16:creationId xmlns:a16="http://schemas.microsoft.com/office/drawing/2014/main" id="{2DC51958-2890-AC8D-8F39-030E9239607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09360" y="5237480"/>
            <a:ext cx="914400" cy="914400"/>
          </a:xfrm>
          <a:prstGeom prst="rect">
            <a:avLst/>
          </a:prstGeom>
        </p:spPr>
      </p:pic>
      <p:pic>
        <p:nvPicPr>
          <p:cNvPr id="7" name="Graphic 6">
            <a:extLst>
              <a:ext uri="{FF2B5EF4-FFF2-40B4-BE49-F238E27FC236}">
                <a16:creationId xmlns:a16="http://schemas.microsoft.com/office/drawing/2014/main" id="{72CD9C95-53CA-EBFD-4B67-8BF844B0191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02754" y="1561514"/>
            <a:ext cx="914400" cy="679939"/>
          </a:xfrm>
          <a:prstGeom prst="rect">
            <a:avLst/>
          </a:prstGeom>
        </p:spPr>
      </p:pic>
    </p:spTree>
    <p:extLst>
      <p:ext uri="{BB962C8B-B14F-4D97-AF65-F5344CB8AC3E}">
        <p14:creationId xmlns:p14="http://schemas.microsoft.com/office/powerpoint/2010/main" val="203938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8DAF-ADA4-DB8C-25B3-C5972CCD2FC5}"/>
              </a:ext>
            </a:extLst>
          </p:cNvPr>
          <p:cNvSpPr>
            <a:spLocks noGrp="1"/>
          </p:cNvSpPr>
          <p:nvPr>
            <p:ph type="title"/>
          </p:nvPr>
        </p:nvSpPr>
        <p:spPr>
          <a:xfrm>
            <a:off x="737486" y="718967"/>
            <a:ext cx="4602152" cy="1441135"/>
          </a:xfrm>
        </p:spPr>
        <p:txBody>
          <a:bodyPr vert="horz" lIns="91440" tIns="45720" rIns="91440" bIns="45720" rtlCol="0">
            <a:normAutofit/>
          </a:bodyPr>
          <a:lstStyle/>
          <a:p>
            <a:r>
              <a:rPr lang="en-US" sz="1400" cap="all" spc="-100" dirty="0"/>
              <a:t>               </a:t>
            </a:r>
            <a:r>
              <a:rPr lang="en-US" sz="1800" cap="all" spc="-100"/>
              <a:t> </a:t>
            </a:r>
            <a:r>
              <a:rPr lang="en-US" sz="2000" b="1" cap="all" spc="-100"/>
              <a:t>RECOMMEND          HOW          ASHFORD  CAN            Implement                        these   changes.</a:t>
            </a:r>
          </a:p>
        </p:txBody>
      </p:sp>
      <p:sp>
        <p:nvSpPr>
          <p:cNvPr id="112" name="Content Placeholder 111">
            <a:extLst>
              <a:ext uri="{FF2B5EF4-FFF2-40B4-BE49-F238E27FC236}">
                <a16:creationId xmlns:a16="http://schemas.microsoft.com/office/drawing/2014/main" id="{B07E002C-B448-B603-6ACB-483CF8D4BFC6}"/>
              </a:ext>
            </a:extLst>
          </p:cNvPr>
          <p:cNvSpPr>
            <a:spLocks noGrp="1"/>
          </p:cNvSpPr>
          <p:nvPr>
            <p:ph idx="1"/>
          </p:nvPr>
        </p:nvSpPr>
        <p:spPr>
          <a:xfrm>
            <a:off x="737486" y="2279146"/>
            <a:ext cx="4602152" cy="3856653"/>
          </a:xfrm>
        </p:spPr>
        <p:txBody>
          <a:bodyPr vert="horz" lIns="91440" tIns="45720" rIns="91440" bIns="45720" rtlCol="0" anchor="t">
            <a:noAutofit/>
          </a:bodyPr>
          <a:lstStyle/>
          <a:p>
            <a:r>
              <a:rPr lang="en-US" sz="1600" dirty="0"/>
              <a:t>I</a:t>
            </a:r>
            <a:r>
              <a:rPr lang="en-US" sz="1600" b="1" dirty="0">
                <a:solidFill>
                  <a:srgbClr val="002060"/>
                </a:solidFill>
              </a:rPr>
              <a:t> think the first thing  we need to do is bring order to the digital world. This means admins  should create accounts and clear folders,  common chats  for all </a:t>
            </a:r>
            <a:r>
              <a:rPr lang="en-US" sz="1600" b="1">
                <a:solidFill>
                  <a:srgbClr val="002060"/>
                </a:solidFill>
              </a:rPr>
              <a:t>employees.</a:t>
            </a:r>
            <a:endParaRPr lang="en-US" sz="1600" b="1" dirty="0">
              <a:solidFill>
                <a:srgbClr val="002060"/>
              </a:solidFill>
            </a:endParaRPr>
          </a:p>
          <a:p>
            <a:pPr>
              <a:buClr>
                <a:srgbClr val="262626"/>
              </a:buClr>
            </a:pPr>
            <a:r>
              <a:rPr lang="en-US" sz="1600" b="1" dirty="0">
                <a:solidFill>
                  <a:srgbClr val="002060"/>
                </a:solidFill>
              </a:rPr>
              <a:t>Secondly ,I think it should be like a test run .We need to create a small group of employees and test it for a few weeks so as not to </a:t>
            </a:r>
            <a:r>
              <a:rPr lang="en-US" sz="1600" b="1">
                <a:solidFill>
                  <a:srgbClr val="002060"/>
                </a:solidFill>
              </a:rPr>
              <a:t>involve the entire company in the process at once.</a:t>
            </a:r>
            <a:endParaRPr lang="en-US" sz="1600" b="1" dirty="0">
              <a:solidFill>
                <a:srgbClr val="002060"/>
              </a:solidFill>
            </a:endParaRPr>
          </a:p>
          <a:p>
            <a:pPr>
              <a:buClr>
                <a:srgbClr val="262626"/>
              </a:buClr>
            </a:pPr>
            <a:r>
              <a:rPr lang="en-US" sz="1600" b="1" dirty="0">
                <a:solidFill>
                  <a:srgbClr val="002060"/>
                </a:solidFill>
              </a:rPr>
              <a:t>And thirdly ,I think I'll make the training as simple as possible ,short instructions and step-by –step explanations, maybe even with pictures, step-by-step, stop that It's objective and accessible for </a:t>
            </a:r>
            <a:r>
              <a:rPr lang="en-US" sz="1600" b="1">
                <a:solidFill>
                  <a:srgbClr val="002060"/>
                </a:solidFill>
              </a:rPr>
              <a:t>anyone to  understa</a:t>
            </a:r>
            <a:r>
              <a:rPr lang="en-US" sz="1600" b="1" dirty="0">
                <a:solidFill>
                  <a:srgbClr val="002060"/>
                </a:solidFill>
              </a:rPr>
              <a:t>nd </a:t>
            </a:r>
          </a:p>
          <a:p>
            <a:pPr>
              <a:buClr>
                <a:srgbClr val="262626"/>
              </a:buClr>
            </a:pPr>
            <a:endParaRPr lang="en-US" sz="1600" dirty="0"/>
          </a:p>
        </p:txBody>
      </p:sp>
      <p:pic>
        <p:nvPicPr>
          <p:cNvPr id="7" name="Picture 6" descr="A red ball in a row of pins&#10;&#10;AI-generated content may be incorrect.">
            <a:extLst>
              <a:ext uri="{FF2B5EF4-FFF2-40B4-BE49-F238E27FC236}">
                <a16:creationId xmlns:a16="http://schemas.microsoft.com/office/drawing/2014/main" id="{B69D5F92-7D9A-8CCA-D137-ACBEB9D38690}"/>
              </a:ext>
            </a:extLst>
          </p:cNvPr>
          <p:cNvPicPr>
            <a:picLocks noChangeAspect="1"/>
          </p:cNvPicPr>
          <p:nvPr/>
        </p:nvPicPr>
        <p:blipFill>
          <a:blip r:embed="rId2"/>
          <a:srcRect l="30540" r="8540" b="2"/>
          <a:stretch>
            <a:fillRect/>
          </a:stretch>
        </p:blipFill>
        <p:spPr>
          <a:xfrm>
            <a:off x="6013957" y="4123527"/>
            <a:ext cx="2071742" cy="2482545"/>
          </a:xfrm>
          <a:prstGeom prst="rect">
            <a:avLst/>
          </a:prstGeom>
        </p:spPr>
      </p:pic>
      <p:pic>
        <p:nvPicPr>
          <p:cNvPr id="5" name="Content Placeholder 4" descr="A green background with white outline icons&#10;&#10;AI-generated content may be incorrect." title="Different science and technology icons on a green background">
            <a:extLst>
              <a:ext uri="{FF2B5EF4-FFF2-40B4-BE49-F238E27FC236}">
                <a16:creationId xmlns:a16="http://schemas.microsoft.com/office/drawing/2014/main" id="{3E4ED4DA-A263-CEC6-30C7-8173668B661A}"/>
              </a:ext>
            </a:extLst>
          </p:cNvPr>
          <p:cNvPicPr>
            <a:picLocks noChangeAspect="1"/>
          </p:cNvPicPr>
          <p:nvPr/>
        </p:nvPicPr>
        <p:blipFill>
          <a:blip r:embed="rId3"/>
          <a:srcRect l="16209" r="1501" b="3"/>
          <a:stretch>
            <a:fillRect/>
          </a:stretch>
        </p:blipFill>
        <p:spPr>
          <a:xfrm>
            <a:off x="8175840" y="3155573"/>
            <a:ext cx="3786002" cy="3450498"/>
          </a:xfrm>
          <a:prstGeom prst="rect">
            <a:avLst/>
          </a:prstGeom>
        </p:spPr>
      </p:pic>
      <p:pic>
        <p:nvPicPr>
          <p:cNvPr id="6" name="Picture 5" descr="A person holding a pen and a notebook&#10;&#10;AI-generated content may be incorrect.">
            <a:extLst>
              <a:ext uri="{FF2B5EF4-FFF2-40B4-BE49-F238E27FC236}">
                <a16:creationId xmlns:a16="http://schemas.microsoft.com/office/drawing/2014/main" id="{265B909D-73D8-65EE-CFAB-2FC8C1317341}"/>
              </a:ext>
            </a:extLst>
          </p:cNvPr>
          <p:cNvPicPr>
            <a:picLocks noChangeAspect="1"/>
          </p:cNvPicPr>
          <p:nvPr/>
        </p:nvPicPr>
        <p:blipFill>
          <a:blip r:embed="rId4"/>
          <a:srcRect l="23041" r="6642" b="-2"/>
          <a:stretch>
            <a:fillRect/>
          </a:stretch>
        </p:blipFill>
        <p:spPr>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pic>
        <p:nvPicPr>
          <p:cNvPr id="4" name="Content Placeholder 3" descr="A low angle view of a skyscraper&#10;&#10;AI-generated content may be incorrect." title="Skyscrapers shown from view looking up">
            <a:extLst>
              <a:ext uri="{FF2B5EF4-FFF2-40B4-BE49-F238E27FC236}">
                <a16:creationId xmlns:a16="http://schemas.microsoft.com/office/drawing/2014/main" id="{15CCD6E2-716F-16A0-8FAD-802184F328D8}"/>
              </a:ext>
            </a:extLst>
          </p:cNvPr>
          <p:cNvPicPr>
            <a:picLocks noChangeAspect="1"/>
          </p:cNvPicPr>
          <p:nvPr/>
        </p:nvPicPr>
        <p:blipFill>
          <a:blip r:embed="rId5"/>
          <a:srcRect l="19119" r="35043" b="-3"/>
          <a:stretch>
            <a:fillRect/>
          </a:stretch>
        </p:blipFill>
        <p:spPr>
          <a:xfrm>
            <a:off x="10052236" y="282261"/>
            <a:ext cx="1909612" cy="2780881"/>
          </a:xfrm>
          <a:prstGeom prst="rect">
            <a:avLst/>
          </a:prstGeom>
        </p:spPr>
      </p:pic>
      <p:pic>
        <p:nvPicPr>
          <p:cNvPr id="9" name="Graphic 8">
            <a:extLst>
              <a:ext uri="{FF2B5EF4-FFF2-40B4-BE49-F238E27FC236}">
                <a16:creationId xmlns:a16="http://schemas.microsoft.com/office/drawing/2014/main" id="{FC2C86C9-6ACF-8348-70B6-F143A1AC990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37414" y="1439141"/>
            <a:ext cx="914400" cy="836469"/>
          </a:xfrm>
          <a:prstGeom prst="rect">
            <a:avLst/>
          </a:prstGeom>
        </p:spPr>
      </p:pic>
      <p:pic>
        <p:nvPicPr>
          <p:cNvPr id="10" name="Graphic 9">
            <a:extLst>
              <a:ext uri="{FF2B5EF4-FFF2-40B4-BE49-F238E27FC236}">
                <a16:creationId xmlns:a16="http://schemas.microsoft.com/office/drawing/2014/main" id="{789B383F-B9A2-97C9-ED5E-E23CB54C6A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3840000">
            <a:off x="4720164" y="5647933"/>
            <a:ext cx="914400" cy="758537"/>
          </a:xfrm>
          <a:prstGeom prst="rect">
            <a:avLst/>
          </a:prstGeom>
        </p:spPr>
      </p:pic>
    </p:spTree>
    <p:extLst>
      <p:ext uri="{BB962C8B-B14F-4D97-AF65-F5344CB8AC3E}">
        <p14:creationId xmlns:p14="http://schemas.microsoft.com/office/powerpoint/2010/main" val="1136676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FB6738-1932-C7D8-81DD-A25507022D2A}"/>
              </a:ext>
            </a:extLst>
          </p:cNvPr>
          <p:cNvSpPr txBox="1"/>
          <p:nvPr/>
        </p:nvSpPr>
        <p:spPr>
          <a:xfrm>
            <a:off x="2558143" y="2644170"/>
            <a:ext cx="8088085" cy="1569660"/>
          </a:xfrm>
          <a:prstGeom prst="rect">
            <a:avLst/>
          </a:prstGeom>
          <a:noFill/>
        </p:spPr>
        <p:txBody>
          <a:bodyPr wrap="square" rtlCol="0">
            <a:spAutoFit/>
          </a:bodyPr>
          <a:lstStyle/>
          <a:p>
            <a:r>
              <a:rPr lang="en-US" sz="9600" dirty="0">
                <a:solidFill>
                  <a:srgbClr val="FF0000"/>
                </a:solidFill>
              </a:rPr>
              <a:t>QUESTIONS ? </a:t>
            </a:r>
            <a:endParaRPr lang="en-GB" sz="9600" dirty="0">
              <a:solidFill>
                <a:srgbClr val="FF0000"/>
              </a:solidFill>
            </a:endParaRPr>
          </a:p>
        </p:txBody>
      </p:sp>
    </p:spTree>
    <p:extLst>
      <p:ext uri="{BB962C8B-B14F-4D97-AF65-F5344CB8AC3E}">
        <p14:creationId xmlns:p14="http://schemas.microsoft.com/office/powerpoint/2010/main" val="19299060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0</TotalTime>
  <Words>1396</Words>
  <Application>Microsoft Office PowerPoint</Application>
  <PresentationFormat>Widescreen</PresentationFormat>
  <Paragraphs>104</Paragraphs>
  <Slides>11</Slides>
  <Notes>0</Notes>
  <HiddenSlides>3</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Franklin Gothic Book</vt:lpstr>
      <vt:lpstr>inherit</vt:lpstr>
      <vt:lpstr>Times New Roman</vt:lpstr>
      <vt:lpstr>Trebuchet MS</vt:lpstr>
      <vt:lpstr>Wingdings 3</vt:lpstr>
      <vt:lpstr>Facet</vt:lpstr>
      <vt:lpstr>LCHS -4007_Digital skills and Research Methods    </vt:lpstr>
      <vt:lpstr>PowerPoint Presentation</vt:lpstr>
      <vt:lpstr>PowerPoint Presentation</vt:lpstr>
      <vt:lpstr> </vt:lpstr>
      <vt:lpstr>PowerPoint Presentation</vt:lpstr>
      <vt:lpstr>PowerPoint Presentation</vt:lpstr>
      <vt:lpstr>PowerPoint Presentation</vt:lpstr>
      <vt:lpstr>PowerPoint Presentation</vt:lpstr>
      <vt:lpstr>Advantages and limitations of using the chosen tool. </vt:lpstr>
      <vt:lpstr>                RECOMMEND          HOW          ASHFORD  CAN            Implement                        these   changes.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dc:title>
  <dc:creator>shipra shipra</dc:creator>
  <cp:lastModifiedBy>Asif Butt</cp:lastModifiedBy>
  <cp:revision>63</cp:revision>
  <dcterms:created xsi:type="dcterms:W3CDTF">2026-10-04T21:15:54Z</dcterms:created>
  <dcterms:modified xsi:type="dcterms:W3CDTF">2026-10-10T11:23:02Z</dcterms:modified>
</cp:coreProperties>
</file>