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76" r:id="rId5"/>
    <p:sldId id="277" r:id="rId6"/>
    <p:sldId id="279" r:id="rId7"/>
    <p:sldId id="280" r:id="rId8"/>
    <p:sldId id="281" r:id="rId9"/>
    <p:sldId id="278" r:id="rId10"/>
    <p:sldId id="288" r:id="rId11"/>
    <p:sldId id="283" r:id="rId12"/>
    <p:sldId id="284" r:id="rId13"/>
    <p:sldId id="285" r:id="rId14"/>
    <p:sldId id="286" r:id="rId15"/>
    <p:sldId id="287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29/12/2018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65109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29/12/2018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27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29/12/2018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1754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29/12/2018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524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29/12/2018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405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29/12/2018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905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29/12/2018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846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29/12/2018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01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29/12/2018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741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29/12/2018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29/12/2018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64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29/12/2018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746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836712"/>
            <a:ext cx="8229600" cy="182880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Everyday Life in Ancient Rome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6021288"/>
            <a:ext cx="6400800" cy="67248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HPAH4001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0" y="2852936"/>
            <a:ext cx="9144000" cy="1440160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r>
              <a:rPr lang="en-GB" sz="3600" smtClean="0">
                <a:solidFill>
                  <a:prstClr val="black"/>
                </a:solidFill>
              </a:rPr>
              <a:t>Session 10 </a:t>
            </a:r>
            <a:r>
              <a:rPr lang="en-GB" sz="3600" dirty="0" smtClean="0">
                <a:solidFill>
                  <a:prstClr val="black"/>
                </a:solidFill>
              </a:rPr>
              <a:t>– </a:t>
            </a:r>
            <a:r>
              <a:rPr lang="en-GB" sz="3600" smtClean="0">
                <a:solidFill>
                  <a:prstClr val="black"/>
                </a:solidFill>
              </a:rPr>
              <a:t>part 1</a:t>
            </a:r>
            <a:endParaRPr lang="en-GB" sz="3600" dirty="0">
              <a:solidFill>
                <a:prstClr val="black"/>
              </a:solidFill>
            </a:endParaRP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r>
              <a:rPr lang="en-GB" sz="3600" dirty="0" smtClean="0">
                <a:solidFill>
                  <a:prstClr val="black"/>
                </a:solidFill>
              </a:rPr>
              <a:t>Government Rome</a:t>
            </a:r>
            <a:r>
              <a:rPr lang="en-GB" sz="3600" i="1" dirty="0">
                <a:solidFill>
                  <a:prstClr val="black"/>
                </a:solidFill>
              </a:rPr>
              <a:t>	</a:t>
            </a: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buFont typeface="Wingdings 2"/>
              <a:buNone/>
              <a:defRPr/>
            </a:pP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0000"/>
          <a:stretch/>
        </p:blipFill>
        <p:spPr>
          <a:xfrm>
            <a:off x="3707904" y="3789040"/>
            <a:ext cx="1631177" cy="205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19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Ancient terminology vs. modern conceptions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44824"/>
            <a:ext cx="9144000" cy="5013176"/>
          </a:xfrm>
        </p:spPr>
        <p:txBody>
          <a:bodyPr>
            <a:normAutofit/>
          </a:bodyPr>
          <a:lstStyle/>
          <a:p>
            <a:r>
              <a:rPr lang="en-GB" i="1" dirty="0" err="1">
                <a:solidFill>
                  <a:schemeClr val="bg1"/>
                </a:solidFill>
              </a:rPr>
              <a:t>d</a:t>
            </a:r>
            <a:r>
              <a:rPr lang="en-GB" i="1" dirty="0" err="1" smtClean="0">
                <a:solidFill>
                  <a:schemeClr val="bg1"/>
                </a:solidFill>
              </a:rPr>
              <a:t>ēmos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= </a:t>
            </a:r>
            <a:r>
              <a:rPr lang="en-GB" dirty="0" smtClean="0">
                <a:solidFill>
                  <a:schemeClr val="bg1"/>
                </a:solidFill>
              </a:rPr>
              <a:t>people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/ </a:t>
            </a:r>
            <a:r>
              <a:rPr lang="en-GB" i="1" dirty="0" err="1">
                <a:solidFill>
                  <a:schemeClr val="bg1"/>
                </a:solidFill>
              </a:rPr>
              <a:t>k</a:t>
            </a:r>
            <a:r>
              <a:rPr lang="en-GB" i="1" dirty="0" err="1" smtClean="0">
                <a:solidFill>
                  <a:schemeClr val="bg1"/>
                </a:solidFill>
              </a:rPr>
              <a:t>rateō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= I rule. </a:t>
            </a:r>
          </a:p>
          <a:p>
            <a:endParaRPr lang="en-GB" sz="1000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Beware </a:t>
            </a:r>
            <a:r>
              <a:rPr lang="en-GB" dirty="0">
                <a:solidFill>
                  <a:schemeClr val="bg1"/>
                </a:solidFill>
              </a:rPr>
              <a:t>anachronism. Ancient </a:t>
            </a:r>
            <a:r>
              <a:rPr lang="en-GB" i="1" dirty="0" err="1">
                <a:solidFill>
                  <a:schemeClr val="bg1"/>
                </a:solidFill>
              </a:rPr>
              <a:t>demokratia</a:t>
            </a:r>
            <a:r>
              <a:rPr lang="en-GB" dirty="0">
                <a:solidFill>
                  <a:schemeClr val="bg1"/>
                </a:solidFill>
              </a:rPr>
              <a:t> ≠ modern democracy. </a:t>
            </a:r>
          </a:p>
          <a:p>
            <a:pPr marL="137160" indent="0">
              <a:buNone/>
            </a:pPr>
            <a:endParaRPr lang="en-GB" sz="500" dirty="0" smtClean="0">
              <a:solidFill>
                <a:schemeClr val="bg1"/>
              </a:solidFill>
            </a:endParaRPr>
          </a:p>
          <a:p>
            <a:r>
              <a:rPr lang="en-GB" b="1" dirty="0" smtClean="0">
                <a:solidFill>
                  <a:schemeClr val="bg1"/>
                </a:solidFill>
              </a:rPr>
              <a:t>Contrast:</a:t>
            </a:r>
          </a:p>
          <a:p>
            <a:pPr lvl="1"/>
            <a:r>
              <a:rPr lang="en-GB" sz="2300" i="1" dirty="0" err="1">
                <a:solidFill>
                  <a:schemeClr val="bg1"/>
                </a:solidFill>
              </a:rPr>
              <a:t>m</a:t>
            </a:r>
            <a:r>
              <a:rPr lang="en-GB" sz="2300" i="1" dirty="0" err="1" smtClean="0">
                <a:solidFill>
                  <a:schemeClr val="bg1"/>
                </a:solidFill>
              </a:rPr>
              <a:t>onarkhia</a:t>
            </a:r>
            <a:r>
              <a:rPr lang="en-GB" sz="2300" dirty="0" smtClean="0">
                <a:solidFill>
                  <a:schemeClr val="bg1"/>
                </a:solidFill>
              </a:rPr>
              <a:t> </a:t>
            </a:r>
            <a:r>
              <a:rPr lang="en-GB" sz="2300" dirty="0">
                <a:solidFill>
                  <a:schemeClr val="bg1"/>
                </a:solidFill>
              </a:rPr>
              <a:t>= one person’s rule. </a:t>
            </a:r>
          </a:p>
          <a:p>
            <a:pPr lvl="1"/>
            <a:r>
              <a:rPr lang="en-GB" sz="2300" i="1" dirty="0" err="1">
                <a:solidFill>
                  <a:schemeClr val="bg1"/>
                </a:solidFill>
              </a:rPr>
              <a:t>o</a:t>
            </a:r>
            <a:r>
              <a:rPr lang="en-GB" sz="2300" i="1" dirty="0" err="1" smtClean="0">
                <a:solidFill>
                  <a:schemeClr val="bg1"/>
                </a:solidFill>
              </a:rPr>
              <a:t>ligarkhia</a:t>
            </a:r>
            <a:r>
              <a:rPr lang="en-GB" sz="2300" dirty="0" smtClean="0">
                <a:solidFill>
                  <a:schemeClr val="bg1"/>
                </a:solidFill>
              </a:rPr>
              <a:t> </a:t>
            </a:r>
            <a:r>
              <a:rPr lang="en-GB" sz="2300" dirty="0">
                <a:solidFill>
                  <a:schemeClr val="bg1"/>
                </a:solidFill>
              </a:rPr>
              <a:t>= a few people’s rule. </a:t>
            </a:r>
          </a:p>
          <a:p>
            <a:pPr lvl="1"/>
            <a:r>
              <a:rPr lang="en-GB" sz="2300" i="1" dirty="0" err="1">
                <a:solidFill>
                  <a:schemeClr val="bg1"/>
                </a:solidFill>
              </a:rPr>
              <a:t>t</a:t>
            </a:r>
            <a:r>
              <a:rPr lang="en-GB" sz="2300" i="1" dirty="0" err="1" smtClean="0">
                <a:solidFill>
                  <a:schemeClr val="bg1"/>
                </a:solidFill>
              </a:rPr>
              <a:t>yrannis</a:t>
            </a:r>
            <a:r>
              <a:rPr lang="en-GB" sz="2300" dirty="0" smtClean="0">
                <a:solidFill>
                  <a:schemeClr val="bg1"/>
                </a:solidFill>
              </a:rPr>
              <a:t> </a:t>
            </a:r>
            <a:r>
              <a:rPr lang="en-GB" sz="2300" dirty="0">
                <a:solidFill>
                  <a:schemeClr val="bg1"/>
                </a:solidFill>
              </a:rPr>
              <a:t>= despotic rule; tyranny. </a:t>
            </a:r>
          </a:p>
          <a:p>
            <a:pPr lvl="1"/>
            <a:r>
              <a:rPr lang="en-GB" sz="2300" i="1" dirty="0" err="1">
                <a:solidFill>
                  <a:schemeClr val="bg1"/>
                </a:solidFill>
              </a:rPr>
              <a:t>a</a:t>
            </a:r>
            <a:r>
              <a:rPr lang="en-GB" sz="2300" i="1" dirty="0" err="1" smtClean="0">
                <a:solidFill>
                  <a:schemeClr val="bg1"/>
                </a:solidFill>
              </a:rPr>
              <a:t>ristokratia</a:t>
            </a:r>
            <a:r>
              <a:rPr lang="en-GB" sz="2300" dirty="0" smtClean="0">
                <a:solidFill>
                  <a:schemeClr val="bg1"/>
                </a:solidFill>
              </a:rPr>
              <a:t> </a:t>
            </a:r>
            <a:r>
              <a:rPr lang="en-GB" sz="2300" dirty="0">
                <a:solidFill>
                  <a:schemeClr val="bg1"/>
                </a:solidFill>
              </a:rPr>
              <a:t>= the best people’s rule </a:t>
            </a:r>
            <a:r>
              <a:rPr lang="en-GB" sz="2300" dirty="0" smtClean="0">
                <a:solidFill>
                  <a:schemeClr val="bg1"/>
                </a:solidFill>
              </a:rPr>
              <a:t>- do </a:t>
            </a:r>
            <a:r>
              <a:rPr lang="en-GB" sz="2300" dirty="0">
                <a:solidFill>
                  <a:schemeClr val="bg1"/>
                </a:solidFill>
              </a:rPr>
              <a:t>not assume that this means best by birth; for Aristotle it means most popular (elected). </a:t>
            </a:r>
          </a:p>
          <a:p>
            <a:pPr marL="585216" lvl="1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819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Ancient Though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40768"/>
            <a:ext cx="9036496" cy="2808312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Frequent “stasis” in Greek states, also contributing to intellectual debates about best types of governments. </a:t>
            </a:r>
            <a:endParaRPr lang="en-GB" dirty="0">
              <a:solidFill>
                <a:schemeClr val="bg1"/>
              </a:solidFill>
            </a:endParaRP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Major (elite) Greek thinkers </a:t>
            </a:r>
            <a:r>
              <a:rPr lang="en-GB" dirty="0">
                <a:solidFill>
                  <a:schemeClr val="bg1"/>
                </a:solidFill>
              </a:rPr>
              <a:t>on the topic </a:t>
            </a:r>
            <a:r>
              <a:rPr lang="en-GB" dirty="0" smtClean="0">
                <a:solidFill>
                  <a:schemeClr val="bg1"/>
                </a:solidFill>
              </a:rPr>
              <a:t>are often hostile, e.g. </a:t>
            </a:r>
            <a:r>
              <a:rPr lang="en-GB" dirty="0">
                <a:solidFill>
                  <a:schemeClr val="bg1"/>
                </a:solidFill>
              </a:rPr>
              <a:t>Plato (against </a:t>
            </a:r>
            <a:r>
              <a:rPr lang="en-GB" i="1" dirty="0" err="1">
                <a:solidFill>
                  <a:schemeClr val="bg1"/>
                </a:solidFill>
              </a:rPr>
              <a:t>demokratia</a:t>
            </a:r>
            <a:r>
              <a:rPr lang="en-GB" dirty="0">
                <a:solidFill>
                  <a:schemeClr val="bg1"/>
                </a:solidFill>
              </a:rPr>
              <a:t>), Xenophon (against </a:t>
            </a:r>
            <a:r>
              <a:rPr lang="en-GB" i="1" dirty="0" err="1">
                <a:solidFill>
                  <a:schemeClr val="bg1"/>
                </a:solidFill>
              </a:rPr>
              <a:t>demokratia</a:t>
            </a:r>
            <a:r>
              <a:rPr lang="en-GB" dirty="0">
                <a:solidFill>
                  <a:schemeClr val="bg1"/>
                </a:solidFill>
              </a:rPr>
              <a:t>), Aristotle (against </a:t>
            </a:r>
            <a:r>
              <a:rPr lang="en-GB" i="1" dirty="0" err="1">
                <a:solidFill>
                  <a:schemeClr val="bg1"/>
                </a:solidFill>
              </a:rPr>
              <a:t>demokratia</a:t>
            </a:r>
            <a:r>
              <a:rPr lang="en-GB" dirty="0" smtClean="0">
                <a:solidFill>
                  <a:schemeClr val="bg1"/>
                </a:solidFill>
              </a:rPr>
              <a:t>). 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088" y="4141407"/>
            <a:ext cx="3669281" cy="2508709"/>
          </a:xfrm>
          <a:prstGeom prst="rect">
            <a:avLst/>
          </a:prstGeo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-1" y="4149080"/>
            <a:ext cx="5580113" cy="2708920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solidFill>
                  <a:schemeClr val="bg1"/>
                </a:solidFill>
              </a:rPr>
              <a:t>Herodotus and the Persian debate about the best system of governance.</a:t>
            </a:r>
          </a:p>
          <a:p>
            <a:endParaRPr lang="en-GB" sz="1100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Polybius adapts these earlier ideas to the Roman system (his ideas later influence Cicero), develops notion of </a:t>
            </a:r>
            <a:r>
              <a:rPr lang="en-GB" dirty="0" err="1" smtClean="0">
                <a:solidFill>
                  <a:schemeClr val="bg1"/>
                </a:solidFill>
              </a:rPr>
              <a:t>anacyclosis</a:t>
            </a:r>
            <a:r>
              <a:rPr lang="en-GB" dirty="0" smtClean="0">
                <a:solidFill>
                  <a:schemeClr val="bg1"/>
                </a:solidFill>
              </a:rPr>
              <a:t>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351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5976664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chemeClr val="bg1"/>
                </a:solidFill>
              </a:rPr>
              <a:t>Rome: From </a:t>
            </a:r>
            <a:r>
              <a:rPr lang="en-GB" sz="6000" dirty="0" smtClean="0">
                <a:solidFill>
                  <a:schemeClr val="bg1"/>
                </a:solidFill>
              </a:rPr>
              <a:t>the Republic </a:t>
            </a:r>
            <a:r>
              <a:rPr lang="en-GB" sz="6000" dirty="0">
                <a:solidFill>
                  <a:schemeClr val="bg1"/>
                </a:solidFill>
              </a:rPr>
              <a:t>to the Principate </a:t>
            </a:r>
          </a:p>
        </p:txBody>
      </p:sp>
    </p:spTree>
    <p:extLst>
      <p:ext uri="{BB962C8B-B14F-4D97-AF65-F5344CB8AC3E}">
        <p14:creationId xmlns:p14="http://schemas.microsoft.com/office/powerpoint/2010/main" val="219452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342" y="0"/>
            <a:ext cx="8784976" cy="764704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Roman Constitutional History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2920974"/>
          </a:xfrm>
        </p:spPr>
        <p:txBody>
          <a:bodyPr>
            <a:normAutofit fontScale="77500" lnSpcReduction="20000"/>
          </a:bodyPr>
          <a:lstStyle/>
          <a:p>
            <a:r>
              <a:rPr lang="en-GB" sz="3000" dirty="0">
                <a:solidFill>
                  <a:schemeClr val="bg1"/>
                </a:solidFill>
              </a:rPr>
              <a:t>Period of Kings 753 </a:t>
            </a:r>
            <a:r>
              <a:rPr lang="en-GB" sz="3000" dirty="0" smtClean="0">
                <a:solidFill>
                  <a:schemeClr val="bg1"/>
                </a:solidFill>
              </a:rPr>
              <a:t>(chronology of Varro) </a:t>
            </a:r>
            <a:r>
              <a:rPr lang="en-GB" sz="3000" dirty="0">
                <a:solidFill>
                  <a:schemeClr val="bg1"/>
                </a:solidFill>
              </a:rPr>
              <a:t>to 509 BC (overthrow of Tarquin the Proud). </a:t>
            </a:r>
          </a:p>
          <a:p>
            <a:endParaRPr lang="en-GB" sz="1000" dirty="0">
              <a:solidFill>
                <a:schemeClr val="bg1"/>
              </a:solidFill>
            </a:endParaRPr>
          </a:p>
          <a:p>
            <a:r>
              <a:rPr lang="en-GB" sz="3000" dirty="0" smtClean="0">
                <a:solidFill>
                  <a:schemeClr val="bg1"/>
                </a:solidFill>
              </a:rPr>
              <a:t>Republic </a:t>
            </a:r>
            <a:r>
              <a:rPr lang="en-GB" sz="3000" dirty="0">
                <a:solidFill>
                  <a:schemeClr val="bg1"/>
                </a:solidFill>
              </a:rPr>
              <a:t>509 to 31/30 BC – Octavian’s victory at Actium and suicide of Antony and Cleopatra. </a:t>
            </a:r>
          </a:p>
          <a:p>
            <a:endParaRPr lang="en-GB" sz="1000" dirty="0">
              <a:solidFill>
                <a:schemeClr val="bg1"/>
              </a:solidFill>
            </a:endParaRPr>
          </a:p>
          <a:p>
            <a:r>
              <a:rPr lang="en-GB" sz="3000" dirty="0" smtClean="0">
                <a:solidFill>
                  <a:schemeClr val="bg1"/>
                </a:solidFill>
              </a:rPr>
              <a:t>Imperial </a:t>
            </a:r>
            <a:r>
              <a:rPr lang="en-GB" sz="3000" dirty="0">
                <a:solidFill>
                  <a:schemeClr val="bg1"/>
                </a:solidFill>
              </a:rPr>
              <a:t>period 30 BC to AD 476 (last Roman emperor of the West overthrown by Odoacer). </a:t>
            </a:r>
          </a:p>
          <a:p>
            <a:pPr lvl="1"/>
            <a:r>
              <a:rPr lang="en-GB" dirty="0" err="1" smtClean="0">
                <a:solidFill>
                  <a:schemeClr val="bg1"/>
                </a:solidFill>
              </a:rPr>
              <a:t>Principate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= Augustus to c. early-mid third century AD. 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Dominate </a:t>
            </a:r>
            <a:r>
              <a:rPr lang="en-GB" dirty="0">
                <a:solidFill>
                  <a:schemeClr val="bg1"/>
                </a:solidFill>
              </a:rPr>
              <a:t>= Diocletian to end of Western Empire.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3577666"/>
            <a:ext cx="9144000" cy="792088"/>
          </a:xfrm>
          <a:prstGeom prst="rect">
            <a:avLst/>
          </a:prstGeom>
        </p:spPr>
        <p:txBody>
          <a:bodyPr vert="horz" anchor="ctr">
            <a:normAutofit fontScale="92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chemeClr val="bg1"/>
                </a:solidFill>
              </a:rPr>
              <a:t>Important Sources for the Republic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0" y="4437112"/>
            <a:ext cx="9144000" cy="2420888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smtClean="0">
                <a:solidFill>
                  <a:schemeClr val="bg1"/>
                </a:solidFill>
              </a:rPr>
              <a:t>Polybius </a:t>
            </a:r>
            <a:r>
              <a:rPr lang="en-GB" smtClean="0">
                <a:solidFill>
                  <a:schemeClr val="bg1"/>
                </a:solidFill>
              </a:rPr>
              <a:t>(c.200-118 BC) – interpreting Roman system within the framework of earlier Greek constitutional thought. </a:t>
            </a:r>
          </a:p>
          <a:p>
            <a:endParaRPr lang="en-GB" sz="1100" smtClean="0">
              <a:solidFill>
                <a:schemeClr val="bg1"/>
              </a:solidFill>
            </a:endParaRPr>
          </a:p>
          <a:p>
            <a:r>
              <a:rPr lang="en-GB" b="1" smtClean="0">
                <a:solidFill>
                  <a:schemeClr val="bg1"/>
                </a:solidFill>
              </a:rPr>
              <a:t>Cicero </a:t>
            </a:r>
            <a:r>
              <a:rPr lang="en-GB" smtClean="0">
                <a:solidFill>
                  <a:schemeClr val="bg1"/>
                </a:solidFill>
              </a:rPr>
              <a:t>(106-43 BC) – composes speeches and write many letters to his friends and contemporaries which have been preserved – useful for late Republic. </a:t>
            </a:r>
          </a:p>
          <a:p>
            <a:endParaRPr lang="en-GB" sz="1100" smtClean="0">
              <a:solidFill>
                <a:schemeClr val="bg1"/>
              </a:solidFill>
            </a:endParaRPr>
          </a:p>
          <a:p>
            <a:r>
              <a:rPr lang="en-GB" b="1" smtClean="0">
                <a:solidFill>
                  <a:schemeClr val="bg1"/>
                </a:solidFill>
              </a:rPr>
              <a:t>Livy </a:t>
            </a:r>
            <a:r>
              <a:rPr lang="en-GB" smtClean="0">
                <a:solidFill>
                  <a:schemeClr val="bg1"/>
                </a:solidFill>
              </a:rPr>
              <a:t>(59 BC-AD 17) – relying on earlier historical sources lost to us, potential issues of anachronism – also </a:t>
            </a:r>
            <a:r>
              <a:rPr lang="en-GB" b="1" smtClean="0">
                <a:solidFill>
                  <a:schemeClr val="bg1"/>
                </a:solidFill>
              </a:rPr>
              <a:t>Dionysius of Halicarnassus</a:t>
            </a:r>
            <a:r>
              <a:rPr lang="en-GB" smtClean="0">
                <a:solidFill>
                  <a:schemeClr val="bg1"/>
                </a:solidFill>
              </a:rPr>
              <a:t>, latter-half of first century BC.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367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>
                <a:solidFill>
                  <a:schemeClr val="bg1"/>
                </a:solidFill>
              </a:rPr>
              <a:t>Res </a:t>
            </a:r>
            <a:r>
              <a:rPr lang="en-GB" i="1" dirty="0" err="1" smtClean="0">
                <a:solidFill>
                  <a:schemeClr val="bg1"/>
                </a:solidFill>
              </a:rPr>
              <a:t>Publica</a:t>
            </a:r>
            <a:r>
              <a:rPr lang="en-GB" i="1" dirty="0" smtClean="0">
                <a:solidFill>
                  <a:schemeClr val="bg1"/>
                </a:solidFill>
              </a:rPr>
              <a:t> </a:t>
            </a:r>
            <a:r>
              <a:rPr lang="en-GB" b="0" dirty="0" smtClean="0">
                <a:solidFill>
                  <a:schemeClr val="bg1"/>
                </a:solidFill>
              </a:rPr>
              <a:t>–</a:t>
            </a:r>
            <a:r>
              <a:rPr lang="en-GB" dirty="0" smtClean="0">
                <a:solidFill>
                  <a:schemeClr val="bg1"/>
                </a:solidFill>
              </a:rPr>
              <a:t> The State</a:t>
            </a:r>
            <a:endParaRPr lang="en-GB" i="1" dirty="0">
              <a:solidFill>
                <a:schemeClr val="bg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251520" y="1600200"/>
            <a:ext cx="3960440" cy="4997152"/>
          </a:xfrm>
        </p:spPr>
        <p:txBody>
          <a:bodyPr>
            <a:normAutofit/>
          </a:bodyPr>
          <a:lstStyle/>
          <a:p>
            <a:r>
              <a:rPr lang="en-GB" sz="2800" i="1" dirty="0" smtClean="0">
                <a:solidFill>
                  <a:schemeClr val="bg1"/>
                </a:solidFill>
              </a:rPr>
              <a:t>Res </a:t>
            </a:r>
            <a:r>
              <a:rPr lang="en-GB" sz="2800" i="1" dirty="0" err="1" smtClean="0">
                <a:solidFill>
                  <a:schemeClr val="bg1"/>
                </a:solidFill>
              </a:rPr>
              <a:t>Publica</a:t>
            </a:r>
            <a:r>
              <a:rPr lang="en-GB" sz="2800" i="1" dirty="0" smtClean="0">
                <a:solidFill>
                  <a:schemeClr val="bg1"/>
                </a:solidFill>
              </a:rPr>
              <a:t> </a:t>
            </a:r>
            <a:r>
              <a:rPr lang="en-GB" sz="2800" dirty="0" smtClean="0">
                <a:solidFill>
                  <a:schemeClr val="bg1"/>
                </a:solidFill>
              </a:rPr>
              <a:t>– public affairs or The State.</a:t>
            </a:r>
          </a:p>
          <a:p>
            <a:endParaRPr lang="en-GB" sz="1000" i="1" dirty="0" smtClean="0">
              <a:solidFill>
                <a:schemeClr val="bg1"/>
              </a:solidFill>
            </a:endParaRPr>
          </a:p>
          <a:p>
            <a:r>
              <a:rPr lang="en-GB" sz="2800" dirty="0" smtClean="0">
                <a:solidFill>
                  <a:schemeClr val="bg1"/>
                </a:solidFill>
              </a:rPr>
              <a:t>SPQR </a:t>
            </a:r>
            <a:r>
              <a:rPr lang="en-GB" sz="2800" dirty="0">
                <a:solidFill>
                  <a:schemeClr val="bg1"/>
                </a:solidFill>
              </a:rPr>
              <a:t>– </a:t>
            </a:r>
            <a:r>
              <a:rPr lang="en-GB" sz="2800" i="1" dirty="0" err="1">
                <a:solidFill>
                  <a:schemeClr val="bg1"/>
                </a:solidFill>
              </a:rPr>
              <a:t>Senatus</a:t>
            </a:r>
            <a:r>
              <a:rPr lang="en-GB" sz="2800" i="1" dirty="0">
                <a:solidFill>
                  <a:schemeClr val="bg1"/>
                </a:solidFill>
              </a:rPr>
              <a:t> </a:t>
            </a:r>
            <a:r>
              <a:rPr lang="en-GB" sz="2800" i="1" dirty="0" err="1">
                <a:solidFill>
                  <a:schemeClr val="bg1"/>
                </a:solidFill>
              </a:rPr>
              <a:t>Populusque</a:t>
            </a:r>
            <a:r>
              <a:rPr lang="en-GB" sz="2800" i="1" dirty="0">
                <a:solidFill>
                  <a:schemeClr val="bg1"/>
                </a:solidFill>
              </a:rPr>
              <a:t> </a:t>
            </a:r>
            <a:r>
              <a:rPr lang="en-GB" sz="2800" i="1" dirty="0" err="1">
                <a:solidFill>
                  <a:schemeClr val="bg1"/>
                </a:solidFill>
              </a:rPr>
              <a:t>Romanus</a:t>
            </a:r>
            <a:r>
              <a:rPr lang="en-GB" dirty="0">
                <a:solidFill>
                  <a:schemeClr val="bg1"/>
                </a:solidFill>
              </a:rPr>
              <a:t>. </a:t>
            </a:r>
          </a:p>
          <a:p>
            <a:endParaRPr lang="en-GB" sz="1000" dirty="0">
              <a:solidFill>
                <a:schemeClr val="bg1"/>
              </a:solidFill>
            </a:endParaRPr>
          </a:p>
          <a:p>
            <a:r>
              <a:rPr lang="en-GB" sz="2800" dirty="0" smtClean="0">
                <a:solidFill>
                  <a:schemeClr val="bg1"/>
                </a:solidFill>
              </a:rPr>
              <a:t>Senate</a:t>
            </a:r>
            <a:r>
              <a:rPr lang="en-GB" dirty="0">
                <a:solidFill>
                  <a:schemeClr val="bg1"/>
                </a:solidFill>
              </a:rPr>
              <a:t>. </a:t>
            </a:r>
          </a:p>
          <a:p>
            <a:endParaRPr lang="en-GB" sz="1000" dirty="0">
              <a:solidFill>
                <a:schemeClr val="bg1"/>
              </a:solidFill>
            </a:endParaRPr>
          </a:p>
          <a:p>
            <a:r>
              <a:rPr lang="en-GB" sz="2800" dirty="0" smtClean="0">
                <a:solidFill>
                  <a:schemeClr val="bg1"/>
                </a:solidFill>
              </a:rPr>
              <a:t>Elected </a:t>
            </a:r>
            <a:r>
              <a:rPr lang="en-GB" sz="2800" dirty="0">
                <a:solidFill>
                  <a:schemeClr val="bg1"/>
                </a:solidFill>
              </a:rPr>
              <a:t>Magistracies</a:t>
            </a:r>
            <a:r>
              <a:rPr lang="en-GB" dirty="0">
                <a:solidFill>
                  <a:schemeClr val="bg1"/>
                </a:solidFill>
              </a:rPr>
              <a:t>. </a:t>
            </a:r>
          </a:p>
          <a:p>
            <a:endParaRPr lang="en-GB" sz="1000" dirty="0">
              <a:solidFill>
                <a:schemeClr val="bg1"/>
              </a:solidFill>
            </a:endParaRPr>
          </a:p>
          <a:p>
            <a:r>
              <a:rPr lang="en-GB" sz="2800" dirty="0" smtClean="0">
                <a:solidFill>
                  <a:schemeClr val="bg1"/>
                </a:solidFill>
              </a:rPr>
              <a:t>Popular </a:t>
            </a:r>
            <a:r>
              <a:rPr lang="en-GB" sz="2800" dirty="0">
                <a:solidFill>
                  <a:schemeClr val="bg1"/>
                </a:solidFill>
              </a:rPr>
              <a:t>Assemblies</a:t>
            </a:r>
            <a:r>
              <a:rPr lang="en-GB" dirty="0">
                <a:solidFill>
                  <a:schemeClr val="bg1"/>
                </a:solidFill>
              </a:rPr>
              <a:t>. 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84784"/>
            <a:ext cx="46335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4499992" y="4581128"/>
            <a:ext cx="44895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prstClr val="black"/>
                </a:solidFill>
              </a:rPr>
              <a:t>Denarius (AR) </a:t>
            </a:r>
            <a:endParaRPr lang="en-GB" sz="2400" dirty="0">
              <a:solidFill>
                <a:prstClr val="black"/>
              </a:solidFill>
            </a:endParaRPr>
          </a:p>
          <a:p>
            <a:r>
              <a:rPr lang="en-GB" sz="2400" b="1" dirty="0" err="1">
                <a:solidFill>
                  <a:prstClr val="black"/>
                </a:solidFill>
              </a:rPr>
              <a:t>Lugdunum</a:t>
            </a:r>
            <a:r>
              <a:rPr lang="en-GB" sz="2400" b="1" dirty="0">
                <a:solidFill>
                  <a:prstClr val="black"/>
                </a:solidFill>
              </a:rPr>
              <a:t> – AD 68/69 </a:t>
            </a:r>
            <a:endParaRPr lang="en-GB" sz="2400" dirty="0">
              <a:solidFill>
                <a:prstClr val="black"/>
              </a:solidFill>
            </a:endParaRPr>
          </a:p>
          <a:p>
            <a:r>
              <a:rPr lang="en-GB" sz="2400" b="1" dirty="0" err="1">
                <a:solidFill>
                  <a:prstClr val="black"/>
                </a:solidFill>
              </a:rPr>
              <a:t>Obv</a:t>
            </a:r>
            <a:r>
              <a:rPr lang="en-GB" sz="2400" b="1" dirty="0">
                <a:solidFill>
                  <a:prstClr val="black"/>
                </a:solidFill>
              </a:rPr>
              <a:t> – Mars </a:t>
            </a:r>
            <a:r>
              <a:rPr lang="en-GB" sz="2400" b="1" dirty="0" err="1">
                <a:solidFill>
                  <a:prstClr val="black"/>
                </a:solidFill>
              </a:rPr>
              <a:t>Ultor</a:t>
            </a:r>
            <a:r>
              <a:rPr lang="en-GB" sz="2400" b="1" dirty="0">
                <a:solidFill>
                  <a:prstClr val="black"/>
                </a:solidFill>
              </a:rPr>
              <a:t> </a:t>
            </a:r>
          </a:p>
          <a:p>
            <a:r>
              <a:rPr lang="en-GB" sz="2400" b="1" dirty="0">
                <a:solidFill>
                  <a:prstClr val="black"/>
                </a:solidFill>
              </a:rPr>
              <a:t>Rev – SPQR </a:t>
            </a:r>
            <a:endParaRPr lang="en-GB" sz="2400" dirty="0">
              <a:solidFill>
                <a:prstClr val="black"/>
              </a:solidFill>
            </a:endParaRPr>
          </a:p>
          <a:p>
            <a:r>
              <a:rPr lang="en-GB" sz="2400" b="1" dirty="0">
                <a:solidFill>
                  <a:prstClr val="black"/>
                </a:solidFill>
              </a:rPr>
              <a:t>RIC 54; BMC 23 </a:t>
            </a:r>
            <a:endParaRPr lang="en-GB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0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The Senate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07504" y="1600200"/>
            <a:ext cx="4388296" cy="5069160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bg1"/>
                </a:solidFill>
              </a:rPr>
              <a:t>Initially 100 Patricians appointed by Romulus. </a:t>
            </a:r>
          </a:p>
          <a:p>
            <a:endParaRPr lang="en-GB" sz="11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In </a:t>
            </a:r>
            <a:r>
              <a:rPr lang="en-GB" dirty="0">
                <a:solidFill>
                  <a:schemeClr val="bg1"/>
                </a:solidFill>
              </a:rPr>
              <a:t>Republic c.300 men, goes up to 1000 by time Octavian defeats </a:t>
            </a:r>
            <a:r>
              <a:rPr lang="en-GB" dirty="0" smtClean="0">
                <a:solidFill>
                  <a:schemeClr val="bg1"/>
                </a:solidFill>
              </a:rPr>
              <a:t>Antony, reduced to c.600. </a:t>
            </a:r>
            <a:endParaRPr lang="en-GB" dirty="0">
              <a:solidFill>
                <a:schemeClr val="bg1"/>
              </a:solidFill>
            </a:endParaRPr>
          </a:p>
          <a:p>
            <a:endParaRPr lang="en-GB" sz="11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Censors </a:t>
            </a:r>
            <a:r>
              <a:rPr lang="en-GB" dirty="0">
                <a:solidFill>
                  <a:schemeClr val="bg1"/>
                </a:solidFill>
              </a:rPr>
              <a:t>could expel </a:t>
            </a:r>
            <a:r>
              <a:rPr lang="en-GB" dirty="0" smtClean="0">
                <a:solidFill>
                  <a:schemeClr val="bg1"/>
                </a:solidFill>
              </a:rPr>
              <a:t>members, and add them. </a:t>
            </a:r>
            <a:endParaRPr lang="en-GB" dirty="0">
              <a:solidFill>
                <a:schemeClr val="bg1"/>
              </a:solidFill>
            </a:endParaRPr>
          </a:p>
          <a:p>
            <a:endParaRPr lang="en-GB" sz="11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By </a:t>
            </a:r>
            <a:r>
              <a:rPr lang="en-GB" dirty="0">
                <a:solidFill>
                  <a:schemeClr val="bg1"/>
                </a:solidFill>
              </a:rPr>
              <a:t>time of Sulla (82-79 BC) – </a:t>
            </a:r>
            <a:r>
              <a:rPr lang="en-GB" dirty="0" smtClean="0">
                <a:solidFill>
                  <a:schemeClr val="bg1"/>
                </a:solidFill>
              </a:rPr>
              <a:t>holding a </a:t>
            </a:r>
            <a:r>
              <a:rPr lang="en-GB" dirty="0" err="1" smtClean="0">
                <a:solidFill>
                  <a:schemeClr val="bg1"/>
                </a:solidFill>
              </a:rPr>
              <a:t>quaestorship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granted automatic entry into the Senate. </a:t>
            </a:r>
            <a:endParaRPr lang="en-GB" dirty="0">
              <a:solidFill>
                <a:schemeClr val="bg1"/>
              </a:solidFill>
            </a:endParaRPr>
          </a:p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628800"/>
            <a:ext cx="4104456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4716016" y="6004718"/>
            <a:ext cx="42735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prstClr val="black"/>
                </a:solidFill>
              </a:rPr>
              <a:t>The Curia Julia, formerly Curia Cornelia, formerly Curia </a:t>
            </a:r>
            <a:r>
              <a:rPr lang="en-GB" sz="2000" b="1" dirty="0" err="1">
                <a:solidFill>
                  <a:prstClr val="black"/>
                </a:solidFill>
              </a:rPr>
              <a:t>Hostilia</a:t>
            </a:r>
            <a:endParaRPr lang="en-GB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24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solidFill>
                  <a:schemeClr val="bg1"/>
                </a:solidFill>
              </a:rPr>
              <a:t>Cursus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err="1" smtClean="0">
                <a:solidFill>
                  <a:schemeClr val="bg1"/>
                </a:solidFill>
              </a:rPr>
              <a:t>Honorum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7505" y="1628800"/>
            <a:ext cx="4824535" cy="5141168"/>
          </a:xfrm>
        </p:spPr>
        <p:txBody>
          <a:bodyPr>
            <a:normAutofit fontScale="70000" lnSpcReduction="20000"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*</a:t>
            </a:r>
            <a:r>
              <a:rPr lang="en-GB" b="1" dirty="0">
                <a:solidFill>
                  <a:schemeClr val="bg1"/>
                </a:solidFill>
              </a:rPr>
              <a:t>Dictatorship </a:t>
            </a:r>
            <a:r>
              <a:rPr lang="en-GB" b="1" dirty="0" smtClean="0">
                <a:solidFill>
                  <a:schemeClr val="accent1"/>
                </a:solidFill>
              </a:rPr>
              <a:t>(exceptional office)</a:t>
            </a:r>
            <a:endParaRPr lang="en-GB" dirty="0">
              <a:solidFill>
                <a:schemeClr val="accent1"/>
              </a:solidFill>
            </a:endParaRPr>
          </a:p>
          <a:p>
            <a:pPr lvl="1"/>
            <a:r>
              <a:rPr lang="en-GB" dirty="0">
                <a:solidFill>
                  <a:schemeClr val="bg1"/>
                </a:solidFill>
              </a:rPr>
              <a:t>grants unrestricted </a:t>
            </a:r>
            <a:r>
              <a:rPr lang="en-GB" i="1" dirty="0">
                <a:solidFill>
                  <a:schemeClr val="bg1"/>
                </a:solidFill>
              </a:rPr>
              <a:t>imperium</a:t>
            </a:r>
            <a:r>
              <a:rPr lang="en-GB" dirty="0">
                <a:solidFill>
                  <a:schemeClr val="bg1"/>
                </a:solidFill>
              </a:rPr>
              <a:t>. </a:t>
            </a:r>
            <a:r>
              <a:rPr lang="en-GB" i="1" dirty="0">
                <a:solidFill>
                  <a:schemeClr val="bg1"/>
                </a:solidFill>
              </a:rPr>
              <a:t>- </a:t>
            </a:r>
            <a:r>
              <a:rPr lang="en-GB" dirty="0">
                <a:solidFill>
                  <a:schemeClr val="bg1"/>
                </a:solidFill>
              </a:rPr>
              <a:t>emergency temporary office of six months, however, cf. Sulla, Julius Caesar. </a:t>
            </a:r>
            <a:endParaRPr lang="en-GB" dirty="0" smtClean="0">
              <a:solidFill>
                <a:schemeClr val="bg1"/>
              </a:solidFill>
            </a:endParaRPr>
          </a:p>
          <a:p>
            <a:endParaRPr lang="en-GB" sz="900" b="1" dirty="0" smtClean="0">
              <a:solidFill>
                <a:schemeClr val="bg1"/>
              </a:solidFill>
            </a:endParaRPr>
          </a:p>
          <a:p>
            <a:r>
              <a:rPr lang="en-GB" b="1" dirty="0" smtClean="0">
                <a:solidFill>
                  <a:schemeClr val="bg1"/>
                </a:solidFill>
              </a:rPr>
              <a:t>*</a:t>
            </a:r>
            <a:r>
              <a:rPr lang="en-GB" b="1" dirty="0">
                <a:solidFill>
                  <a:schemeClr val="bg1"/>
                </a:solidFill>
              </a:rPr>
              <a:t>Censors </a:t>
            </a:r>
            <a:r>
              <a:rPr lang="en-GB" b="1" dirty="0" smtClean="0">
                <a:solidFill>
                  <a:schemeClr val="accent1"/>
                </a:solidFill>
              </a:rPr>
              <a:t>(in theory every five years for </a:t>
            </a:r>
            <a:r>
              <a:rPr lang="en-GB" b="1" dirty="0" smtClean="0">
                <a:solidFill>
                  <a:schemeClr val="accent1"/>
                </a:solidFill>
              </a:rPr>
              <a:t>an </a:t>
            </a:r>
            <a:r>
              <a:rPr lang="en-GB" b="1" dirty="0" smtClean="0">
                <a:solidFill>
                  <a:schemeClr val="accent1"/>
                </a:solidFill>
              </a:rPr>
              <a:t>18 month period)</a:t>
            </a:r>
            <a:endParaRPr lang="en-GB" b="1" dirty="0">
              <a:solidFill>
                <a:schemeClr val="accent1"/>
              </a:solidFill>
            </a:endParaRPr>
          </a:p>
          <a:p>
            <a:pPr lvl="1"/>
            <a:r>
              <a:rPr lang="en-GB" dirty="0">
                <a:solidFill>
                  <a:schemeClr val="bg1"/>
                </a:solidFill>
              </a:rPr>
              <a:t>regulate membership of the senate and citizenship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</a:p>
          <a:p>
            <a:pPr marL="137160" indent="0">
              <a:buNone/>
            </a:pPr>
            <a:endParaRPr lang="en-GB" sz="900" b="1" dirty="0" smtClean="0">
              <a:solidFill>
                <a:schemeClr val="bg1"/>
              </a:solidFill>
            </a:endParaRPr>
          </a:p>
          <a:p>
            <a:r>
              <a:rPr lang="en-GB" b="1" dirty="0" smtClean="0">
                <a:solidFill>
                  <a:schemeClr val="bg1"/>
                </a:solidFill>
              </a:rPr>
              <a:t>Consuls </a:t>
            </a:r>
            <a:endParaRPr lang="en-GB" dirty="0">
              <a:solidFill>
                <a:schemeClr val="bg1"/>
              </a:solidFill>
            </a:endParaRP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chief magistrates 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two consuls 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pro-consuls govern provinces. 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minimum </a:t>
            </a:r>
            <a:r>
              <a:rPr lang="en-GB" dirty="0">
                <a:solidFill>
                  <a:schemeClr val="bg1"/>
                </a:solidFill>
              </a:rPr>
              <a:t>age </a:t>
            </a:r>
            <a:r>
              <a:rPr lang="en-GB" dirty="0" smtClean="0">
                <a:solidFill>
                  <a:schemeClr val="bg1"/>
                </a:solidFill>
              </a:rPr>
              <a:t>41-42</a:t>
            </a:r>
            <a:r>
              <a:rPr lang="en-GB" dirty="0">
                <a:solidFill>
                  <a:schemeClr val="bg1"/>
                </a:solidFill>
              </a:rPr>
              <a:t>. </a:t>
            </a:r>
          </a:p>
          <a:p>
            <a:pPr marL="137160" indent="0">
              <a:buNone/>
            </a:pPr>
            <a:endParaRPr lang="en-GB" sz="900" dirty="0">
              <a:solidFill>
                <a:schemeClr val="bg1"/>
              </a:solidFill>
            </a:endParaRPr>
          </a:p>
          <a:p>
            <a:r>
              <a:rPr lang="en-GB" b="1" dirty="0" smtClean="0">
                <a:solidFill>
                  <a:schemeClr val="bg1"/>
                </a:solidFill>
              </a:rPr>
              <a:t>Praetors </a:t>
            </a:r>
            <a:endParaRPr lang="en-GB" dirty="0">
              <a:solidFill>
                <a:schemeClr val="bg1"/>
              </a:solidFill>
            </a:endParaRP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judicial administration 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6 to 8 </a:t>
            </a:r>
            <a:r>
              <a:rPr lang="en-GB" dirty="0" err="1">
                <a:solidFill>
                  <a:schemeClr val="bg1"/>
                </a:solidFill>
              </a:rPr>
              <a:t>praetorships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pro-praetors </a:t>
            </a:r>
            <a:r>
              <a:rPr lang="en-GB" dirty="0">
                <a:solidFill>
                  <a:schemeClr val="bg1"/>
                </a:solidFill>
              </a:rPr>
              <a:t>govern provinces. 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minimum </a:t>
            </a:r>
            <a:r>
              <a:rPr lang="en-GB" dirty="0">
                <a:solidFill>
                  <a:schemeClr val="bg1"/>
                </a:solidFill>
              </a:rPr>
              <a:t>age 39. </a:t>
            </a:r>
          </a:p>
          <a:p>
            <a:endParaRPr lang="en-GB" sz="900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88024" y="1600200"/>
            <a:ext cx="4176464" cy="5069159"/>
          </a:xfrm>
        </p:spPr>
        <p:txBody>
          <a:bodyPr>
            <a:normAutofit fontScale="70000" lnSpcReduction="20000"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Aediles </a:t>
            </a:r>
            <a:r>
              <a:rPr lang="en-GB" b="1" dirty="0" smtClean="0">
                <a:solidFill>
                  <a:schemeClr val="accent1"/>
                </a:solidFill>
              </a:rPr>
              <a:t>(optional)</a:t>
            </a:r>
            <a:endParaRPr lang="en-GB" dirty="0">
              <a:solidFill>
                <a:schemeClr val="accent1"/>
              </a:solidFill>
            </a:endParaRPr>
          </a:p>
          <a:p>
            <a:pPr lvl="1"/>
            <a:r>
              <a:rPr lang="en-GB" dirty="0">
                <a:solidFill>
                  <a:schemeClr val="bg1"/>
                </a:solidFill>
              </a:rPr>
              <a:t>maintenance of public buildings and oversight of the markets, public games, and amenities. 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no </a:t>
            </a:r>
            <a:r>
              <a:rPr lang="en-GB" i="1" dirty="0">
                <a:solidFill>
                  <a:schemeClr val="bg1"/>
                </a:solidFill>
              </a:rPr>
              <a:t>imperium </a:t>
            </a:r>
            <a:endParaRPr lang="en-GB" dirty="0">
              <a:solidFill>
                <a:schemeClr val="bg1"/>
              </a:solidFill>
            </a:endParaRPr>
          </a:p>
          <a:p>
            <a:pPr lvl="1"/>
            <a:r>
              <a:rPr lang="en-GB" dirty="0">
                <a:solidFill>
                  <a:schemeClr val="bg1"/>
                </a:solidFill>
              </a:rPr>
              <a:t>minimum age 37. </a:t>
            </a:r>
            <a:endParaRPr lang="en-GB" b="1" dirty="0" smtClean="0">
              <a:solidFill>
                <a:schemeClr val="bg1"/>
              </a:solidFill>
            </a:endParaRPr>
          </a:p>
          <a:p>
            <a:endParaRPr lang="en-GB" sz="900" b="1" dirty="0">
              <a:solidFill>
                <a:schemeClr val="bg1"/>
              </a:solidFill>
            </a:endParaRPr>
          </a:p>
          <a:p>
            <a:r>
              <a:rPr lang="en-GB" b="1" dirty="0" err="1" smtClean="0">
                <a:solidFill>
                  <a:schemeClr val="bg1"/>
                </a:solidFill>
              </a:rPr>
              <a:t>Quaestors</a:t>
            </a:r>
            <a:r>
              <a:rPr lang="en-GB" b="1" dirty="0" smtClean="0">
                <a:solidFill>
                  <a:schemeClr val="bg1"/>
                </a:solidFill>
              </a:rPr>
              <a:t> </a:t>
            </a:r>
            <a:endParaRPr lang="en-GB" dirty="0">
              <a:solidFill>
                <a:schemeClr val="bg1"/>
              </a:solidFill>
            </a:endParaRP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administrative </a:t>
            </a:r>
            <a:r>
              <a:rPr lang="en-GB" dirty="0">
                <a:solidFill>
                  <a:schemeClr val="bg1"/>
                </a:solidFill>
              </a:rPr>
              <a:t>duties or aids to provincial governors 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no </a:t>
            </a:r>
            <a:r>
              <a:rPr lang="en-GB" i="1" dirty="0">
                <a:solidFill>
                  <a:schemeClr val="bg1"/>
                </a:solidFill>
              </a:rPr>
              <a:t>imperium </a:t>
            </a:r>
            <a:endParaRPr lang="en-GB" dirty="0">
              <a:solidFill>
                <a:schemeClr val="bg1"/>
              </a:solidFill>
            </a:endParaRP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40 </a:t>
            </a:r>
            <a:r>
              <a:rPr lang="en-GB" dirty="0" err="1">
                <a:solidFill>
                  <a:schemeClr val="bg1"/>
                </a:solidFill>
              </a:rPr>
              <a:t>quaestors</a:t>
            </a:r>
            <a:r>
              <a:rPr lang="en-GB" dirty="0">
                <a:solidFill>
                  <a:schemeClr val="bg1"/>
                </a:solidFill>
              </a:rPr>
              <a:t> by time of Caesar 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minimum </a:t>
            </a:r>
            <a:r>
              <a:rPr lang="en-GB" dirty="0">
                <a:solidFill>
                  <a:schemeClr val="bg1"/>
                </a:solidFill>
              </a:rPr>
              <a:t>age 30. </a:t>
            </a:r>
            <a:endParaRPr lang="en-GB" dirty="0" smtClean="0">
              <a:solidFill>
                <a:schemeClr val="bg1"/>
              </a:solidFill>
            </a:endParaRPr>
          </a:p>
          <a:p>
            <a:endParaRPr lang="en-GB" sz="900" dirty="0">
              <a:solidFill>
                <a:schemeClr val="bg1"/>
              </a:solidFill>
            </a:endParaRPr>
          </a:p>
          <a:p>
            <a:pPr marL="137160" indent="0">
              <a:buNone/>
            </a:pPr>
            <a:endParaRPr lang="en-GB" b="1" dirty="0" smtClean="0">
              <a:solidFill>
                <a:schemeClr val="bg1"/>
              </a:solidFill>
            </a:endParaRPr>
          </a:p>
          <a:p>
            <a:pPr marL="137160" indent="0">
              <a:buNone/>
            </a:pPr>
            <a:r>
              <a:rPr lang="en-GB" b="1" dirty="0" smtClean="0">
                <a:solidFill>
                  <a:schemeClr val="accent1"/>
                </a:solidFill>
              </a:rPr>
              <a:t>Not necessarily part of the cursus </a:t>
            </a:r>
            <a:r>
              <a:rPr lang="en-GB" b="1" dirty="0" err="1" smtClean="0">
                <a:solidFill>
                  <a:schemeClr val="accent1"/>
                </a:solidFill>
              </a:rPr>
              <a:t>honorum</a:t>
            </a:r>
            <a:endParaRPr lang="en-GB" b="1" dirty="0">
              <a:solidFill>
                <a:schemeClr val="accent1"/>
              </a:solidFill>
            </a:endParaRPr>
          </a:p>
          <a:p>
            <a:r>
              <a:rPr lang="en-GB" b="1" dirty="0" smtClean="0">
                <a:solidFill>
                  <a:schemeClr val="bg1"/>
                </a:solidFill>
              </a:rPr>
              <a:t>Tribunes </a:t>
            </a:r>
            <a:endParaRPr lang="en-GB" dirty="0" smtClean="0">
              <a:solidFill>
                <a:schemeClr val="bg1"/>
              </a:solidFill>
            </a:endParaRP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Tribune of the Plebs 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Military Tribunes 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Tribunes of the treasury. </a:t>
            </a:r>
          </a:p>
          <a:p>
            <a:pPr lvl="1"/>
            <a:endParaRPr lang="en-GB" sz="1000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37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52128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Popular Assemblies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268760"/>
            <a:ext cx="9036496" cy="3827901"/>
          </a:xfrm>
        </p:spPr>
        <p:txBody>
          <a:bodyPr>
            <a:normAutofit fontScale="77500" lnSpcReduction="20000"/>
          </a:bodyPr>
          <a:lstStyle/>
          <a:p>
            <a:r>
              <a:rPr lang="en-GB" sz="2700" b="1" dirty="0">
                <a:solidFill>
                  <a:schemeClr val="bg1"/>
                </a:solidFill>
              </a:rPr>
              <a:t>Assemblies had purely electoral function, did not debate issues like Athenian </a:t>
            </a:r>
            <a:r>
              <a:rPr lang="en-GB" sz="2700" b="1" dirty="0" err="1">
                <a:solidFill>
                  <a:schemeClr val="bg1"/>
                </a:solidFill>
              </a:rPr>
              <a:t>Ekklesia</a:t>
            </a:r>
            <a:r>
              <a:rPr lang="en-GB" sz="2700" b="1" dirty="0">
                <a:solidFill>
                  <a:schemeClr val="bg1"/>
                </a:solidFill>
              </a:rPr>
              <a:t>. </a:t>
            </a:r>
            <a:endParaRPr lang="en-GB" sz="2700" dirty="0">
              <a:solidFill>
                <a:schemeClr val="bg1"/>
              </a:solidFill>
            </a:endParaRPr>
          </a:p>
          <a:p>
            <a:endParaRPr lang="en-GB" sz="700" dirty="0">
              <a:solidFill>
                <a:schemeClr val="bg1"/>
              </a:solidFill>
            </a:endParaRPr>
          </a:p>
          <a:p>
            <a:r>
              <a:rPr lang="en-GB" sz="2700" b="1" i="1" dirty="0" smtClean="0">
                <a:solidFill>
                  <a:schemeClr val="bg1"/>
                </a:solidFill>
              </a:rPr>
              <a:t>Comitia </a:t>
            </a:r>
            <a:r>
              <a:rPr lang="en-GB" sz="2700" b="1" i="1" dirty="0" err="1">
                <a:solidFill>
                  <a:schemeClr val="bg1"/>
                </a:solidFill>
              </a:rPr>
              <a:t>centuriata</a:t>
            </a:r>
            <a:r>
              <a:rPr lang="en-GB" sz="2700" b="1" i="1" dirty="0">
                <a:solidFill>
                  <a:schemeClr val="bg1"/>
                </a:solidFill>
              </a:rPr>
              <a:t> </a:t>
            </a:r>
            <a:r>
              <a:rPr lang="en-GB" sz="2700" dirty="0">
                <a:solidFill>
                  <a:schemeClr val="bg1"/>
                </a:solidFill>
              </a:rPr>
              <a:t>– Century assembly – voted on war, elected magistrates with </a:t>
            </a:r>
            <a:r>
              <a:rPr lang="en-GB" sz="2700" i="1" dirty="0">
                <a:solidFill>
                  <a:schemeClr val="bg1"/>
                </a:solidFill>
              </a:rPr>
              <a:t>imperium</a:t>
            </a:r>
            <a:r>
              <a:rPr lang="en-GB" sz="2700" dirty="0">
                <a:solidFill>
                  <a:schemeClr val="bg1"/>
                </a:solidFill>
              </a:rPr>
              <a:t>. </a:t>
            </a:r>
          </a:p>
          <a:p>
            <a:endParaRPr lang="en-GB" sz="700" dirty="0">
              <a:solidFill>
                <a:schemeClr val="bg1"/>
              </a:solidFill>
            </a:endParaRPr>
          </a:p>
          <a:p>
            <a:r>
              <a:rPr lang="en-GB" sz="2700" b="1" i="1" dirty="0" smtClean="0">
                <a:solidFill>
                  <a:schemeClr val="bg1"/>
                </a:solidFill>
              </a:rPr>
              <a:t>Comitia </a:t>
            </a:r>
            <a:r>
              <a:rPr lang="en-GB" sz="2700" b="1" i="1" dirty="0" err="1">
                <a:solidFill>
                  <a:schemeClr val="bg1"/>
                </a:solidFill>
              </a:rPr>
              <a:t>tributa</a:t>
            </a:r>
            <a:r>
              <a:rPr lang="en-GB" sz="2700" b="1" i="1" dirty="0">
                <a:solidFill>
                  <a:schemeClr val="bg1"/>
                </a:solidFill>
              </a:rPr>
              <a:t> </a:t>
            </a:r>
            <a:r>
              <a:rPr lang="en-GB" sz="2700" dirty="0">
                <a:solidFill>
                  <a:schemeClr val="bg1"/>
                </a:solidFill>
              </a:rPr>
              <a:t>– Tribal assembly – 35 tribes (31 rural, 4 city) – elect </a:t>
            </a:r>
            <a:r>
              <a:rPr lang="en-GB" sz="2700" dirty="0" err="1">
                <a:solidFill>
                  <a:schemeClr val="bg1"/>
                </a:solidFill>
              </a:rPr>
              <a:t>quaestors</a:t>
            </a:r>
            <a:r>
              <a:rPr lang="en-GB" sz="2700" dirty="0">
                <a:solidFill>
                  <a:schemeClr val="bg1"/>
                </a:solidFill>
              </a:rPr>
              <a:t>, </a:t>
            </a:r>
            <a:r>
              <a:rPr lang="en-GB" sz="2700" dirty="0" smtClean="0">
                <a:solidFill>
                  <a:schemeClr val="bg1"/>
                </a:solidFill>
              </a:rPr>
              <a:t>and </a:t>
            </a:r>
            <a:r>
              <a:rPr lang="en-GB" sz="2700" dirty="0" err="1" smtClean="0">
                <a:solidFill>
                  <a:schemeClr val="bg1"/>
                </a:solidFill>
              </a:rPr>
              <a:t>curule</a:t>
            </a:r>
            <a:r>
              <a:rPr lang="en-GB" sz="2700" dirty="0" smtClean="0">
                <a:solidFill>
                  <a:schemeClr val="bg1"/>
                </a:solidFill>
              </a:rPr>
              <a:t> </a:t>
            </a:r>
            <a:r>
              <a:rPr lang="en-GB" sz="2700" dirty="0" err="1" smtClean="0">
                <a:solidFill>
                  <a:schemeClr val="bg1"/>
                </a:solidFill>
              </a:rPr>
              <a:t>aediles</a:t>
            </a:r>
            <a:r>
              <a:rPr lang="en-GB" sz="2700" dirty="0" smtClean="0">
                <a:solidFill>
                  <a:schemeClr val="bg1"/>
                </a:solidFill>
              </a:rPr>
              <a:t> – tried </a:t>
            </a:r>
            <a:r>
              <a:rPr lang="en-GB" sz="2700" dirty="0">
                <a:solidFill>
                  <a:schemeClr val="bg1"/>
                </a:solidFill>
              </a:rPr>
              <a:t>judicial cases (until Sulla). </a:t>
            </a:r>
          </a:p>
          <a:p>
            <a:endParaRPr lang="en-GB" sz="700" dirty="0">
              <a:solidFill>
                <a:schemeClr val="bg1"/>
              </a:solidFill>
            </a:endParaRPr>
          </a:p>
          <a:p>
            <a:r>
              <a:rPr lang="en-GB" sz="2700" b="1" i="1" dirty="0" err="1" smtClean="0">
                <a:solidFill>
                  <a:schemeClr val="bg1"/>
                </a:solidFill>
              </a:rPr>
              <a:t>Concilium</a:t>
            </a:r>
            <a:r>
              <a:rPr lang="en-GB" sz="2700" b="1" i="1" dirty="0" smtClean="0">
                <a:solidFill>
                  <a:schemeClr val="bg1"/>
                </a:solidFill>
              </a:rPr>
              <a:t> </a:t>
            </a:r>
            <a:r>
              <a:rPr lang="en-GB" sz="2700" b="1" i="1" dirty="0" err="1">
                <a:solidFill>
                  <a:schemeClr val="bg1"/>
                </a:solidFill>
              </a:rPr>
              <a:t>plebis</a:t>
            </a:r>
            <a:r>
              <a:rPr lang="en-GB" sz="2700" b="1" i="1" dirty="0">
                <a:solidFill>
                  <a:schemeClr val="bg1"/>
                </a:solidFill>
              </a:rPr>
              <a:t> </a:t>
            </a:r>
            <a:r>
              <a:rPr lang="en-GB" sz="2700" dirty="0">
                <a:solidFill>
                  <a:schemeClr val="bg1"/>
                </a:solidFill>
              </a:rPr>
              <a:t>– Plebeian council – elects </a:t>
            </a:r>
            <a:r>
              <a:rPr lang="en-GB" sz="2700" dirty="0" smtClean="0">
                <a:solidFill>
                  <a:schemeClr val="bg1"/>
                </a:solidFill>
              </a:rPr>
              <a:t>tribunes and plebeian aediles - </a:t>
            </a:r>
            <a:r>
              <a:rPr lang="en-GB" sz="2700" dirty="0">
                <a:solidFill>
                  <a:schemeClr val="bg1"/>
                </a:solidFill>
              </a:rPr>
              <a:t>summoned by the peoples tribunes and considers proposals put forward by them. </a:t>
            </a:r>
          </a:p>
          <a:p>
            <a:endParaRPr lang="en-GB" sz="700" dirty="0">
              <a:solidFill>
                <a:schemeClr val="bg1"/>
              </a:solidFill>
            </a:endParaRPr>
          </a:p>
          <a:p>
            <a:r>
              <a:rPr lang="en-GB" sz="2700" dirty="0">
                <a:solidFill>
                  <a:schemeClr val="bg1"/>
                </a:solidFill>
              </a:rPr>
              <a:t>Also </a:t>
            </a:r>
            <a:r>
              <a:rPr lang="en-GB" sz="2700" i="1" dirty="0">
                <a:solidFill>
                  <a:schemeClr val="bg1"/>
                </a:solidFill>
              </a:rPr>
              <a:t>comitia </a:t>
            </a:r>
            <a:r>
              <a:rPr lang="en-GB" sz="2700" i="1" dirty="0" err="1" smtClean="0">
                <a:solidFill>
                  <a:schemeClr val="bg1"/>
                </a:solidFill>
              </a:rPr>
              <a:t>curiata</a:t>
            </a:r>
            <a:r>
              <a:rPr lang="en-GB" sz="2700" i="1" dirty="0">
                <a:solidFill>
                  <a:schemeClr val="bg1"/>
                </a:solidFill>
              </a:rPr>
              <a:t>.</a:t>
            </a:r>
            <a:endParaRPr lang="en-GB" sz="2700" i="1" dirty="0" smtClean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4797152"/>
            <a:ext cx="9144000" cy="2060847"/>
          </a:xfrm>
        </p:spPr>
        <p:txBody>
          <a:bodyPr>
            <a:normAutofit fontScale="77500" lnSpcReduction="20000"/>
          </a:bodyPr>
          <a:lstStyle/>
          <a:p>
            <a:r>
              <a:rPr lang="en-GB" sz="3100" b="1" dirty="0" smtClean="0">
                <a:solidFill>
                  <a:schemeClr val="bg1"/>
                </a:solidFill>
              </a:rPr>
              <a:t>Gaining electoral support</a:t>
            </a:r>
            <a:r>
              <a:rPr lang="en-GB" sz="3100" dirty="0" smtClean="0">
                <a:solidFill>
                  <a:schemeClr val="bg1"/>
                </a:solidFill>
              </a:rPr>
              <a:t>: </a:t>
            </a:r>
          </a:p>
          <a:p>
            <a:pPr lvl="1"/>
            <a:r>
              <a:rPr lang="en-GB" sz="2800" dirty="0" smtClean="0">
                <a:solidFill>
                  <a:schemeClr val="bg1"/>
                </a:solidFill>
              </a:rPr>
              <a:t>Making </a:t>
            </a:r>
            <a:r>
              <a:rPr lang="en-GB" sz="2800" dirty="0">
                <a:solidFill>
                  <a:schemeClr val="bg1"/>
                </a:solidFill>
              </a:rPr>
              <a:t>a name for oneself – law-courts, distinguished military service. </a:t>
            </a:r>
          </a:p>
          <a:p>
            <a:pPr lvl="1"/>
            <a:r>
              <a:rPr lang="en-GB" sz="2800" dirty="0" smtClean="0">
                <a:solidFill>
                  <a:schemeClr val="bg1"/>
                </a:solidFill>
              </a:rPr>
              <a:t>Public </a:t>
            </a:r>
            <a:r>
              <a:rPr lang="en-GB" sz="2800" dirty="0">
                <a:solidFill>
                  <a:schemeClr val="bg1"/>
                </a:solidFill>
              </a:rPr>
              <a:t>benefaction – building programmes, holding games, spectacles and public feasts. </a:t>
            </a:r>
          </a:p>
          <a:p>
            <a:pPr lvl="1"/>
            <a:r>
              <a:rPr lang="en-GB" sz="2800" dirty="0" smtClean="0">
                <a:solidFill>
                  <a:schemeClr val="bg1"/>
                </a:solidFill>
              </a:rPr>
              <a:t>Electoral </a:t>
            </a:r>
            <a:r>
              <a:rPr lang="en-GB" sz="2800" dirty="0">
                <a:solidFill>
                  <a:schemeClr val="bg1"/>
                </a:solidFill>
              </a:rPr>
              <a:t>bribery (officially illegal, but often widespread). </a:t>
            </a:r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224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70" t="6725" b="61159"/>
          <a:stretch/>
        </p:blipFill>
        <p:spPr>
          <a:xfrm>
            <a:off x="179512" y="764704"/>
            <a:ext cx="8796060" cy="5577982"/>
          </a:xfrm>
        </p:spPr>
      </p:pic>
    </p:spTree>
    <p:extLst>
      <p:ext uri="{BB962C8B-B14F-4D97-AF65-F5344CB8AC3E}">
        <p14:creationId xmlns:p14="http://schemas.microsoft.com/office/powerpoint/2010/main" val="15199296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“Constitutional Flexibility”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92514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Marius elected for five successive consulships (104-100 BC) to deal with the </a:t>
            </a:r>
            <a:r>
              <a:rPr lang="en-GB" dirty="0" err="1">
                <a:solidFill>
                  <a:schemeClr val="bg1"/>
                </a:solidFill>
              </a:rPr>
              <a:t>Cimbri</a:t>
            </a:r>
            <a:r>
              <a:rPr lang="en-GB" dirty="0">
                <a:solidFill>
                  <a:schemeClr val="bg1"/>
                </a:solidFill>
              </a:rPr>
              <a:t> and </a:t>
            </a:r>
            <a:r>
              <a:rPr lang="en-GB" dirty="0" err="1">
                <a:solidFill>
                  <a:schemeClr val="bg1"/>
                </a:solidFill>
              </a:rPr>
              <a:t>Teutones</a:t>
            </a:r>
            <a:r>
              <a:rPr lang="en-GB" dirty="0">
                <a:solidFill>
                  <a:schemeClr val="bg1"/>
                </a:solidFill>
              </a:rPr>
              <a:t>.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Sulla </a:t>
            </a:r>
            <a:r>
              <a:rPr lang="en-GB" dirty="0">
                <a:solidFill>
                  <a:schemeClr val="bg1"/>
                </a:solidFill>
              </a:rPr>
              <a:t>becomes dictator between </a:t>
            </a:r>
            <a:r>
              <a:rPr lang="en-GB" dirty="0" smtClean="0">
                <a:solidFill>
                  <a:schemeClr val="bg1"/>
                </a:solidFill>
              </a:rPr>
              <a:t>82/81 </a:t>
            </a:r>
            <a:r>
              <a:rPr lang="en-GB" dirty="0">
                <a:solidFill>
                  <a:schemeClr val="bg1"/>
                </a:solidFill>
              </a:rPr>
              <a:t>BC (Julius Caesar becomes dictator for life in 44 BC).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Pompey </a:t>
            </a:r>
            <a:r>
              <a:rPr lang="en-GB" dirty="0">
                <a:solidFill>
                  <a:schemeClr val="bg1"/>
                </a:solidFill>
              </a:rPr>
              <a:t>sole consul for 52 BC.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Formation </a:t>
            </a:r>
            <a:r>
              <a:rPr lang="en-GB" dirty="0">
                <a:solidFill>
                  <a:schemeClr val="bg1"/>
                </a:solidFill>
              </a:rPr>
              <a:t>of Second Triumvirate in 43 BC.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338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7260"/>
            <a:ext cx="8784976" cy="114300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Establishment of the </a:t>
            </a:r>
            <a:r>
              <a:rPr lang="en-GB" dirty="0" err="1" smtClean="0">
                <a:solidFill>
                  <a:schemeClr val="bg1"/>
                </a:solidFill>
              </a:rPr>
              <a:t>Principate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50260"/>
            <a:ext cx="9144000" cy="5707740"/>
          </a:xfrm>
        </p:spPr>
        <p:txBody>
          <a:bodyPr>
            <a:normAutofit fontScale="85000" lnSpcReduction="10000"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Augustus first of the “emperors”. 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r>
              <a:rPr lang="en-GB" sz="3200" i="1" dirty="0" smtClean="0">
                <a:solidFill>
                  <a:schemeClr val="bg1"/>
                </a:solidFill>
              </a:rPr>
              <a:t>Imperator </a:t>
            </a:r>
            <a:r>
              <a:rPr lang="en-GB" sz="3200" dirty="0">
                <a:solidFill>
                  <a:schemeClr val="bg1"/>
                </a:solidFill>
              </a:rPr>
              <a:t>- holding </a:t>
            </a:r>
            <a:r>
              <a:rPr lang="en-GB" sz="3200" i="1" dirty="0">
                <a:solidFill>
                  <a:schemeClr val="bg1"/>
                </a:solidFill>
              </a:rPr>
              <a:t>imperium</a:t>
            </a:r>
            <a:r>
              <a:rPr lang="en-GB" sz="3200" dirty="0">
                <a:solidFill>
                  <a:schemeClr val="bg1"/>
                </a:solidFill>
              </a:rPr>
              <a:t>. 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r>
              <a:rPr lang="en-GB" sz="3200" dirty="0" err="1" smtClean="0">
                <a:solidFill>
                  <a:schemeClr val="bg1"/>
                </a:solidFill>
              </a:rPr>
              <a:t>Princeps</a:t>
            </a:r>
            <a:r>
              <a:rPr lang="en-GB" sz="3200" dirty="0" smtClean="0">
                <a:solidFill>
                  <a:schemeClr val="bg1"/>
                </a:solidFill>
              </a:rPr>
              <a:t> </a:t>
            </a:r>
            <a:r>
              <a:rPr lang="en-GB" sz="3200" dirty="0">
                <a:solidFill>
                  <a:schemeClr val="bg1"/>
                </a:solidFill>
              </a:rPr>
              <a:t>– leading citizen – </a:t>
            </a:r>
            <a:r>
              <a:rPr lang="en-GB" sz="3200" dirty="0" err="1">
                <a:solidFill>
                  <a:schemeClr val="bg1"/>
                </a:solidFill>
              </a:rPr>
              <a:t>Principate</a:t>
            </a:r>
            <a:r>
              <a:rPr lang="en-GB" sz="3200" dirty="0">
                <a:solidFill>
                  <a:schemeClr val="bg1"/>
                </a:solidFill>
              </a:rPr>
              <a:t>. 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r>
              <a:rPr lang="en-GB" sz="3200" dirty="0" smtClean="0">
                <a:solidFill>
                  <a:schemeClr val="bg1"/>
                </a:solidFill>
              </a:rPr>
              <a:t>Domination </a:t>
            </a:r>
            <a:r>
              <a:rPr lang="en-GB" sz="3200" dirty="0">
                <a:solidFill>
                  <a:schemeClr val="bg1"/>
                </a:solidFill>
              </a:rPr>
              <a:t>of the emperors but within the framework of earlier republic institutions</a:t>
            </a:r>
            <a:r>
              <a:rPr lang="en-GB" sz="3200" dirty="0" smtClean="0">
                <a:solidFill>
                  <a:schemeClr val="bg1"/>
                </a:solidFill>
              </a:rPr>
              <a:t>.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r>
              <a:rPr lang="en-GB" sz="3200" dirty="0" smtClean="0">
                <a:solidFill>
                  <a:schemeClr val="bg1"/>
                </a:solidFill>
              </a:rPr>
              <a:t>Perception of the Principate:</a:t>
            </a:r>
          </a:p>
          <a:p>
            <a:pPr lvl="1"/>
            <a:r>
              <a:rPr lang="en-GB" b="1" dirty="0">
                <a:solidFill>
                  <a:schemeClr val="bg1"/>
                </a:solidFill>
              </a:rPr>
              <a:t>Strabo </a:t>
            </a:r>
            <a:r>
              <a:rPr lang="en-GB" b="1" i="1" dirty="0">
                <a:solidFill>
                  <a:schemeClr val="bg1"/>
                </a:solidFill>
              </a:rPr>
              <a:t>Geog</a:t>
            </a:r>
            <a:r>
              <a:rPr lang="en-GB" b="1" dirty="0">
                <a:solidFill>
                  <a:schemeClr val="bg1"/>
                </a:solidFill>
              </a:rPr>
              <a:t>. </a:t>
            </a:r>
            <a:r>
              <a:rPr lang="en-GB" b="1" dirty="0" smtClean="0">
                <a:solidFill>
                  <a:schemeClr val="bg1"/>
                </a:solidFill>
              </a:rPr>
              <a:t>6.4 </a:t>
            </a:r>
            <a:r>
              <a:rPr lang="en-GB" dirty="0" smtClean="0">
                <a:solidFill>
                  <a:schemeClr val="bg1"/>
                </a:solidFill>
              </a:rPr>
              <a:t>– August like a father with absolute authority.</a:t>
            </a:r>
          </a:p>
          <a:p>
            <a:pPr lvl="1"/>
            <a:r>
              <a:rPr lang="en-GB" b="1" dirty="0" smtClean="0">
                <a:solidFill>
                  <a:schemeClr val="bg1"/>
                </a:solidFill>
              </a:rPr>
              <a:t>Tacitus </a:t>
            </a:r>
            <a:r>
              <a:rPr lang="en-GB" b="1" i="1" dirty="0" smtClean="0">
                <a:solidFill>
                  <a:schemeClr val="bg1"/>
                </a:solidFill>
              </a:rPr>
              <a:t>Ann. </a:t>
            </a:r>
            <a:r>
              <a:rPr lang="en-GB" b="1" dirty="0" smtClean="0">
                <a:solidFill>
                  <a:schemeClr val="bg1"/>
                </a:solidFill>
              </a:rPr>
              <a:t>1.1 </a:t>
            </a:r>
            <a:r>
              <a:rPr lang="en-GB" dirty="0" smtClean="0">
                <a:solidFill>
                  <a:schemeClr val="bg1"/>
                </a:solidFill>
              </a:rPr>
              <a:t>– wearied after civil strife the world subjected to 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Augustus under the title of </a:t>
            </a:r>
            <a:r>
              <a:rPr lang="en-GB" dirty="0" err="1" smtClean="0">
                <a:solidFill>
                  <a:schemeClr val="bg1"/>
                </a:solidFill>
              </a:rPr>
              <a:t>princeps</a:t>
            </a:r>
            <a:r>
              <a:rPr lang="en-GB" dirty="0" smtClean="0">
                <a:solidFill>
                  <a:schemeClr val="bg1"/>
                </a:solidFill>
              </a:rPr>
              <a:t>. </a:t>
            </a:r>
          </a:p>
          <a:p>
            <a:pPr lvl="1"/>
            <a:r>
              <a:rPr lang="en-GB" b="1" dirty="0" err="1" smtClean="0">
                <a:solidFill>
                  <a:schemeClr val="bg1"/>
                </a:solidFill>
              </a:rPr>
              <a:t>Dio</a:t>
            </a:r>
            <a:r>
              <a:rPr lang="en-GB" b="1" dirty="0" smtClean="0">
                <a:solidFill>
                  <a:schemeClr val="bg1"/>
                </a:solidFill>
              </a:rPr>
              <a:t> </a:t>
            </a:r>
            <a:r>
              <a:rPr lang="en-GB" b="1" dirty="0">
                <a:solidFill>
                  <a:schemeClr val="bg1"/>
                </a:solidFill>
              </a:rPr>
              <a:t>Cassius </a:t>
            </a:r>
            <a:r>
              <a:rPr lang="en-GB" b="1" dirty="0" smtClean="0">
                <a:solidFill>
                  <a:schemeClr val="bg1"/>
                </a:solidFill>
              </a:rPr>
              <a:t>53.17</a:t>
            </a:r>
            <a:r>
              <a:rPr lang="en-GB" dirty="0" smtClean="0">
                <a:solidFill>
                  <a:schemeClr val="bg1"/>
                </a:solidFill>
              </a:rPr>
              <a:t> – in reality a monarchy but without the titles.</a:t>
            </a:r>
          </a:p>
          <a:p>
            <a:pPr lvl="1"/>
            <a:endParaRPr lang="en-GB" sz="500" dirty="0">
              <a:solidFill>
                <a:schemeClr val="bg1"/>
              </a:solidFill>
            </a:endParaRPr>
          </a:p>
          <a:p>
            <a:pPr marL="137160" indent="0">
              <a:buNone/>
            </a:pPr>
            <a:r>
              <a:rPr lang="en-GB" dirty="0">
                <a:solidFill>
                  <a:schemeClr val="bg1"/>
                </a:solidFill>
              </a:rPr>
              <a:t>“At the age of nineteen [44 BC] on my own responsibility and at my own expense I raised an army, with which I successfully championed the liberty of the republic when it was oppressed by the tyranny of a faction.” – </a:t>
            </a:r>
            <a:r>
              <a:rPr lang="en-GB" b="1" i="1" dirty="0">
                <a:solidFill>
                  <a:schemeClr val="bg1"/>
                </a:solidFill>
              </a:rPr>
              <a:t>Res Gestae </a:t>
            </a:r>
            <a:r>
              <a:rPr lang="en-GB" b="1" i="1" dirty="0" err="1">
                <a:solidFill>
                  <a:schemeClr val="bg1"/>
                </a:solidFill>
              </a:rPr>
              <a:t>Divi</a:t>
            </a:r>
            <a:r>
              <a:rPr lang="en-GB" b="1" i="1" dirty="0">
                <a:solidFill>
                  <a:schemeClr val="bg1"/>
                </a:solidFill>
              </a:rPr>
              <a:t> </a:t>
            </a:r>
            <a:r>
              <a:rPr lang="en-GB" b="1" i="1" dirty="0" err="1">
                <a:solidFill>
                  <a:schemeClr val="bg1"/>
                </a:solidFill>
              </a:rPr>
              <a:t>Augusti</a:t>
            </a:r>
            <a:r>
              <a:rPr lang="en-GB" b="1" i="1" dirty="0">
                <a:solidFill>
                  <a:schemeClr val="bg1"/>
                </a:solidFill>
              </a:rPr>
              <a:t> </a:t>
            </a:r>
            <a:r>
              <a:rPr lang="en-GB" b="1" dirty="0">
                <a:solidFill>
                  <a:schemeClr val="bg1"/>
                </a:solidFill>
              </a:rPr>
              <a:t>1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  <a:p>
            <a:pPr marL="13716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137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Decline of the Assemblies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7638"/>
            <a:ext cx="9144000" cy="532373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Assemblies confirm decisions of the </a:t>
            </a:r>
            <a:r>
              <a:rPr lang="en-GB" dirty="0" smtClean="0">
                <a:solidFill>
                  <a:schemeClr val="bg1"/>
                </a:solidFill>
              </a:rPr>
              <a:t>Augustus. </a:t>
            </a:r>
            <a:endParaRPr lang="en-GB" dirty="0">
              <a:solidFill>
                <a:schemeClr val="bg1"/>
              </a:solidFill>
            </a:endParaRPr>
          </a:p>
          <a:p>
            <a:endParaRPr lang="en-GB" sz="500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AD 14 </a:t>
            </a:r>
            <a:r>
              <a:rPr lang="en-GB" dirty="0">
                <a:solidFill>
                  <a:schemeClr val="bg1"/>
                </a:solidFill>
              </a:rPr>
              <a:t>- Tiberius transfers the election of magistrates from popular assemblies to the Senate. 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Gaius </a:t>
            </a:r>
            <a:r>
              <a:rPr lang="en-GB" dirty="0">
                <a:solidFill>
                  <a:schemeClr val="bg1"/>
                </a:solidFill>
              </a:rPr>
              <a:t>“Caligula” (AD 37-41) restores election of magistrates to the popular assemblies, but this soon abandoned. </a:t>
            </a:r>
          </a:p>
          <a:p>
            <a:pPr marL="137160" indent="0">
              <a:buNone/>
            </a:pPr>
            <a:endParaRPr lang="en-GB" sz="500" dirty="0">
              <a:solidFill>
                <a:schemeClr val="bg1"/>
              </a:solidFill>
            </a:endParaRPr>
          </a:p>
          <a:p>
            <a:pPr marL="137160" indent="0">
              <a:buNone/>
            </a:pPr>
            <a:r>
              <a:rPr lang="en-GB" dirty="0" smtClean="0">
                <a:solidFill>
                  <a:schemeClr val="bg1"/>
                </a:solidFill>
              </a:rPr>
              <a:t>“They </a:t>
            </a:r>
            <a:r>
              <a:rPr lang="en-GB" dirty="0">
                <a:solidFill>
                  <a:schemeClr val="bg1"/>
                </a:solidFill>
              </a:rPr>
              <a:t>shed their sense of responsibility long ago, when they lost their votes and their bribes; the mob that used to grant power, high office, and the legions, everything, curtails its desires, and reveals its anxiety for two things only, bread and circuses.” - </a:t>
            </a:r>
            <a:r>
              <a:rPr lang="en-GB" b="1" dirty="0">
                <a:solidFill>
                  <a:schemeClr val="bg1"/>
                </a:solidFill>
              </a:rPr>
              <a:t>Juvenal </a:t>
            </a:r>
            <a:r>
              <a:rPr lang="en-GB" b="1" i="1" dirty="0">
                <a:solidFill>
                  <a:schemeClr val="bg1"/>
                </a:solidFill>
              </a:rPr>
              <a:t>Satires</a:t>
            </a:r>
            <a:r>
              <a:rPr lang="en-GB" b="1" dirty="0">
                <a:solidFill>
                  <a:schemeClr val="bg1"/>
                </a:solidFill>
              </a:rPr>
              <a:t> </a:t>
            </a:r>
            <a:r>
              <a:rPr lang="en-GB" b="1" dirty="0" smtClean="0">
                <a:solidFill>
                  <a:schemeClr val="bg1"/>
                </a:solidFill>
              </a:rPr>
              <a:t>10.77-81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  <a:endParaRPr lang="en-GB" dirty="0">
              <a:solidFill>
                <a:schemeClr val="bg1"/>
              </a:solidFill>
            </a:endParaRPr>
          </a:p>
          <a:p>
            <a:pPr marL="13716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998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How to Become Emperor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069160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chemeClr val="bg1"/>
                </a:solidFill>
              </a:rPr>
              <a:t>“Dynastic succession” </a:t>
            </a:r>
            <a:r>
              <a:rPr lang="en-GB" dirty="0" smtClean="0">
                <a:solidFill>
                  <a:schemeClr val="bg1"/>
                </a:solidFill>
              </a:rPr>
              <a:t>– e.g. Vespasian to Titus. </a:t>
            </a:r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Adoption </a:t>
            </a:r>
            <a:r>
              <a:rPr lang="en-GB" dirty="0">
                <a:solidFill>
                  <a:schemeClr val="bg1"/>
                </a:solidFill>
              </a:rPr>
              <a:t>– “Five Good Emperors” – Nerva, Trajan, Hadrian, Antoninus Pius and Marcus Aurelius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It would be misleading to see this as non-dynastic.</a:t>
            </a:r>
          </a:p>
          <a:p>
            <a:pPr lvl="2"/>
            <a:r>
              <a:rPr lang="en-GB" dirty="0" smtClean="0">
                <a:solidFill>
                  <a:schemeClr val="bg1"/>
                </a:solidFill>
              </a:rPr>
              <a:t>Hadrian – nephew of Trajan</a:t>
            </a:r>
          </a:p>
          <a:p>
            <a:pPr lvl="2"/>
            <a:r>
              <a:rPr lang="en-GB" dirty="0" smtClean="0">
                <a:solidFill>
                  <a:schemeClr val="bg1"/>
                </a:solidFill>
              </a:rPr>
              <a:t>Marcus </a:t>
            </a:r>
            <a:r>
              <a:rPr lang="en-GB" dirty="0">
                <a:solidFill>
                  <a:schemeClr val="bg1"/>
                </a:solidFill>
              </a:rPr>
              <a:t>Aurelius - paternal aunt, </a:t>
            </a:r>
            <a:r>
              <a:rPr lang="en-GB" dirty="0" err="1">
                <a:solidFill>
                  <a:schemeClr val="bg1"/>
                </a:solidFill>
              </a:rPr>
              <a:t>Annia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err="1">
                <a:solidFill>
                  <a:schemeClr val="bg1"/>
                </a:solidFill>
              </a:rPr>
              <a:t>Galeria</a:t>
            </a:r>
            <a:r>
              <a:rPr lang="en-GB" dirty="0">
                <a:solidFill>
                  <a:schemeClr val="bg1"/>
                </a:solidFill>
              </a:rPr>
              <a:t> Faustina (Faustina the Elder), </a:t>
            </a:r>
            <a:r>
              <a:rPr lang="en-GB" dirty="0" smtClean="0">
                <a:solidFill>
                  <a:schemeClr val="bg1"/>
                </a:solidFill>
              </a:rPr>
              <a:t>the wife of </a:t>
            </a:r>
            <a:r>
              <a:rPr lang="en-GB" dirty="0">
                <a:solidFill>
                  <a:schemeClr val="bg1"/>
                </a:solidFill>
              </a:rPr>
              <a:t>Antoninus Pius.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Usurpation </a:t>
            </a:r>
            <a:r>
              <a:rPr lang="en-GB" dirty="0">
                <a:solidFill>
                  <a:schemeClr val="bg1"/>
                </a:solidFill>
              </a:rPr>
              <a:t>and Assassination – e.g. Gaius to Claudius, Nero to Galba, Alexander Severus to </a:t>
            </a:r>
            <a:r>
              <a:rPr lang="en-GB" dirty="0" err="1">
                <a:solidFill>
                  <a:schemeClr val="bg1"/>
                </a:solidFill>
              </a:rPr>
              <a:t>Maximinus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err="1">
                <a:solidFill>
                  <a:schemeClr val="bg1"/>
                </a:solidFill>
              </a:rPr>
              <a:t>Thrax</a:t>
            </a:r>
            <a:r>
              <a:rPr lang="en-GB" dirty="0">
                <a:solidFill>
                  <a:schemeClr val="bg1"/>
                </a:solidFill>
              </a:rPr>
              <a:t>.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Support </a:t>
            </a:r>
            <a:r>
              <a:rPr lang="en-GB" dirty="0">
                <a:solidFill>
                  <a:schemeClr val="bg1"/>
                </a:solidFill>
              </a:rPr>
              <a:t>of military and deputy commanders vital.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3863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Bibliography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Brennan, T. C. 2004: Power and Process under the Republican “Constitution”. In </a:t>
            </a:r>
            <a:r>
              <a:rPr lang="en-GB" i="1" dirty="0" smtClean="0">
                <a:solidFill>
                  <a:schemeClr val="bg1"/>
                </a:solidFill>
              </a:rPr>
              <a:t>The Cambridge Companion to the Roman Republic</a:t>
            </a:r>
            <a:r>
              <a:rPr lang="en-GB" dirty="0" smtClean="0">
                <a:solidFill>
                  <a:schemeClr val="bg1"/>
                </a:solidFill>
              </a:rPr>
              <a:t>, Flower, H. I. (ed.): Cambridge: 31-65.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Lewis, N. 1974: </a:t>
            </a:r>
            <a:r>
              <a:rPr lang="en-GB" i="1" dirty="0" smtClean="0">
                <a:solidFill>
                  <a:schemeClr val="bg1"/>
                </a:solidFill>
              </a:rPr>
              <a:t>The Roman </a:t>
            </a:r>
            <a:r>
              <a:rPr lang="en-GB" i="1" dirty="0" err="1" smtClean="0">
                <a:solidFill>
                  <a:schemeClr val="bg1"/>
                </a:solidFill>
              </a:rPr>
              <a:t>Principate</a:t>
            </a:r>
            <a:r>
              <a:rPr lang="en-GB" i="1" dirty="0" smtClean="0">
                <a:solidFill>
                  <a:schemeClr val="bg1"/>
                </a:solidFill>
              </a:rPr>
              <a:t>: 27 B.C. – 285 A.D.</a:t>
            </a:r>
            <a:r>
              <a:rPr lang="en-GB" dirty="0" smtClean="0">
                <a:solidFill>
                  <a:schemeClr val="bg1"/>
                </a:solidFill>
              </a:rPr>
              <a:t> Toronto.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Patterson, J. R. 2000. </a:t>
            </a:r>
            <a:r>
              <a:rPr lang="en-GB" i="1" dirty="0" smtClean="0">
                <a:solidFill>
                  <a:schemeClr val="bg1"/>
                </a:solidFill>
              </a:rPr>
              <a:t>Political Life in the City of Rome. </a:t>
            </a:r>
            <a:r>
              <a:rPr lang="en-GB" dirty="0" smtClean="0">
                <a:solidFill>
                  <a:schemeClr val="bg1"/>
                </a:solidFill>
              </a:rPr>
              <a:t>Bristol: Bristol Classical Press.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87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1209</Words>
  <Application>Microsoft Office PowerPoint</Application>
  <PresentationFormat>On-screen Show (4:3)</PresentationFormat>
  <Paragraphs>158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Book Antiqua</vt:lpstr>
      <vt:lpstr>Lucida Sans</vt:lpstr>
      <vt:lpstr>Wingdings</vt:lpstr>
      <vt:lpstr>Wingdings 2</vt:lpstr>
      <vt:lpstr>Wingdings 3</vt:lpstr>
      <vt:lpstr>Apex</vt:lpstr>
      <vt:lpstr>Everyday Life in Ancient Rome</vt:lpstr>
      <vt:lpstr>Ancient terminology vs. modern conceptions</vt:lpstr>
      <vt:lpstr>Ancient Though</vt:lpstr>
      <vt:lpstr>Rome: From the Republic to the Principate </vt:lpstr>
      <vt:lpstr>Roman Constitutional History</vt:lpstr>
      <vt:lpstr>Res Publica – The State</vt:lpstr>
      <vt:lpstr>The Senate</vt:lpstr>
      <vt:lpstr>Cursus Honorum</vt:lpstr>
      <vt:lpstr>Popular Assemblies</vt:lpstr>
      <vt:lpstr>PowerPoint Presentation</vt:lpstr>
      <vt:lpstr>“Constitutional Flexibility” </vt:lpstr>
      <vt:lpstr>Establishment of the Principate</vt:lpstr>
      <vt:lpstr>Decline of the Assemblies</vt:lpstr>
      <vt:lpstr>How to Become Emperor</vt:lpstr>
      <vt:lpstr>Bibliography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Athens and Rome: Life and Culture in Classical Antiquity</dc:title>
  <dc:creator>Matt</dc:creator>
  <cp:lastModifiedBy>Matt</cp:lastModifiedBy>
  <cp:revision>82</cp:revision>
  <dcterms:created xsi:type="dcterms:W3CDTF">2014-12-08T14:14:46Z</dcterms:created>
  <dcterms:modified xsi:type="dcterms:W3CDTF">2018-12-29T20:46:39Z</dcterms:modified>
</cp:coreProperties>
</file>