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7197"/>
    <p:restoredTop sz="95755"/>
  </p:normalViewPr>
  <p:slideViewPr>
    <p:cSldViewPr snapToGrid="0">
      <p:cViewPr varScale="1">
        <p:scale>
          <a:sx n="104" d="100"/>
          <a:sy n="104" d="100"/>
        </p:scale>
        <p:origin x="232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9C6C1-7303-0E6C-D0A2-572F943C3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39C9BD-1D92-1DE0-C75F-9EB6C73506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D52259-1BA5-8D50-1240-E1E71E405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7CD7F-1B28-B9F3-F2B2-71664E2F5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99BC7-D385-FA5D-825B-4D7EF3990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080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23B39-D36D-70C4-990C-2BE06403D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6C731-6078-E5AF-6CCB-6BE26EAFF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F235F3-650C-DBA1-A45E-FC6414C1D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E49EAB-09DB-6F21-2EF5-B38B5047E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3F5A9-3577-2972-A1C4-6F608017D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012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F19AC-F604-AC9E-0BDD-02FF047B9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CE6098-94AF-0E7A-2258-DF74028046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58206-0233-0BD2-E4FC-26D6EE9A4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1FEE0-47A7-8A59-941C-C0AD4AD17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DF0A1-FE79-9A5F-DDD4-BAC2F4C06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33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4E937-3C93-20CE-BA39-16906984B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3D469-1870-D740-417E-380F8CF589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270F65-482C-0F2C-6F40-FDD64A365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A7152-A6A6-906C-15E5-69F0A13A3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CDF82-210F-FD0D-11D0-88A88557D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A1263-8218-D1D6-4907-FC739FC3E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345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B4C3F-B10B-9E63-4715-16110964C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CB361-61FA-DDE3-2B28-8705DA062F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102B4E-7E40-6754-20B4-EBEC92E87A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6CE150-58CA-9923-5D8A-11F9989F8F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861643-94A8-F992-0C96-0384A67950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848942-3C9E-C64B-E988-3AF658042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B44100-5FF3-8A1E-FF03-E882D78F7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2627BC-E49A-09C7-96D1-7ED1897FD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346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453F5-5647-7B9E-1FA2-FC488A07B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9BEBE1-0A9C-0674-BF55-13D9B224D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F8330D-11AA-2863-66DC-93331853B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B6A76F-990F-2EB3-C0FA-27EA4DB69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851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03696D-852B-D888-CE7F-BF1AD2D23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46C11D-6680-3654-2C2F-E519150E2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88D6A-8018-EA83-7AF2-D20D6604D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810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54392-EF39-7EEE-7228-B81EA1795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B27F6-4C86-A78D-092D-3E3EE3BCF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8F9C68-E398-64FF-BA3C-05A6A6D90E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368FC2-7DE4-7ACB-8F9E-A9C5A1BD2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1FADF5-0D9B-08EE-7B9C-9BF22E5F7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145DB-7248-1C45-3485-E70EE355D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8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11883-3E1B-551C-C350-75AF28B6C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696866-D488-3A1B-74F7-6620BD1088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98E3CD-D923-FF7A-BFBA-5BD82BBD2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BBFDBE-AB48-FD4B-9C19-A3830B474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E80827-9F1A-1A27-E66F-098F11A90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4018DE-EAAA-F55C-6D40-03FC26CC8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87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7DDF8-EAFD-AD59-C637-59EA1E776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A23AB3-3240-420D-ABE2-FD98AF33AE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0635B-A416-9294-26F2-F5BD6FB01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E353F-330E-5AC8-231A-770968955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83096-2C9E-9127-6F09-3E146F285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155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EF82A5-A898-00BD-F519-06B0D776FC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8D64A8-2A48-F84C-FE2F-7A1C43911C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23CDB-769D-C907-E9E1-E7AB0FF7D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8B748-7C76-7547-EA1B-25F91E49E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0DF57-4465-087B-2AFE-5591D70FE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44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A66FAF-0809-5D12-1831-D679A9B59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AE30C-3CA5-B2F7-ADAF-F63CCD9E4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02B10-6152-255E-0F38-357940AE25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3EBA9-A0F9-1748-BC54-73BDA50E06BE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DB308-81FD-ADBA-2AA8-01CDDE0CBC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0D231-4C5C-03C4-F292-2F87DBFBB4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E43A3-100B-1B44-8777-736C225F7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6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099362"/>
              </p:ext>
            </p:extLst>
          </p:nvPr>
        </p:nvGraphicFramePr>
        <p:xfrm>
          <a:off x="264092" y="1155526"/>
          <a:ext cx="3848568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7608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94096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504642"/>
              </p:ext>
            </p:extLst>
          </p:nvPr>
        </p:nvGraphicFramePr>
        <p:xfrm>
          <a:off x="5412937" y="1266689"/>
          <a:ext cx="3232249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7899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6435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>
                          <a:solidFill>
                            <a:schemeClr val="tx1"/>
                          </a:solidFill>
                        </a:rPr>
                        <a:t>research  </a:t>
                      </a:r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       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talk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278380" y="257785"/>
            <a:ext cx="1573123" cy="748144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I </a:t>
            </a:r>
            <a:r>
              <a:rPr lang="en-US" sz="2000" b="1" dirty="0" err="1">
                <a:solidFill>
                  <a:schemeClr val="bg1"/>
                </a:solidFill>
              </a:rPr>
              <a:t>ddechrau</a:t>
            </a:r>
            <a:r>
              <a:rPr lang="en-US" sz="2000" b="1" dirty="0">
                <a:solidFill>
                  <a:schemeClr val="bg1"/>
                </a:solidFill>
              </a:rPr>
              <a:t>…</a:t>
            </a:r>
          </a:p>
          <a:p>
            <a:pPr algn="ctr"/>
            <a:r>
              <a:rPr lang="en-US" sz="1600" i="1" dirty="0">
                <a:solidFill>
                  <a:schemeClr val="bg1"/>
                </a:solidFill>
              </a:rPr>
              <a:t>To start…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050160"/>
              </p:ext>
            </p:extLst>
          </p:nvPr>
        </p:nvGraphicFramePr>
        <p:xfrm>
          <a:off x="219487" y="3146230"/>
          <a:ext cx="3893173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659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925514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1719787" y="5894143"/>
            <a:ext cx="2787630" cy="553153"/>
          </a:xfrm>
          <a:prstGeom prst="roundRect">
            <a:avLst/>
          </a:prstGeom>
          <a:solidFill>
            <a:srgbClr val="FF99E5"/>
          </a:solidFill>
          <a:ln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* </a:t>
            </a:r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</a:t>
            </a:r>
            <a:r>
              <a:rPr lang="en-US" sz="1400" b="1" dirty="0" err="1"/>
              <a:t>ar</a:t>
            </a:r>
            <a:r>
              <a:rPr lang="en-US" sz="1400" b="1" dirty="0"/>
              <a:t> </a:t>
            </a:r>
            <a:r>
              <a:rPr lang="en-US" sz="1400" b="1" dirty="0" err="1"/>
              <a:t>ôl</a:t>
            </a:r>
            <a:r>
              <a:rPr lang="en-US" sz="1400" b="1" dirty="0"/>
              <a:t> </a:t>
            </a:r>
            <a:r>
              <a:rPr lang="en-US" sz="1400" b="1" dirty="0" err="1"/>
              <a:t>rhagenw</a:t>
            </a:r>
            <a:r>
              <a:rPr lang="en-US" sz="1400" b="1" dirty="0"/>
              <a:t> * </a:t>
            </a:r>
          </a:p>
          <a:p>
            <a:pPr algn="ctr"/>
            <a:r>
              <a:rPr lang="en-US" sz="1200" i="1" dirty="0"/>
              <a:t>(soft mutation after pronouns)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664287"/>
              </p:ext>
            </p:extLst>
          </p:nvPr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syniad(au)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>
                          <a:solidFill>
                            <a:schemeClr val="tx1"/>
                          </a:solidFill>
                        </a:rPr>
                        <a:t>Idea(s)</a:t>
                      </a:r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153019"/>
            <a:ext cx="1435375" cy="706701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Beth?</a:t>
            </a:r>
          </a:p>
          <a:p>
            <a:pPr algn="ctr"/>
            <a:r>
              <a:rPr lang="en-US" sz="1600" b="1" i="1" dirty="0">
                <a:solidFill>
                  <a:schemeClr val="bg1"/>
                </a:solidFill>
              </a:rPr>
              <a:t>What?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124076" y="162250"/>
            <a:ext cx="6251154" cy="694081"/>
          </a:xfrm>
          <a:prstGeom prst="roundRect">
            <a:avLst/>
          </a:prstGeom>
          <a:solidFill>
            <a:srgbClr val="FF99E5"/>
          </a:solidFill>
          <a:ln w="38100">
            <a:solidFill>
              <a:schemeClr val="tx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Sut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agor</a:t>
            </a:r>
            <a:r>
              <a:rPr lang="en-US" sz="2400" b="1" dirty="0"/>
              <a:t> </a:t>
            </a:r>
            <a:r>
              <a:rPr lang="en-US" sz="2400" b="1" dirty="0" err="1"/>
              <a:t>sesiwn</a:t>
            </a:r>
            <a:r>
              <a:rPr lang="en-US" sz="2400" b="1" dirty="0"/>
              <a:t> – </a:t>
            </a:r>
            <a:r>
              <a:rPr lang="en-US" sz="2400" b="1" dirty="0" err="1"/>
              <a:t>adeiladu</a:t>
            </a:r>
            <a:r>
              <a:rPr lang="en-US" sz="2400" b="1" dirty="0"/>
              <a:t> </a:t>
            </a:r>
            <a:r>
              <a:rPr lang="en-US" sz="2400" b="1" dirty="0" err="1"/>
              <a:t>brawddegau</a:t>
            </a:r>
            <a:endParaRPr lang="en-US" sz="2400" b="1" dirty="0"/>
          </a:p>
          <a:p>
            <a:pPr algn="ctr"/>
            <a:r>
              <a:rPr lang="en-US" sz="2000" i="1" dirty="0"/>
              <a:t>Sentence builders to open a session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637769"/>
              </p:ext>
            </p:extLst>
          </p:nvPr>
        </p:nvGraphicFramePr>
        <p:xfrm>
          <a:off x="4327833" y="1554440"/>
          <a:ext cx="877914" cy="3733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>
                          <a:solidFill>
                            <a:schemeClr val="tx1"/>
                          </a:solidFill>
                        </a:rPr>
                        <a:t>Treiglad </a:t>
                      </a:r>
                    </a:p>
                    <a:p>
                      <a:pPr algn="ctr"/>
                      <a:r>
                        <a:rPr lang="cy-GB" sz="1000" dirty="0">
                          <a:solidFill>
                            <a:schemeClr val="tx1"/>
                          </a:solidFill>
                        </a:rPr>
                        <a:t>MEDDAL</a:t>
                      </a:r>
                    </a:p>
                  </a:txBody>
                  <a:tcPr>
                    <a:solidFill>
                      <a:srgbClr val="FF99E5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963687" y="5608001"/>
            <a:ext cx="829635" cy="207785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324826" y="6086169"/>
            <a:ext cx="384448" cy="171942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534894" y="6086169"/>
            <a:ext cx="471983" cy="171942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58441" y="5567460"/>
            <a:ext cx="829634" cy="207786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1CB9DB7D-72F3-7721-FFD6-F61ED68EF3EB}"/>
              </a:ext>
            </a:extLst>
          </p:cNvPr>
          <p:cNvSpPr/>
          <p:nvPr/>
        </p:nvSpPr>
        <p:spPr>
          <a:xfrm>
            <a:off x="5412937" y="3449534"/>
            <a:ext cx="362504" cy="171942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61921F67-C144-A244-2B69-99A9D9269E92}"/>
              </a:ext>
            </a:extLst>
          </p:cNvPr>
          <p:cNvSpPr/>
          <p:nvPr/>
        </p:nvSpPr>
        <p:spPr>
          <a:xfrm>
            <a:off x="5385048" y="4859019"/>
            <a:ext cx="362504" cy="171942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ADD8C9D3-6CA6-D761-E790-8FA3B17C4B24}"/>
              </a:ext>
            </a:extLst>
          </p:cNvPr>
          <p:cNvSpPr/>
          <p:nvPr/>
        </p:nvSpPr>
        <p:spPr>
          <a:xfrm>
            <a:off x="5393328" y="6294668"/>
            <a:ext cx="362504" cy="171942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78448660-7628-C98B-2B90-FFE4B581F9D0}"/>
              </a:ext>
            </a:extLst>
          </p:cNvPr>
          <p:cNvSpPr/>
          <p:nvPr/>
        </p:nvSpPr>
        <p:spPr>
          <a:xfrm>
            <a:off x="5406353" y="4154222"/>
            <a:ext cx="362504" cy="171942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CBF2C149-39C4-8845-AF0E-929890391DB2}"/>
              </a:ext>
            </a:extLst>
          </p:cNvPr>
          <p:cNvSpPr/>
          <p:nvPr/>
        </p:nvSpPr>
        <p:spPr>
          <a:xfrm>
            <a:off x="5393328" y="5580890"/>
            <a:ext cx="362504" cy="180923"/>
          </a:xfrm>
          <a:prstGeom prst="rightArrow">
            <a:avLst/>
          </a:prstGeom>
          <a:solidFill>
            <a:srgbClr val="FF99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983835-E2CF-49DA-B650-C00B47FB8837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c0bc5e67-24c2-4fc5-b969-f791d200abd2"/>
    <ds:schemaRef ds:uri="http://schemas.openxmlformats.org/package/2006/metadata/core-properties"/>
    <ds:schemaRef ds:uri="http://www.w3.org/XML/1998/namespace"/>
    <ds:schemaRef ds:uri="http://purl.org/dc/terms/"/>
    <ds:schemaRef ds:uri="http://purl.org/dc/dcmitype/"/>
    <ds:schemaRef ds:uri="http://schemas.microsoft.com/office/infopath/2007/PartnerControls"/>
    <ds:schemaRef ds:uri="497e3025-69b6-416a-8642-3c6d06f66ac5"/>
  </ds:schemaRefs>
</ds:datastoreItem>
</file>

<file path=customXml/itemProps2.xml><?xml version="1.0" encoding="utf-8"?>
<ds:datastoreItem xmlns:ds="http://schemas.openxmlformats.org/officeDocument/2006/customXml" ds:itemID="{B7CBA541-AFAF-4E79-8FCC-98E66407CB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903811A-EC49-4EC7-835E-325A2716C9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225</Words>
  <Application>Microsoft Macintosh PowerPoint</Application>
  <PresentationFormat>Widescreen</PresentationFormat>
  <Paragraphs>104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Mari Powell</cp:lastModifiedBy>
  <cp:revision>4</cp:revision>
  <dcterms:created xsi:type="dcterms:W3CDTF">2022-10-25T08:50:35Z</dcterms:created>
  <dcterms:modified xsi:type="dcterms:W3CDTF">2023-10-04T10:25:31Z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