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3" r:id="rId7"/>
    <p:sldId id="264" r:id="rId8"/>
    <p:sldId id="265" r:id="rId9"/>
    <p:sldId id="266" r:id="rId10"/>
    <p:sldId id="267" r:id="rId11"/>
    <p:sldId id="268" r:id="rId12"/>
    <p:sldId id="270" r:id="rId13"/>
    <p:sldId id="269" r:id="rId14"/>
    <p:sldId id="271" r:id="rId15"/>
    <p:sldId id="272" r:id="rId1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E406C17B-31DE-41CD-9E62-D4EFDA07659F}" type="slidenum">
              <a:rPr lang="en-GB" smtClean="0"/>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74FBA-1BEF-4609-887C-47FD66D2D1C2}" type="slidenum">
              <a:rPr lang="en-GB" smtClean="0"/>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B57A37F9-583E-4C12-A412-3FBC181BA247}" type="slidenum">
              <a:rPr lang="en-GB" smtClean="0"/>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199C56-BC33-47CF-9D60-2CDE2F722D5C}" type="slidenum">
              <a:rPr lang="en-GB" smtClean="0"/>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001C3D0-B403-446C-B6C6-F07CFEDF9CA8}" type="slidenum">
              <a:rPr lang="en-GB" smtClean="0"/>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112DA9-05BC-4BD3-8F07-B66BD9F22F15}" type="slidenum">
              <a:rPr lang="en-GB" smtClean="0"/>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4790EE-D726-4BA3-89C7-78C1DB7E30DB}" type="slidenum">
              <a:rPr lang="en-GB" smtClean="0"/>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7E6420-8097-4DB9-8EA2-72421ECEB2A9}"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B79830-227B-44E9-BC8B-5AA00534418F}"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E010E2-A01D-4B89-9ED4-6C8B1F333B5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D3BC2-0CF6-460D-950C-454FBD041553}" type="slidenum">
              <a:rPr lang="en-GB" smtClean="0"/>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C24D5F19-53F8-4CDD-A772-29AE7839BEC4}" type="slidenum">
              <a:rPr lang="en-GB" smtClean="0"/>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normAutofit fontScale="90000"/>
          </a:bodyPr>
          <a:lstStyle/>
          <a:p>
            <a:r>
              <a:rPr lang="en-GB"/>
              <a:t>Understanding Groups and Young People</a:t>
            </a:r>
          </a:p>
        </p:txBody>
      </p:sp>
      <p:sp>
        <p:nvSpPr>
          <p:cNvPr id="3076" name="Rectangle 4"/>
          <p:cNvSpPr>
            <a:spLocks noGrp="1" noChangeArrowheads="1"/>
          </p:cNvSpPr>
          <p:nvPr>
            <p:ph type="subTitle" idx="1"/>
          </p:nvPr>
        </p:nvSpPr>
        <p:spPr/>
        <p:txBody>
          <a:bodyPr/>
          <a:lstStyle/>
          <a:p>
            <a:r>
              <a:rPr lang="en-GB"/>
              <a:t>Case study</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Introducing the Assessment</a:t>
            </a:r>
          </a:p>
        </p:txBody>
      </p:sp>
      <p:sp>
        <p:nvSpPr>
          <p:cNvPr id="4099" name="Rectangle 3"/>
          <p:cNvSpPr>
            <a:spLocks noGrp="1" noChangeArrowheads="1"/>
          </p:cNvSpPr>
          <p:nvPr>
            <p:ph sz="quarter" idx="1"/>
          </p:nvPr>
        </p:nvSpPr>
        <p:spPr>
          <a:xfrm>
            <a:off x="457200" y="1989138"/>
            <a:ext cx="8229600" cy="4137025"/>
          </a:xfrm>
        </p:spPr>
        <p:txBody>
          <a:bodyPr/>
          <a:lstStyle/>
          <a:p>
            <a:r>
              <a:rPr lang="en-GB" sz="4000" dirty="0"/>
              <a:t>A </a:t>
            </a:r>
            <a:r>
              <a:rPr lang="en-GB" sz="4000" dirty="0" smtClean="0"/>
              <a:t>case </a:t>
            </a:r>
            <a:r>
              <a:rPr lang="en-GB" sz="4000" dirty="0"/>
              <a:t>study of an individual or group of young people with whom you are working</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Life course</a:t>
            </a:r>
          </a:p>
        </p:txBody>
      </p:sp>
      <p:sp>
        <p:nvSpPr>
          <p:cNvPr id="5123" name="Rectangle 3"/>
          <p:cNvSpPr>
            <a:spLocks noGrp="1" noChangeArrowheads="1"/>
          </p:cNvSpPr>
          <p:nvPr>
            <p:ph sz="quarter" idx="1"/>
          </p:nvPr>
        </p:nvSpPr>
        <p:spPr>
          <a:xfrm>
            <a:off x="457200" y="1600200"/>
            <a:ext cx="8229600" cy="4781550"/>
          </a:xfrm>
        </p:spPr>
        <p:txBody>
          <a:bodyPr/>
          <a:lstStyle/>
          <a:p>
            <a:r>
              <a:rPr lang="en-GB" dirty="0"/>
              <a:t>The assessment task should </a:t>
            </a:r>
            <a:r>
              <a:rPr lang="en-GB" dirty="0" smtClean="0"/>
              <a:t>consider your observations of an individual or group of young people.</a:t>
            </a:r>
          </a:p>
          <a:p>
            <a:pPr>
              <a:buNone/>
            </a:pPr>
            <a:endParaRPr lang="en-GB" sz="2000" dirty="0" smtClean="0"/>
          </a:p>
          <a:p>
            <a:r>
              <a:rPr lang="en-GB" dirty="0" smtClean="0"/>
              <a:t>The study should contain some basic information such as age, their </a:t>
            </a:r>
            <a:r>
              <a:rPr lang="en-GB" dirty="0"/>
              <a:t>life circumstances (family, personal circumstances) and how that influences and is influenced </a:t>
            </a:r>
            <a:r>
              <a:rPr lang="en-GB" dirty="0" smtClean="0"/>
              <a:t>by family, community and peers.</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Youth Work</a:t>
            </a:r>
          </a:p>
        </p:txBody>
      </p:sp>
      <p:sp>
        <p:nvSpPr>
          <p:cNvPr id="6147" name="Rectangle 3"/>
          <p:cNvSpPr>
            <a:spLocks noGrp="1" noChangeArrowheads="1"/>
          </p:cNvSpPr>
          <p:nvPr>
            <p:ph sz="quarter" idx="1"/>
          </p:nvPr>
        </p:nvSpPr>
        <p:spPr/>
        <p:txBody>
          <a:bodyPr/>
          <a:lstStyle/>
          <a:p>
            <a:r>
              <a:rPr lang="en-GB" sz="3600"/>
              <a:t>A question for you </a:t>
            </a:r>
          </a:p>
          <a:p>
            <a:endParaRPr lang="en-GB" sz="3600"/>
          </a:p>
          <a:p>
            <a:pPr lvl="1"/>
            <a:r>
              <a:rPr lang="en-GB" sz="3200"/>
              <a:t>As Youth Workers what should we reasonably know (and be able to understand) about young people in order to provide them with the best possible service?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sz="3200" dirty="0" smtClean="0"/>
              <a:t>Case Study</a:t>
            </a:r>
            <a:endParaRPr lang="en-GB" sz="3200" dirty="0"/>
          </a:p>
        </p:txBody>
      </p:sp>
      <p:sp>
        <p:nvSpPr>
          <p:cNvPr id="7171" name="Rectangle 3"/>
          <p:cNvSpPr>
            <a:spLocks noGrp="1" noChangeArrowheads="1"/>
          </p:cNvSpPr>
          <p:nvPr>
            <p:ph sz="quarter" idx="1"/>
          </p:nvPr>
        </p:nvSpPr>
        <p:spPr>
          <a:xfrm>
            <a:off x="457200" y="1260491"/>
            <a:ext cx="5114932" cy="4525963"/>
          </a:xfrm>
        </p:spPr>
        <p:txBody>
          <a:bodyPr>
            <a:normAutofit lnSpcReduction="10000"/>
          </a:bodyPr>
          <a:lstStyle/>
          <a:p>
            <a:pPr>
              <a:lnSpc>
                <a:spcPct val="80000"/>
              </a:lnSpc>
            </a:pPr>
            <a:endParaRPr lang="en-GB" sz="2400" dirty="0" smtClean="0"/>
          </a:p>
          <a:p>
            <a:pPr>
              <a:lnSpc>
                <a:spcPct val="80000"/>
              </a:lnSpc>
            </a:pPr>
            <a:r>
              <a:rPr lang="en-GB" sz="2400" dirty="0" smtClean="0"/>
              <a:t>Relationships</a:t>
            </a:r>
            <a:endParaRPr lang="en-GB" sz="2400" dirty="0"/>
          </a:p>
          <a:p>
            <a:pPr>
              <a:lnSpc>
                <a:spcPct val="80000"/>
              </a:lnSpc>
            </a:pPr>
            <a:r>
              <a:rPr lang="en-GB" sz="2400" dirty="0"/>
              <a:t>Appearance</a:t>
            </a:r>
          </a:p>
          <a:p>
            <a:pPr>
              <a:lnSpc>
                <a:spcPct val="80000"/>
              </a:lnSpc>
            </a:pPr>
            <a:r>
              <a:rPr lang="en-GB" sz="2400" dirty="0"/>
              <a:t>Mates </a:t>
            </a:r>
          </a:p>
          <a:p>
            <a:pPr>
              <a:lnSpc>
                <a:spcPct val="80000"/>
              </a:lnSpc>
            </a:pPr>
            <a:r>
              <a:rPr lang="en-GB" sz="2400" dirty="0" smtClean="0"/>
              <a:t>A </a:t>
            </a:r>
            <a:r>
              <a:rPr lang="en-GB" sz="2400" dirty="0"/>
              <a:t>feeling of always being right</a:t>
            </a:r>
          </a:p>
          <a:p>
            <a:pPr>
              <a:lnSpc>
                <a:spcPct val="80000"/>
              </a:lnSpc>
            </a:pPr>
            <a:r>
              <a:rPr lang="en-GB" sz="2400" dirty="0"/>
              <a:t>Not caring very much about others – a detachment</a:t>
            </a:r>
          </a:p>
          <a:p>
            <a:pPr>
              <a:lnSpc>
                <a:spcPct val="80000"/>
              </a:lnSpc>
            </a:pPr>
            <a:r>
              <a:rPr lang="en-GB" sz="2400" dirty="0"/>
              <a:t>Hanging around the streets, not having much to do</a:t>
            </a:r>
          </a:p>
          <a:p>
            <a:pPr>
              <a:lnSpc>
                <a:spcPct val="80000"/>
              </a:lnSpc>
            </a:pPr>
            <a:r>
              <a:rPr lang="en-GB" sz="2400" dirty="0"/>
              <a:t>Body changes</a:t>
            </a:r>
          </a:p>
          <a:p>
            <a:pPr>
              <a:lnSpc>
                <a:spcPct val="80000"/>
              </a:lnSpc>
            </a:pPr>
            <a:r>
              <a:rPr lang="en-GB" sz="2400" dirty="0" smtClean="0"/>
              <a:t>Not </a:t>
            </a:r>
            <a:r>
              <a:rPr lang="en-GB" sz="2400" dirty="0"/>
              <a:t>knowing what to do after School</a:t>
            </a:r>
          </a:p>
          <a:p>
            <a:pPr>
              <a:lnSpc>
                <a:spcPct val="80000"/>
              </a:lnSpc>
            </a:pPr>
            <a:r>
              <a:rPr lang="en-GB" sz="2400" dirty="0"/>
              <a:t>Becoming increasingly concerned about getting a decent job</a:t>
            </a:r>
          </a:p>
        </p:txBody>
      </p:sp>
      <p:sp>
        <p:nvSpPr>
          <p:cNvPr id="6" name="Content Placeholder 5"/>
          <p:cNvSpPr>
            <a:spLocks noGrp="1"/>
          </p:cNvSpPr>
          <p:nvPr>
            <p:ph sz="quarter" idx="2"/>
          </p:nvPr>
        </p:nvSpPr>
        <p:spPr>
          <a:xfrm>
            <a:off x="5929322" y="1928802"/>
            <a:ext cx="2757478" cy="4000528"/>
          </a:xfrm>
        </p:spPr>
        <p:txBody>
          <a:bodyPr>
            <a:normAutofit lnSpcReduction="10000"/>
          </a:bodyPr>
          <a:lstStyle/>
          <a:p>
            <a:r>
              <a:rPr lang="en-GB" dirty="0" smtClean="0"/>
              <a:t>What theories or policies are you aware of that help you understand young people and their lives?</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Adolescent Development</a:t>
            </a:r>
          </a:p>
        </p:txBody>
      </p:sp>
      <p:sp>
        <p:nvSpPr>
          <p:cNvPr id="9219" name="Rectangle 3"/>
          <p:cNvSpPr>
            <a:spLocks noGrp="1" noChangeArrowheads="1"/>
          </p:cNvSpPr>
          <p:nvPr>
            <p:ph sz="quarter" idx="1"/>
          </p:nvPr>
        </p:nvSpPr>
        <p:spPr/>
        <p:txBody>
          <a:bodyPr/>
          <a:lstStyle/>
          <a:p>
            <a:pPr>
              <a:lnSpc>
                <a:spcPct val="90000"/>
              </a:lnSpc>
            </a:pPr>
            <a:r>
              <a:rPr lang="en-GB"/>
              <a:t>Bodily changes</a:t>
            </a:r>
          </a:p>
          <a:p>
            <a:pPr>
              <a:lnSpc>
                <a:spcPct val="90000"/>
              </a:lnSpc>
            </a:pPr>
            <a:r>
              <a:rPr lang="en-GB"/>
              <a:t>Psychological needs</a:t>
            </a:r>
          </a:p>
          <a:p>
            <a:pPr>
              <a:lnSpc>
                <a:spcPct val="90000"/>
              </a:lnSpc>
            </a:pPr>
            <a:r>
              <a:rPr lang="en-GB"/>
              <a:t>Emotional maturing</a:t>
            </a:r>
          </a:p>
          <a:p>
            <a:pPr>
              <a:lnSpc>
                <a:spcPct val="90000"/>
              </a:lnSpc>
            </a:pPr>
            <a:r>
              <a:rPr lang="en-GB"/>
              <a:t>Parent child relationships</a:t>
            </a:r>
          </a:p>
          <a:p>
            <a:pPr>
              <a:lnSpc>
                <a:spcPct val="90000"/>
              </a:lnSpc>
            </a:pPr>
            <a:r>
              <a:rPr lang="en-GB"/>
              <a:t>Abilities</a:t>
            </a:r>
          </a:p>
          <a:p>
            <a:pPr>
              <a:lnSpc>
                <a:spcPct val="90000"/>
              </a:lnSpc>
            </a:pPr>
            <a:r>
              <a:rPr lang="en-GB"/>
              <a:t>Variety and variability</a:t>
            </a:r>
          </a:p>
          <a:p>
            <a:pPr>
              <a:lnSpc>
                <a:spcPct val="90000"/>
              </a:lnSpc>
            </a:pPr>
            <a:r>
              <a:rPr lang="en-GB"/>
              <a:t>Group membership</a:t>
            </a:r>
          </a:p>
          <a:p>
            <a:pPr>
              <a:lnSpc>
                <a:spcPct val="90000"/>
              </a:lnSpc>
            </a:pPr>
            <a:r>
              <a:rPr lang="en-GB"/>
              <a:t>Social Engineering</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Transitionhood</a:t>
            </a:r>
          </a:p>
        </p:txBody>
      </p:sp>
      <p:sp>
        <p:nvSpPr>
          <p:cNvPr id="10243" name="Rectangle 3"/>
          <p:cNvSpPr>
            <a:spLocks noGrp="1" noChangeArrowheads="1"/>
          </p:cNvSpPr>
          <p:nvPr>
            <p:ph sz="quarter" idx="1"/>
          </p:nvPr>
        </p:nvSpPr>
        <p:spPr/>
        <p:txBody>
          <a:bodyPr/>
          <a:lstStyle/>
          <a:p>
            <a:r>
              <a:rPr lang="en-GB" sz="2800"/>
              <a:t>The following are factors which influence young people’s thoughts and actions:</a:t>
            </a:r>
          </a:p>
          <a:p>
            <a:pPr>
              <a:buFontTx/>
              <a:buNone/>
            </a:pPr>
            <a:endParaRPr lang="en-GB" sz="2800"/>
          </a:p>
          <a:p>
            <a:pPr lvl="1"/>
            <a:r>
              <a:rPr lang="en-GB" sz="2400"/>
              <a:t>Can’t wait for the future</a:t>
            </a:r>
          </a:p>
          <a:p>
            <a:pPr lvl="1">
              <a:buFontTx/>
              <a:buNone/>
            </a:pPr>
            <a:endParaRPr lang="en-GB" sz="1200"/>
          </a:p>
          <a:p>
            <a:pPr lvl="1"/>
            <a:r>
              <a:rPr lang="en-GB" sz="2400"/>
              <a:t>Regretting what’s in the past</a:t>
            </a:r>
          </a:p>
          <a:p>
            <a:pPr lvl="1">
              <a:buFontTx/>
              <a:buNone/>
            </a:pPr>
            <a:endParaRPr lang="en-GB" sz="1200"/>
          </a:p>
          <a:p>
            <a:pPr lvl="1"/>
            <a:r>
              <a:rPr lang="en-GB" sz="2400"/>
              <a:t>Feeling anxious about the future</a:t>
            </a:r>
          </a:p>
          <a:p>
            <a:pPr lvl="1">
              <a:buFontTx/>
              <a:buNone/>
            </a:pPr>
            <a:endParaRPr lang="en-GB" sz="1200"/>
          </a:p>
          <a:p>
            <a:pPr lvl="1"/>
            <a:r>
              <a:rPr lang="en-GB" sz="2400"/>
              <a:t>Major psychological readjustment</a:t>
            </a:r>
          </a:p>
          <a:p>
            <a:pPr lvl="1">
              <a:buFontTx/>
              <a:buNone/>
            </a:pPr>
            <a:endParaRPr lang="en-GB" sz="1200"/>
          </a:p>
          <a:p>
            <a:pPr lvl="1"/>
            <a:r>
              <a:rPr lang="en-GB" sz="2400"/>
              <a:t>Experimentation and ambiguity</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99392"/>
            <a:ext cx="8229600" cy="1143000"/>
          </a:xfrm>
        </p:spPr>
        <p:txBody>
          <a:bodyPr/>
          <a:lstStyle/>
          <a:p>
            <a:r>
              <a:rPr lang="en-GB" dirty="0"/>
              <a:t>What to cover</a:t>
            </a:r>
          </a:p>
        </p:txBody>
      </p:sp>
      <p:sp>
        <p:nvSpPr>
          <p:cNvPr id="11267" name="Rectangle 3"/>
          <p:cNvSpPr>
            <a:spLocks noGrp="1" noChangeArrowheads="1"/>
          </p:cNvSpPr>
          <p:nvPr>
            <p:ph sz="quarter" idx="1"/>
          </p:nvPr>
        </p:nvSpPr>
        <p:spPr>
          <a:xfrm>
            <a:off x="457200" y="1196752"/>
            <a:ext cx="8229600" cy="4636963"/>
          </a:xfrm>
        </p:spPr>
        <p:txBody>
          <a:bodyPr>
            <a:normAutofit fontScale="92500" lnSpcReduction="20000"/>
          </a:bodyPr>
          <a:lstStyle/>
          <a:p>
            <a:r>
              <a:rPr lang="en-GB" sz="2800" dirty="0" smtClean="0"/>
              <a:t>Ethical consent</a:t>
            </a:r>
          </a:p>
          <a:p>
            <a:pPr marL="0" indent="0">
              <a:buNone/>
            </a:pPr>
            <a:endParaRPr lang="en-GB" sz="1200" dirty="0" smtClean="0"/>
          </a:p>
          <a:p>
            <a:r>
              <a:rPr lang="en-GB" sz="2800" dirty="0" smtClean="0"/>
              <a:t>Anonymise </a:t>
            </a:r>
            <a:r>
              <a:rPr lang="en-GB" sz="2800" dirty="0"/>
              <a:t>the study, refer to the School Ethics Policy on consent</a:t>
            </a:r>
          </a:p>
          <a:p>
            <a:pPr>
              <a:buFontTx/>
              <a:buNone/>
            </a:pPr>
            <a:endParaRPr lang="en-GB" sz="1400" dirty="0"/>
          </a:p>
          <a:p>
            <a:r>
              <a:rPr lang="en-GB" sz="2800" dirty="0"/>
              <a:t>Keep </a:t>
            </a:r>
            <a:r>
              <a:rPr lang="en-GB" sz="2800" dirty="0" smtClean="0"/>
              <a:t>a careful record</a:t>
            </a:r>
            <a:endParaRPr lang="en-GB" sz="2800" dirty="0"/>
          </a:p>
          <a:p>
            <a:pPr>
              <a:buFontTx/>
              <a:buNone/>
            </a:pPr>
            <a:endParaRPr lang="en-GB" sz="1400" dirty="0"/>
          </a:p>
          <a:p>
            <a:r>
              <a:rPr lang="en-GB" sz="2800" dirty="0"/>
              <a:t>Very brief description of the individual’s context</a:t>
            </a:r>
          </a:p>
          <a:p>
            <a:pPr>
              <a:buFontTx/>
              <a:buNone/>
            </a:pPr>
            <a:endParaRPr lang="en-GB" sz="1200" dirty="0"/>
          </a:p>
          <a:p>
            <a:r>
              <a:rPr lang="en-GB" sz="2800" dirty="0"/>
              <a:t>Your case study can be based on one or more </a:t>
            </a:r>
            <a:r>
              <a:rPr lang="en-GB" sz="2800" dirty="0" smtClean="0"/>
              <a:t>discussions </a:t>
            </a:r>
            <a:r>
              <a:rPr lang="en-GB" sz="2800" dirty="0"/>
              <a:t>or on your observations</a:t>
            </a:r>
          </a:p>
          <a:p>
            <a:pPr>
              <a:buFontTx/>
              <a:buNone/>
            </a:pPr>
            <a:endParaRPr lang="en-GB" sz="1200" dirty="0"/>
          </a:p>
          <a:p>
            <a:r>
              <a:rPr lang="en-GB" sz="2800" dirty="0"/>
              <a:t>Discuss and interpret one aspect of the experience of the individual or group</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Possible areas to explore</a:t>
            </a:r>
          </a:p>
        </p:txBody>
      </p:sp>
      <p:sp>
        <p:nvSpPr>
          <p:cNvPr id="12291" name="Rectangle 3"/>
          <p:cNvSpPr>
            <a:spLocks noGrp="1" noChangeArrowheads="1"/>
          </p:cNvSpPr>
          <p:nvPr>
            <p:ph sz="quarter" idx="1"/>
          </p:nvPr>
        </p:nvSpPr>
        <p:spPr>
          <a:xfrm>
            <a:off x="250825" y="1484313"/>
            <a:ext cx="2449513" cy="4824412"/>
          </a:xfrm>
        </p:spPr>
        <p:txBody>
          <a:bodyPr/>
          <a:lstStyle/>
          <a:p>
            <a:pPr>
              <a:lnSpc>
                <a:spcPct val="80000"/>
              </a:lnSpc>
            </a:pPr>
            <a:r>
              <a:rPr lang="en-GB" sz="2600"/>
              <a:t>You will need to engage with the individual or group and to discuss and evaluate one key aspect you identify, you might want to consider the following</a:t>
            </a:r>
          </a:p>
          <a:p>
            <a:pPr>
              <a:lnSpc>
                <a:spcPct val="80000"/>
              </a:lnSpc>
              <a:buFontTx/>
              <a:buNone/>
            </a:pPr>
            <a:endParaRPr lang="en-GB" sz="2600"/>
          </a:p>
        </p:txBody>
      </p:sp>
      <p:sp>
        <p:nvSpPr>
          <p:cNvPr id="12292" name="Rectangle 4"/>
          <p:cNvSpPr>
            <a:spLocks noGrp="1" noChangeArrowheads="1"/>
          </p:cNvSpPr>
          <p:nvPr>
            <p:ph sz="quarter" idx="2"/>
          </p:nvPr>
        </p:nvSpPr>
        <p:spPr>
          <a:xfrm>
            <a:off x="2700338" y="1600200"/>
            <a:ext cx="6264275" cy="4997450"/>
          </a:xfrm>
        </p:spPr>
        <p:txBody>
          <a:bodyPr/>
          <a:lstStyle/>
          <a:p>
            <a:pPr>
              <a:lnSpc>
                <a:spcPct val="80000"/>
              </a:lnSpc>
            </a:pPr>
            <a:r>
              <a:rPr lang="en-GB" sz="2200"/>
              <a:t>What is good about their life</a:t>
            </a:r>
          </a:p>
          <a:p>
            <a:pPr>
              <a:lnSpc>
                <a:spcPct val="80000"/>
              </a:lnSpc>
              <a:buFontTx/>
              <a:buNone/>
            </a:pPr>
            <a:endParaRPr lang="en-GB" sz="1200"/>
          </a:p>
          <a:p>
            <a:pPr>
              <a:lnSpc>
                <a:spcPct val="80000"/>
              </a:lnSpc>
            </a:pPr>
            <a:r>
              <a:rPr lang="en-GB" sz="2200"/>
              <a:t>What does the young person think of their life</a:t>
            </a:r>
          </a:p>
          <a:p>
            <a:pPr>
              <a:lnSpc>
                <a:spcPct val="80000"/>
              </a:lnSpc>
              <a:buFontTx/>
              <a:buNone/>
            </a:pPr>
            <a:endParaRPr lang="en-GB" sz="1200"/>
          </a:p>
          <a:p>
            <a:pPr>
              <a:lnSpc>
                <a:spcPct val="80000"/>
              </a:lnSpc>
            </a:pPr>
            <a:r>
              <a:rPr lang="en-GB" sz="2200"/>
              <a:t>What does he/ she think lies ahead of them</a:t>
            </a:r>
          </a:p>
          <a:p>
            <a:pPr>
              <a:lnSpc>
                <a:spcPct val="80000"/>
              </a:lnSpc>
              <a:buFontTx/>
              <a:buNone/>
            </a:pPr>
            <a:endParaRPr lang="en-GB" sz="1200"/>
          </a:p>
          <a:p>
            <a:pPr>
              <a:lnSpc>
                <a:spcPct val="80000"/>
              </a:lnSpc>
            </a:pPr>
            <a:r>
              <a:rPr lang="en-GB" sz="2200"/>
              <a:t>What are friends for</a:t>
            </a:r>
          </a:p>
          <a:p>
            <a:pPr>
              <a:lnSpc>
                <a:spcPct val="80000"/>
              </a:lnSpc>
              <a:buFontTx/>
              <a:buNone/>
            </a:pPr>
            <a:endParaRPr lang="en-GB" sz="1200"/>
          </a:p>
          <a:p>
            <a:pPr>
              <a:lnSpc>
                <a:spcPct val="80000"/>
              </a:lnSpc>
            </a:pPr>
            <a:r>
              <a:rPr lang="en-GB" sz="2200"/>
              <a:t>What are fathers/ mothers for</a:t>
            </a:r>
          </a:p>
          <a:p>
            <a:pPr>
              <a:lnSpc>
                <a:spcPct val="80000"/>
              </a:lnSpc>
              <a:buFontTx/>
              <a:buNone/>
            </a:pPr>
            <a:endParaRPr lang="en-GB" sz="1200"/>
          </a:p>
          <a:p>
            <a:pPr>
              <a:lnSpc>
                <a:spcPct val="80000"/>
              </a:lnSpc>
            </a:pPr>
            <a:r>
              <a:rPr lang="en-GB" sz="2200"/>
              <a:t>What do they think of school/ college/ work</a:t>
            </a:r>
          </a:p>
          <a:p>
            <a:pPr>
              <a:lnSpc>
                <a:spcPct val="80000"/>
              </a:lnSpc>
              <a:buFontTx/>
              <a:buNone/>
            </a:pPr>
            <a:endParaRPr lang="en-GB" sz="1200"/>
          </a:p>
          <a:p>
            <a:pPr>
              <a:lnSpc>
                <a:spcPct val="80000"/>
              </a:lnSpc>
            </a:pPr>
            <a:r>
              <a:rPr lang="en-GB" sz="2200"/>
              <a:t>What do they think of the family</a:t>
            </a:r>
          </a:p>
          <a:p>
            <a:pPr>
              <a:lnSpc>
                <a:spcPct val="80000"/>
              </a:lnSpc>
              <a:buFontTx/>
              <a:buNone/>
            </a:pPr>
            <a:endParaRPr lang="en-GB" sz="1200"/>
          </a:p>
          <a:p>
            <a:pPr>
              <a:lnSpc>
                <a:spcPct val="80000"/>
              </a:lnSpc>
            </a:pPr>
            <a:r>
              <a:rPr lang="en-GB" sz="2200"/>
              <a:t>What career do they plan to work in</a:t>
            </a:r>
          </a:p>
          <a:p>
            <a:pPr>
              <a:lnSpc>
                <a:spcPct val="80000"/>
              </a:lnSpc>
              <a:buFontTx/>
              <a:buNone/>
            </a:pPr>
            <a:endParaRPr lang="en-GB" sz="1200"/>
          </a:p>
          <a:p>
            <a:pPr>
              <a:lnSpc>
                <a:spcPct val="80000"/>
              </a:lnSpc>
            </a:pPr>
            <a:r>
              <a:rPr lang="en-GB" sz="2200"/>
              <a:t>How important are their friends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Case Study: Assessment</a:t>
            </a:r>
          </a:p>
        </p:txBody>
      </p:sp>
      <p:sp>
        <p:nvSpPr>
          <p:cNvPr id="13315" name="Rectangle 3"/>
          <p:cNvSpPr>
            <a:spLocks noGrp="1" noChangeArrowheads="1"/>
          </p:cNvSpPr>
          <p:nvPr>
            <p:ph sz="quarter" idx="1"/>
          </p:nvPr>
        </p:nvSpPr>
        <p:spPr>
          <a:xfrm>
            <a:off x="457200" y="1600200"/>
            <a:ext cx="8229600" cy="4997450"/>
          </a:xfrm>
        </p:spPr>
        <p:txBody>
          <a:bodyPr/>
          <a:lstStyle/>
          <a:p>
            <a:r>
              <a:rPr lang="en-GB" dirty="0"/>
              <a:t>Consider what you have learned about the individual or group</a:t>
            </a:r>
          </a:p>
          <a:p>
            <a:pPr>
              <a:buFontTx/>
              <a:buNone/>
            </a:pPr>
            <a:endParaRPr lang="en-GB" sz="1400" dirty="0"/>
          </a:p>
          <a:p>
            <a:pPr lvl="1"/>
            <a:r>
              <a:rPr lang="en-GB" dirty="0"/>
              <a:t>Discuss and evaluate one key aspect of what you have learned</a:t>
            </a:r>
          </a:p>
          <a:p>
            <a:pPr lvl="1">
              <a:buFontTx/>
              <a:buNone/>
            </a:pPr>
            <a:endParaRPr lang="en-GB" sz="1200" dirty="0"/>
          </a:p>
          <a:p>
            <a:pPr lvl="1"/>
            <a:r>
              <a:rPr lang="en-GB" dirty="0"/>
              <a:t>Use the information to briefly estimate one or more development needs</a:t>
            </a:r>
          </a:p>
          <a:p>
            <a:pPr lvl="1">
              <a:buFontTx/>
              <a:buNone/>
            </a:pPr>
            <a:endParaRPr lang="en-GB" sz="1000" dirty="0"/>
          </a:p>
          <a:p>
            <a:pPr lvl="1"/>
            <a:r>
              <a:rPr lang="en-GB" dirty="0"/>
              <a:t>Describe the implications for practice from what you have </a:t>
            </a:r>
            <a:r>
              <a:rPr lang="en-GB" dirty="0" smtClean="0"/>
              <a:t>learned (how might Youth Work respond?).</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Praxis</a:t>
            </a:r>
          </a:p>
        </p:txBody>
      </p:sp>
      <p:sp>
        <p:nvSpPr>
          <p:cNvPr id="14339" name="Rectangle 3"/>
          <p:cNvSpPr>
            <a:spLocks noGrp="1" noChangeArrowheads="1"/>
          </p:cNvSpPr>
          <p:nvPr>
            <p:ph sz="quarter" idx="1"/>
          </p:nvPr>
        </p:nvSpPr>
        <p:spPr>
          <a:xfrm>
            <a:off x="457200" y="1600200"/>
            <a:ext cx="8229600" cy="4781550"/>
          </a:xfrm>
        </p:spPr>
        <p:txBody>
          <a:bodyPr/>
          <a:lstStyle/>
          <a:p>
            <a:r>
              <a:rPr lang="en-GB"/>
              <a:t>How does your current knowledge of theory help you understand the young person or group?</a:t>
            </a:r>
          </a:p>
          <a:p>
            <a:r>
              <a:rPr lang="en-GB"/>
              <a:t>How has what you have learned through the case study influenced your future work with that individual or group?</a:t>
            </a:r>
          </a:p>
          <a:p>
            <a:r>
              <a:rPr lang="en-GB"/>
              <a:t>What youth work activities can you provide that will help and support that young person?</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1122352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Coursework: A Professional Journal</a:t>
            </a:r>
            <a:endParaRPr lang="en-GB" dirty="0"/>
          </a:p>
        </p:txBody>
      </p:sp>
      <p:sp>
        <p:nvSpPr>
          <p:cNvPr id="3" name="Content Placeholder 2"/>
          <p:cNvSpPr>
            <a:spLocks noGrp="1"/>
          </p:cNvSpPr>
          <p:nvPr>
            <p:ph sz="quarter" idx="1"/>
          </p:nvPr>
        </p:nvSpPr>
        <p:spPr/>
        <p:txBody>
          <a:bodyPr/>
          <a:lstStyle/>
          <a:p>
            <a:r>
              <a:rPr lang="en-GB" dirty="0"/>
              <a:t>A summary of your own learning and development, linked to your professional development plan and underpinned with reference to examples from your practice and appropriate literature such as National Occupational Standards for Youth Work</a:t>
            </a:r>
            <a:r>
              <a:rPr lang="en-GB" dirty="0" smtClean="0"/>
              <a:t>.</a:t>
            </a:r>
          </a:p>
          <a:p>
            <a:endParaRPr lang="en-GB" dirty="0"/>
          </a:p>
          <a:p>
            <a:endParaRPr lang="en-GB" dirty="0" smtClean="0"/>
          </a:p>
          <a:p>
            <a:r>
              <a:rPr lang="en-GB" dirty="0" smtClean="0"/>
              <a:t>Discussion</a:t>
            </a:r>
            <a:endParaRPr lang="en-GB" dirty="0"/>
          </a:p>
          <a:p>
            <a:endParaRPr lang="en-GB" dirty="0"/>
          </a:p>
        </p:txBody>
      </p:sp>
    </p:spTree>
    <p:extLst>
      <p:ext uri="{BB962C8B-B14F-4D97-AF65-F5344CB8AC3E}">
        <p14:creationId xmlns:p14="http://schemas.microsoft.com/office/powerpoint/2010/main" val="679659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Arrangements</a:t>
            </a:r>
            <a:endParaRPr lang="en-GB" dirty="0"/>
          </a:p>
        </p:txBody>
      </p:sp>
      <p:sp>
        <p:nvSpPr>
          <p:cNvPr id="3" name="Content Placeholder 2"/>
          <p:cNvSpPr>
            <a:spLocks noGrp="1"/>
          </p:cNvSpPr>
          <p:nvPr>
            <p:ph sz="quarter" idx="1"/>
          </p:nvPr>
        </p:nvSpPr>
        <p:spPr/>
        <p:txBody>
          <a:bodyPr/>
          <a:lstStyle/>
          <a:p>
            <a:pPr marL="0" indent="0">
              <a:buNone/>
            </a:pPr>
            <a:r>
              <a:rPr lang="en-GB" dirty="0" smtClean="0"/>
              <a:t>Remainder </a:t>
            </a:r>
            <a:r>
              <a:rPr lang="en-GB" dirty="0" smtClean="0"/>
              <a:t>of Module</a:t>
            </a:r>
            <a:endParaRPr lang="en-GB" dirty="0"/>
          </a:p>
          <a:p>
            <a:r>
              <a:rPr lang="en-GB" dirty="0" smtClean="0"/>
              <a:t>No Taught lecture next week (</a:t>
            </a:r>
            <a:r>
              <a:rPr lang="en-GB" dirty="0" smtClean="0"/>
              <a:t>15/3/18) </a:t>
            </a:r>
            <a:r>
              <a:rPr lang="en-GB" dirty="0" smtClean="0"/>
              <a:t>– prepare for your placement progression meeting which will be held on the </a:t>
            </a:r>
            <a:r>
              <a:rPr lang="en-GB" dirty="0" smtClean="0"/>
              <a:t>(</a:t>
            </a:r>
            <a:r>
              <a:rPr lang="en-GB" dirty="0" smtClean="0"/>
              <a:t>22</a:t>
            </a:r>
            <a:r>
              <a:rPr lang="en-GB" dirty="0" smtClean="0"/>
              <a:t>/3/18). </a:t>
            </a:r>
            <a:r>
              <a:rPr lang="en-GB" dirty="0" smtClean="0"/>
              <a:t>These sessions will be led by Darrel., and this is an opportunity to show your portfolio to date.  </a:t>
            </a:r>
            <a:endParaRPr lang="en-GB" dirty="0" smtClean="0"/>
          </a:p>
          <a:p>
            <a:r>
              <a:rPr lang="en-GB" dirty="0" smtClean="0"/>
              <a:t>Hand out timetable for p/p meetings.</a:t>
            </a:r>
          </a:p>
          <a:p>
            <a:r>
              <a:rPr lang="en-GB" dirty="0" smtClean="0"/>
              <a:t>29/3/18 </a:t>
            </a:r>
            <a:r>
              <a:rPr lang="en-GB" dirty="0" smtClean="0"/>
              <a:t>– No Taught Lecture – hand in arrangements for portfolio</a:t>
            </a:r>
            <a:r>
              <a:rPr lang="en-GB" dirty="0"/>
              <a:t> </a:t>
            </a:r>
            <a:r>
              <a:rPr lang="en-GB" dirty="0" smtClean="0"/>
              <a:t>1pm – 3pm (Faculty Office). </a:t>
            </a:r>
            <a:endParaRPr lang="en-GB" dirty="0"/>
          </a:p>
        </p:txBody>
      </p:sp>
    </p:spTree>
    <p:extLst>
      <p:ext uri="{BB962C8B-B14F-4D97-AF65-F5344CB8AC3E}">
        <p14:creationId xmlns:p14="http://schemas.microsoft.com/office/powerpoint/2010/main" val="1565045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9795818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191</TotalTime>
  <Words>610</Words>
  <Application>Microsoft Office PowerPoint</Application>
  <PresentationFormat>On-screen Show (4:3)</PresentationFormat>
  <Paragraphs>100</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Bookman Old Style</vt:lpstr>
      <vt:lpstr>Gill Sans MT</vt:lpstr>
      <vt:lpstr>Wingdings</vt:lpstr>
      <vt:lpstr>Wingdings 3</vt:lpstr>
      <vt:lpstr>Origin</vt:lpstr>
      <vt:lpstr>Understanding Groups and Young People</vt:lpstr>
      <vt:lpstr>Introducing the Assessment</vt:lpstr>
      <vt:lpstr>Life course</vt:lpstr>
      <vt:lpstr>Youth Work</vt:lpstr>
      <vt:lpstr>Case Study</vt:lpstr>
      <vt:lpstr>Adolescent Development</vt:lpstr>
      <vt:lpstr>Transitionhood</vt:lpstr>
      <vt:lpstr>What to cover</vt:lpstr>
      <vt:lpstr>Possible areas to explore</vt:lpstr>
      <vt:lpstr>Case Study: Assessment</vt:lpstr>
      <vt:lpstr>Praxis</vt:lpstr>
      <vt:lpstr>Comfort Break</vt:lpstr>
      <vt:lpstr>Coursework: A Professional Journal</vt:lpstr>
      <vt:lpstr>Module Arrangements</vt:lpstr>
      <vt:lpstr>Any Questions</vt:lpstr>
    </vt:vector>
  </TitlesOfParts>
  <Company>CYD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Groups and Young People</dc:title>
  <dc:creator>clientadmin</dc:creator>
  <cp:lastModifiedBy>Alana Enoch</cp:lastModifiedBy>
  <cp:revision>17</cp:revision>
  <dcterms:created xsi:type="dcterms:W3CDTF">2010-04-19T08:53:05Z</dcterms:created>
  <dcterms:modified xsi:type="dcterms:W3CDTF">2018-02-21T11:45:24Z</dcterms:modified>
</cp:coreProperties>
</file>