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58" r:id="rId7"/>
    <p:sldId id="259" r:id="rId8"/>
    <p:sldId id="260" r:id="rId9"/>
    <p:sldId id="283" r:id="rId10"/>
    <p:sldId id="284" r:id="rId11"/>
    <p:sldId id="282" r:id="rId12"/>
    <p:sldId id="265" r:id="rId13"/>
    <p:sldId id="266" r:id="rId14"/>
    <p:sldId id="267" r:id="rId15"/>
    <p:sldId id="268" r:id="rId16"/>
    <p:sldId id="269" r:id="rId17"/>
    <p:sldId id="285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80" r:id="rId27"/>
    <p:sldId id="279" r:id="rId28"/>
    <p:sldId id="281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6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2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800" dirty="0" smtClean="0"/>
              <a:t>Research of DNS attack and defense methodologies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Mircea-radu-serban</a:t>
            </a:r>
            <a:r>
              <a:rPr lang="en-US" dirty="0" smtClean="0"/>
              <a:t> </a:t>
            </a:r>
            <a:r>
              <a:rPr lang="en-US" dirty="0" err="1" smtClean="0"/>
              <a:t>dobrau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638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Background: </a:t>
            </a:r>
            <a:r>
              <a:rPr lang="en-US" dirty="0" err="1" smtClean="0"/>
              <a:t>IoT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Tens of billions of connected devices and increasing [1, p. v]</a:t>
            </a:r>
          </a:p>
          <a:p>
            <a:r>
              <a:rPr lang="en-US" dirty="0" smtClean="0"/>
              <a:t>World population expected to be doubled by 2050 [2, p. 25]</a:t>
            </a:r>
          </a:p>
          <a:p>
            <a:r>
              <a:rPr lang="en-US" dirty="0" smtClean="0"/>
              <a:t>Urban residents expected to grow by 60 million per year [2, p. 25]</a:t>
            </a:r>
          </a:p>
          <a:p>
            <a:r>
              <a:rPr lang="en-US" dirty="0" err="1" smtClean="0"/>
              <a:t>MIoT</a:t>
            </a:r>
            <a:r>
              <a:rPr lang="en-US" dirty="0" smtClean="0"/>
              <a:t> [3, p. 112]</a:t>
            </a:r>
          </a:p>
          <a:p>
            <a:r>
              <a:rPr lang="en-US" dirty="0" err="1" smtClean="0"/>
              <a:t>SIoT</a:t>
            </a:r>
            <a:r>
              <a:rPr lang="en-US" dirty="0"/>
              <a:t> </a:t>
            </a:r>
            <a:r>
              <a:rPr lang="en-US" dirty="0" smtClean="0"/>
              <a:t>[2, pp. 4-5]</a:t>
            </a:r>
          </a:p>
          <a:p>
            <a:r>
              <a:rPr lang="en-US" dirty="0" smtClean="0"/>
              <a:t>Smart Home [4, p. 7]</a:t>
            </a:r>
          </a:p>
          <a:p>
            <a:r>
              <a:rPr lang="en-US" dirty="0" smtClean="0"/>
              <a:t>Smart City [5, p. 29]</a:t>
            </a:r>
          </a:p>
        </p:txBody>
      </p:sp>
    </p:spTree>
    <p:extLst>
      <p:ext uri="{BB962C8B-B14F-4D97-AF65-F5344CB8AC3E}">
        <p14:creationId xmlns:p14="http://schemas.microsoft.com/office/powerpoint/2010/main" val="2300218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Background: Prevalence of DNS attacks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9798543" cy="4195481"/>
          </a:xfrm>
        </p:spPr>
        <p:txBody>
          <a:bodyPr/>
          <a:lstStyle/>
          <a:p>
            <a:r>
              <a:rPr lang="en-US" dirty="0" smtClean="0"/>
              <a:t>77% of organizations hit with a DNS-related attack in the past year [6, p. 1]</a:t>
            </a:r>
          </a:p>
          <a:p>
            <a:r>
              <a:rPr lang="en-US" dirty="0" smtClean="0"/>
              <a:t>Can impact an entire country or the entire world [7, pp. 26-28]</a:t>
            </a:r>
          </a:p>
          <a:p>
            <a:r>
              <a:rPr lang="en-US" dirty="0" smtClean="0"/>
              <a:t>As of recently, targets and/or makes use of </a:t>
            </a:r>
            <a:r>
              <a:rPr lang="en-US" dirty="0" err="1" smtClean="0"/>
              <a:t>IoT</a:t>
            </a:r>
            <a:r>
              <a:rPr lang="en-US" dirty="0" smtClean="0"/>
              <a:t> devices [8, p. 119]</a:t>
            </a:r>
          </a:p>
        </p:txBody>
      </p:sp>
    </p:spTree>
    <p:extLst>
      <p:ext uri="{BB962C8B-B14F-4D97-AF65-F5344CB8AC3E}">
        <p14:creationId xmlns:p14="http://schemas.microsoft.com/office/powerpoint/2010/main" val="4054613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Background: </a:t>
            </a:r>
            <a:r>
              <a:rPr lang="en-US" dirty="0" err="1" smtClean="0"/>
              <a:t>Mirai</a:t>
            </a:r>
            <a:r>
              <a:rPr lang="en-US" dirty="0" smtClean="0"/>
              <a:t> botnet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err="1"/>
              <a:t>Mirai</a:t>
            </a:r>
            <a:r>
              <a:rPr lang="en-US" dirty="0"/>
              <a:t> botnet process runs thus </a:t>
            </a:r>
            <a:r>
              <a:rPr lang="en-US" dirty="0" smtClean="0"/>
              <a:t>[</a:t>
            </a:r>
            <a:r>
              <a:rPr lang="en-US" dirty="0"/>
              <a:t>9</a:t>
            </a:r>
            <a:r>
              <a:rPr lang="en-US" dirty="0" smtClean="0"/>
              <a:t>, </a:t>
            </a:r>
            <a:r>
              <a:rPr lang="en-US" dirty="0"/>
              <a:t>p. 1]:</a:t>
            </a:r>
          </a:p>
          <a:p>
            <a:pPr lvl="1"/>
            <a:r>
              <a:rPr lang="en-US" dirty="0" smtClean="0"/>
              <a:t>Run </a:t>
            </a:r>
            <a:r>
              <a:rPr lang="en-US" dirty="0"/>
              <a:t>a C&amp;C (Command and Control) server that is connected to </a:t>
            </a:r>
            <a:r>
              <a:rPr lang="en-US" dirty="0" smtClean="0"/>
              <a:t>with the </a:t>
            </a:r>
            <a:r>
              <a:rPr lang="en-US" dirty="0"/>
              <a:t>help of infected devices.</a:t>
            </a:r>
          </a:p>
          <a:p>
            <a:pPr lvl="1"/>
            <a:r>
              <a:rPr lang="en-US" dirty="0" smtClean="0"/>
              <a:t>Scan </a:t>
            </a:r>
            <a:r>
              <a:rPr lang="en-US" dirty="0"/>
              <a:t>for other devices and test them for weak </a:t>
            </a:r>
            <a:r>
              <a:rPr lang="en-US" dirty="0" smtClean="0"/>
              <a:t>SSH/Telnet credentials</a:t>
            </a:r>
            <a:r>
              <a:rPr lang="en-US" dirty="0"/>
              <a:t>.</a:t>
            </a:r>
          </a:p>
          <a:p>
            <a:pPr lvl="1"/>
            <a:r>
              <a:rPr lang="en-US" dirty="0" smtClean="0"/>
              <a:t>If </a:t>
            </a:r>
            <a:r>
              <a:rPr lang="en-US" dirty="0"/>
              <a:t>credentials are found, send them to a separate server, which uses </a:t>
            </a:r>
            <a:r>
              <a:rPr lang="en-US" dirty="0" smtClean="0"/>
              <a:t>the said </a:t>
            </a:r>
            <a:r>
              <a:rPr lang="en-US" dirty="0"/>
              <a:t>credentials, to download malware on the vulnerable devices.</a:t>
            </a:r>
          </a:p>
          <a:p>
            <a:pPr lvl="1"/>
            <a:r>
              <a:rPr lang="en-US" dirty="0" smtClean="0"/>
              <a:t>Once </a:t>
            </a:r>
            <a:r>
              <a:rPr lang="en-US" dirty="0"/>
              <a:t>the device is infected, it waits for </a:t>
            </a:r>
            <a:r>
              <a:rPr lang="en-US" dirty="0" err="1"/>
              <a:t>DDoS</a:t>
            </a:r>
            <a:r>
              <a:rPr lang="en-US" dirty="0"/>
              <a:t> attack commands to </a:t>
            </a:r>
            <a:r>
              <a:rPr lang="en-US" dirty="0" smtClean="0"/>
              <a:t>be sent </a:t>
            </a:r>
            <a:r>
              <a:rPr lang="en-US" dirty="0"/>
              <a:t>to it</a:t>
            </a:r>
            <a:r>
              <a:rPr lang="en-US" dirty="0" smtClean="0"/>
              <a:t>.</a:t>
            </a:r>
          </a:p>
          <a:p>
            <a:r>
              <a:rPr lang="en-US" dirty="0" smtClean="0"/>
              <a:t>Achieving speeds of up to 1 TB/s [10, p. 4], it disabled access to  hundreds of essential services such as Twitter, Netflix, </a:t>
            </a:r>
            <a:r>
              <a:rPr lang="en-US" dirty="0" err="1" smtClean="0"/>
              <a:t>Reddit</a:t>
            </a:r>
            <a:r>
              <a:rPr lang="en-US" dirty="0" smtClean="0"/>
              <a:t> etc. [11]</a:t>
            </a:r>
          </a:p>
          <a:p>
            <a:r>
              <a:rPr lang="en-US" dirty="0" smtClean="0"/>
              <a:t>Involved up to 100,000 infected devices [11]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87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Background: </a:t>
            </a:r>
            <a:r>
              <a:rPr lang="en-US" dirty="0" err="1" smtClean="0"/>
              <a:t>DNSPod</a:t>
            </a:r>
            <a:r>
              <a:rPr lang="en-US" dirty="0" smtClean="0"/>
              <a:t> DNS provider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Chinese DNS provider and domain registrar [12, p. 8] attacked in 2009 [13, p. 3]</a:t>
            </a:r>
          </a:p>
          <a:p>
            <a:r>
              <a:rPr lang="en-US" dirty="0" smtClean="0"/>
              <a:t>Large number of China’s DNS servers as well as the services dependent on them collapsed entirely [14</a:t>
            </a:r>
            <a:r>
              <a:rPr lang="en-US" dirty="0"/>
              <a:t>, p. </a:t>
            </a:r>
            <a:r>
              <a:rPr lang="en-US" dirty="0" smtClean="0"/>
              <a:t>309], rendering broken Internet for millions of users in over 20 Chinese provinces [15, p. 8]</a:t>
            </a:r>
          </a:p>
        </p:txBody>
      </p:sp>
    </p:spTree>
    <p:extLst>
      <p:ext uri="{BB962C8B-B14F-4D97-AF65-F5344CB8AC3E}">
        <p14:creationId xmlns:p14="http://schemas.microsoft.com/office/powerpoint/2010/main" val="2683640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thesis involves the research, practice, and discussion of DNS </a:t>
            </a:r>
            <a:r>
              <a:rPr lang="en-US" dirty="0" smtClean="0"/>
              <a:t>exploits, as </a:t>
            </a:r>
            <a:r>
              <a:rPr lang="en-US" dirty="0"/>
              <a:t>well as of defense strategies, followed by their implications for the </a:t>
            </a:r>
            <a:r>
              <a:rPr lang="en-US" dirty="0" smtClean="0"/>
              <a:t>security of </a:t>
            </a:r>
            <a:r>
              <a:rPr lang="en-US" dirty="0"/>
              <a:t>the </a:t>
            </a:r>
            <a:r>
              <a:rPr lang="en-US" dirty="0" smtClean="0"/>
              <a:t>Internet</a:t>
            </a:r>
          </a:p>
          <a:p>
            <a:r>
              <a:rPr lang="en-US" dirty="0"/>
              <a:t>Its scope is to provide an introductory level of </a:t>
            </a:r>
            <a:r>
              <a:rPr lang="en-US" dirty="0" smtClean="0"/>
              <a:t>knowledge regarding </a:t>
            </a:r>
            <a:r>
              <a:rPr lang="en-US" dirty="0"/>
              <a:t>the DNS protocol and its operation, followed by both practical </a:t>
            </a:r>
            <a:r>
              <a:rPr lang="en-US" dirty="0" smtClean="0"/>
              <a:t>and theoretical </a:t>
            </a:r>
            <a:r>
              <a:rPr lang="en-US" dirty="0"/>
              <a:t>research regarding DNS </a:t>
            </a:r>
            <a:r>
              <a:rPr lang="en-US" dirty="0" smtClean="0"/>
              <a:t>attacks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347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Aims and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Undertake </a:t>
            </a:r>
            <a:r>
              <a:rPr lang="en-US" dirty="0"/>
              <a:t>and present a review of previous literature on the topic </a:t>
            </a:r>
            <a:r>
              <a:rPr lang="en-US" dirty="0" smtClean="0"/>
              <a:t>of DNS attacks</a:t>
            </a:r>
            <a:endParaRPr lang="en-US" dirty="0"/>
          </a:p>
          <a:p>
            <a:r>
              <a:rPr lang="en-US" dirty="0" smtClean="0"/>
              <a:t>Design </a:t>
            </a:r>
            <a:r>
              <a:rPr lang="en-US" dirty="0"/>
              <a:t>a virtual network environment and software for the purpose </a:t>
            </a:r>
            <a:r>
              <a:rPr lang="en-US" dirty="0" smtClean="0"/>
              <a:t>of experimentation </a:t>
            </a:r>
            <a:r>
              <a:rPr lang="en-US" dirty="0"/>
              <a:t>with, further understanding of, as well as </a:t>
            </a:r>
            <a:r>
              <a:rPr lang="en-US" dirty="0" smtClean="0"/>
              <a:t>illustration of </a:t>
            </a:r>
            <a:r>
              <a:rPr lang="en-US" dirty="0"/>
              <a:t>the DNS </a:t>
            </a:r>
            <a:r>
              <a:rPr lang="en-US" dirty="0" smtClean="0"/>
              <a:t>attacks</a:t>
            </a:r>
            <a:endParaRPr lang="en-US" dirty="0"/>
          </a:p>
          <a:p>
            <a:r>
              <a:rPr lang="en-US" dirty="0" smtClean="0"/>
              <a:t>Attempt </a:t>
            </a:r>
            <a:r>
              <a:rPr lang="en-US" dirty="0"/>
              <a:t>to put into practice and succeed in launching the </a:t>
            </a:r>
            <a:r>
              <a:rPr lang="en-US" dirty="0" smtClean="0"/>
              <a:t>attacks, whilst </a:t>
            </a:r>
            <a:r>
              <a:rPr lang="en-US" dirty="0"/>
              <a:t>also documenting the processes </a:t>
            </a:r>
            <a:r>
              <a:rPr lang="en-US" dirty="0" smtClean="0"/>
              <a:t>undertaken</a:t>
            </a:r>
            <a:endParaRPr lang="en-US" dirty="0"/>
          </a:p>
          <a:p>
            <a:r>
              <a:rPr lang="en-US" dirty="0" smtClean="0"/>
              <a:t>Undertake </a:t>
            </a:r>
            <a:r>
              <a:rPr lang="en-US" dirty="0"/>
              <a:t>a theoretical research of defense and </a:t>
            </a:r>
            <a:r>
              <a:rPr lang="en-US" dirty="0" smtClean="0"/>
              <a:t>mitigation methodologies </a:t>
            </a:r>
            <a:r>
              <a:rPr lang="en-US" dirty="0"/>
              <a:t>regarding each </a:t>
            </a:r>
            <a:r>
              <a:rPr lang="en-US" dirty="0" smtClean="0"/>
              <a:t>attack</a:t>
            </a:r>
            <a:endParaRPr lang="en-US" dirty="0"/>
          </a:p>
          <a:p>
            <a:r>
              <a:rPr lang="en-US" dirty="0" smtClean="0"/>
              <a:t>Evaluate </a:t>
            </a:r>
            <a:r>
              <a:rPr lang="en-US" dirty="0"/>
              <a:t>the results of both the experiment and research </a:t>
            </a:r>
            <a:r>
              <a:rPr lang="en-US" dirty="0" smtClean="0"/>
              <a:t>processes, presenting </a:t>
            </a:r>
            <a:r>
              <a:rPr lang="en-US" dirty="0"/>
              <a:t>the security and risk implications of each </a:t>
            </a:r>
            <a:r>
              <a:rPr lang="en-US" dirty="0" smtClean="0"/>
              <a:t>attack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518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 operation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DNS, or “Domain Name System” can be defined in various ways:</a:t>
            </a:r>
          </a:p>
          <a:p>
            <a:pPr lvl="1"/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database </a:t>
            </a:r>
            <a:r>
              <a:rPr lang="en-US" dirty="0" smtClean="0"/>
              <a:t>used for </a:t>
            </a:r>
            <a:r>
              <a:rPr lang="en-US" dirty="0"/>
              <a:t>distributing domain name information. In other words, the </a:t>
            </a:r>
            <a:r>
              <a:rPr lang="en-US" dirty="0" smtClean="0"/>
              <a:t>DNS database </a:t>
            </a:r>
            <a:r>
              <a:rPr lang="en-US" dirty="0"/>
              <a:t>is a hierarchical, redundant and distributed database. </a:t>
            </a:r>
            <a:r>
              <a:rPr lang="en-US" dirty="0" smtClean="0"/>
              <a:t>[16, p. 1]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application protocol used for exchanging domain name </a:t>
            </a:r>
            <a:r>
              <a:rPr lang="en-US" dirty="0" smtClean="0"/>
              <a:t>information between </a:t>
            </a:r>
            <a:r>
              <a:rPr lang="en-US" dirty="0"/>
              <a:t>a DNS server and a DNS client or another DNS server. </a:t>
            </a:r>
            <a:r>
              <a:rPr lang="en-US" dirty="0" smtClean="0"/>
              <a:t>This function </a:t>
            </a:r>
            <a:r>
              <a:rPr lang="en-US" dirty="0"/>
              <a:t>is achieved with the help of DNS queries</a:t>
            </a:r>
            <a:r>
              <a:rPr lang="en-US" dirty="0" smtClean="0"/>
              <a:t>. [17, p. 31]</a:t>
            </a:r>
          </a:p>
          <a:p>
            <a:r>
              <a:rPr lang="en-US" dirty="0"/>
              <a:t>As a definition of its primary function </a:t>
            </a:r>
            <a:r>
              <a:rPr lang="en-US" dirty="0" smtClean="0"/>
              <a:t>[18, </a:t>
            </a:r>
            <a:r>
              <a:rPr lang="en-US" dirty="0"/>
              <a:t>p. 1], DNS helps </a:t>
            </a:r>
            <a:r>
              <a:rPr lang="en-US" dirty="0" smtClean="0"/>
              <a:t>end-users add </a:t>
            </a:r>
            <a:r>
              <a:rPr lang="en-US" dirty="0"/>
              <a:t>a level of abstraction to IP addresses by mapping them to a </a:t>
            </a:r>
            <a:r>
              <a:rPr lang="en-US" dirty="0" smtClean="0"/>
              <a:t>hostname and/or </a:t>
            </a:r>
            <a:r>
              <a:rPr lang="en-US" dirty="0"/>
              <a:t>domain name label. Therefore, end-users can refer to a web-site, </a:t>
            </a:r>
            <a:r>
              <a:rPr lang="en-US" dirty="0" smtClean="0"/>
              <a:t>for example</a:t>
            </a:r>
            <a:r>
              <a:rPr lang="en-US" dirty="0"/>
              <a:t>, by its domain name and/or hostname instead of its IP </a:t>
            </a:r>
            <a:r>
              <a:rPr lang="en-US" dirty="0" smtClean="0"/>
              <a:t>address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365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 operation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“www.example.com” comprised of [19, p. 7]:</a:t>
            </a:r>
          </a:p>
          <a:p>
            <a:pPr lvl="1"/>
            <a:r>
              <a:rPr lang="en-US" dirty="0" smtClean="0"/>
              <a:t>Hostname/LLD </a:t>
            </a:r>
            <a:r>
              <a:rPr lang="en-US" dirty="0"/>
              <a:t>(Low-Level Domain) – “</a:t>
            </a:r>
            <a:r>
              <a:rPr lang="en-US" dirty="0" smtClean="0"/>
              <a:t>www” </a:t>
            </a:r>
          </a:p>
          <a:p>
            <a:pPr lvl="1"/>
            <a:r>
              <a:rPr lang="en-US" dirty="0" smtClean="0"/>
              <a:t>SLD </a:t>
            </a:r>
            <a:r>
              <a:rPr lang="en-US" dirty="0"/>
              <a:t>(Secondary-Level Domain) – “example”</a:t>
            </a:r>
          </a:p>
          <a:p>
            <a:pPr lvl="1"/>
            <a:r>
              <a:rPr lang="en-US" dirty="0"/>
              <a:t>TLD (Top-Level Domain) – “.com”</a:t>
            </a:r>
          </a:p>
        </p:txBody>
      </p:sp>
    </p:spTree>
    <p:extLst>
      <p:ext uri="{BB962C8B-B14F-4D97-AF65-F5344CB8AC3E}">
        <p14:creationId xmlns:p14="http://schemas.microsoft.com/office/powerpoint/2010/main" val="2921023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 operation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														</a:t>
            </a:r>
            <a:r>
              <a:rPr lang="en-US" dirty="0" smtClean="0"/>
              <a:t>  [</a:t>
            </a:r>
            <a:r>
              <a:rPr lang="en-US" dirty="0"/>
              <a:t>19, p. 9]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			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132" y="2155393"/>
            <a:ext cx="415290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80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 operation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Zone files store RRs pertaining to a domain [20, pp. 389-393]:</a:t>
            </a:r>
          </a:p>
          <a:p>
            <a:pPr lvl="1"/>
            <a:r>
              <a:rPr lang="en-US" dirty="0"/>
              <a:t>A record – Indicates the IPv4 address of a host in the domain.</a:t>
            </a:r>
          </a:p>
          <a:p>
            <a:pPr lvl="1"/>
            <a:r>
              <a:rPr lang="en-US" dirty="0"/>
              <a:t>AAAA record – Indicates the IPv6 address of a host in the domain.</a:t>
            </a:r>
          </a:p>
          <a:p>
            <a:pPr lvl="1"/>
            <a:r>
              <a:rPr lang="en-US" dirty="0"/>
              <a:t>SOA record – Indicates the primary DNS server regarding the </a:t>
            </a:r>
            <a:r>
              <a:rPr lang="en-US" dirty="0" smtClean="0"/>
              <a:t>queried zone.</a:t>
            </a:r>
            <a:endParaRPr lang="en-US" dirty="0"/>
          </a:p>
          <a:p>
            <a:pPr lvl="1"/>
            <a:r>
              <a:rPr lang="en-US" dirty="0" smtClean="0"/>
              <a:t>NS </a:t>
            </a:r>
            <a:r>
              <a:rPr lang="en-US" dirty="0"/>
              <a:t>record – Indicates the primary DNS server.</a:t>
            </a:r>
          </a:p>
          <a:p>
            <a:pPr lvl="1"/>
            <a:r>
              <a:rPr lang="en-US" dirty="0"/>
              <a:t>CNAME record – Indicates an alias for a host.</a:t>
            </a:r>
          </a:p>
          <a:p>
            <a:pPr lvl="1"/>
            <a:r>
              <a:rPr lang="en-US" dirty="0"/>
              <a:t>MX record – Indicates the mail server (if any) of the domain.</a:t>
            </a:r>
          </a:p>
          <a:p>
            <a:pPr lvl="1"/>
            <a:r>
              <a:rPr lang="en-US" dirty="0"/>
              <a:t>SRV record – Indicates non-mail servers of the domain.</a:t>
            </a:r>
          </a:p>
          <a:p>
            <a:pPr lvl="1"/>
            <a:r>
              <a:rPr lang="en-US" dirty="0"/>
              <a:t>TXT record – Contains any form of written content. It can be used </a:t>
            </a:r>
            <a:r>
              <a:rPr lang="en-US" dirty="0" smtClean="0"/>
              <a:t>for any </a:t>
            </a:r>
            <a:r>
              <a:rPr lang="en-US" dirty="0"/>
              <a:t>kind of purpose.</a:t>
            </a:r>
          </a:p>
        </p:txBody>
      </p:sp>
    </p:spTree>
    <p:extLst>
      <p:ext uri="{BB962C8B-B14F-4D97-AF65-F5344CB8AC3E}">
        <p14:creationId xmlns:p14="http://schemas.microsoft.com/office/powerpoint/2010/main" val="39436846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Types</a:t>
            </a:r>
          </a:p>
          <a:p>
            <a:pPr lvl="1"/>
            <a:r>
              <a:rPr lang="en-US" dirty="0" smtClean="0"/>
              <a:t>Descriptive</a:t>
            </a:r>
          </a:p>
          <a:p>
            <a:pPr lvl="1"/>
            <a:r>
              <a:rPr lang="en-US" dirty="0" smtClean="0"/>
              <a:t>Explanatory</a:t>
            </a:r>
          </a:p>
          <a:p>
            <a:pPr lvl="1"/>
            <a:r>
              <a:rPr lang="en-US" dirty="0" smtClean="0"/>
              <a:t>Primary</a:t>
            </a:r>
          </a:p>
          <a:p>
            <a:pPr lvl="1"/>
            <a:r>
              <a:rPr lang="en-US" dirty="0" smtClean="0"/>
              <a:t>Secondary</a:t>
            </a:r>
            <a:endParaRPr lang="en-US" dirty="0"/>
          </a:p>
          <a:p>
            <a:r>
              <a:rPr lang="en-US" dirty="0" smtClean="0"/>
              <a:t>Philosophy</a:t>
            </a:r>
          </a:p>
          <a:p>
            <a:pPr lvl="1"/>
            <a:r>
              <a:rPr lang="en-US" dirty="0" smtClean="0"/>
              <a:t>Positivist</a:t>
            </a:r>
          </a:p>
          <a:p>
            <a:pPr lvl="2"/>
            <a:r>
              <a:rPr lang="en-US" dirty="0" smtClean="0"/>
              <a:t>Some level of reliability and validity</a:t>
            </a:r>
          </a:p>
          <a:p>
            <a:pPr lvl="1"/>
            <a:r>
              <a:rPr lang="en-US" dirty="0" smtClean="0"/>
              <a:t>Phenomenological:</a:t>
            </a:r>
          </a:p>
          <a:p>
            <a:pPr lvl="2"/>
            <a:r>
              <a:rPr lang="en-US" dirty="0" smtClean="0"/>
              <a:t>High level of validity, some reliability</a:t>
            </a:r>
          </a:p>
          <a:p>
            <a:r>
              <a:rPr lang="en-US" dirty="0" smtClean="0"/>
              <a:t>Approaches</a:t>
            </a:r>
          </a:p>
          <a:p>
            <a:pPr lvl="1"/>
            <a:r>
              <a:rPr lang="en-US" dirty="0" smtClean="0"/>
              <a:t>Inductive: the “how”</a:t>
            </a:r>
          </a:p>
          <a:p>
            <a:pPr lvl="1"/>
            <a:r>
              <a:rPr lang="en-US" dirty="0" smtClean="0"/>
              <a:t>Deductive: deduce whether or not DNS attacks are dangerous</a:t>
            </a:r>
          </a:p>
          <a:p>
            <a:r>
              <a:rPr lang="en-US" dirty="0" smtClean="0"/>
              <a:t>Strategies</a:t>
            </a:r>
          </a:p>
          <a:p>
            <a:pPr lvl="1"/>
            <a:r>
              <a:rPr lang="en-US" dirty="0" smtClean="0"/>
              <a:t>Data collection </a:t>
            </a:r>
          </a:p>
        </p:txBody>
      </p:sp>
    </p:spTree>
    <p:extLst>
      <p:ext uri="{BB962C8B-B14F-4D97-AF65-F5344CB8AC3E}">
        <p14:creationId xmlns:p14="http://schemas.microsoft.com/office/powerpoint/2010/main" val="812732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Experiment: attempting attacks in a virtual network comprised of VMs</a:t>
            </a:r>
          </a:p>
          <a:p>
            <a:r>
              <a:rPr lang="en-US" dirty="0" smtClean="0"/>
              <a:t>Software development: Two python scripts were written by the author of this work with the scope of launching two </a:t>
            </a:r>
            <a:r>
              <a:rPr lang="en-US" dirty="0" err="1" smtClean="0"/>
              <a:t>DDoS</a:t>
            </a:r>
            <a:r>
              <a:rPr lang="en-US" dirty="0" smtClean="0"/>
              <a:t> attacks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6236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collection and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Terminal output and logs</a:t>
            </a:r>
          </a:p>
          <a:p>
            <a:r>
              <a:rPr lang="en-US" dirty="0" smtClean="0"/>
              <a:t>Results of attacks, same as above</a:t>
            </a:r>
          </a:p>
          <a:p>
            <a:r>
              <a:rPr lang="en-US" dirty="0" smtClean="0"/>
              <a:t>Defense and mitigation methodologies</a:t>
            </a:r>
          </a:p>
          <a:p>
            <a:r>
              <a:rPr lang="en-US" dirty="0" smtClean="0"/>
              <a:t>Evaluation of attack, arguing how, why, and for whom it could be</a:t>
            </a:r>
            <a:r>
              <a:rPr lang="en-US" dirty="0"/>
              <a:t> </a:t>
            </a:r>
            <a:r>
              <a:rPr lang="en-US" dirty="0" smtClean="0"/>
              <a:t>dangerous</a:t>
            </a:r>
          </a:p>
        </p:txBody>
      </p:sp>
    </p:spTree>
    <p:extLst>
      <p:ext uri="{BB962C8B-B14F-4D97-AF65-F5344CB8AC3E}">
        <p14:creationId xmlns:p14="http://schemas.microsoft.com/office/powerpoint/2010/main" val="580936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Resources and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Computer with Internet connection</a:t>
            </a:r>
          </a:p>
          <a:p>
            <a:r>
              <a:rPr lang="en-US" dirty="0" smtClean="0"/>
              <a:t>Linux distribution for research: Kali Linux</a:t>
            </a:r>
          </a:p>
          <a:p>
            <a:r>
              <a:rPr lang="en-US" dirty="0" smtClean="0"/>
              <a:t>Virtualization software “</a:t>
            </a:r>
            <a:r>
              <a:rPr lang="en-US" dirty="0" err="1" smtClean="0"/>
              <a:t>virt</a:t>
            </a:r>
            <a:r>
              <a:rPr lang="en-US" dirty="0" smtClean="0"/>
              <a:t>-manager” / “</a:t>
            </a:r>
            <a:r>
              <a:rPr lang="en-US" dirty="0" err="1" smtClean="0"/>
              <a:t>virsh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“Vim” for editing text and thesis</a:t>
            </a:r>
          </a:p>
          <a:p>
            <a:r>
              <a:rPr lang="en-US" dirty="0" smtClean="0"/>
              <a:t>Online resources for research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229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Virtual network comprised of three guests across three networks:</a:t>
            </a:r>
          </a:p>
          <a:p>
            <a:pPr lvl="1"/>
            <a:r>
              <a:rPr lang="en-US" dirty="0" smtClean="0"/>
              <a:t>“</a:t>
            </a:r>
            <a:r>
              <a:rPr lang="en-US" dirty="0" err="1" smtClean="0"/>
              <a:t>client.home</a:t>
            </a:r>
            <a:r>
              <a:rPr lang="en-US" dirty="0" smtClean="0"/>
              <a:t>”: Everyday user. </a:t>
            </a:r>
          </a:p>
          <a:p>
            <a:pPr lvl="2"/>
            <a:r>
              <a:rPr lang="en-US" dirty="0" smtClean="0"/>
              <a:t>IP: 192.168.101.193. Part of “client” network 192.168.101.0/24.</a:t>
            </a:r>
          </a:p>
          <a:p>
            <a:pPr lvl="1"/>
            <a:r>
              <a:rPr lang="en-US" dirty="0" smtClean="0"/>
              <a:t>“</a:t>
            </a:r>
            <a:r>
              <a:rPr lang="en-US" dirty="0" err="1" smtClean="0"/>
              <a:t>publicdns.world</a:t>
            </a:r>
            <a:r>
              <a:rPr lang="en-US" dirty="0" smtClean="0"/>
              <a:t>”: Public DNS resolver. </a:t>
            </a:r>
          </a:p>
          <a:p>
            <a:pPr lvl="2"/>
            <a:r>
              <a:rPr lang="en-US" dirty="0" smtClean="0"/>
              <a:t>IP: 192.168.100.182. Part of “world” network 192.168.100.0/24.</a:t>
            </a:r>
          </a:p>
          <a:p>
            <a:pPr lvl="1"/>
            <a:r>
              <a:rPr lang="en-US" dirty="0" smtClean="0"/>
              <a:t>“authns.company.com”: ANS of “company.com” domain. </a:t>
            </a:r>
          </a:p>
          <a:p>
            <a:pPr lvl="2"/>
            <a:r>
              <a:rPr lang="en-US" dirty="0" smtClean="0"/>
              <a:t>IP: 192.168.102.143. Part of “company.com” network 192.168.102.0/24.</a:t>
            </a:r>
            <a:endParaRPr lang="en-US" dirty="0"/>
          </a:p>
          <a:p>
            <a:pPr lvl="1"/>
            <a:r>
              <a:rPr lang="en-US" dirty="0" smtClean="0"/>
              <a:t>“www.company.com”: Hypothetical web-server of “company.com” domain.</a:t>
            </a:r>
          </a:p>
          <a:p>
            <a:pPr lvl="2"/>
            <a:r>
              <a:rPr lang="en-US" dirty="0" smtClean="0"/>
              <a:t>IP: 192.168.102.224. Part of “company.com” network 192.168.102.0/24.</a:t>
            </a:r>
          </a:p>
        </p:txBody>
      </p:sp>
    </p:spTree>
    <p:extLst>
      <p:ext uri="{BB962C8B-B14F-4D97-AF65-F5344CB8AC3E}">
        <p14:creationId xmlns:p14="http://schemas.microsoft.com/office/powerpoint/2010/main" val="36042294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Design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780" y="1792507"/>
            <a:ext cx="7864010" cy="4195762"/>
          </a:xfrm>
        </p:spPr>
      </p:pic>
    </p:spTree>
    <p:extLst>
      <p:ext uri="{BB962C8B-B14F-4D97-AF65-F5344CB8AC3E}">
        <p14:creationId xmlns:p14="http://schemas.microsoft.com/office/powerpoint/2010/main" val="24220205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 1: DNS spoofing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Involves the tampering of zone files or </a:t>
            </a:r>
            <a:r>
              <a:rPr lang="en-US" dirty="0" err="1" smtClean="0"/>
              <a:t>MitM</a:t>
            </a:r>
            <a:r>
              <a:rPr lang="en-US" dirty="0" smtClean="0"/>
              <a:t> tampering of DNS traffic </a:t>
            </a:r>
          </a:p>
          <a:p>
            <a:r>
              <a:rPr lang="en-US" dirty="0" smtClean="0"/>
              <a:t>Defenses: DNSSEC, among many other public-key cryptography solutions, as well as </a:t>
            </a:r>
            <a:r>
              <a:rPr lang="en-US" dirty="0" err="1" smtClean="0"/>
              <a:t>DNScrypt</a:t>
            </a:r>
            <a:r>
              <a:rPr lang="en-US" dirty="0" smtClean="0"/>
              <a:t> and </a:t>
            </a:r>
            <a:r>
              <a:rPr lang="en-US" dirty="0" err="1" smtClean="0"/>
              <a:t>DNSwitch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612" y="3398001"/>
            <a:ext cx="5237939" cy="26612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384041" y="5689881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[21]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809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 2: DNS </a:t>
            </a:r>
            <a:r>
              <a:rPr lang="en-US" dirty="0" err="1" smtClean="0"/>
              <a:t>DDoS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Involves sending large amounts of packets to a target DNS public resolver and/or a company’s ANS</a:t>
            </a:r>
          </a:p>
          <a:p>
            <a:r>
              <a:rPr lang="en-US" dirty="0" smtClean="0"/>
              <a:t>Defenses include: software/hardware IPS/IDS (Snort, Cisco IPS/IDS), rate-limiting, smart rate thresholds, DNS “threat intelligence”, blacklists/whitelists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457" y="3919651"/>
            <a:ext cx="4936249" cy="23287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13834" y="5879067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[22]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566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 3: DNS Tunneling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Involves using DNS as a protocol for carrying TCP traffic</a:t>
            </a:r>
          </a:p>
          <a:p>
            <a:r>
              <a:rPr lang="en-US" dirty="0" smtClean="0"/>
              <a:t>Exfiltration of sensitive data</a:t>
            </a:r>
          </a:p>
          <a:p>
            <a:r>
              <a:rPr lang="en-US" dirty="0" smtClean="0"/>
              <a:t>Carries TCP traffic inside of “TXT” RRs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001" y="4150658"/>
            <a:ext cx="8667750" cy="18764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93356" y="5657751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[23]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7797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Experiment 4: DNS “water torture”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Same as </a:t>
            </a:r>
            <a:r>
              <a:rPr lang="en-US" dirty="0" err="1" smtClean="0"/>
              <a:t>DDoS</a:t>
            </a:r>
            <a:r>
              <a:rPr lang="en-US" dirty="0" smtClean="0"/>
              <a:t> mentioned previously, but with randomly generated, non-existent sub-domains </a:t>
            </a:r>
          </a:p>
          <a:p>
            <a:r>
              <a:rPr lang="en-US" dirty="0" smtClean="0"/>
              <a:t>Used in the </a:t>
            </a:r>
            <a:r>
              <a:rPr lang="en-US" dirty="0" err="1" smtClean="0"/>
              <a:t>Mirai</a:t>
            </a:r>
            <a:r>
              <a:rPr lang="en-US" dirty="0" smtClean="0"/>
              <a:t> botnet attack against </a:t>
            </a:r>
            <a:r>
              <a:rPr lang="en-US" dirty="0" err="1" smtClean="0"/>
              <a:t>Dyn</a:t>
            </a:r>
            <a:endParaRPr lang="en-US" dirty="0" smtClean="0"/>
          </a:p>
          <a:p>
            <a:r>
              <a:rPr lang="en-US" dirty="0" smtClean="0"/>
              <a:t>Defense: Same as </a:t>
            </a:r>
            <a:r>
              <a:rPr lang="en-US" dirty="0" err="1" smtClean="0"/>
              <a:t>DDoS</a:t>
            </a:r>
            <a:r>
              <a:rPr lang="en-US" dirty="0" smtClean="0"/>
              <a:t>, in addition to randomly-generated domain detection algorithms (DGA)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41" y="4029074"/>
            <a:ext cx="7553325" cy="2219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65334" y="5879067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[24]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44764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Research: Domain hijacking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3" y="2052918"/>
            <a:ext cx="5139832" cy="4195481"/>
          </a:xfrm>
        </p:spPr>
        <p:txBody>
          <a:bodyPr/>
          <a:lstStyle/>
          <a:p>
            <a:r>
              <a:rPr lang="en-US" dirty="0" smtClean="0"/>
              <a:t>Involves the malicious registration and use of domains which are typographically similar to genuine domain names</a:t>
            </a:r>
          </a:p>
          <a:p>
            <a:r>
              <a:rPr lang="en-US" dirty="0" smtClean="0"/>
              <a:t>Users and DNS administrators sometimes use them when mistyping domain names</a:t>
            </a:r>
          </a:p>
          <a:p>
            <a:r>
              <a:rPr lang="en-US" dirty="0" smtClean="0"/>
              <a:t>Defense: Smart domain registration, avoiding typos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93021" y="5873237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[25]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145" y="1853248"/>
            <a:ext cx="3997681" cy="438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0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Research: Zone poisoning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Tampering of an ANS’s zone file with the help of “non-secure dynamic updates”</a:t>
            </a:r>
          </a:p>
          <a:p>
            <a:r>
              <a:rPr lang="en-US" dirty="0" smtClean="0"/>
              <a:t>Defense: Prevent DNS “UPDATE” messages, IP spoofing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128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Research: NXDOMAIN hijacking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Tamper with “NXDOMAIN” response for malicious purposes</a:t>
            </a:r>
          </a:p>
          <a:p>
            <a:r>
              <a:rPr lang="en-US" dirty="0" smtClean="0"/>
              <a:t>Usually ISPs use it for redirecting users to web-pages for monetization purposes</a:t>
            </a:r>
          </a:p>
          <a:p>
            <a:r>
              <a:rPr lang="en-US" dirty="0" smtClean="0"/>
              <a:t>A Google patent [26] proposes means of defending against NXDOMAIN hijacking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5478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Research: DNS rebinding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 mostly historical interest, however </a:t>
            </a:r>
            <a:r>
              <a:rPr lang="en-US" dirty="0" err="1" smtClean="0"/>
              <a:t>Ethereum</a:t>
            </a:r>
            <a:r>
              <a:rPr lang="en-US" dirty="0" smtClean="0"/>
              <a:t> was recently vulnerable against DNS rebinding attacks</a:t>
            </a:r>
          </a:p>
          <a:p>
            <a:r>
              <a:rPr lang="en-US" dirty="0" smtClean="0"/>
              <a:t>Defense: Block outbound port 53 traffic inside an enterprise. Do not allow DNS servers to resolve external domains to internal IP addresses. Keep up-to-date versions of Flash Java, and web browsers. In plugins, deny sockets by default.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4504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 can be seen, DNS presents a vulnerable and highly efficient attack vector whose impact can affect entire countries or the entire world</a:t>
            </a:r>
          </a:p>
          <a:p>
            <a:r>
              <a:rPr lang="en-US" dirty="0" smtClean="0"/>
              <a:t>Additionally, non-DNSSEC related DNS attacks are relatively easy to implement due to the simple nature of the DNS hierarchy, as well as due to the fact that DNS packets are unencrypted</a:t>
            </a:r>
          </a:p>
          <a:p>
            <a:r>
              <a:rPr lang="en-US" dirty="0" smtClean="0"/>
              <a:t>This research further proves the relevancy of proper knowledge regarding DNS operation, DNS attacks and DNS defense.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9045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DNSSEC</a:t>
            </a:r>
          </a:p>
          <a:p>
            <a:pPr lvl="1"/>
            <a:r>
              <a:rPr lang="en-US" dirty="0" smtClean="0"/>
              <a:t>Cryptography solutions for unencrypted DNS traffic, integrity, authenticity</a:t>
            </a:r>
          </a:p>
          <a:p>
            <a:r>
              <a:rPr lang="en-US" dirty="0" err="1" smtClean="0"/>
              <a:t>DoH</a:t>
            </a:r>
            <a:endParaRPr lang="en-US" dirty="0" smtClean="0"/>
          </a:p>
          <a:p>
            <a:pPr lvl="1"/>
            <a:r>
              <a:rPr lang="en-US" dirty="0" smtClean="0"/>
              <a:t>Transport DNS over HTTP/s requests using </a:t>
            </a:r>
          </a:p>
          <a:p>
            <a:pPr lvl="1"/>
            <a:r>
              <a:rPr lang="en-US" dirty="0"/>
              <a:t>“application/</a:t>
            </a:r>
            <a:r>
              <a:rPr lang="en-US" dirty="0" err="1"/>
              <a:t>dns</a:t>
            </a:r>
            <a:r>
              <a:rPr lang="en-US" dirty="0"/>
              <a:t>-message” content type HTTP </a:t>
            </a:r>
            <a:r>
              <a:rPr lang="en-US" dirty="0" smtClean="0"/>
              <a:t>request/response</a:t>
            </a:r>
          </a:p>
          <a:p>
            <a:r>
              <a:rPr lang="en-US" dirty="0" smtClean="0"/>
              <a:t>DoT</a:t>
            </a:r>
          </a:p>
          <a:p>
            <a:pPr lvl="1"/>
            <a:r>
              <a:rPr lang="en-US" dirty="0" smtClean="0"/>
              <a:t>Transport DNS over TLS</a:t>
            </a:r>
          </a:p>
          <a:p>
            <a:r>
              <a:rPr lang="en-US" dirty="0" smtClean="0"/>
              <a:t>GNU Name System</a:t>
            </a:r>
          </a:p>
          <a:p>
            <a:pPr lvl="1"/>
            <a:r>
              <a:rPr lang="en-US" dirty="0" smtClean="0"/>
              <a:t>Proposed domain name system for increased privacy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1596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1" y="1304056"/>
            <a:ext cx="10901148" cy="4742019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/>
              <a:t>[1] S. Ziegler, Internet of Things Security and Data Protection, ser. Internet of things. Springer Nature, 2019</a:t>
            </a:r>
            <a:r>
              <a:rPr lang="en-US" sz="3600" dirty="0" smtClean="0"/>
              <a:t>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2] S. S. Ammar </a:t>
            </a:r>
            <a:r>
              <a:rPr lang="en-US" sz="3600" dirty="0" err="1"/>
              <a:t>Rayes</a:t>
            </a:r>
            <a:r>
              <a:rPr lang="en-US" sz="3600" dirty="0"/>
              <a:t>, Internet of Things From Hype to Reality: </a:t>
            </a:r>
            <a:r>
              <a:rPr lang="en-US" sz="3600" dirty="0" smtClean="0"/>
              <a:t>The Road </a:t>
            </a:r>
            <a:r>
              <a:rPr lang="en-US" sz="3600" dirty="0"/>
              <a:t>to Digitization, 2nd ed. Springer International Publishing, 2019.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3] A. V. V. </a:t>
            </a:r>
            <a:r>
              <a:rPr lang="en-US" sz="3600" dirty="0" err="1"/>
              <a:t>Rajat</a:t>
            </a:r>
            <a:r>
              <a:rPr lang="en-US" sz="3600" dirty="0"/>
              <a:t> </a:t>
            </a:r>
            <a:r>
              <a:rPr lang="en-US" sz="3600" dirty="0" err="1"/>
              <a:t>Subhra</a:t>
            </a:r>
            <a:r>
              <a:rPr lang="en-US" sz="3600" dirty="0"/>
              <a:t> Chakraborty, Jimson Mathew, Security </a:t>
            </a:r>
            <a:r>
              <a:rPr lang="en-US" sz="3600" dirty="0" smtClean="0"/>
              <a:t>and Fault Tolerance in Internet of Things, 1st ed., ser. Internet of Things. Springer International Publishing, 2019.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4] C. Patel, Internet of Things Security: Challenges, Advances, and Analytics. </a:t>
            </a:r>
            <a:r>
              <a:rPr lang="en-US" sz="3600" dirty="0" err="1"/>
              <a:t>Auerbach</a:t>
            </a:r>
            <a:r>
              <a:rPr lang="en-US" sz="3600" dirty="0"/>
              <a:t> Publications, 2019.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5] C. Dotson, Practical Cloud </a:t>
            </a:r>
            <a:r>
              <a:rPr lang="en-US" sz="3600" dirty="0" smtClean="0"/>
              <a:t>Security. 2019. O’Reilly </a:t>
            </a:r>
            <a:r>
              <a:rPr lang="en-US" sz="3600" dirty="0"/>
              <a:t>Media, Inc., March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6] </a:t>
            </a:r>
            <a:r>
              <a:rPr lang="en-US" sz="3600" dirty="0" smtClean="0"/>
              <a:t>“Sharp </a:t>
            </a:r>
            <a:r>
              <a:rPr lang="en-US" sz="3600" dirty="0"/>
              <a:t>rise in costs and damage from </a:t>
            </a:r>
            <a:r>
              <a:rPr lang="en-US" sz="3600" dirty="0" err="1"/>
              <a:t>dns</a:t>
            </a:r>
            <a:r>
              <a:rPr lang="en-US" sz="3600" dirty="0"/>
              <a:t>-related attacks.” </a:t>
            </a:r>
            <a:r>
              <a:rPr lang="en-US" sz="3600" dirty="0" smtClean="0"/>
              <a:t>Network Security</a:t>
            </a:r>
            <a:r>
              <a:rPr lang="en-US" sz="3600" dirty="0"/>
              <a:t>, vol. 2018, no. 6, pp. 1–3, June 2018.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7] </a:t>
            </a:r>
            <a:r>
              <a:rPr lang="en-US" sz="3600" dirty="0" smtClean="0"/>
              <a:t>A</a:t>
            </a:r>
            <a:r>
              <a:rPr lang="en-US" sz="3600" dirty="0"/>
              <a:t>. </a:t>
            </a:r>
            <a:r>
              <a:rPr lang="en-US" sz="3600" dirty="0" err="1"/>
              <a:t>Liska</a:t>
            </a:r>
            <a:r>
              <a:rPr lang="en-US" sz="3600" dirty="0"/>
              <a:t> and G. Stowe, DNS Security: Defending the Domain </a:t>
            </a:r>
            <a:r>
              <a:rPr lang="en-US" sz="3600" dirty="0" smtClean="0"/>
              <a:t>Name System</a:t>
            </a:r>
            <a:r>
              <a:rPr lang="en-US" sz="3600" dirty="0"/>
              <a:t>. Elsevier Science, 2016.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8] D. Winder, “So what should you be doing to mitigate the </a:t>
            </a:r>
            <a:r>
              <a:rPr lang="en-US" sz="3600" dirty="0" err="1"/>
              <a:t>iot</a:t>
            </a:r>
            <a:r>
              <a:rPr lang="en-US" sz="3600" dirty="0"/>
              <a:t> </a:t>
            </a:r>
            <a:r>
              <a:rPr lang="en-US" sz="3600" dirty="0" smtClean="0"/>
              <a:t>botnet threat</a:t>
            </a:r>
            <a:r>
              <a:rPr lang="en-US" sz="3600" dirty="0"/>
              <a:t>? start with a network </a:t>
            </a:r>
            <a:r>
              <a:rPr lang="en-US" sz="3600" dirty="0" err="1"/>
              <a:t>aud</a:t>
            </a:r>
            <a:r>
              <a:rPr lang="en-US" sz="3600" dirty="0"/>
              <a:t> it,” PC Pro, no. 288, pp. </a:t>
            </a:r>
            <a:r>
              <a:rPr lang="en-US" sz="3600" dirty="0" smtClean="0"/>
              <a:t>118–120, 2018</a:t>
            </a:r>
            <a:r>
              <a:rPr lang="en-US" sz="3600" dirty="0"/>
              <a:t>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9] J. Margolis, T. T. Oh, S. </a:t>
            </a:r>
            <a:r>
              <a:rPr lang="en-US" sz="3600" dirty="0" err="1"/>
              <a:t>Jadhav</a:t>
            </a:r>
            <a:r>
              <a:rPr lang="en-US" sz="3600" dirty="0"/>
              <a:t>, J. P. </a:t>
            </a:r>
            <a:r>
              <a:rPr lang="en-US" sz="3600" dirty="0" err="1"/>
              <a:t>Jeong</a:t>
            </a:r>
            <a:r>
              <a:rPr lang="en-US" sz="3600" dirty="0"/>
              <a:t>, Y. H. Kim, and J. </a:t>
            </a:r>
            <a:r>
              <a:rPr lang="en-US" sz="3600" dirty="0" smtClean="0"/>
              <a:t>N. Kim</a:t>
            </a:r>
            <a:r>
              <a:rPr lang="en-US" sz="3600" dirty="0"/>
              <a:t>, “Analysis and impact of </a:t>
            </a:r>
            <a:r>
              <a:rPr lang="en-US" sz="3600" dirty="0" err="1"/>
              <a:t>iot</a:t>
            </a:r>
            <a:r>
              <a:rPr lang="en-US" sz="3600" dirty="0"/>
              <a:t> malware,” in Proceedings of the </a:t>
            </a:r>
            <a:r>
              <a:rPr lang="en-US" sz="3600" dirty="0" smtClean="0"/>
              <a:t>18</a:t>
            </a:r>
            <a:r>
              <a:rPr lang="en-US" sz="3600" baseline="30000" dirty="0" smtClean="0"/>
              <a:t>th</a:t>
            </a:r>
            <a:r>
              <a:rPr lang="en-US" sz="3600" dirty="0" smtClean="0"/>
              <a:t> Annual </a:t>
            </a:r>
            <a:r>
              <a:rPr lang="en-US" sz="3600" dirty="0"/>
              <a:t>Conference on Information Technology Education, ser. </a:t>
            </a:r>
            <a:r>
              <a:rPr lang="en-US" sz="3600" dirty="0" smtClean="0"/>
              <a:t>SIGITE ’17</a:t>
            </a:r>
            <a:r>
              <a:rPr lang="en-US" sz="3600" dirty="0"/>
              <a:t>. New York, NY, USA: ACM, 2017, pp. 187–187.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10] R. </a:t>
            </a:r>
            <a:r>
              <a:rPr lang="en-US" sz="3600" dirty="0" err="1"/>
              <a:t>Winward</a:t>
            </a:r>
            <a:r>
              <a:rPr lang="en-US" sz="3600" dirty="0"/>
              <a:t>, </a:t>
            </a:r>
            <a:r>
              <a:rPr lang="en-US" sz="3600" dirty="0" err="1"/>
              <a:t>IoT</a:t>
            </a:r>
            <a:r>
              <a:rPr lang="en-US" sz="3600" dirty="0"/>
              <a:t> Attack Handbook: A Field Guide to </a:t>
            </a:r>
            <a:r>
              <a:rPr lang="en-US" sz="3600" dirty="0" smtClean="0"/>
              <a:t>Understanding </a:t>
            </a:r>
            <a:r>
              <a:rPr lang="en-US" sz="3600" dirty="0" err="1" smtClean="0"/>
              <a:t>IoT</a:t>
            </a:r>
            <a:r>
              <a:rPr lang="en-US" sz="3600" dirty="0" smtClean="0"/>
              <a:t> </a:t>
            </a:r>
            <a:r>
              <a:rPr lang="en-US" sz="3600" dirty="0"/>
              <a:t>Attacks from the </a:t>
            </a:r>
            <a:r>
              <a:rPr lang="en-US" sz="3600" dirty="0" err="1"/>
              <a:t>Mirai</a:t>
            </a:r>
            <a:r>
              <a:rPr lang="en-US" sz="3600" dirty="0"/>
              <a:t> Botnet to Its Modern Variants. </a:t>
            </a:r>
            <a:r>
              <a:rPr lang="en-US" sz="3600" dirty="0" err="1" smtClean="0"/>
              <a:t>Radware</a:t>
            </a:r>
            <a:r>
              <a:rPr lang="en-US" sz="3600" dirty="0" smtClean="0"/>
              <a:t>, 2018</a:t>
            </a:r>
            <a:r>
              <a:rPr lang="en-US" sz="3600" dirty="0"/>
              <a:t>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11] N. Woolf, “</a:t>
            </a:r>
            <a:r>
              <a:rPr lang="en-US" sz="3600" dirty="0" err="1"/>
              <a:t>Ddos</a:t>
            </a:r>
            <a:r>
              <a:rPr lang="en-US" sz="3600" dirty="0"/>
              <a:t> attack that disrupted internet was largest of its </a:t>
            </a:r>
            <a:r>
              <a:rPr lang="en-US" sz="3600" dirty="0" smtClean="0"/>
              <a:t>kind in </a:t>
            </a:r>
            <a:r>
              <a:rPr lang="en-US" sz="3600" dirty="0"/>
              <a:t>history, experts say,” The Guardian, vol. 26, 2016.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12] N. </a:t>
            </a:r>
            <a:r>
              <a:rPr lang="en-US" sz="3600" dirty="0" err="1"/>
              <a:t>Abokhodair</a:t>
            </a:r>
            <a:r>
              <a:rPr lang="en-US" sz="3600" dirty="0"/>
              <a:t> and A. Alva, “Cyber fratricide: A literature review,” </a:t>
            </a:r>
            <a:r>
              <a:rPr lang="en-US" sz="3600" dirty="0" smtClean="0"/>
              <a:t>in Proceedings </a:t>
            </a:r>
            <a:r>
              <a:rPr lang="en-US" sz="3600" dirty="0"/>
              <a:t>of the 7th International Conference on Information Warfare and Security: ICIW. Academic Conferences Limited, 2012, </a:t>
            </a:r>
            <a:r>
              <a:rPr lang="en-US" sz="3600" dirty="0" smtClean="0"/>
              <a:t>p. 389</a:t>
            </a:r>
            <a:r>
              <a:rPr lang="en-US" sz="3600" dirty="0"/>
              <a:t>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13] F. Zou, S. Zhang, L. Li, L. Pan, and J. Li, “Detecting malware </a:t>
            </a:r>
            <a:r>
              <a:rPr lang="en-US" sz="3600" dirty="0" smtClean="0"/>
              <a:t>based on </a:t>
            </a:r>
            <a:r>
              <a:rPr lang="en-US" sz="3600" dirty="0"/>
              <a:t>expired command-and-control traffic,” International Journal of Distributed Sensor Networks, vol. 13, no. 7, p. 1550147717720791, 2017.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14] M. X. a. L. C. J. Z. Y. F. e. </a:t>
            </a:r>
            <a:r>
              <a:rPr lang="en-US" sz="3600" dirty="0" err="1"/>
              <a:t>Qiang</a:t>
            </a:r>
            <a:r>
              <a:rPr lang="en-US" sz="3600" dirty="0"/>
              <a:t> Li Zhao, Yan Huang Jiang, </a:t>
            </a:r>
            <a:r>
              <a:rPr lang="en-US" sz="3600" dirty="0" smtClean="0"/>
              <a:t>Advanced Data </a:t>
            </a:r>
            <a:r>
              <a:rPr lang="en-US" sz="3600" dirty="0"/>
              <a:t>Mining and Applications: 6th International Conference, </a:t>
            </a:r>
            <a:r>
              <a:rPr lang="en-US" sz="3600" dirty="0" smtClean="0"/>
              <a:t>ADMA 2010</a:t>
            </a:r>
            <a:r>
              <a:rPr lang="en-US" sz="3600" dirty="0"/>
              <a:t>, Chongqing, China, November 19-21, 2010, Proceedings, Part </a:t>
            </a:r>
            <a:r>
              <a:rPr lang="en-US" sz="3600" dirty="0" smtClean="0"/>
              <a:t>II, 1st </a:t>
            </a:r>
            <a:r>
              <a:rPr lang="en-US" sz="3600" dirty="0"/>
              <a:t>ed., ser. Lecture Notes in Computer Science 6441 : Lecture </a:t>
            </a:r>
            <a:r>
              <a:rPr lang="en-US" sz="3600" dirty="0" smtClean="0"/>
              <a:t>Notes in </a:t>
            </a:r>
            <a:r>
              <a:rPr lang="en-US" sz="3600" dirty="0"/>
              <a:t>Artificial Intelligence. Springer-</a:t>
            </a:r>
            <a:r>
              <a:rPr lang="en-US" sz="3600" dirty="0" err="1"/>
              <a:t>Verlag</a:t>
            </a:r>
            <a:r>
              <a:rPr lang="en-US" sz="3600" dirty="0"/>
              <a:t> Berlin Heidelberg, 2010.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15] F. L. </a:t>
            </a:r>
            <a:r>
              <a:rPr lang="en-US" sz="3600" dirty="0" err="1"/>
              <a:t>Greitzer</a:t>
            </a:r>
            <a:r>
              <a:rPr lang="en-US" sz="3600" dirty="0"/>
              <a:t>, S. L. Clements, T. E. Carroll, and J. D. </a:t>
            </a:r>
            <a:r>
              <a:rPr lang="en-US" sz="3600" dirty="0" err="1"/>
              <a:t>Fluckiger</a:t>
            </a:r>
            <a:r>
              <a:rPr lang="en-US" sz="3600" dirty="0"/>
              <a:t>, “Towards a research agenda for cyber friendly fire,” Pacific Northwest National Lab.(PNNL), Richland, WA (United States), Tech. Rep., 2009.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[16</a:t>
            </a:r>
            <a:r>
              <a:rPr lang="en-US" sz="3600" dirty="0"/>
              <a:t>] A. </a:t>
            </a:r>
            <a:r>
              <a:rPr lang="en-US" sz="3600" dirty="0" err="1"/>
              <a:t>Liska</a:t>
            </a:r>
            <a:r>
              <a:rPr lang="en-US" sz="3600" dirty="0"/>
              <a:t> and G. Stowe, DNS Security: Defending the Domain </a:t>
            </a:r>
            <a:r>
              <a:rPr lang="en-US" sz="3600" dirty="0" smtClean="0"/>
              <a:t>Name System</a:t>
            </a:r>
            <a:r>
              <a:rPr lang="en-US" sz="3600" dirty="0"/>
              <a:t>. Elsevier Science, 2016.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[17] M</a:t>
            </a:r>
            <a:r>
              <a:rPr lang="en-US" sz="3600" dirty="0"/>
              <a:t>. D. T. Rooney, DNS security management, ser. Series on </a:t>
            </a:r>
            <a:r>
              <a:rPr lang="en-US" sz="3600" dirty="0" smtClean="0"/>
              <a:t>networks and </a:t>
            </a:r>
            <a:r>
              <a:rPr lang="en-US" sz="3600" dirty="0"/>
              <a:t>services management. John Wiley and Sons; IEEE Press, 2017.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[18</a:t>
            </a:r>
            <a:r>
              <a:rPr lang="en-US" sz="3600" dirty="0"/>
              <a:t>] M. </a:t>
            </a:r>
            <a:r>
              <a:rPr lang="en-US" sz="3600" dirty="0" err="1"/>
              <a:t>Jeftovic</a:t>
            </a:r>
            <a:r>
              <a:rPr lang="en-US" sz="3600" dirty="0"/>
              <a:t>, Managing Mission - Critical Domains and DNS: Demystifying </a:t>
            </a:r>
            <a:r>
              <a:rPr lang="en-US" sz="3600" dirty="0" err="1"/>
              <a:t>nameservers</a:t>
            </a:r>
            <a:r>
              <a:rPr lang="en-US" sz="3600" dirty="0"/>
              <a:t>, DNS, and domain names. </a:t>
            </a:r>
            <a:r>
              <a:rPr lang="en-US" sz="3600" dirty="0" err="1"/>
              <a:t>Packt</a:t>
            </a:r>
            <a:r>
              <a:rPr lang="en-US" sz="3600" dirty="0"/>
              <a:t> Publishing, 2018.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[19] R</a:t>
            </a:r>
            <a:r>
              <a:rPr lang="en-US" sz="3600" dirty="0"/>
              <a:t>. Aitchison, Pro DNS and BIND 10, 1st ed. </a:t>
            </a:r>
            <a:r>
              <a:rPr lang="en-US" sz="3600" dirty="0" err="1"/>
              <a:t>Apress</a:t>
            </a:r>
            <a:r>
              <a:rPr lang="en-US" sz="3600" dirty="0"/>
              <a:t>, 2011.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[20</a:t>
            </a:r>
            <a:r>
              <a:rPr lang="en-US" sz="3600" dirty="0"/>
              <a:t>] [41] M. Meyers, CompTIA Network+ Certification All-in-One Exam </a:t>
            </a:r>
            <a:r>
              <a:rPr lang="en-US" sz="3600" dirty="0" smtClean="0"/>
              <a:t>Guide, Seventh </a:t>
            </a:r>
            <a:r>
              <a:rPr lang="en-US" sz="3600" dirty="0"/>
              <a:t>Edition (Exam N10-007). McGraw-Hill Education, 2018.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21] A. A. </a:t>
            </a:r>
            <a:r>
              <a:rPr lang="en-US" sz="3600" dirty="0" err="1"/>
              <a:t>Maksutov</a:t>
            </a:r>
            <a:r>
              <a:rPr lang="en-US" sz="3600" dirty="0"/>
              <a:t>, I. A. </a:t>
            </a:r>
            <a:r>
              <a:rPr lang="en-US" sz="3600" dirty="0" err="1"/>
              <a:t>Cherepanov</a:t>
            </a:r>
            <a:r>
              <a:rPr lang="en-US" sz="3600" dirty="0"/>
              <a:t>, and M. S. Alekseev, “</a:t>
            </a:r>
            <a:r>
              <a:rPr lang="en-US" sz="3600" dirty="0" smtClean="0"/>
              <a:t>Detection and </a:t>
            </a:r>
            <a:r>
              <a:rPr lang="en-US" sz="3600" dirty="0"/>
              <a:t>prevention of </a:t>
            </a:r>
            <a:r>
              <a:rPr lang="en-US" sz="3600" dirty="0" err="1"/>
              <a:t>dns</a:t>
            </a:r>
            <a:r>
              <a:rPr lang="en-US" sz="3600" dirty="0"/>
              <a:t> spoofing attacks,” in 2017 Siberian </a:t>
            </a:r>
            <a:r>
              <a:rPr lang="en-US" sz="3600" dirty="0" smtClean="0"/>
              <a:t>Symposium on </a:t>
            </a:r>
            <a:r>
              <a:rPr lang="en-US" sz="3600" dirty="0"/>
              <a:t>Data Science and Engineering (SSDSE). IEEE, 2017, pp. 84–87.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22] M. </a:t>
            </a:r>
            <a:r>
              <a:rPr lang="en-US" sz="3600" dirty="0" err="1"/>
              <a:t>Anagnostopoulos</a:t>
            </a:r>
            <a:r>
              <a:rPr lang="en-US" sz="3600" dirty="0"/>
              <a:t>, G. </a:t>
            </a:r>
            <a:r>
              <a:rPr lang="en-US" sz="3600" dirty="0" err="1"/>
              <a:t>Kambourakis</a:t>
            </a:r>
            <a:r>
              <a:rPr lang="en-US" sz="3600" dirty="0"/>
              <a:t>, S. </a:t>
            </a:r>
            <a:r>
              <a:rPr lang="en-US" sz="3600" dirty="0" err="1"/>
              <a:t>Gritzalis</a:t>
            </a:r>
            <a:r>
              <a:rPr lang="en-US" sz="3600" dirty="0"/>
              <a:t>, and D. K. Y. </a:t>
            </a:r>
            <a:r>
              <a:rPr lang="en-US" sz="3600" dirty="0" err="1"/>
              <a:t>Yau</a:t>
            </a:r>
            <a:r>
              <a:rPr lang="en-US" sz="3600" dirty="0" smtClean="0"/>
              <a:t>, “</a:t>
            </a:r>
            <a:r>
              <a:rPr lang="en-US" sz="3600" dirty="0"/>
              <a:t>Never say never: Authoritative </a:t>
            </a:r>
            <a:r>
              <a:rPr lang="en-US" sz="3600" dirty="0" err="1"/>
              <a:t>tld</a:t>
            </a:r>
            <a:r>
              <a:rPr lang="en-US" sz="3600" dirty="0"/>
              <a:t> </a:t>
            </a:r>
            <a:r>
              <a:rPr lang="en-US" sz="3600" dirty="0" err="1"/>
              <a:t>nameserver</a:t>
            </a:r>
            <a:r>
              <a:rPr lang="en-US" sz="3600" dirty="0"/>
              <a:t>-powered </a:t>
            </a:r>
            <a:r>
              <a:rPr lang="en-US" sz="3600" dirty="0" err="1"/>
              <a:t>dns</a:t>
            </a:r>
            <a:r>
              <a:rPr lang="en-US" sz="3600" dirty="0"/>
              <a:t> amplification,” in NOMS 2018 - 2018 IEEE/IFIP </a:t>
            </a:r>
            <a:r>
              <a:rPr lang="en-US" sz="3600" dirty="0" smtClean="0"/>
              <a:t>Network Operations and Management </a:t>
            </a:r>
            <a:r>
              <a:rPr lang="en-US" sz="3600" dirty="0"/>
              <a:t>Symposium, April 2018, pp. 1–9.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23] M. Aiello, “Performance assessment and analysis of </a:t>
            </a:r>
            <a:r>
              <a:rPr lang="en-US" sz="3600" dirty="0" err="1"/>
              <a:t>dns</a:t>
            </a:r>
            <a:r>
              <a:rPr lang="en-US" sz="3600" dirty="0"/>
              <a:t> </a:t>
            </a:r>
            <a:r>
              <a:rPr lang="en-US" sz="3600" dirty="0" smtClean="0"/>
              <a:t>tunneling tools</a:t>
            </a:r>
            <a:r>
              <a:rPr lang="en-US" sz="3600" dirty="0"/>
              <a:t>.” Logic Journal of the IGPL, vol. 21, no. 4, pp. 592–603, August 2013.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24] H. </a:t>
            </a:r>
            <a:r>
              <a:rPr lang="en-US" sz="3600" dirty="0" err="1"/>
              <a:t>Griffioen</a:t>
            </a:r>
            <a:r>
              <a:rPr lang="en-US" sz="3600" dirty="0"/>
              <a:t> and C. </a:t>
            </a:r>
            <a:r>
              <a:rPr lang="en-US" sz="3600" dirty="0" err="1"/>
              <a:t>Doerr</a:t>
            </a:r>
            <a:r>
              <a:rPr lang="en-US" sz="3600" dirty="0"/>
              <a:t>, “Taxonomy and adversarial strategies </a:t>
            </a:r>
            <a:r>
              <a:rPr lang="en-US" sz="3600" dirty="0" smtClean="0"/>
              <a:t>of random </a:t>
            </a:r>
            <a:r>
              <a:rPr lang="en-US" sz="3600" dirty="0"/>
              <a:t>subdomain attacks,” in 2019 10th IFIP International Conference on New Technologies, Mobility and </a:t>
            </a:r>
            <a:r>
              <a:rPr lang="en-US" sz="3600" dirty="0" smtClean="0"/>
              <a:t>Security (NTMS</a:t>
            </a:r>
            <a:r>
              <a:rPr lang="en-US" sz="3600" dirty="0"/>
              <a:t>). </a:t>
            </a:r>
            <a:r>
              <a:rPr lang="en-US" sz="3600" dirty="0" smtClean="0"/>
              <a:t>IEEE, 2019</a:t>
            </a:r>
            <a:r>
              <a:rPr lang="en-US" sz="3600" dirty="0"/>
              <a:t>, pp. 1–5.</a:t>
            </a:r>
            <a:endParaRPr lang="en-US" sz="3600" dirty="0" smtClean="0"/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 smtClean="0"/>
              <a:t>[</a:t>
            </a:r>
            <a:r>
              <a:rPr lang="en-US" sz="3600" dirty="0"/>
              <a:t>25] T. </a:t>
            </a:r>
            <a:r>
              <a:rPr lang="en-US" sz="3600" dirty="0" err="1"/>
              <a:t>Vissers</a:t>
            </a:r>
            <a:r>
              <a:rPr lang="en-US" sz="3600" dirty="0"/>
              <a:t>, T. Barron, T. Van </a:t>
            </a:r>
            <a:r>
              <a:rPr lang="en-US" sz="3600" dirty="0" err="1"/>
              <a:t>Goethem</a:t>
            </a:r>
            <a:r>
              <a:rPr lang="en-US" sz="3600" dirty="0"/>
              <a:t>, W. </a:t>
            </a:r>
            <a:r>
              <a:rPr lang="en-US" sz="3600" dirty="0" err="1"/>
              <a:t>Joosen</a:t>
            </a:r>
            <a:r>
              <a:rPr lang="en-US" sz="3600" dirty="0"/>
              <a:t>, and N. </a:t>
            </a:r>
            <a:r>
              <a:rPr lang="en-US" sz="3600" dirty="0" err="1"/>
              <a:t>Nikiforakis</a:t>
            </a:r>
            <a:r>
              <a:rPr lang="en-US" sz="3600" dirty="0"/>
              <a:t>, “The wolf of name street: Hijacking domains through </a:t>
            </a:r>
            <a:r>
              <a:rPr lang="en-US" sz="3600" dirty="0" smtClean="0"/>
              <a:t>their </a:t>
            </a:r>
            <a:r>
              <a:rPr lang="en-US" sz="3600" dirty="0" err="1" smtClean="0"/>
              <a:t>nameservers</a:t>
            </a:r>
            <a:r>
              <a:rPr lang="en-US" sz="3600" dirty="0"/>
              <a:t>,” in Proceedings of the 2017 ACM </a:t>
            </a:r>
            <a:r>
              <a:rPr lang="en-US" sz="3600" dirty="0" smtClean="0"/>
              <a:t>SIGSAC Conference on </a:t>
            </a:r>
            <a:r>
              <a:rPr lang="en-US" sz="3600" dirty="0"/>
              <a:t>Computer and Communications Security. ACM, 2017, pp. </a:t>
            </a:r>
            <a:r>
              <a:rPr lang="en-US" sz="3600" dirty="0" smtClean="0"/>
              <a:t>957–970.</a:t>
            </a:r>
          </a:p>
          <a:p>
            <a:pPr marL="0" indent="0">
              <a:lnSpc>
                <a:spcPct val="120000"/>
              </a:lnSpc>
              <a:spcBef>
                <a:spcPts val="100"/>
              </a:spcBef>
              <a:buNone/>
            </a:pPr>
            <a:r>
              <a:rPr lang="en-US" sz="3600" dirty="0"/>
              <a:t>[26] M. </a:t>
            </a:r>
            <a:r>
              <a:rPr lang="en-US" sz="3600" dirty="0" err="1"/>
              <a:t>Akcin</a:t>
            </a:r>
            <a:r>
              <a:rPr lang="en-US" sz="3600" dirty="0"/>
              <a:t>, “Defense against </a:t>
            </a:r>
            <a:r>
              <a:rPr lang="en-US" sz="3600" dirty="0" err="1"/>
              <a:t>nxdomain</a:t>
            </a:r>
            <a:r>
              <a:rPr lang="en-US" sz="3600" dirty="0"/>
              <a:t> hijacking in domain name systems,” Jun. 15 2017, </a:t>
            </a:r>
            <a:r>
              <a:rPr lang="en-US" sz="3600" dirty="0" err="1"/>
              <a:t>uS</a:t>
            </a:r>
            <a:r>
              <a:rPr lang="en-US" sz="3600" dirty="0"/>
              <a:t> Patent App. 14/969,955.</a:t>
            </a:r>
            <a:endParaRPr lang="en-US" sz="3600" dirty="0" smtClean="0"/>
          </a:p>
          <a:p>
            <a:pPr marL="0" indent="0">
              <a:spcBef>
                <a:spcPts val="100"/>
              </a:spcBef>
              <a:buNone/>
            </a:pP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11199735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184</TotalTime>
  <Words>2552</Words>
  <Application>Microsoft Office PowerPoint</Application>
  <PresentationFormat>Widescreen</PresentationFormat>
  <Paragraphs>179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2" baseType="lpstr">
      <vt:lpstr>Arial</vt:lpstr>
      <vt:lpstr>Century Gothic</vt:lpstr>
      <vt:lpstr>Wingdings 3</vt:lpstr>
      <vt:lpstr>Ion</vt:lpstr>
      <vt:lpstr>Research of DNS attack and defense methodologies</vt:lpstr>
      <vt:lpstr>Background: IoT</vt:lpstr>
      <vt:lpstr>Background: Prevalence of DNS attacks</vt:lpstr>
      <vt:lpstr>Background: Mirai botnet</vt:lpstr>
      <vt:lpstr>Background: DNSPod DNS provider</vt:lpstr>
      <vt:lpstr>Introduction</vt:lpstr>
      <vt:lpstr>Aims and objectives</vt:lpstr>
      <vt:lpstr>DNS operation</vt:lpstr>
      <vt:lpstr>DNS operation</vt:lpstr>
      <vt:lpstr>DNS operation</vt:lpstr>
      <vt:lpstr>DNS operation</vt:lpstr>
      <vt:lpstr>Research methodology</vt:lpstr>
      <vt:lpstr>Development methods</vt:lpstr>
      <vt:lpstr>Data collection and evaluation</vt:lpstr>
      <vt:lpstr>Resources and planning</vt:lpstr>
      <vt:lpstr>Design</vt:lpstr>
      <vt:lpstr>Design</vt:lpstr>
      <vt:lpstr>Experiment 1: DNS spoofing</vt:lpstr>
      <vt:lpstr>Experiment 2: DNS DDoS</vt:lpstr>
      <vt:lpstr>Experiment 3: DNS Tunneling</vt:lpstr>
      <vt:lpstr>Experiment 4: DNS “water torture”</vt:lpstr>
      <vt:lpstr>Research: Domain hijacking</vt:lpstr>
      <vt:lpstr>Research: Zone poisoning</vt:lpstr>
      <vt:lpstr>Research: NXDOMAIN hijacking</vt:lpstr>
      <vt:lpstr>Research: DNS rebinding</vt:lpstr>
      <vt:lpstr>Conclusion</vt:lpstr>
      <vt:lpstr>Recommendations</vt:lpstr>
      <vt:lpstr>References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of DNS attack and defense methodologies</dc:title>
  <dc:creator>RePack by Diakov</dc:creator>
  <cp:lastModifiedBy>RePack by Diakov</cp:lastModifiedBy>
  <cp:revision>31</cp:revision>
  <dcterms:created xsi:type="dcterms:W3CDTF">2019-10-06T18:37:55Z</dcterms:created>
  <dcterms:modified xsi:type="dcterms:W3CDTF">2019-10-20T06:21:36Z</dcterms:modified>
</cp:coreProperties>
</file>