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7" r:id="rId2"/>
    <p:sldId id="256" r:id="rId3"/>
  </p:sldIdLst>
  <p:sldSz cx="21374100" cy="15113000"/>
  <p:notesSz cx="6858000" cy="9144000"/>
  <p:embeddedFontLst>
    <p:embeddedFont>
      <p:font typeface="Times New Roman Bold" panose="02020803070505020304" pitchFamily="18" charset="0"/>
      <p:regular r:id="rId4"/>
      <p:bold r:id="rId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1" d="100"/>
          <a:sy n="31" d="100"/>
        </p:scale>
        <p:origin x="618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font" Target="fonts/font2.fntdata"/><Relationship Id="rId4" Type="http://schemas.openxmlformats.org/officeDocument/2006/relationships/font" Target="fonts/font1.fntdata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FCBB30-ACE9-48A2-B761-01ECC436783D}" type="doc">
      <dgm:prSet loTypeId="urn:microsoft.com/office/officeart/2005/8/layout/hProcess9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8A303C2-CE07-43C2-9B5A-531163BB8420}">
      <dgm:prSet/>
      <dgm:spPr/>
      <dgm:t>
        <a:bodyPr/>
        <a:lstStyle/>
        <a:p>
          <a:r>
            <a:rPr lang="en-GB"/>
            <a:t>Student name: Gabriela Emilia Gheorghe</a:t>
          </a:r>
          <a:endParaRPr lang="en-US"/>
        </a:p>
      </dgm:t>
    </dgm:pt>
    <dgm:pt modelId="{7638AC72-55D4-4A5B-A8DC-FCAEA54FDB10}" type="parTrans" cxnId="{85C1F6C9-27DD-4776-839F-9C651C6226B7}">
      <dgm:prSet/>
      <dgm:spPr/>
      <dgm:t>
        <a:bodyPr/>
        <a:lstStyle/>
        <a:p>
          <a:endParaRPr lang="en-US"/>
        </a:p>
      </dgm:t>
    </dgm:pt>
    <dgm:pt modelId="{F0456FD8-AACB-4584-98F7-A357B31214BF}" type="sibTrans" cxnId="{85C1F6C9-27DD-4776-839F-9C651C6226B7}">
      <dgm:prSet/>
      <dgm:spPr/>
      <dgm:t>
        <a:bodyPr/>
        <a:lstStyle/>
        <a:p>
          <a:endParaRPr lang="en-US"/>
        </a:p>
      </dgm:t>
    </dgm:pt>
    <dgm:pt modelId="{46E39E59-7C8E-4EBB-B058-24234D2EFFFE}">
      <dgm:prSet/>
      <dgm:spPr/>
      <dgm:t>
        <a:bodyPr/>
        <a:lstStyle/>
        <a:p>
          <a:r>
            <a:rPr lang="en-GB"/>
            <a:t>Student Id: 2310506</a:t>
          </a:r>
          <a:endParaRPr lang="en-US"/>
        </a:p>
      </dgm:t>
    </dgm:pt>
    <dgm:pt modelId="{78BB5C20-878C-4E86-B73A-73A6A624E871}" type="parTrans" cxnId="{48BB6BCF-48E3-48ED-A240-36A56DD42879}">
      <dgm:prSet/>
      <dgm:spPr/>
      <dgm:t>
        <a:bodyPr/>
        <a:lstStyle/>
        <a:p>
          <a:endParaRPr lang="en-US"/>
        </a:p>
      </dgm:t>
    </dgm:pt>
    <dgm:pt modelId="{1610609F-2D12-4DDA-A1BF-750E02AD2385}" type="sibTrans" cxnId="{48BB6BCF-48E3-48ED-A240-36A56DD42879}">
      <dgm:prSet/>
      <dgm:spPr/>
      <dgm:t>
        <a:bodyPr/>
        <a:lstStyle/>
        <a:p>
          <a:endParaRPr lang="en-US"/>
        </a:p>
      </dgm:t>
    </dgm:pt>
    <dgm:pt modelId="{9969DED1-0518-4261-BCC3-8C99F5A00986}" type="pres">
      <dgm:prSet presAssocID="{0EFCBB30-ACE9-48A2-B761-01ECC436783D}" presName="CompostProcess" presStyleCnt="0">
        <dgm:presLayoutVars>
          <dgm:dir/>
          <dgm:resizeHandles val="exact"/>
        </dgm:presLayoutVars>
      </dgm:prSet>
      <dgm:spPr/>
    </dgm:pt>
    <dgm:pt modelId="{38BBF081-8EB3-48B2-A010-F507F1E22FCB}" type="pres">
      <dgm:prSet presAssocID="{0EFCBB30-ACE9-48A2-B761-01ECC436783D}" presName="arrow" presStyleLbl="bgShp" presStyleIdx="0" presStyleCnt="1"/>
      <dgm:spPr/>
    </dgm:pt>
    <dgm:pt modelId="{6B2B83D2-BCA0-4203-B003-548892D709B3}" type="pres">
      <dgm:prSet presAssocID="{0EFCBB30-ACE9-48A2-B761-01ECC436783D}" presName="linearProcess" presStyleCnt="0"/>
      <dgm:spPr/>
    </dgm:pt>
    <dgm:pt modelId="{81A381ED-7584-47F8-9BF5-8B94664C17AD}" type="pres">
      <dgm:prSet presAssocID="{78A303C2-CE07-43C2-9B5A-531163BB8420}" presName="textNode" presStyleLbl="node1" presStyleIdx="0" presStyleCnt="2">
        <dgm:presLayoutVars>
          <dgm:bulletEnabled val="1"/>
        </dgm:presLayoutVars>
      </dgm:prSet>
      <dgm:spPr/>
    </dgm:pt>
    <dgm:pt modelId="{53051E46-146A-4B20-8402-B08D7ACE45C9}" type="pres">
      <dgm:prSet presAssocID="{F0456FD8-AACB-4584-98F7-A357B31214BF}" presName="sibTrans" presStyleCnt="0"/>
      <dgm:spPr/>
    </dgm:pt>
    <dgm:pt modelId="{EE271A8E-742F-412B-8796-A6F1B84AD922}" type="pres">
      <dgm:prSet presAssocID="{46E39E59-7C8E-4EBB-B058-24234D2EFFFE}" presName="textNode" presStyleLbl="node1" presStyleIdx="1" presStyleCnt="2">
        <dgm:presLayoutVars>
          <dgm:bulletEnabled val="1"/>
        </dgm:presLayoutVars>
      </dgm:prSet>
      <dgm:spPr/>
    </dgm:pt>
  </dgm:ptLst>
  <dgm:cxnLst>
    <dgm:cxn modelId="{7CBB1E10-AE21-44B3-9575-B9AE780765CA}" type="presOf" srcId="{0EFCBB30-ACE9-48A2-B761-01ECC436783D}" destId="{9969DED1-0518-4261-BCC3-8C99F5A00986}" srcOrd="0" destOrd="0" presId="urn:microsoft.com/office/officeart/2005/8/layout/hProcess9"/>
    <dgm:cxn modelId="{8156D67C-CA4E-4CCC-9A89-98DE4A072AE3}" type="presOf" srcId="{78A303C2-CE07-43C2-9B5A-531163BB8420}" destId="{81A381ED-7584-47F8-9BF5-8B94664C17AD}" srcOrd="0" destOrd="0" presId="urn:microsoft.com/office/officeart/2005/8/layout/hProcess9"/>
    <dgm:cxn modelId="{C0F902C7-F1F0-4A75-8F65-A063CCCAF6C6}" type="presOf" srcId="{46E39E59-7C8E-4EBB-B058-24234D2EFFFE}" destId="{EE271A8E-742F-412B-8796-A6F1B84AD922}" srcOrd="0" destOrd="0" presId="urn:microsoft.com/office/officeart/2005/8/layout/hProcess9"/>
    <dgm:cxn modelId="{85C1F6C9-27DD-4776-839F-9C651C6226B7}" srcId="{0EFCBB30-ACE9-48A2-B761-01ECC436783D}" destId="{78A303C2-CE07-43C2-9B5A-531163BB8420}" srcOrd="0" destOrd="0" parTransId="{7638AC72-55D4-4A5B-A8DC-FCAEA54FDB10}" sibTransId="{F0456FD8-AACB-4584-98F7-A357B31214BF}"/>
    <dgm:cxn modelId="{48BB6BCF-48E3-48ED-A240-36A56DD42879}" srcId="{0EFCBB30-ACE9-48A2-B761-01ECC436783D}" destId="{46E39E59-7C8E-4EBB-B058-24234D2EFFFE}" srcOrd="1" destOrd="0" parTransId="{78BB5C20-878C-4E86-B73A-73A6A624E871}" sibTransId="{1610609F-2D12-4DDA-A1BF-750E02AD2385}"/>
    <dgm:cxn modelId="{C90DA01B-260B-45AD-ACB9-DCB7D64187CD}" type="presParOf" srcId="{9969DED1-0518-4261-BCC3-8C99F5A00986}" destId="{38BBF081-8EB3-48B2-A010-F507F1E22FCB}" srcOrd="0" destOrd="0" presId="urn:microsoft.com/office/officeart/2005/8/layout/hProcess9"/>
    <dgm:cxn modelId="{B666E753-3C5A-481B-8FE9-C014E69C48AA}" type="presParOf" srcId="{9969DED1-0518-4261-BCC3-8C99F5A00986}" destId="{6B2B83D2-BCA0-4203-B003-548892D709B3}" srcOrd="1" destOrd="0" presId="urn:microsoft.com/office/officeart/2005/8/layout/hProcess9"/>
    <dgm:cxn modelId="{ED1F5614-00DD-4E6F-A829-E43B9A9823D2}" type="presParOf" srcId="{6B2B83D2-BCA0-4203-B003-548892D709B3}" destId="{81A381ED-7584-47F8-9BF5-8B94664C17AD}" srcOrd="0" destOrd="0" presId="urn:microsoft.com/office/officeart/2005/8/layout/hProcess9"/>
    <dgm:cxn modelId="{713A85E6-E004-411C-A70E-2E9C43CB538B}" type="presParOf" srcId="{6B2B83D2-BCA0-4203-B003-548892D709B3}" destId="{53051E46-146A-4B20-8402-B08D7ACE45C9}" srcOrd="1" destOrd="0" presId="urn:microsoft.com/office/officeart/2005/8/layout/hProcess9"/>
    <dgm:cxn modelId="{F1D1A1AB-57B4-47DD-98C8-123F69C1AC19}" type="presParOf" srcId="{6B2B83D2-BCA0-4203-B003-548892D709B3}" destId="{EE271A8E-742F-412B-8796-A6F1B84AD922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BBF081-8EB3-48B2-A010-F507F1E22FCB}">
      <dsp:nvSpPr>
        <dsp:cNvPr id="0" name=""/>
        <dsp:cNvSpPr/>
      </dsp:nvSpPr>
      <dsp:spPr>
        <a:xfrm>
          <a:off x="1382637" y="0"/>
          <a:ext cx="15669886" cy="8702153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A381ED-7584-47F8-9BF5-8B94664C17AD}">
      <dsp:nvSpPr>
        <dsp:cNvPr id="0" name=""/>
        <dsp:cNvSpPr/>
      </dsp:nvSpPr>
      <dsp:spPr>
        <a:xfrm>
          <a:off x="19353" y="2610645"/>
          <a:ext cx="8756701" cy="348086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243840" rIns="243840" bIns="243840" numCol="1" spcCol="1270" anchor="ctr" anchorCtr="0">
          <a:noAutofit/>
        </a:bodyPr>
        <a:lstStyle/>
        <a:p>
          <a:pPr marL="0" lvl="0" indent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Student name: Gabriela Emilia Gheorghe</a:t>
          </a:r>
          <a:endParaRPr lang="en-US" sz="6400" kern="1200"/>
        </a:p>
      </dsp:txBody>
      <dsp:txXfrm>
        <a:off x="189275" y="2780567"/>
        <a:ext cx="8416857" cy="3141017"/>
      </dsp:txXfrm>
    </dsp:sp>
    <dsp:sp modelId="{EE271A8E-742F-412B-8796-A6F1B84AD922}">
      <dsp:nvSpPr>
        <dsp:cNvPr id="0" name=""/>
        <dsp:cNvSpPr/>
      </dsp:nvSpPr>
      <dsp:spPr>
        <a:xfrm>
          <a:off x="9659106" y="2610645"/>
          <a:ext cx="8756701" cy="3480861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3840" tIns="243840" rIns="243840" bIns="243840" numCol="1" spcCol="1270" anchor="ctr" anchorCtr="0">
          <a:noAutofit/>
        </a:bodyPr>
        <a:lstStyle/>
        <a:p>
          <a:pPr marL="0" lvl="0" indent="0" algn="ctr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Student Id: 2310506</a:t>
          </a:r>
          <a:endParaRPr lang="en-US" sz="6400" kern="1200"/>
        </a:p>
      </dsp:txBody>
      <dsp:txXfrm>
        <a:off x="9829028" y="2780567"/>
        <a:ext cx="8416857" cy="31410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news-room/fact-sheets/detail/palliative-care" TargetMode="External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368756" cy="15113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9DF300-78FD-7555-3B63-16353E917158}"/>
              </a:ext>
            </a:extLst>
          </p:cNvPr>
          <p:cNvSpPr txBox="1"/>
          <p:nvPr/>
        </p:nvSpPr>
        <p:spPr>
          <a:xfrm>
            <a:off x="1469469" y="804627"/>
            <a:ext cx="18435161" cy="292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0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Methodology Poster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69469" y="4110597"/>
            <a:ext cx="18274855" cy="40301"/>
          </a:xfrm>
          <a:custGeom>
            <a:avLst/>
            <a:gdLst>
              <a:gd name="csX0" fmla="*/ 0 w 18274855"/>
              <a:gd name="csY0" fmla="*/ 0 h 40301"/>
              <a:gd name="csX1" fmla="*/ 494098 w 18274855"/>
              <a:gd name="csY1" fmla="*/ 0 h 40301"/>
              <a:gd name="csX2" fmla="*/ 1536442 w 18274855"/>
              <a:gd name="csY2" fmla="*/ 0 h 40301"/>
              <a:gd name="csX3" fmla="*/ 2578785 w 18274855"/>
              <a:gd name="csY3" fmla="*/ 0 h 40301"/>
              <a:gd name="csX4" fmla="*/ 3438380 w 18274855"/>
              <a:gd name="csY4" fmla="*/ 0 h 40301"/>
              <a:gd name="csX5" fmla="*/ 3932478 w 18274855"/>
              <a:gd name="csY5" fmla="*/ 0 h 40301"/>
              <a:gd name="csX6" fmla="*/ 4061079 w 18274855"/>
              <a:gd name="csY6" fmla="*/ 0 h 40301"/>
              <a:gd name="csX7" fmla="*/ 4555177 w 18274855"/>
              <a:gd name="csY7" fmla="*/ 0 h 40301"/>
              <a:gd name="csX8" fmla="*/ 5414772 w 18274855"/>
              <a:gd name="csY8" fmla="*/ 0 h 40301"/>
              <a:gd name="csX9" fmla="*/ 6457115 w 18274855"/>
              <a:gd name="csY9" fmla="*/ 0 h 40301"/>
              <a:gd name="csX10" fmla="*/ 6585716 w 18274855"/>
              <a:gd name="csY10" fmla="*/ 0 h 40301"/>
              <a:gd name="csX11" fmla="*/ 6714317 w 18274855"/>
              <a:gd name="csY11" fmla="*/ 0 h 40301"/>
              <a:gd name="csX12" fmla="*/ 7756661 w 18274855"/>
              <a:gd name="csY12" fmla="*/ 0 h 40301"/>
              <a:gd name="csX13" fmla="*/ 7885262 w 18274855"/>
              <a:gd name="csY13" fmla="*/ 0 h 40301"/>
              <a:gd name="csX14" fmla="*/ 8562108 w 18274855"/>
              <a:gd name="csY14" fmla="*/ 0 h 40301"/>
              <a:gd name="csX15" fmla="*/ 8873457 w 18274855"/>
              <a:gd name="csY15" fmla="*/ 0 h 40301"/>
              <a:gd name="csX16" fmla="*/ 9184807 w 18274855"/>
              <a:gd name="csY16" fmla="*/ 0 h 40301"/>
              <a:gd name="csX17" fmla="*/ 9496156 w 18274855"/>
              <a:gd name="csY17" fmla="*/ 0 h 40301"/>
              <a:gd name="csX18" fmla="*/ 9807506 w 18274855"/>
              <a:gd name="csY18" fmla="*/ 0 h 40301"/>
              <a:gd name="csX19" fmla="*/ 10301603 w 18274855"/>
              <a:gd name="csY19" fmla="*/ 0 h 40301"/>
              <a:gd name="csX20" fmla="*/ 10612953 w 18274855"/>
              <a:gd name="csY20" fmla="*/ 0 h 40301"/>
              <a:gd name="csX21" fmla="*/ 11107051 w 18274855"/>
              <a:gd name="csY21" fmla="*/ 0 h 40301"/>
              <a:gd name="csX22" fmla="*/ 11966646 w 18274855"/>
              <a:gd name="csY22" fmla="*/ 0 h 40301"/>
              <a:gd name="csX23" fmla="*/ 12277995 w 18274855"/>
              <a:gd name="csY23" fmla="*/ 0 h 40301"/>
              <a:gd name="csX24" fmla="*/ 12406596 w 18274855"/>
              <a:gd name="csY24" fmla="*/ 0 h 40301"/>
              <a:gd name="csX25" fmla="*/ 13448940 w 18274855"/>
              <a:gd name="csY25" fmla="*/ 0 h 40301"/>
              <a:gd name="csX26" fmla="*/ 13577540 w 18274855"/>
              <a:gd name="csY26" fmla="*/ 0 h 40301"/>
              <a:gd name="csX27" fmla="*/ 14254387 w 18274855"/>
              <a:gd name="csY27" fmla="*/ 0 h 40301"/>
              <a:gd name="csX28" fmla="*/ 14382988 w 18274855"/>
              <a:gd name="csY28" fmla="*/ 0 h 40301"/>
              <a:gd name="csX29" fmla="*/ 15242583 w 18274855"/>
              <a:gd name="csY29" fmla="*/ 0 h 40301"/>
              <a:gd name="csX30" fmla="*/ 15919429 w 18274855"/>
              <a:gd name="csY30" fmla="*/ 0 h 40301"/>
              <a:gd name="csX31" fmla="*/ 16779024 w 18274855"/>
              <a:gd name="csY31" fmla="*/ 0 h 40301"/>
              <a:gd name="csX32" fmla="*/ 17455871 w 18274855"/>
              <a:gd name="csY32" fmla="*/ 0 h 40301"/>
              <a:gd name="csX33" fmla="*/ 18274855 w 18274855"/>
              <a:gd name="csY33" fmla="*/ 0 h 40301"/>
              <a:gd name="csX34" fmla="*/ 18274855 w 18274855"/>
              <a:gd name="csY34" fmla="*/ 40301 h 40301"/>
              <a:gd name="csX35" fmla="*/ 18146254 w 18274855"/>
              <a:gd name="csY35" fmla="*/ 40301 h 40301"/>
              <a:gd name="csX36" fmla="*/ 17834905 w 18274855"/>
              <a:gd name="csY36" fmla="*/ 40301 h 40301"/>
              <a:gd name="csX37" fmla="*/ 16792561 w 18274855"/>
              <a:gd name="csY37" fmla="*/ 40301 h 40301"/>
              <a:gd name="csX38" fmla="*/ 15750218 w 18274855"/>
              <a:gd name="csY38" fmla="*/ 40301 h 40301"/>
              <a:gd name="csX39" fmla="*/ 15073371 w 18274855"/>
              <a:gd name="csY39" fmla="*/ 40301 h 40301"/>
              <a:gd name="csX40" fmla="*/ 14944770 w 18274855"/>
              <a:gd name="csY40" fmla="*/ 40301 h 40301"/>
              <a:gd name="csX41" fmla="*/ 14816169 w 18274855"/>
              <a:gd name="csY41" fmla="*/ 40301 h 40301"/>
              <a:gd name="csX42" fmla="*/ 13773826 w 18274855"/>
              <a:gd name="csY42" fmla="*/ 40301 h 40301"/>
              <a:gd name="csX43" fmla="*/ 13279728 w 18274855"/>
              <a:gd name="csY43" fmla="*/ 40301 h 40301"/>
              <a:gd name="csX44" fmla="*/ 12237384 w 18274855"/>
              <a:gd name="csY44" fmla="*/ 40301 h 40301"/>
              <a:gd name="csX45" fmla="*/ 11560538 w 18274855"/>
              <a:gd name="csY45" fmla="*/ 40301 h 40301"/>
              <a:gd name="csX46" fmla="*/ 11431937 w 18274855"/>
              <a:gd name="csY46" fmla="*/ 40301 h 40301"/>
              <a:gd name="csX47" fmla="*/ 11120588 w 18274855"/>
              <a:gd name="csY47" fmla="*/ 40301 h 40301"/>
              <a:gd name="csX48" fmla="*/ 10626490 w 18274855"/>
              <a:gd name="csY48" fmla="*/ 40301 h 40301"/>
              <a:gd name="csX49" fmla="*/ 9766895 w 18274855"/>
              <a:gd name="csY49" fmla="*/ 40301 h 40301"/>
              <a:gd name="csX50" fmla="*/ 8907300 w 18274855"/>
              <a:gd name="csY50" fmla="*/ 40301 h 40301"/>
              <a:gd name="csX51" fmla="*/ 8230453 w 18274855"/>
              <a:gd name="csY51" fmla="*/ 40301 h 40301"/>
              <a:gd name="csX52" fmla="*/ 7736355 w 18274855"/>
              <a:gd name="csY52" fmla="*/ 40301 h 40301"/>
              <a:gd name="csX53" fmla="*/ 6694012 w 18274855"/>
              <a:gd name="csY53" fmla="*/ 40301 h 40301"/>
              <a:gd name="csX54" fmla="*/ 6017165 w 18274855"/>
              <a:gd name="csY54" fmla="*/ 40301 h 40301"/>
              <a:gd name="csX55" fmla="*/ 5705816 w 18274855"/>
              <a:gd name="csY55" fmla="*/ 40301 h 40301"/>
              <a:gd name="csX56" fmla="*/ 5394466 w 18274855"/>
              <a:gd name="csY56" fmla="*/ 40301 h 40301"/>
              <a:gd name="csX57" fmla="*/ 5265866 w 18274855"/>
              <a:gd name="csY57" fmla="*/ 40301 h 40301"/>
              <a:gd name="csX58" fmla="*/ 4589019 w 18274855"/>
              <a:gd name="csY58" fmla="*/ 40301 h 40301"/>
              <a:gd name="csX59" fmla="*/ 4277670 w 18274855"/>
              <a:gd name="csY59" fmla="*/ 40301 h 40301"/>
              <a:gd name="csX60" fmla="*/ 3235326 w 18274855"/>
              <a:gd name="csY60" fmla="*/ 40301 h 40301"/>
              <a:gd name="csX61" fmla="*/ 2375731 w 18274855"/>
              <a:gd name="csY61" fmla="*/ 40301 h 40301"/>
              <a:gd name="csX62" fmla="*/ 1881633 w 18274855"/>
              <a:gd name="csY62" fmla="*/ 40301 h 40301"/>
              <a:gd name="csX63" fmla="*/ 839290 w 18274855"/>
              <a:gd name="csY63" fmla="*/ 40301 h 40301"/>
              <a:gd name="csX64" fmla="*/ 0 w 18274855"/>
              <a:gd name="csY64" fmla="*/ 40301 h 40301"/>
              <a:gd name="csX65" fmla="*/ 0 w 18274855"/>
              <a:gd name="csY65" fmla="*/ 0 h 4030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  <a:cxn ang="0">
                <a:pos x="csX63" y="csY63"/>
              </a:cxn>
              <a:cxn ang="0">
                <a:pos x="csX64" y="csY64"/>
              </a:cxn>
              <a:cxn ang="0">
                <a:pos x="csX65" y="csY65"/>
              </a:cxn>
            </a:cxnLst>
            <a:rect l="l" t="t" r="r" b="b"/>
            <a:pathLst>
              <a:path w="18274855" h="40301" fill="none" extrusionOk="0">
                <a:moveTo>
                  <a:pt x="0" y="0"/>
                </a:moveTo>
                <a:cubicBezTo>
                  <a:pt x="153224" y="-6180"/>
                  <a:pt x="338287" y="2973"/>
                  <a:pt x="494098" y="0"/>
                </a:cubicBezTo>
                <a:cubicBezTo>
                  <a:pt x="649909" y="-2973"/>
                  <a:pt x="1235518" y="40076"/>
                  <a:pt x="1536442" y="0"/>
                </a:cubicBezTo>
                <a:cubicBezTo>
                  <a:pt x="1837366" y="-40076"/>
                  <a:pt x="2327632" y="28006"/>
                  <a:pt x="2578785" y="0"/>
                </a:cubicBezTo>
                <a:cubicBezTo>
                  <a:pt x="2829938" y="-28006"/>
                  <a:pt x="3034548" y="29696"/>
                  <a:pt x="3438380" y="0"/>
                </a:cubicBezTo>
                <a:cubicBezTo>
                  <a:pt x="3842213" y="-29696"/>
                  <a:pt x="3740332" y="8802"/>
                  <a:pt x="3932478" y="0"/>
                </a:cubicBezTo>
                <a:cubicBezTo>
                  <a:pt x="4124624" y="-8802"/>
                  <a:pt x="4011099" y="551"/>
                  <a:pt x="4061079" y="0"/>
                </a:cubicBezTo>
                <a:cubicBezTo>
                  <a:pt x="4111059" y="-551"/>
                  <a:pt x="4328427" y="-22275"/>
                  <a:pt x="4555177" y="0"/>
                </a:cubicBezTo>
                <a:cubicBezTo>
                  <a:pt x="4781927" y="22275"/>
                  <a:pt x="5206468" y="5046"/>
                  <a:pt x="5414772" y="0"/>
                </a:cubicBezTo>
                <a:cubicBezTo>
                  <a:pt x="5623076" y="-5046"/>
                  <a:pt x="6058282" y="18896"/>
                  <a:pt x="6457115" y="0"/>
                </a:cubicBezTo>
                <a:cubicBezTo>
                  <a:pt x="6855948" y="-18896"/>
                  <a:pt x="6549801" y="-1780"/>
                  <a:pt x="6585716" y="0"/>
                </a:cubicBezTo>
                <a:cubicBezTo>
                  <a:pt x="6621631" y="1780"/>
                  <a:pt x="6669358" y="5234"/>
                  <a:pt x="6714317" y="0"/>
                </a:cubicBezTo>
                <a:cubicBezTo>
                  <a:pt x="6759276" y="-5234"/>
                  <a:pt x="7252462" y="-33030"/>
                  <a:pt x="7756661" y="0"/>
                </a:cubicBezTo>
                <a:cubicBezTo>
                  <a:pt x="8260860" y="33030"/>
                  <a:pt x="7855447" y="527"/>
                  <a:pt x="7885262" y="0"/>
                </a:cubicBezTo>
                <a:cubicBezTo>
                  <a:pt x="7915077" y="-527"/>
                  <a:pt x="8313889" y="10720"/>
                  <a:pt x="8562108" y="0"/>
                </a:cubicBezTo>
                <a:cubicBezTo>
                  <a:pt x="8810327" y="-10720"/>
                  <a:pt x="8763013" y="6866"/>
                  <a:pt x="8873457" y="0"/>
                </a:cubicBezTo>
                <a:cubicBezTo>
                  <a:pt x="8983901" y="-6866"/>
                  <a:pt x="9037353" y="14076"/>
                  <a:pt x="9184807" y="0"/>
                </a:cubicBezTo>
                <a:cubicBezTo>
                  <a:pt x="9332261" y="-14076"/>
                  <a:pt x="9424817" y="-2282"/>
                  <a:pt x="9496156" y="0"/>
                </a:cubicBezTo>
                <a:cubicBezTo>
                  <a:pt x="9567495" y="2282"/>
                  <a:pt x="9705289" y="-2113"/>
                  <a:pt x="9807506" y="0"/>
                </a:cubicBezTo>
                <a:cubicBezTo>
                  <a:pt x="9909723" y="2113"/>
                  <a:pt x="10175450" y="9605"/>
                  <a:pt x="10301603" y="0"/>
                </a:cubicBezTo>
                <a:cubicBezTo>
                  <a:pt x="10427756" y="-9605"/>
                  <a:pt x="10507907" y="-4799"/>
                  <a:pt x="10612953" y="0"/>
                </a:cubicBezTo>
                <a:cubicBezTo>
                  <a:pt x="10717999" y="4799"/>
                  <a:pt x="10996023" y="22022"/>
                  <a:pt x="11107051" y="0"/>
                </a:cubicBezTo>
                <a:cubicBezTo>
                  <a:pt x="11218079" y="-22022"/>
                  <a:pt x="11611323" y="21468"/>
                  <a:pt x="11966646" y="0"/>
                </a:cubicBezTo>
                <a:cubicBezTo>
                  <a:pt x="12321969" y="-21468"/>
                  <a:pt x="12202308" y="-11870"/>
                  <a:pt x="12277995" y="0"/>
                </a:cubicBezTo>
                <a:cubicBezTo>
                  <a:pt x="12353682" y="11870"/>
                  <a:pt x="12346518" y="1561"/>
                  <a:pt x="12406596" y="0"/>
                </a:cubicBezTo>
                <a:cubicBezTo>
                  <a:pt x="12466674" y="-1561"/>
                  <a:pt x="13151949" y="-33071"/>
                  <a:pt x="13448940" y="0"/>
                </a:cubicBezTo>
                <a:cubicBezTo>
                  <a:pt x="13745931" y="33071"/>
                  <a:pt x="13537717" y="755"/>
                  <a:pt x="13577540" y="0"/>
                </a:cubicBezTo>
                <a:cubicBezTo>
                  <a:pt x="13617363" y="-755"/>
                  <a:pt x="13956079" y="-13440"/>
                  <a:pt x="14254387" y="0"/>
                </a:cubicBezTo>
                <a:cubicBezTo>
                  <a:pt x="14552695" y="13440"/>
                  <a:pt x="14341610" y="-1195"/>
                  <a:pt x="14382988" y="0"/>
                </a:cubicBezTo>
                <a:cubicBezTo>
                  <a:pt x="14424366" y="1195"/>
                  <a:pt x="14855115" y="25218"/>
                  <a:pt x="15242583" y="0"/>
                </a:cubicBezTo>
                <a:cubicBezTo>
                  <a:pt x="15630051" y="-25218"/>
                  <a:pt x="15609897" y="7835"/>
                  <a:pt x="15919429" y="0"/>
                </a:cubicBezTo>
                <a:cubicBezTo>
                  <a:pt x="16228961" y="-7835"/>
                  <a:pt x="16483564" y="-17910"/>
                  <a:pt x="16779024" y="0"/>
                </a:cubicBezTo>
                <a:cubicBezTo>
                  <a:pt x="17074484" y="17910"/>
                  <a:pt x="17197603" y="-30429"/>
                  <a:pt x="17455871" y="0"/>
                </a:cubicBezTo>
                <a:cubicBezTo>
                  <a:pt x="17714139" y="30429"/>
                  <a:pt x="17953577" y="32465"/>
                  <a:pt x="18274855" y="0"/>
                </a:cubicBezTo>
                <a:cubicBezTo>
                  <a:pt x="18275240" y="16709"/>
                  <a:pt x="18273901" y="24996"/>
                  <a:pt x="18274855" y="40301"/>
                </a:cubicBezTo>
                <a:cubicBezTo>
                  <a:pt x="18247022" y="38429"/>
                  <a:pt x="18193601" y="35606"/>
                  <a:pt x="18146254" y="40301"/>
                </a:cubicBezTo>
                <a:cubicBezTo>
                  <a:pt x="18098907" y="44996"/>
                  <a:pt x="17938521" y="25806"/>
                  <a:pt x="17834905" y="40301"/>
                </a:cubicBezTo>
                <a:cubicBezTo>
                  <a:pt x="17731289" y="54796"/>
                  <a:pt x="17080841" y="55169"/>
                  <a:pt x="16792561" y="40301"/>
                </a:cubicBezTo>
                <a:cubicBezTo>
                  <a:pt x="16504281" y="25433"/>
                  <a:pt x="16190373" y="81105"/>
                  <a:pt x="15750218" y="40301"/>
                </a:cubicBezTo>
                <a:cubicBezTo>
                  <a:pt x="15310063" y="-503"/>
                  <a:pt x="15369778" y="48312"/>
                  <a:pt x="15073371" y="40301"/>
                </a:cubicBezTo>
                <a:cubicBezTo>
                  <a:pt x="14776964" y="32290"/>
                  <a:pt x="14986928" y="35770"/>
                  <a:pt x="14944770" y="40301"/>
                </a:cubicBezTo>
                <a:cubicBezTo>
                  <a:pt x="14902612" y="44832"/>
                  <a:pt x="14871662" y="42728"/>
                  <a:pt x="14816169" y="40301"/>
                </a:cubicBezTo>
                <a:cubicBezTo>
                  <a:pt x="14760676" y="37874"/>
                  <a:pt x="14094340" y="82301"/>
                  <a:pt x="13773826" y="40301"/>
                </a:cubicBezTo>
                <a:cubicBezTo>
                  <a:pt x="13453312" y="-1699"/>
                  <a:pt x="13500642" y="50114"/>
                  <a:pt x="13279728" y="40301"/>
                </a:cubicBezTo>
                <a:cubicBezTo>
                  <a:pt x="13058814" y="30488"/>
                  <a:pt x="12737394" y="1300"/>
                  <a:pt x="12237384" y="40301"/>
                </a:cubicBezTo>
                <a:cubicBezTo>
                  <a:pt x="11737374" y="79302"/>
                  <a:pt x="11802366" y="62791"/>
                  <a:pt x="11560538" y="40301"/>
                </a:cubicBezTo>
                <a:cubicBezTo>
                  <a:pt x="11318710" y="17811"/>
                  <a:pt x="11495674" y="34651"/>
                  <a:pt x="11431937" y="40301"/>
                </a:cubicBezTo>
                <a:cubicBezTo>
                  <a:pt x="11368200" y="45951"/>
                  <a:pt x="11234772" y="42807"/>
                  <a:pt x="11120588" y="40301"/>
                </a:cubicBezTo>
                <a:cubicBezTo>
                  <a:pt x="11006404" y="37795"/>
                  <a:pt x="10784321" y="26333"/>
                  <a:pt x="10626490" y="40301"/>
                </a:cubicBezTo>
                <a:cubicBezTo>
                  <a:pt x="10468659" y="54269"/>
                  <a:pt x="10057886" y="37555"/>
                  <a:pt x="9766895" y="40301"/>
                </a:cubicBezTo>
                <a:cubicBezTo>
                  <a:pt x="9475904" y="43047"/>
                  <a:pt x="9142821" y="10001"/>
                  <a:pt x="8907300" y="40301"/>
                </a:cubicBezTo>
                <a:cubicBezTo>
                  <a:pt x="8671780" y="70601"/>
                  <a:pt x="8514393" y="36710"/>
                  <a:pt x="8230453" y="40301"/>
                </a:cubicBezTo>
                <a:cubicBezTo>
                  <a:pt x="7946513" y="43892"/>
                  <a:pt x="7944349" y="62845"/>
                  <a:pt x="7736355" y="40301"/>
                </a:cubicBezTo>
                <a:cubicBezTo>
                  <a:pt x="7528361" y="17757"/>
                  <a:pt x="6967368" y="20570"/>
                  <a:pt x="6694012" y="40301"/>
                </a:cubicBezTo>
                <a:cubicBezTo>
                  <a:pt x="6420656" y="60032"/>
                  <a:pt x="6152842" y="18057"/>
                  <a:pt x="6017165" y="40301"/>
                </a:cubicBezTo>
                <a:cubicBezTo>
                  <a:pt x="5881488" y="62545"/>
                  <a:pt x="5848137" y="31912"/>
                  <a:pt x="5705816" y="40301"/>
                </a:cubicBezTo>
                <a:cubicBezTo>
                  <a:pt x="5563495" y="48690"/>
                  <a:pt x="5494457" y="26879"/>
                  <a:pt x="5394466" y="40301"/>
                </a:cubicBezTo>
                <a:cubicBezTo>
                  <a:pt x="5294475" y="53724"/>
                  <a:pt x="5292409" y="42514"/>
                  <a:pt x="5265866" y="40301"/>
                </a:cubicBezTo>
                <a:cubicBezTo>
                  <a:pt x="5239323" y="38088"/>
                  <a:pt x="4847750" y="9043"/>
                  <a:pt x="4589019" y="40301"/>
                </a:cubicBezTo>
                <a:cubicBezTo>
                  <a:pt x="4330288" y="71559"/>
                  <a:pt x="4414147" y="28159"/>
                  <a:pt x="4277670" y="40301"/>
                </a:cubicBezTo>
                <a:cubicBezTo>
                  <a:pt x="4141193" y="52443"/>
                  <a:pt x="3579798" y="66742"/>
                  <a:pt x="3235326" y="40301"/>
                </a:cubicBezTo>
                <a:cubicBezTo>
                  <a:pt x="2890854" y="13860"/>
                  <a:pt x="2691839" y="27605"/>
                  <a:pt x="2375731" y="40301"/>
                </a:cubicBezTo>
                <a:cubicBezTo>
                  <a:pt x="2059623" y="52997"/>
                  <a:pt x="2092926" y="46192"/>
                  <a:pt x="1881633" y="40301"/>
                </a:cubicBezTo>
                <a:cubicBezTo>
                  <a:pt x="1670340" y="34410"/>
                  <a:pt x="1185465" y="16064"/>
                  <a:pt x="839290" y="40301"/>
                </a:cubicBezTo>
                <a:cubicBezTo>
                  <a:pt x="493115" y="64538"/>
                  <a:pt x="268465" y="46575"/>
                  <a:pt x="0" y="40301"/>
                </a:cubicBezTo>
                <a:cubicBezTo>
                  <a:pt x="-1980" y="29102"/>
                  <a:pt x="1642" y="19041"/>
                  <a:pt x="0" y="0"/>
                </a:cubicBezTo>
                <a:close/>
              </a:path>
              <a:path w="18274855" h="40301" stroke="0" extrusionOk="0">
                <a:moveTo>
                  <a:pt x="0" y="0"/>
                </a:moveTo>
                <a:cubicBezTo>
                  <a:pt x="192188" y="9168"/>
                  <a:pt x="361784" y="4257"/>
                  <a:pt x="494098" y="0"/>
                </a:cubicBezTo>
                <a:cubicBezTo>
                  <a:pt x="626412" y="-4257"/>
                  <a:pt x="562968" y="-2479"/>
                  <a:pt x="622699" y="0"/>
                </a:cubicBezTo>
                <a:cubicBezTo>
                  <a:pt x="682430" y="2479"/>
                  <a:pt x="1173680" y="-2847"/>
                  <a:pt x="1665042" y="0"/>
                </a:cubicBezTo>
                <a:cubicBezTo>
                  <a:pt x="2156404" y="2847"/>
                  <a:pt x="1983668" y="-7409"/>
                  <a:pt x="2159140" y="0"/>
                </a:cubicBezTo>
                <a:cubicBezTo>
                  <a:pt x="2334612" y="7409"/>
                  <a:pt x="2476253" y="-1155"/>
                  <a:pt x="2653238" y="0"/>
                </a:cubicBezTo>
                <a:cubicBezTo>
                  <a:pt x="2830223" y="1155"/>
                  <a:pt x="3415133" y="-24285"/>
                  <a:pt x="3695582" y="0"/>
                </a:cubicBezTo>
                <a:cubicBezTo>
                  <a:pt x="3976031" y="24285"/>
                  <a:pt x="3889038" y="-1595"/>
                  <a:pt x="4006931" y="0"/>
                </a:cubicBezTo>
                <a:cubicBezTo>
                  <a:pt x="4124824" y="1595"/>
                  <a:pt x="4552803" y="14433"/>
                  <a:pt x="5049275" y="0"/>
                </a:cubicBezTo>
                <a:cubicBezTo>
                  <a:pt x="5545747" y="-14433"/>
                  <a:pt x="5570684" y="23594"/>
                  <a:pt x="6091618" y="0"/>
                </a:cubicBezTo>
                <a:cubicBezTo>
                  <a:pt x="6612552" y="-23594"/>
                  <a:pt x="6586187" y="-29585"/>
                  <a:pt x="6768465" y="0"/>
                </a:cubicBezTo>
                <a:cubicBezTo>
                  <a:pt x="6950743" y="29585"/>
                  <a:pt x="7420309" y="-35134"/>
                  <a:pt x="7810808" y="0"/>
                </a:cubicBezTo>
                <a:cubicBezTo>
                  <a:pt x="8201307" y="35134"/>
                  <a:pt x="8178476" y="-10749"/>
                  <a:pt x="8304906" y="0"/>
                </a:cubicBezTo>
                <a:cubicBezTo>
                  <a:pt x="8431336" y="10749"/>
                  <a:pt x="8601075" y="-19276"/>
                  <a:pt x="8799004" y="0"/>
                </a:cubicBezTo>
                <a:cubicBezTo>
                  <a:pt x="8996933" y="19276"/>
                  <a:pt x="9396920" y="-42060"/>
                  <a:pt x="9658599" y="0"/>
                </a:cubicBezTo>
                <a:cubicBezTo>
                  <a:pt x="9920278" y="42060"/>
                  <a:pt x="10003348" y="8929"/>
                  <a:pt x="10152697" y="0"/>
                </a:cubicBezTo>
                <a:cubicBezTo>
                  <a:pt x="10302046" y="-8929"/>
                  <a:pt x="10916720" y="37981"/>
                  <a:pt x="11195041" y="0"/>
                </a:cubicBezTo>
                <a:cubicBezTo>
                  <a:pt x="11473362" y="-37981"/>
                  <a:pt x="11933256" y="44084"/>
                  <a:pt x="12237384" y="0"/>
                </a:cubicBezTo>
                <a:cubicBezTo>
                  <a:pt x="12541512" y="-44084"/>
                  <a:pt x="12774597" y="19358"/>
                  <a:pt x="12914231" y="0"/>
                </a:cubicBezTo>
                <a:cubicBezTo>
                  <a:pt x="13053865" y="-19358"/>
                  <a:pt x="13277384" y="-617"/>
                  <a:pt x="13408329" y="0"/>
                </a:cubicBezTo>
                <a:cubicBezTo>
                  <a:pt x="13539274" y="617"/>
                  <a:pt x="13502575" y="1118"/>
                  <a:pt x="13536930" y="0"/>
                </a:cubicBezTo>
                <a:cubicBezTo>
                  <a:pt x="13571285" y="-1118"/>
                  <a:pt x="13779910" y="-8059"/>
                  <a:pt x="13848279" y="0"/>
                </a:cubicBezTo>
                <a:cubicBezTo>
                  <a:pt x="13916648" y="8059"/>
                  <a:pt x="14016728" y="-5665"/>
                  <a:pt x="14159628" y="0"/>
                </a:cubicBezTo>
                <a:cubicBezTo>
                  <a:pt x="14302528" y="5665"/>
                  <a:pt x="14466285" y="17650"/>
                  <a:pt x="14653726" y="0"/>
                </a:cubicBezTo>
                <a:cubicBezTo>
                  <a:pt x="14841167" y="-17650"/>
                  <a:pt x="15202101" y="18101"/>
                  <a:pt x="15696070" y="0"/>
                </a:cubicBezTo>
                <a:cubicBezTo>
                  <a:pt x="16190039" y="-18101"/>
                  <a:pt x="16152672" y="30119"/>
                  <a:pt x="16372916" y="0"/>
                </a:cubicBezTo>
                <a:cubicBezTo>
                  <a:pt x="16593160" y="-30119"/>
                  <a:pt x="16627638" y="-16661"/>
                  <a:pt x="16867014" y="0"/>
                </a:cubicBezTo>
                <a:cubicBezTo>
                  <a:pt x="17106390" y="16661"/>
                  <a:pt x="16936629" y="-2279"/>
                  <a:pt x="16995615" y="0"/>
                </a:cubicBezTo>
                <a:cubicBezTo>
                  <a:pt x="17054601" y="2279"/>
                  <a:pt x="17072505" y="5405"/>
                  <a:pt x="17124216" y="0"/>
                </a:cubicBezTo>
                <a:cubicBezTo>
                  <a:pt x="17175927" y="-5405"/>
                  <a:pt x="17964216" y="19160"/>
                  <a:pt x="18274855" y="0"/>
                </a:cubicBezTo>
                <a:cubicBezTo>
                  <a:pt x="18273275" y="13584"/>
                  <a:pt x="18275179" y="30203"/>
                  <a:pt x="18274855" y="40301"/>
                </a:cubicBezTo>
                <a:cubicBezTo>
                  <a:pt x="18030352" y="57807"/>
                  <a:pt x="17971684" y="51656"/>
                  <a:pt x="17780757" y="40301"/>
                </a:cubicBezTo>
                <a:cubicBezTo>
                  <a:pt x="17589830" y="28946"/>
                  <a:pt x="17713067" y="45884"/>
                  <a:pt x="17652156" y="40301"/>
                </a:cubicBezTo>
                <a:cubicBezTo>
                  <a:pt x="17591245" y="34718"/>
                  <a:pt x="17123368" y="34974"/>
                  <a:pt x="16792561" y="40301"/>
                </a:cubicBezTo>
                <a:cubicBezTo>
                  <a:pt x="16461755" y="45628"/>
                  <a:pt x="16598018" y="48369"/>
                  <a:pt x="16481212" y="40301"/>
                </a:cubicBezTo>
                <a:cubicBezTo>
                  <a:pt x="16364406" y="32233"/>
                  <a:pt x="16396253" y="44271"/>
                  <a:pt x="16352611" y="40301"/>
                </a:cubicBezTo>
                <a:cubicBezTo>
                  <a:pt x="16308969" y="36331"/>
                  <a:pt x="16166266" y="25040"/>
                  <a:pt x="16041262" y="40301"/>
                </a:cubicBezTo>
                <a:cubicBezTo>
                  <a:pt x="15916258" y="55562"/>
                  <a:pt x="15470908" y="67215"/>
                  <a:pt x="15181667" y="40301"/>
                </a:cubicBezTo>
                <a:cubicBezTo>
                  <a:pt x="14892426" y="13387"/>
                  <a:pt x="14989052" y="27405"/>
                  <a:pt x="14870317" y="40301"/>
                </a:cubicBezTo>
                <a:cubicBezTo>
                  <a:pt x="14751582" y="53198"/>
                  <a:pt x="14786376" y="45300"/>
                  <a:pt x="14741716" y="40301"/>
                </a:cubicBezTo>
                <a:cubicBezTo>
                  <a:pt x="14697056" y="35302"/>
                  <a:pt x="14572251" y="25166"/>
                  <a:pt x="14430367" y="40301"/>
                </a:cubicBezTo>
                <a:cubicBezTo>
                  <a:pt x="14288483" y="55436"/>
                  <a:pt x="14040917" y="55392"/>
                  <a:pt x="13936269" y="40301"/>
                </a:cubicBezTo>
                <a:cubicBezTo>
                  <a:pt x="13831621" y="25210"/>
                  <a:pt x="13464582" y="52780"/>
                  <a:pt x="13259423" y="40301"/>
                </a:cubicBezTo>
                <a:cubicBezTo>
                  <a:pt x="13054264" y="27822"/>
                  <a:pt x="13024898" y="30631"/>
                  <a:pt x="12948073" y="40301"/>
                </a:cubicBezTo>
                <a:cubicBezTo>
                  <a:pt x="12871248" y="49972"/>
                  <a:pt x="12194196" y="40395"/>
                  <a:pt x="11905730" y="40301"/>
                </a:cubicBezTo>
                <a:cubicBezTo>
                  <a:pt x="11617264" y="40207"/>
                  <a:pt x="11523097" y="15914"/>
                  <a:pt x="11228883" y="40301"/>
                </a:cubicBezTo>
                <a:cubicBezTo>
                  <a:pt x="10934669" y="64688"/>
                  <a:pt x="10559930" y="88091"/>
                  <a:pt x="10186540" y="40301"/>
                </a:cubicBezTo>
                <a:cubicBezTo>
                  <a:pt x="9813150" y="-7489"/>
                  <a:pt x="9707822" y="52799"/>
                  <a:pt x="9326945" y="40301"/>
                </a:cubicBezTo>
                <a:cubicBezTo>
                  <a:pt x="8946068" y="27803"/>
                  <a:pt x="9057706" y="41717"/>
                  <a:pt x="8832847" y="40301"/>
                </a:cubicBezTo>
                <a:cubicBezTo>
                  <a:pt x="8607988" y="38885"/>
                  <a:pt x="8212373" y="60429"/>
                  <a:pt x="7973252" y="40301"/>
                </a:cubicBezTo>
                <a:cubicBezTo>
                  <a:pt x="7734132" y="20173"/>
                  <a:pt x="7753531" y="40842"/>
                  <a:pt x="7661902" y="40301"/>
                </a:cubicBezTo>
                <a:cubicBezTo>
                  <a:pt x="7570273" y="39761"/>
                  <a:pt x="7241104" y="9452"/>
                  <a:pt x="6985056" y="40301"/>
                </a:cubicBezTo>
                <a:cubicBezTo>
                  <a:pt x="6729008" y="71150"/>
                  <a:pt x="6882257" y="37695"/>
                  <a:pt x="6856455" y="40301"/>
                </a:cubicBezTo>
                <a:cubicBezTo>
                  <a:pt x="6830653" y="42907"/>
                  <a:pt x="6333714" y="5971"/>
                  <a:pt x="5814111" y="40301"/>
                </a:cubicBezTo>
                <a:cubicBezTo>
                  <a:pt x="5294508" y="74631"/>
                  <a:pt x="5299972" y="38871"/>
                  <a:pt x="5137265" y="40301"/>
                </a:cubicBezTo>
                <a:cubicBezTo>
                  <a:pt x="4974558" y="41731"/>
                  <a:pt x="4343019" y="77825"/>
                  <a:pt x="4094921" y="40301"/>
                </a:cubicBezTo>
                <a:cubicBezTo>
                  <a:pt x="3846823" y="2777"/>
                  <a:pt x="3745923" y="23714"/>
                  <a:pt x="3600823" y="40301"/>
                </a:cubicBezTo>
                <a:cubicBezTo>
                  <a:pt x="3455723" y="56888"/>
                  <a:pt x="3352010" y="26242"/>
                  <a:pt x="3289474" y="40301"/>
                </a:cubicBezTo>
                <a:cubicBezTo>
                  <a:pt x="3226938" y="54360"/>
                  <a:pt x="2796502" y="40323"/>
                  <a:pt x="2612627" y="40301"/>
                </a:cubicBezTo>
                <a:cubicBezTo>
                  <a:pt x="2428752" y="40279"/>
                  <a:pt x="2057080" y="33786"/>
                  <a:pt x="1753032" y="40301"/>
                </a:cubicBezTo>
                <a:cubicBezTo>
                  <a:pt x="1448984" y="46816"/>
                  <a:pt x="1117163" y="31837"/>
                  <a:pt x="710689" y="40301"/>
                </a:cubicBezTo>
                <a:cubicBezTo>
                  <a:pt x="304215" y="48765"/>
                  <a:pt x="224899" y="39185"/>
                  <a:pt x="0" y="40301"/>
                </a:cubicBezTo>
                <a:cubicBezTo>
                  <a:pt x="1863" y="27194"/>
                  <a:pt x="-446" y="1156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C0A22D1-9027-C9E1-9E15-A5718786E3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4685296"/>
              </p:ext>
            </p:extLst>
          </p:nvPr>
        </p:nvGraphicFramePr>
        <p:xfrm>
          <a:off x="1469469" y="4910043"/>
          <a:ext cx="18435161" cy="87021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90247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21384000" cy="15120000"/>
          </a:xfrm>
          <a:custGeom>
            <a:avLst/>
            <a:gdLst/>
            <a:ahLst/>
            <a:cxnLst/>
            <a:rect l="l" t="t" r="r" b="b"/>
            <a:pathLst>
              <a:path w="21384000" h="15120000">
                <a:moveTo>
                  <a:pt x="0" y="0"/>
                </a:moveTo>
                <a:lnTo>
                  <a:pt x="21384000" y="0"/>
                </a:lnTo>
                <a:lnTo>
                  <a:pt x="21384000" y="15120000"/>
                </a:lnTo>
                <a:lnTo>
                  <a:pt x="0" y="15120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739" t="-1070" r="-3739" b="-107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1613680" y="10549405"/>
            <a:ext cx="4426046" cy="673819"/>
            <a:chOff x="0" y="0"/>
            <a:chExt cx="2177081" cy="33143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77081" cy="331438"/>
            </a:xfrm>
            <a:custGeom>
              <a:avLst/>
              <a:gdLst/>
              <a:ahLst/>
              <a:cxnLst/>
              <a:rect l="l" t="t" r="r" b="b"/>
              <a:pathLst>
                <a:path w="2177081" h="331438">
                  <a:moveTo>
                    <a:pt x="1973881" y="0"/>
                  </a:moveTo>
                  <a:cubicBezTo>
                    <a:pt x="2086105" y="0"/>
                    <a:pt x="2177081" y="74195"/>
                    <a:pt x="2177081" y="165719"/>
                  </a:cubicBezTo>
                  <a:cubicBezTo>
                    <a:pt x="2177081" y="257243"/>
                    <a:pt x="2086105" y="331438"/>
                    <a:pt x="1973881" y="331438"/>
                  </a:cubicBezTo>
                  <a:lnTo>
                    <a:pt x="203200" y="331438"/>
                  </a:lnTo>
                  <a:cubicBezTo>
                    <a:pt x="90976" y="331438"/>
                    <a:pt x="0" y="257243"/>
                    <a:pt x="0" y="165719"/>
                  </a:cubicBezTo>
                  <a:cubicBezTo>
                    <a:pt x="0" y="7419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57150"/>
              <a:ext cx="2177081" cy="3885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2700000">
            <a:off x="15852815" y="-2580637"/>
            <a:ext cx="5804078" cy="5051610"/>
            <a:chOff x="0" y="0"/>
            <a:chExt cx="1040025" cy="905191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40025" cy="905191"/>
            </a:xfrm>
            <a:custGeom>
              <a:avLst/>
              <a:gdLst/>
              <a:ahLst/>
              <a:cxnLst/>
              <a:rect l="l" t="t" r="r" b="b"/>
              <a:pathLst>
                <a:path w="1040025" h="905191">
                  <a:moveTo>
                    <a:pt x="133388" y="0"/>
                  </a:moveTo>
                  <a:lnTo>
                    <a:pt x="906638" y="0"/>
                  </a:lnTo>
                  <a:cubicBezTo>
                    <a:pt x="980306" y="0"/>
                    <a:pt x="1040025" y="59720"/>
                    <a:pt x="1040025" y="133388"/>
                  </a:cubicBezTo>
                  <a:lnTo>
                    <a:pt x="1040025" y="771804"/>
                  </a:lnTo>
                  <a:cubicBezTo>
                    <a:pt x="1040025" y="845472"/>
                    <a:pt x="980306" y="905191"/>
                    <a:pt x="906638" y="905191"/>
                  </a:cubicBezTo>
                  <a:lnTo>
                    <a:pt x="133388" y="905191"/>
                  </a:lnTo>
                  <a:cubicBezTo>
                    <a:pt x="98011" y="905191"/>
                    <a:pt x="64083" y="891138"/>
                    <a:pt x="39068" y="866123"/>
                  </a:cubicBezTo>
                  <a:cubicBezTo>
                    <a:pt x="14053" y="841108"/>
                    <a:pt x="0" y="807180"/>
                    <a:pt x="0" y="771804"/>
                  </a:cubicBezTo>
                  <a:lnTo>
                    <a:pt x="0" y="133388"/>
                  </a:lnTo>
                  <a:cubicBezTo>
                    <a:pt x="0" y="59720"/>
                    <a:pt x="59720" y="0"/>
                    <a:pt x="133388" y="0"/>
                  </a:cubicBezTo>
                  <a:close/>
                </a:path>
              </a:pathLst>
            </a:custGeom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040025" cy="9623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310174" y="340906"/>
            <a:ext cx="12960719" cy="894153"/>
            <a:chOff x="0" y="0"/>
            <a:chExt cx="6375110" cy="439815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375110" cy="439815"/>
            </a:xfrm>
            <a:custGeom>
              <a:avLst/>
              <a:gdLst/>
              <a:ahLst/>
              <a:cxnLst/>
              <a:rect l="l" t="t" r="r" b="b"/>
              <a:pathLst>
                <a:path w="6375110" h="439815">
                  <a:moveTo>
                    <a:pt x="6171910" y="0"/>
                  </a:moveTo>
                  <a:cubicBezTo>
                    <a:pt x="6284134" y="0"/>
                    <a:pt x="6375110" y="98456"/>
                    <a:pt x="6375110" y="219908"/>
                  </a:cubicBezTo>
                  <a:cubicBezTo>
                    <a:pt x="6375110" y="341359"/>
                    <a:pt x="6284134" y="439815"/>
                    <a:pt x="6171910" y="439815"/>
                  </a:cubicBezTo>
                  <a:lnTo>
                    <a:pt x="203200" y="439815"/>
                  </a:lnTo>
                  <a:cubicBezTo>
                    <a:pt x="90976" y="439815"/>
                    <a:pt x="0" y="341359"/>
                    <a:pt x="0" y="219908"/>
                  </a:cubicBezTo>
                  <a:cubicBezTo>
                    <a:pt x="0" y="98456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57150"/>
              <a:ext cx="6375110" cy="49696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491001" y="8440027"/>
            <a:ext cx="5347623" cy="673819"/>
            <a:chOff x="0" y="0"/>
            <a:chExt cx="2630385" cy="331438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630385" cy="331438"/>
            </a:xfrm>
            <a:custGeom>
              <a:avLst/>
              <a:gdLst/>
              <a:ahLst/>
              <a:cxnLst/>
              <a:rect l="l" t="t" r="r" b="b"/>
              <a:pathLst>
                <a:path w="2630385" h="331438">
                  <a:moveTo>
                    <a:pt x="2427185" y="0"/>
                  </a:moveTo>
                  <a:cubicBezTo>
                    <a:pt x="2539410" y="0"/>
                    <a:pt x="2630385" y="74195"/>
                    <a:pt x="2630385" y="165719"/>
                  </a:cubicBezTo>
                  <a:cubicBezTo>
                    <a:pt x="2630385" y="257243"/>
                    <a:pt x="2539410" y="331438"/>
                    <a:pt x="2427185" y="331438"/>
                  </a:cubicBezTo>
                  <a:lnTo>
                    <a:pt x="203200" y="331438"/>
                  </a:lnTo>
                  <a:cubicBezTo>
                    <a:pt x="90976" y="331438"/>
                    <a:pt x="0" y="257243"/>
                    <a:pt x="0" y="165719"/>
                  </a:cubicBezTo>
                  <a:cubicBezTo>
                    <a:pt x="0" y="7419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57150"/>
              <a:ext cx="2630385" cy="3885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67776" y="1587484"/>
            <a:ext cx="6398140" cy="7526362"/>
            <a:chOff x="0" y="0"/>
            <a:chExt cx="8530853" cy="10035149"/>
          </a:xfrm>
        </p:grpSpPr>
        <p:sp>
          <p:nvSpPr>
            <p:cNvPr id="16" name="TextBox 16"/>
            <p:cNvSpPr txBox="1"/>
            <p:nvPr/>
          </p:nvSpPr>
          <p:spPr>
            <a:xfrm>
              <a:off x="1068960" y="0"/>
              <a:ext cx="7461893" cy="461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06"/>
                </a:lnSpc>
              </a:pPr>
              <a:endParaRPr/>
            </a:p>
          </p:txBody>
        </p:sp>
        <p:grpSp>
          <p:nvGrpSpPr>
            <p:cNvPr id="17" name="Group 17"/>
            <p:cNvGrpSpPr/>
            <p:nvPr/>
          </p:nvGrpSpPr>
          <p:grpSpPr>
            <a:xfrm>
              <a:off x="0" y="9054806"/>
              <a:ext cx="6344210" cy="980343"/>
              <a:chOff x="0" y="0"/>
              <a:chExt cx="2340439" cy="361658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2340439" cy="361658"/>
              </a:xfrm>
              <a:custGeom>
                <a:avLst/>
                <a:gdLst/>
                <a:ahLst/>
                <a:cxnLst/>
                <a:rect l="l" t="t" r="r" b="b"/>
                <a:pathLst>
                  <a:path w="2340439" h="361658">
                    <a:moveTo>
                      <a:pt x="2137239" y="0"/>
                    </a:moveTo>
                    <a:cubicBezTo>
                      <a:pt x="2249463" y="0"/>
                      <a:pt x="2340439" y="80960"/>
                      <a:pt x="2340439" y="180829"/>
                    </a:cubicBezTo>
                    <a:cubicBezTo>
                      <a:pt x="2340439" y="280698"/>
                      <a:pt x="2249463" y="361658"/>
                      <a:pt x="2137239" y="361658"/>
                    </a:cubicBezTo>
                    <a:lnTo>
                      <a:pt x="203200" y="361658"/>
                    </a:lnTo>
                    <a:cubicBezTo>
                      <a:pt x="90976" y="361658"/>
                      <a:pt x="0" y="280698"/>
                      <a:pt x="0" y="180829"/>
                    </a:cubicBezTo>
                    <a:cubicBezTo>
                      <a:pt x="0" y="80960"/>
                      <a:pt x="90976" y="0"/>
                      <a:pt x="2032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TextBox 19"/>
              <p:cNvSpPr txBox="1"/>
              <p:nvPr/>
            </p:nvSpPr>
            <p:spPr>
              <a:xfrm>
                <a:off x="0" y="-57150"/>
                <a:ext cx="2340439" cy="41880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060"/>
                  </a:lnSpc>
                </a:pPr>
                <a:endParaRPr/>
              </a:p>
            </p:txBody>
          </p:sp>
        </p:grpSp>
      </p:grpSp>
      <p:grpSp>
        <p:nvGrpSpPr>
          <p:cNvPr id="20" name="Group 20"/>
          <p:cNvGrpSpPr/>
          <p:nvPr/>
        </p:nvGrpSpPr>
        <p:grpSpPr>
          <a:xfrm>
            <a:off x="11485562" y="6236989"/>
            <a:ext cx="4958513" cy="673819"/>
            <a:chOff x="0" y="0"/>
            <a:chExt cx="2438990" cy="331438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438990" cy="331438"/>
            </a:xfrm>
            <a:custGeom>
              <a:avLst/>
              <a:gdLst/>
              <a:ahLst/>
              <a:cxnLst/>
              <a:rect l="l" t="t" r="r" b="b"/>
              <a:pathLst>
                <a:path w="2438990" h="331438">
                  <a:moveTo>
                    <a:pt x="2235790" y="0"/>
                  </a:moveTo>
                  <a:cubicBezTo>
                    <a:pt x="2348014" y="0"/>
                    <a:pt x="2438990" y="74195"/>
                    <a:pt x="2438990" y="165719"/>
                  </a:cubicBezTo>
                  <a:cubicBezTo>
                    <a:pt x="2438990" y="257243"/>
                    <a:pt x="2348014" y="331438"/>
                    <a:pt x="2235790" y="331438"/>
                  </a:cubicBezTo>
                  <a:lnTo>
                    <a:pt x="203200" y="331438"/>
                  </a:lnTo>
                  <a:cubicBezTo>
                    <a:pt x="90976" y="331438"/>
                    <a:pt x="0" y="257243"/>
                    <a:pt x="0" y="165719"/>
                  </a:cubicBezTo>
                  <a:cubicBezTo>
                    <a:pt x="0" y="7419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57150"/>
              <a:ext cx="2438990" cy="3885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896502" y="1599002"/>
            <a:ext cx="2896219" cy="673819"/>
            <a:chOff x="0" y="0"/>
            <a:chExt cx="1424590" cy="331438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1424590" cy="331438"/>
            </a:xfrm>
            <a:custGeom>
              <a:avLst/>
              <a:gdLst/>
              <a:ahLst/>
              <a:cxnLst/>
              <a:rect l="l" t="t" r="r" b="b"/>
              <a:pathLst>
                <a:path w="1424590" h="331438">
                  <a:moveTo>
                    <a:pt x="1221390" y="0"/>
                  </a:moveTo>
                  <a:cubicBezTo>
                    <a:pt x="1333615" y="0"/>
                    <a:pt x="1424590" y="74195"/>
                    <a:pt x="1424590" y="165719"/>
                  </a:cubicBezTo>
                  <a:cubicBezTo>
                    <a:pt x="1424590" y="257243"/>
                    <a:pt x="1333615" y="331438"/>
                    <a:pt x="1221390" y="331438"/>
                  </a:cubicBezTo>
                  <a:lnTo>
                    <a:pt x="203200" y="331438"/>
                  </a:lnTo>
                  <a:cubicBezTo>
                    <a:pt x="90976" y="331438"/>
                    <a:pt x="0" y="257243"/>
                    <a:pt x="0" y="165719"/>
                  </a:cubicBezTo>
                  <a:cubicBezTo>
                    <a:pt x="0" y="7419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57150"/>
              <a:ext cx="1424590" cy="3885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96502" y="4257931"/>
            <a:ext cx="3033441" cy="673819"/>
            <a:chOff x="0" y="0"/>
            <a:chExt cx="1492087" cy="331438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1492087" cy="331438"/>
            </a:xfrm>
            <a:custGeom>
              <a:avLst/>
              <a:gdLst/>
              <a:ahLst/>
              <a:cxnLst/>
              <a:rect l="l" t="t" r="r" b="b"/>
              <a:pathLst>
                <a:path w="1492087" h="331438">
                  <a:moveTo>
                    <a:pt x="1288887" y="0"/>
                  </a:moveTo>
                  <a:cubicBezTo>
                    <a:pt x="1401111" y="0"/>
                    <a:pt x="1492087" y="74195"/>
                    <a:pt x="1492087" y="165719"/>
                  </a:cubicBezTo>
                  <a:cubicBezTo>
                    <a:pt x="1492087" y="257243"/>
                    <a:pt x="1401111" y="331438"/>
                    <a:pt x="1288887" y="331438"/>
                  </a:cubicBezTo>
                  <a:lnTo>
                    <a:pt x="203200" y="331438"/>
                  </a:lnTo>
                  <a:cubicBezTo>
                    <a:pt x="90976" y="331438"/>
                    <a:pt x="0" y="257243"/>
                    <a:pt x="0" y="165719"/>
                  </a:cubicBezTo>
                  <a:cubicBezTo>
                    <a:pt x="0" y="7419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0" y="-57150"/>
              <a:ext cx="1492087" cy="3885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96502" y="6148601"/>
            <a:ext cx="3893580" cy="735257"/>
            <a:chOff x="0" y="0"/>
            <a:chExt cx="1915171" cy="361658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1915171" cy="361658"/>
            </a:xfrm>
            <a:custGeom>
              <a:avLst/>
              <a:gdLst/>
              <a:ahLst/>
              <a:cxnLst/>
              <a:rect l="l" t="t" r="r" b="b"/>
              <a:pathLst>
                <a:path w="1915171" h="361658">
                  <a:moveTo>
                    <a:pt x="1711971" y="0"/>
                  </a:moveTo>
                  <a:cubicBezTo>
                    <a:pt x="1824196" y="0"/>
                    <a:pt x="1915171" y="80960"/>
                    <a:pt x="1915171" y="180829"/>
                  </a:cubicBezTo>
                  <a:cubicBezTo>
                    <a:pt x="1915171" y="280698"/>
                    <a:pt x="1824196" y="361658"/>
                    <a:pt x="1711971" y="361658"/>
                  </a:cubicBezTo>
                  <a:lnTo>
                    <a:pt x="203200" y="361658"/>
                  </a:lnTo>
                  <a:cubicBezTo>
                    <a:pt x="90976" y="361658"/>
                    <a:pt x="0" y="280698"/>
                    <a:pt x="0" y="180829"/>
                  </a:cubicBezTo>
                  <a:cubicBezTo>
                    <a:pt x="0" y="80960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0" y="-57150"/>
              <a:ext cx="1915171" cy="4188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32" name="Freeform 32"/>
          <p:cNvSpPr/>
          <p:nvPr/>
        </p:nvSpPr>
        <p:spPr>
          <a:xfrm>
            <a:off x="11674473" y="2997533"/>
            <a:ext cx="3600868" cy="3194616"/>
          </a:xfrm>
          <a:custGeom>
            <a:avLst/>
            <a:gdLst/>
            <a:ahLst/>
            <a:cxnLst/>
            <a:rect l="l" t="t" r="r" b="b"/>
            <a:pathLst>
              <a:path w="3600868" h="3194616">
                <a:moveTo>
                  <a:pt x="0" y="0"/>
                </a:moveTo>
                <a:lnTo>
                  <a:pt x="3600868" y="0"/>
                </a:lnTo>
                <a:lnTo>
                  <a:pt x="3600868" y="3194616"/>
                </a:lnTo>
                <a:lnTo>
                  <a:pt x="0" y="31946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TextBox 33"/>
          <p:cNvSpPr txBox="1"/>
          <p:nvPr/>
        </p:nvSpPr>
        <p:spPr>
          <a:xfrm>
            <a:off x="1234250" y="561954"/>
            <a:ext cx="18806698" cy="796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45"/>
              </a:lnSpc>
            </a:pPr>
            <a:r>
              <a:rPr lang="en-US" sz="25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 Impact of Palliative Care Interventions on Quality of Life in End-of-Life Patients</a:t>
            </a:r>
          </a:p>
          <a:p>
            <a:pPr algn="ctr">
              <a:lnSpc>
                <a:spcPts val="3145"/>
              </a:lnSpc>
            </a:pPr>
            <a:endParaRPr lang="en-US" sz="2599" b="1">
              <a:solidFill>
                <a:srgbClr val="0D4B75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grpSp>
        <p:nvGrpSpPr>
          <p:cNvPr id="34" name="Group 34"/>
          <p:cNvGrpSpPr/>
          <p:nvPr/>
        </p:nvGrpSpPr>
        <p:grpSpPr>
          <a:xfrm>
            <a:off x="11541680" y="-5116233"/>
            <a:ext cx="6398140" cy="7526362"/>
            <a:chOff x="0" y="0"/>
            <a:chExt cx="8530853" cy="10035149"/>
          </a:xfrm>
        </p:grpSpPr>
        <p:sp>
          <p:nvSpPr>
            <p:cNvPr id="35" name="TextBox 35"/>
            <p:cNvSpPr txBox="1"/>
            <p:nvPr/>
          </p:nvSpPr>
          <p:spPr>
            <a:xfrm>
              <a:off x="1068960" y="0"/>
              <a:ext cx="7461893" cy="461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506"/>
                </a:lnSpc>
              </a:pPr>
              <a:endParaRPr/>
            </a:p>
          </p:txBody>
        </p:sp>
        <p:grpSp>
          <p:nvGrpSpPr>
            <p:cNvPr id="36" name="Group 36"/>
            <p:cNvGrpSpPr/>
            <p:nvPr/>
          </p:nvGrpSpPr>
          <p:grpSpPr>
            <a:xfrm>
              <a:off x="0" y="9054806"/>
              <a:ext cx="4201032" cy="980343"/>
              <a:chOff x="0" y="0"/>
              <a:chExt cx="1549801" cy="361658"/>
            </a:xfrm>
          </p:grpSpPr>
          <p:sp>
            <p:nvSpPr>
              <p:cNvPr id="37" name="Freeform 37"/>
              <p:cNvSpPr/>
              <p:nvPr/>
            </p:nvSpPr>
            <p:spPr>
              <a:xfrm>
                <a:off x="0" y="0"/>
                <a:ext cx="1549800" cy="361658"/>
              </a:xfrm>
              <a:custGeom>
                <a:avLst/>
                <a:gdLst/>
                <a:ahLst/>
                <a:cxnLst/>
                <a:rect l="l" t="t" r="r" b="b"/>
                <a:pathLst>
                  <a:path w="1549800" h="361658">
                    <a:moveTo>
                      <a:pt x="1346600" y="0"/>
                    </a:moveTo>
                    <a:cubicBezTo>
                      <a:pt x="1458825" y="0"/>
                      <a:pt x="1549800" y="80960"/>
                      <a:pt x="1549800" y="180829"/>
                    </a:cubicBezTo>
                    <a:cubicBezTo>
                      <a:pt x="1549800" y="280698"/>
                      <a:pt x="1458825" y="361658"/>
                      <a:pt x="1346600" y="361658"/>
                    </a:cubicBezTo>
                    <a:lnTo>
                      <a:pt x="203200" y="361658"/>
                    </a:lnTo>
                    <a:cubicBezTo>
                      <a:pt x="90976" y="361658"/>
                      <a:pt x="0" y="280698"/>
                      <a:pt x="0" y="180829"/>
                    </a:cubicBezTo>
                    <a:cubicBezTo>
                      <a:pt x="0" y="80960"/>
                      <a:pt x="90976" y="0"/>
                      <a:pt x="2032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TextBox 38"/>
              <p:cNvSpPr txBox="1"/>
              <p:nvPr/>
            </p:nvSpPr>
            <p:spPr>
              <a:xfrm>
                <a:off x="0" y="-57150"/>
                <a:ext cx="1549801" cy="41880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4060"/>
                  </a:lnSpc>
                </a:pPr>
                <a:endParaRPr/>
              </a:p>
            </p:txBody>
          </p:sp>
        </p:grpSp>
      </p:grpSp>
      <p:grpSp>
        <p:nvGrpSpPr>
          <p:cNvPr id="39" name="Group 39"/>
          <p:cNvGrpSpPr/>
          <p:nvPr/>
        </p:nvGrpSpPr>
        <p:grpSpPr>
          <a:xfrm>
            <a:off x="939158" y="12653221"/>
            <a:ext cx="2896219" cy="673819"/>
            <a:chOff x="0" y="0"/>
            <a:chExt cx="1424590" cy="331438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1424590" cy="331438"/>
            </a:xfrm>
            <a:custGeom>
              <a:avLst/>
              <a:gdLst/>
              <a:ahLst/>
              <a:cxnLst/>
              <a:rect l="l" t="t" r="r" b="b"/>
              <a:pathLst>
                <a:path w="1424590" h="331438">
                  <a:moveTo>
                    <a:pt x="1221390" y="0"/>
                  </a:moveTo>
                  <a:cubicBezTo>
                    <a:pt x="1333615" y="0"/>
                    <a:pt x="1424590" y="74195"/>
                    <a:pt x="1424590" y="165719"/>
                  </a:cubicBezTo>
                  <a:cubicBezTo>
                    <a:pt x="1424590" y="257243"/>
                    <a:pt x="1333615" y="331438"/>
                    <a:pt x="1221390" y="331438"/>
                  </a:cubicBezTo>
                  <a:lnTo>
                    <a:pt x="203200" y="331438"/>
                  </a:lnTo>
                  <a:cubicBezTo>
                    <a:pt x="90976" y="331438"/>
                    <a:pt x="0" y="257243"/>
                    <a:pt x="0" y="165719"/>
                  </a:cubicBezTo>
                  <a:cubicBezTo>
                    <a:pt x="0" y="7419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-57150"/>
              <a:ext cx="1424590" cy="3885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1613680" y="12207034"/>
            <a:ext cx="2213023" cy="673819"/>
            <a:chOff x="0" y="0"/>
            <a:chExt cx="1088540" cy="331438"/>
          </a:xfrm>
        </p:grpSpPr>
        <p:sp>
          <p:nvSpPr>
            <p:cNvPr id="43" name="Freeform 43"/>
            <p:cNvSpPr/>
            <p:nvPr/>
          </p:nvSpPr>
          <p:spPr>
            <a:xfrm>
              <a:off x="0" y="0"/>
              <a:ext cx="1088540" cy="331438"/>
            </a:xfrm>
            <a:custGeom>
              <a:avLst/>
              <a:gdLst/>
              <a:ahLst/>
              <a:cxnLst/>
              <a:rect l="l" t="t" r="r" b="b"/>
              <a:pathLst>
                <a:path w="1088540" h="331438">
                  <a:moveTo>
                    <a:pt x="885340" y="0"/>
                  </a:moveTo>
                  <a:cubicBezTo>
                    <a:pt x="997565" y="0"/>
                    <a:pt x="1088540" y="74195"/>
                    <a:pt x="1088540" y="165719"/>
                  </a:cubicBezTo>
                  <a:cubicBezTo>
                    <a:pt x="1088540" y="257243"/>
                    <a:pt x="997565" y="331438"/>
                    <a:pt x="885340" y="331438"/>
                  </a:cubicBezTo>
                  <a:lnTo>
                    <a:pt x="203200" y="331438"/>
                  </a:lnTo>
                  <a:cubicBezTo>
                    <a:pt x="90976" y="331438"/>
                    <a:pt x="0" y="257243"/>
                    <a:pt x="0" y="165719"/>
                  </a:cubicBezTo>
                  <a:cubicBezTo>
                    <a:pt x="0" y="74195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57150"/>
              <a:ext cx="1088540" cy="3885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60"/>
                </a:lnSpc>
              </a:pPr>
              <a:endParaRPr/>
            </a:p>
          </p:txBody>
        </p:sp>
      </p:grpSp>
      <p:sp>
        <p:nvSpPr>
          <p:cNvPr id="45" name="Freeform 45"/>
          <p:cNvSpPr/>
          <p:nvPr/>
        </p:nvSpPr>
        <p:spPr>
          <a:xfrm>
            <a:off x="4264667" y="3912730"/>
            <a:ext cx="1633005" cy="1324218"/>
          </a:xfrm>
          <a:custGeom>
            <a:avLst/>
            <a:gdLst/>
            <a:ahLst/>
            <a:cxnLst/>
            <a:rect l="l" t="t" r="r" b="b"/>
            <a:pathLst>
              <a:path w="1633005" h="1324218">
                <a:moveTo>
                  <a:pt x="0" y="0"/>
                </a:moveTo>
                <a:lnTo>
                  <a:pt x="1633004" y="0"/>
                </a:lnTo>
                <a:lnTo>
                  <a:pt x="1633004" y="1324219"/>
                </a:lnTo>
                <a:lnTo>
                  <a:pt x="0" y="132421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8209836" y="11998656"/>
            <a:ext cx="3094730" cy="2807987"/>
          </a:xfrm>
          <a:custGeom>
            <a:avLst/>
            <a:gdLst/>
            <a:ahLst/>
            <a:cxnLst/>
            <a:rect l="l" t="t" r="r" b="b"/>
            <a:pathLst>
              <a:path w="3094730" h="2807987">
                <a:moveTo>
                  <a:pt x="0" y="0"/>
                </a:moveTo>
                <a:lnTo>
                  <a:pt x="3094730" y="0"/>
                </a:lnTo>
                <a:lnTo>
                  <a:pt x="3094730" y="2807987"/>
                </a:lnTo>
                <a:lnTo>
                  <a:pt x="0" y="28079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TextBox 47"/>
          <p:cNvSpPr txBox="1"/>
          <p:nvPr/>
        </p:nvSpPr>
        <p:spPr>
          <a:xfrm>
            <a:off x="800971" y="2335078"/>
            <a:ext cx="9999860" cy="1776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According to WHO (2020), palliative care is a type of care that aims to enhance the quality of life of individuals who have a life-limiting illness by addressing their physical, emotional, social and spiritual needs.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Good palliative care keeps the patient comfortable, maintains dignity and provides person-centred support in end-of-life care.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Despite this, findings regarding the effectiveness of palliative care interventions to enhance quality of life are mixed, necessitating this study.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288651" y="1793049"/>
            <a:ext cx="5596420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BACKGROUND 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94511" y="5115258"/>
            <a:ext cx="9806320" cy="8904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critically evaluate the effects of palliative care interventions on the quality of life of patients receiving end-of-life care by examining physical, psychological and social support interventions that improve comfort, dignity and well-being.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262063" y="4452441"/>
            <a:ext cx="5596420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AIM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063122" y="6393532"/>
            <a:ext cx="9019812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OBJECTIVES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59280" y="7003443"/>
            <a:ext cx="9806320" cy="1185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define and critically examine the concept of quality of life in end-of-life care.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evaluate evidence on the physical, psychological and social outcomes of palliative care interventions.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compare the effectiveness of different palliative care strategies.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develop evidence-based recommendations for health and social care professionals.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262070" y="8600320"/>
            <a:ext cx="9019812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METHODOLOGY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994511" y="9256721"/>
            <a:ext cx="9806320" cy="3082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070"/>
              </a:lnSpc>
            </a:pPr>
            <a:r>
              <a:rPr lang="en-US" sz="1899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Philosophy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Interpretivism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Selected to understand the meanings and experiences reported in published qualitative studies rather than to measure numerical data (Denzin and Lincoln, 2017).</a:t>
            </a:r>
          </a:p>
          <a:p>
            <a:pPr algn="just">
              <a:lnSpc>
                <a:spcPts val="1962"/>
              </a:lnSpc>
            </a:pPr>
            <a:r>
              <a:rPr lang="en-US" sz="1800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Approach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Inductive approach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Themes were developed from the collected evidence instead of testing a pre-existing hypothesis.</a:t>
            </a:r>
          </a:p>
          <a:p>
            <a:pPr algn="just">
              <a:lnSpc>
                <a:spcPts val="1962"/>
              </a:lnSpc>
            </a:pPr>
            <a:r>
              <a:rPr lang="en-US" sz="1800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Design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Qualitative research design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Suitable for exploring patients' experiences and the impact of palliative care on quality of life.</a:t>
            </a:r>
          </a:p>
          <a:p>
            <a:pPr algn="just">
              <a:lnSpc>
                <a:spcPts val="1962"/>
              </a:lnSpc>
            </a:pPr>
            <a:r>
              <a:rPr lang="en-US" sz="1800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Strategy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Secondary research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Systematic literature review using published academic studies.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1541680" y="11394674"/>
            <a:ext cx="9498762" cy="7093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Provides evidence on effective palliative care interventions.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Supports healthcare professionals in improving patient comfort, dignity and quality of life.</a:t>
            </a:r>
          </a:p>
          <a:p>
            <a:pPr marL="367031" lvl="1" indent="-183515" algn="just">
              <a:lnSpc>
                <a:spcPts val="1853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Offers evidence-based recommendations to improve palliative care practice and future research.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1822456" y="6410179"/>
            <a:ext cx="5596420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ETHICAL CONSIDERATIONS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11577680" y="6987008"/>
            <a:ext cx="9806320" cy="1185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Secondary research only; no human participants were involved.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sources were accurately cited using Harvard referencing.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Plagiarism was avoided through correct citation.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Intellectual property and original authors' work were respected.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11674473" y="8613217"/>
            <a:ext cx="6907107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METHODOLOGICAL LIMITATIONS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1577680" y="9239771"/>
            <a:ext cx="9806320" cy="1185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Findings rely on the quality of published studies.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Only English-language literature was included.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Recent publications may have excluded older relevant evidence.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Interpretation of findings may introduce researcher bias.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11802591" y="10722595"/>
            <a:ext cx="5596420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EXPECTED CONTRIBUTION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11835975" y="1896603"/>
            <a:ext cx="9019812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STUDY SELECTION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1240053" y="12854378"/>
            <a:ext cx="5596420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DATA ANALYSIS</a:t>
            </a:r>
          </a:p>
        </p:txBody>
      </p:sp>
      <p:sp>
        <p:nvSpPr>
          <p:cNvPr id="63" name="TextBox 63"/>
          <p:cNvSpPr txBox="1"/>
          <p:nvPr/>
        </p:nvSpPr>
        <p:spPr>
          <a:xfrm>
            <a:off x="994511" y="13365140"/>
            <a:ext cx="9806320" cy="1481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Thematic Analysis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Braun and Clarke's six-step framework was applied (Braun and Clarke, 2021)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Familiarisation with the studies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Initial coding</a:t>
            </a:r>
          </a:p>
          <a:p>
            <a:pPr marL="367031" lvl="1" indent="-183515" algn="just">
              <a:lnSpc>
                <a:spcPts val="2380"/>
              </a:lnSpc>
              <a:buFont typeface="Arial"/>
              <a:buChar char="•"/>
            </a:pPr>
            <a:r>
              <a:rPr lang="en-US" sz="17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Theme development</a:t>
            </a:r>
          </a:p>
        </p:txBody>
      </p:sp>
      <p:sp>
        <p:nvSpPr>
          <p:cNvPr id="64" name="TextBox 64"/>
          <p:cNvSpPr txBox="1"/>
          <p:nvPr/>
        </p:nvSpPr>
        <p:spPr>
          <a:xfrm>
            <a:off x="11541680" y="2371022"/>
            <a:ext cx="9806320" cy="6401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CRAAP table </a:t>
            </a:r>
          </a:p>
          <a:p>
            <a:pPr marL="388620" lvl="1" indent="-194310" algn="just">
              <a:lnSpc>
                <a:spcPts val="2520"/>
              </a:lnSpc>
              <a:buFont typeface="Arial"/>
              <a:buChar char="•"/>
            </a:pPr>
            <a:r>
              <a:rPr lang="en-US" sz="1800" b="1">
                <a:solidFill>
                  <a:srgbClr val="FFFF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PRISMA Diagram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1802591" y="12380224"/>
            <a:ext cx="5596420" cy="3055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88"/>
              </a:lnSpc>
            </a:pPr>
            <a:r>
              <a:rPr lang="en-US" sz="2099" b="1">
                <a:solidFill>
                  <a:srgbClr val="0D4B75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1485562" y="13024515"/>
            <a:ext cx="9498762" cy="1821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23852" lvl="1" indent="-161926" algn="just">
              <a:lnSpc>
                <a:spcPts val="1635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Braun, V. and Clarke, V. (2021) One size fits all? What counts as quality practice in (reflexive) thematic analysis?, Qualitative Research in Psychology, 18(3), pp. 328-352.</a:t>
            </a:r>
          </a:p>
          <a:p>
            <a:pPr marL="323852" lvl="1" indent="-161926" algn="just">
              <a:lnSpc>
                <a:spcPts val="1635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Denzin, N.K. and Lincoln, Y.S. (eds.) (2017) The SAGE Handbook of Qualitative Research. 5th edn. Thousand Oaks, CA: SAGE Publications.</a:t>
            </a:r>
          </a:p>
          <a:p>
            <a:pPr marL="323852" lvl="1" indent="-161926" algn="just">
              <a:lnSpc>
                <a:spcPts val="1635"/>
              </a:lnSpc>
              <a:buFont typeface="Arial"/>
              <a:buChar char="•"/>
            </a:pPr>
            <a:r>
              <a:rPr lang="en-US" sz="15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WHO (2020). Palliative care. [online] Who.int. Available at: </a:t>
            </a:r>
            <a:r>
              <a:rPr lang="en-US" sz="1500" u="sng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 tooltip="https://www.who.int/news-room/fact-sheets/detail/palliative-care"/>
              </a:rPr>
              <a:t>Provides evidence on effective palliative care interventions.</a:t>
            </a:r>
          </a:p>
          <a:p>
            <a:pPr marL="323852" lvl="1" indent="-161926" algn="just">
              <a:lnSpc>
                <a:spcPts val="1635"/>
              </a:lnSpc>
              <a:buFont typeface="Arial"/>
              <a:buChar char="•"/>
            </a:pPr>
            <a:r>
              <a:rPr lang="en-US" sz="1500" u="sng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 tooltip="https://www.who.int/news-room/fact-sheets/detail/palliative-care"/>
              </a:rPr>
              <a:t>Supports healthcare professionals in improving patient comfort, dignity and quality of life.</a:t>
            </a:r>
          </a:p>
          <a:p>
            <a:pPr marL="323852" lvl="1" indent="-161926" algn="just">
              <a:lnSpc>
                <a:spcPts val="1635"/>
              </a:lnSpc>
              <a:buFont typeface="Arial"/>
              <a:buChar char="•"/>
            </a:pPr>
            <a:r>
              <a:rPr lang="en-US" sz="1500" u="sng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 tooltip="https://www.who.int/news-room/fact-sheets/detail/palliative-care"/>
              </a:rPr>
              <a:t>Offers evidence-based recommendations to improve palliative care practice and future research.</a:t>
            </a:r>
            <a:r>
              <a:rPr lang="en-US" sz="150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[Accessed 16 July 2026].</a:t>
            </a:r>
          </a:p>
        </p:txBody>
      </p:sp>
      <p:grpSp>
        <p:nvGrpSpPr>
          <p:cNvPr id="67" name="Group 67"/>
          <p:cNvGrpSpPr/>
          <p:nvPr/>
        </p:nvGrpSpPr>
        <p:grpSpPr>
          <a:xfrm rot="-2046435">
            <a:off x="17150851" y="1552818"/>
            <a:ext cx="5780195" cy="5780195"/>
            <a:chOff x="0" y="0"/>
            <a:chExt cx="812800" cy="812800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33939" y="0"/>
                  </a:moveTo>
                  <a:lnTo>
                    <a:pt x="678861" y="0"/>
                  </a:lnTo>
                  <a:cubicBezTo>
                    <a:pt x="714384" y="0"/>
                    <a:pt x="748452" y="14111"/>
                    <a:pt x="773570" y="39230"/>
                  </a:cubicBezTo>
                  <a:cubicBezTo>
                    <a:pt x="798689" y="64348"/>
                    <a:pt x="812800" y="98416"/>
                    <a:pt x="812800" y="133939"/>
                  </a:cubicBezTo>
                  <a:lnTo>
                    <a:pt x="812800" y="678861"/>
                  </a:lnTo>
                  <a:cubicBezTo>
                    <a:pt x="812800" y="714384"/>
                    <a:pt x="798689" y="748452"/>
                    <a:pt x="773570" y="773570"/>
                  </a:cubicBezTo>
                  <a:cubicBezTo>
                    <a:pt x="748452" y="798689"/>
                    <a:pt x="714384" y="812800"/>
                    <a:pt x="678861" y="812800"/>
                  </a:cubicBezTo>
                  <a:lnTo>
                    <a:pt x="133939" y="812800"/>
                  </a:lnTo>
                  <a:cubicBezTo>
                    <a:pt x="98416" y="812800"/>
                    <a:pt x="64348" y="798689"/>
                    <a:pt x="39230" y="773570"/>
                  </a:cubicBezTo>
                  <a:cubicBezTo>
                    <a:pt x="14111" y="748452"/>
                    <a:pt x="0" y="714384"/>
                    <a:pt x="0" y="678861"/>
                  </a:cubicBezTo>
                  <a:lnTo>
                    <a:pt x="0" y="133939"/>
                  </a:lnTo>
                  <a:cubicBezTo>
                    <a:pt x="0" y="98416"/>
                    <a:pt x="14111" y="64348"/>
                    <a:pt x="39230" y="39230"/>
                  </a:cubicBezTo>
                  <a:cubicBezTo>
                    <a:pt x="64348" y="14111"/>
                    <a:pt x="98416" y="0"/>
                    <a:pt x="133939" y="0"/>
                  </a:cubicBezTo>
                  <a:close/>
                </a:path>
              </a:pathLst>
            </a:custGeom>
            <a:blipFill>
              <a:blip r:embed="rId7"/>
              <a:stretch>
                <a:fillRect l="-42954" r="-36066"/>
              </a:stretch>
            </a:blipFill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9" name="Group 69"/>
          <p:cNvGrpSpPr/>
          <p:nvPr/>
        </p:nvGrpSpPr>
        <p:grpSpPr>
          <a:xfrm rot="2700000">
            <a:off x="-3385686" y="-3366338"/>
            <a:ext cx="5804078" cy="5051610"/>
            <a:chOff x="0" y="0"/>
            <a:chExt cx="1040025" cy="905191"/>
          </a:xfrm>
        </p:grpSpPr>
        <p:sp>
          <p:nvSpPr>
            <p:cNvPr id="70" name="Freeform 70"/>
            <p:cNvSpPr/>
            <p:nvPr/>
          </p:nvSpPr>
          <p:spPr>
            <a:xfrm>
              <a:off x="0" y="0"/>
              <a:ext cx="1040025" cy="905191"/>
            </a:xfrm>
            <a:custGeom>
              <a:avLst/>
              <a:gdLst/>
              <a:ahLst/>
              <a:cxnLst/>
              <a:rect l="l" t="t" r="r" b="b"/>
              <a:pathLst>
                <a:path w="1040025" h="905191">
                  <a:moveTo>
                    <a:pt x="133388" y="0"/>
                  </a:moveTo>
                  <a:lnTo>
                    <a:pt x="906638" y="0"/>
                  </a:lnTo>
                  <a:cubicBezTo>
                    <a:pt x="980306" y="0"/>
                    <a:pt x="1040025" y="59720"/>
                    <a:pt x="1040025" y="133388"/>
                  </a:cubicBezTo>
                  <a:lnTo>
                    <a:pt x="1040025" y="771804"/>
                  </a:lnTo>
                  <a:cubicBezTo>
                    <a:pt x="1040025" y="845472"/>
                    <a:pt x="980306" y="905191"/>
                    <a:pt x="906638" y="905191"/>
                  </a:cubicBezTo>
                  <a:lnTo>
                    <a:pt x="133388" y="905191"/>
                  </a:lnTo>
                  <a:cubicBezTo>
                    <a:pt x="98011" y="905191"/>
                    <a:pt x="64083" y="891138"/>
                    <a:pt x="39068" y="866123"/>
                  </a:cubicBezTo>
                  <a:cubicBezTo>
                    <a:pt x="14053" y="841108"/>
                    <a:pt x="0" y="807180"/>
                    <a:pt x="0" y="771804"/>
                  </a:cubicBezTo>
                  <a:lnTo>
                    <a:pt x="0" y="133388"/>
                  </a:lnTo>
                  <a:cubicBezTo>
                    <a:pt x="0" y="59720"/>
                    <a:pt x="59720" y="0"/>
                    <a:pt x="133388" y="0"/>
                  </a:cubicBezTo>
                  <a:close/>
                </a:path>
              </a:pathLst>
            </a:custGeom>
            <a:ln w="38100" cap="rnd">
              <a:solidFill>
                <a:srgbClr val="FFFFFF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TextBox 71"/>
            <p:cNvSpPr txBox="1"/>
            <p:nvPr/>
          </p:nvSpPr>
          <p:spPr>
            <a:xfrm>
              <a:off x="0" y="-57150"/>
              <a:ext cx="1040025" cy="9623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557</Words>
  <Application>Microsoft Office PowerPoint</Application>
  <PresentationFormat>Custom</PresentationFormat>
  <Paragraphs>57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Times New Roman</vt:lpstr>
      <vt:lpstr>Calibri</vt:lpstr>
      <vt:lpstr>Arial</vt:lpstr>
      <vt:lpstr>Times New Roman Bold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Modern Home Care Service Poster A2 Landscape</dc:title>
  <dc:creator>alexa</dc:creator>
  <cp:lastModifiedBy>Gabriela Emilia Gheorghe (2310506)</cp:lastModifiedBy>
  <cp:revision>4</cp:revision>
  <dcterms:created xsi:type="dcterms:W3CDTF">2006-08-16T00:00:00Z</dcterms:created>
  <dcterms:modified xsi:type="dcterms:W3CDTF">2026-07-25T19:00:34Z</dcterms:modified>
  <dc:identifier>DAHPhsOSDEo</dc:identifier>
</cp:coreProperties>
</file>