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7"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6" d="100"/>
          <a:sy n="66" d="100"/>
        </p:scale>
        <p:origin x="199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85B120-92DE-43BE-930E-16F88F406788}"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2199619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B120-92DE-43BE-930E-16F88F406788}"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2649494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85B120-92DE-43BE-930E-16F88F406788}"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2246548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85B120-92DE-43BE-930E-16F88F406788}"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3350966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85B120-92DE-43BE-930E-16F88F406788}" type="datetimeFigureOut">
              <a:rPr lang="en-GB" smtClean="0"/>
              <a:t>04/04/2024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1644793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85B120-92DE-43BE-930E-16F88F406788}" type="datetimeFigureOut">
              <a:rPr lang="en-GB" smtClean="0"/>
              <a:t>04/04/2024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1635493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85B120-92DE-43BE-930E-16F88F406788}" type="datetimeFigureOut">
              <a:rPr lang="en-GB" smtClean="0"/>
              <a:t>04/04/2024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1276687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485B120-92DE-43BE-930E-16F88F406788}"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1366277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485B120-92DE-43BE-930E-16F88F406788}" type="datetimeFigureOut">
              <a:rPr lang="en-GB" smtClean="0"/>
              <a:t>04/04/2024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3230691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B120-92DE-43BE-930E-16F88F406788}"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3124571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85B120-92DE-43BE-930E-16F88F406788}" type="datetimeFigureOut">
              <a:rPr lang="en-GB" smtClean="0"/>
              <a:t>04/04/2024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949DE6-60C6-49F7-B4CB-A42BEA77DB16}" type="slidenum">
              <a:rPr lang="en-GB" smtClean="0"/>
              <a:t>‹#›</a:t>
            </a:fld>
            <a:endParaRPr lang="en-GB"/>
          </a:p>
        </p:txBody>
      </p:sp>
    </p:spTree>
    <p:extLst>
      <p:ext uri="{BB962C8B-B14F-4D97-AF65-F5344CB8AC3E}">
        <p14:creationId xmlns:p14="http://schemas.microsoft.com/office/powerpoint/2010/main" val="3807431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82000"/>
                  </a:schemeClr>
                </a:solidFill>
              </a:defRPr>
            </a:lvl1pPr>
          </a:lstStyle>
          <a:p>
            <a:fld id="{2485B120-92DE-43BE-930E-16F88F406788}" type="datetimeFigureOut">
              <a:rPr lang="en-GB" smtClean="0"/>
              <a:t>04/04/2024</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82000"/>
                  </a:schemeClr>
                </a:solidFill>
              </a:defRPr>
            </a:lvl1pPr>
          </a:lstStyle>
          <a:p>
            <a:fld id="{F3949DE6-60C6-49F7-B4CB-A42BEA77DB16}" type="slidenum">
              <a:rPr lang="en-GB" smtClean="0"/>
              <a:t>‹#›</a:t>
            </a:fld>
            <a:endParaRPr lang="en-GB"/>
          </a:p>
        </p:txBody>
      </p:sp>
    </p:spTree>
    <p:extLst>
      <p:ext uri="{BB962C8B-B14F-4D97-AF65-F5344CB8AC3E}">
        <p14:creationId xmlns:p14="http://schemas.microsoft.com/office/powerpoint/2010/main" val="23701934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E9C891-C817-1458-17ED-ED231AFD630A}"/>
              </a:ext>
            </a:extLst>
          </p:cNvPr>
          <p:cNvSpPr/>
          <p:nvPr/>
        </p:nvSpPr>
        <p:spPr>
          <a:xfrm>
            <a:off x="1590261" y="139148"/>
            <a:ext cx="4234069" cy="556591"/>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latin typeface="Times New Roman" panose="02020603050405020304" pitchFamily="18" charset="0"/>
                <a:cs typeface="Times New Roman" panose="02020603050405020304" pitchFamily="18" charset="0"/>
              </a:rPr>
              <a:t>Basic Digital Safety</a:t>
            </a:r>
          </a:p>
        </p:txBody>
      </p:sp>
      <p:sp>
        <p:nvSpPr>
          <p:cNvPr id="5" name="Rectangle 4">
            <a:extLst>
              <a:ext uri="{FF2B5EF4-FFF2-40B4-BE49-F238E27FC236}">
                <a16:creationId xmlns:a16="http://schemas.microsoft.com/office/drawing/2014/main" id="{C840E764-9D16-3D82-99F9-6BD96B10C114}"/>
              </a:ext>
            </a:extLst>
          </p:cNvPr>
          <p:cNvSpPr/>
          <p:nvPr/>
        </p:nvSpPr>
        <p:spPr>
          <a:xfrm>
            <a:off x="-39755" y="818487"/>
            <a:ext cx="4840354" cy="1713013"/>
          </a:xfrm>
          <a:prstGeom prst="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0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GB" sz="100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GB" sz="100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r>
              <a:rPr lang="en-GB" sz="1200"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Digital Safety</a:t>
            </a:r>
          </a:p>
          <a:p>
            <a:pPr algn="just"/>
            <a:r>
              <a:rPr lang="en-US" sz="1050" kern="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"Digital safety" is being able to use the internet without fear. Digital safety and security are essential for virtual world engagement (Global, 2020). Cybercriminals are always seeking for methods to exploit unprotected wireless networks as users want mobile solutions for anywhere/anytime access. Learning how to preserve confidentiality and avoid predators in the internet era is digital safety. Digital safety is often called Internet, media, online, e-safety, or cyber safety (National Cybersecurity Alliance, 2022). It may include knowing the hazards of online activity and taking steps to mitigate them</a:t>
            </a:r>
            <a:r>
              <a:rPr lang="en-US" sz="1050" kern="100"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ea typeface="Aptos" panose="020B0004020202020204" pitchFamily="34" charset="0"/>
                <a:cs typeface="Times New Roman" panose="02020603050405020304" pitchFamily="18" charset="0"/>
              </a:rPr>
              <a:t>.</a:t>
            </a:r>
          </a:p>
          <a:p>
            <a:pPr algn="ctr"/>
            <a:endParaRPr lang="en-GB" dirty="0"/>
          </a:p>
          <a:p>
            <a:pPr algn="ctr"/>
            <a:endParaRPr lang="en-GB" dirty="0"/>
          </a:p>
        </p:txBody>
      </p:sp>
      <p:pic>
        <p:nvPicPr>
          <p:cNvPr id="6" name="Picture 5">
            <a:extLst>
              <a:ext uri="{FF2B5EF4-FFF2-40B4-BE49-F238E27FC236}">
                <a16:creationId xmlns:a16="http://schemas.microsoft.com/office/drawing/2014/main" id="{938F2DC8-0F83-36E3-B5AF-2FD68E4309CF}"/>
              </a:ext>
            </a:extLst>
          </p:cNvPr>
          <p:cNvPicPr>
            <a:picLocks noChangeAspect="1"/>
          </p:cNvPicPr>
          <p:nvPr/>
        </p:nvPicPr>
        <p:blipFill>
          <a:blip r:embed="rId2"/>
          <a:stretch>
            <a:fillRect/>
          </a:stretch>
        </p:blipFill>
        <p:spPr>
          <a:xfrm>
            <a:off x="4800599" y="682816"/>
            <a:ext cx="2047461" cy="1713013"/>
          </a:xfrm>
          <a:prstGeom prst="rect">
            <a:avLst/>
          </a:prstGeom>
        </p:spPr>
      </p:pic>
      <p:sp>
        <p:nvSpPr>
          <p:cNvPr id="7" name="Rectangle 6">
            <a:extLst>
              <a:ext uri="{FF2B5EF4-FFF2-40B4-BE49-F238E27FC236}">
                <a16:creationId xmlns:a16="http://schemas.microsoft.com/office/drawing/2014/main" id="{735F3E1D-6BDB-B139-5A83-14C2615488F3}"/>
              </a:ext>
            </a:extLst>
          </p:cNvPr>
          <p:cNvSpPr/>
          <p:nvPr/>
        </p:nvSpPr>
        <p:spPr>
          <a:xfrm>
            <a:off x="0" y="2654247"/>
            <a:ext cx="3697357" cy="5515718"/>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b="1" dirty="0">
              <a:latin typeface="Times New Roman" panose="02020603050405020304" pitchFamily="18" charset="0"/>
              <a:cs typeface="Times New Roman" panose="02020603050405020304" pitchFamily="18" charset="0"/>
            </a:endParaRPr>
          </a:p>
          <a:p>
            <a:pPr algn="ctr"/>
            <a:r>
              <a:rPr lang="en-GB" sz="1200" b="1" dirty="0">
                <a:latin typeface="Times New Roman" panose="02020603050405020304" pitchFamily="18" charset="0"/>
                <a:cs typeface="Times New Roman" panose="02020603050405020304" pitchFamily="18" charset="0"/>
              </a:rPr>
              <a:t>Threats to Digital Safety</a:t>
            </a:r>
          </a:p>
          <a:p>
            <a:pPr marL="0" marR="0" algn="just">
              <a:lnSpc>
                <a:spcPct val="107000"/>
              </a:lnSpc>
              <a:spcBef>
                <a:spcPts val="0"/>
              </a:spcBef>
              <a:spcAft>
                <a:spcPts val="0"/>
              </a:spcAft>
            </a:pPr>
            <a:r>
              <a:rPr lang="en-US" sz="1050" kern="0" dirty="0">
                <a:effectLst/>
                <a:latin typeface="Times New Roman" panose="02020603050405020304" pitchFamily="18" charset="0"/>
                <a:ea typeface="Times New Roman" panose="02020603050405020304" pitchFamily="18" charset="0"/>
                <a:cs typeface="Times New Roman" panose="02020603050405020304" pitchFamily="18" charset="0"/>
              </a:rPr>
              <a:t>The internet has become integral to our lives, enabling remote work, communication, and access to vast information. However, it also poses cyber risks, necessitating awareness of common security threats to protect personal information and maintain internet safety </a:t>
            </a:r>
            <a:r>
              <a:rPr lang="en-US" sz="105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050" kern="100" dirty="0" err="1">
                <a:effectLst/>
                <a:latin typeface="Times New Roman" panose="02020603050405020304" pitchFamily="18" charset="0"/>
                <a:ea typeface="Aptos" panose="020B0004020202020204" pitchFamily="34" charset="0"/>
                <a:cs typeface="Times New Roman" panose="02020603050405020304" pitchFamily="18" charset="0"/>
              </a:rPr>
              <a:t>Velecor</a:t>
            </a:r>
            <a:r>
              <a:rPr lang="en-US" sz="1050" kern="100" dirty="0">
                <a:effectLst/>
                <a:latin typeface="Times New Roman" panose="02020603050405020304" pitchFamily="18" charset="0"/>
                <a:ea typeface="Aptos" panose="020B0004020202020204" pitchFamily="34" charset="0"/>
                <a:cs typeface="Times New Roman" panose="02020603050405020304" pitchFamily="18" charset="0"/>
              </a:rPr>
              <a:t>, 2020).</a:t>
            </a:r>
          </a:p>
          <a:p>
            <a:pPr marL="0" marR="0" algn="just">
              <a:lnSpc>
                <a:spcPct val="107000"/>
              </a:lnSpc>
              <a:spcBef>
                <a:spcPts val="0"/>
              </a:spcBef>
            </a:pPr>
            <a:r>
              <a:rPr lang="en-US" sz="1200" b="1" kern="100" dirty="0">
                <a:effectLst/>
                <a:latin typeface="Times New Roman" panose="02020603050405020304" pitchFamily="18" charset="0"/>
                <a:ea typeface="Aptos" panose="020B0004020202020204" pitchFamily="34" charset="0"/>
                <a:cs typeface="Times New Roman" panose="02020603050405020304" pitchFamily="18" charset="0"/>
              </a:rPr>
              <a:t>Malware</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r>
              <a:rPr lang="en-US" sz="1050" kern="0" dirty="0">
                <a:effectLst/>
                <a:latin typeface="Times New Roman" panose="02020603050405020304" pitchFamily="18" charset="0"/>
                <a:ea typeface="Times New Roman" panose="02020603050405020304" pitchFamily="18" charset="0"/>
                <a:cs typeface="Times New Roman" panose="02020603050405020304" pitchFamily="18" charset="0"/>
              </a:rPr>
              <a:t>Malware is software that damages, disrupts, or breaks into a computer. Malware includes viruses, worms, and Trojan horses (Sadiku et al., 2021). Ransomware and spyware, which track users' online activities and steal personal data, are frequent malware threats. Malware impacts 32% of PCs worldwide, according to studies</a:t>
            </a:r>
            <a:r>
              <a:rPr lang="en-US" sz="1050" kern="100" dirty="0">
                <a:effectLst/>
                <a:latin typeface="Times New Roman" panose="02020603050405020304" pitchFamily="18" charset="0"/>
                <a:ea typeface="Aptos" panose="020B0004020202020204" pitchFamily="34" charset="0"/>
                <a:cs typeface="Times New Roman" panose="02020603050405020304" pitchFamily="18" charset="0"/>
              </a:rPr>
              <a:t>.</a:t>
            </a:r>
          </a:p>
          <a:p>
            <a:pPr marL="0" marR="0" algn="just">
              <a:lnSpc>
                <a:spcPct val="107000"/>
              </a:lnSpc>
              <a:spcBef>
                <a:spcPts val="0"/>
              </a:spcBef>
            </a:pPr>
            <a:r>
              <a:rPr lang="en-US" sz="1200" b="1" kern="100" dirty="0">
                <a:effectLst/>
                <a:latin typeface="Times New Roman" panose="02020603050405020304" pitchFamily="18" charset="0"/>
                <a:ea typeface="Aptos" panose="020B0004020202020204" pitchFamily="34" charset="0"/>
                <a:cs typeface="Times New Roman" panose="02020603050405020304" pitchFamily="18" charset="0"/>
              </a:rPr>
              <a:t>Phishing</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r>
              <a:rPr lang="en-US" sz="1050" kern="0" dirty="0">
                <a:effectLst/>
                <a:latin typeface="Times New Roman" panose="02020603050405020304" pitchFamily="18" charset="0"/>
                <a:ea typeface="Times New Roman" panose="02020603050405020304" pitchFamily="18" charset="0"/>
                <a:cs typeface="Times New Roman" panose="02020603050405020304" pitchFamily="18" charset="0"/>
              </a:rPr>
              <a:t>Phishing is a social engineering assault in which attackers send fake emails or communications, frequently imitating trusted sources, to get sensitive information like login passwords or financial information</a:t>
            </a:r>
            <a:r>
              <a:rPr lang="en-US" sz="105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US" sz="1050" kern="100" dirty="0" err="1">
                <a:effectLst/>
                <a:latin typeface="Times New Roman" panose="02020603050405020304" pitchFamily="18" charset="0"/>
                <a:ea typeface="Aptos" panose="020B0004020202020204" pitchFamily="34" charset="0"/>
                <a:cs typeface="Times New Roman" panose="02020603050405020304" pitchFamily="18" charset="0"/>
              </a:rPr>
              <a:t>Velecor</a:t>
            </a:r>
            <a:r>
              <a:rPr lang="en-US" sz="1050" kern="100" dirty="0">
                <a:effectLst/>
                <a:latin typeface="Times New Roman" panose="02020603050405020304" pitchFamily="18" charset="0"/>
                <a:ea typeface="Aptos" panose="020B0004020202020204" pitchFamily="34" charset="0"/>
                <a:cs typeface="Times New Roman" panose="02020603050405020304" pitchFamily="18" charset="0"/>
              </a:rPr>
              <a:t>, 2020).</a:t>
            </a:r>
          </a:p>
          <a:p>
            <a:pPr marL="0" marR="0" algn="just">
              <a:lnSpc>
                <a:spcPct val="107000"/>
              </a:lnSpc>
              <a:spcBef>
                <a:spcPts val="0"/>
              </a:spcBef>
            </a:pPr>
            <a:r>
              <a:rPr lang="en-US" sz="1200" b="1" kern="100" dirty="0">
                <a:effectLst/>
                <a:latin typeface="Times New Roman" panose="02020603050405020304" pitchFamily="18" charset="0"/>
                <a:ea typeface="Aptos" panose="020B0004020202020204" pitchFamily="34" charset="0"/>
                <a:cs typeface="Times New Roman" panose="02020603050405020304" pitchFamily="18" charset="0"/>
              </a:rPr>
              <a:t>Botnets</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r>
              <a:rPr lang="en-US" sz="1050" kern="0" dirty="0">
                <a:effectLst/>
                <a:latin typeface="Times New Roman" panose="02020603050405020304" pitchFamily="18" charset="0"/>
                <a:ea typeface="Times New Roman" panose="02020603050405020304" pitchFamily="18" charset="0"/>
                <a:cs typeface="Times New Roman" panose="02020603050405020304" pitchFamily="18" charset="0"/>
              </a:rPr>
              <a:t>This is one of the most serious internet security threats. Botnets resemble malware. However, hackers infiltrated a computer network (Sadiku et al., 2021). It allows hackers to manipulate network-infected systems</a:t>
            </a:r>
            <a:r>
              <a:rPr lang="en-US" sz="1050" kern="100" dirty="0">
                <a:effectLst/>
                <a:latin typeface="Times New Roman" panose="02020603050405020304" pitchFamily="18" charset="0"/>
                <a:ea typeface="Aptos" panose="020B0004020202020204" pitchFamily="34" charset="0"/>
                <a:cs typeface="Times New Roman" panose="02020603050405020304" pitchFamily="18" charset="0"/>
              </a:rPr>
              <a:t>.</a:t>
            </a:r>
          </a:p>
          <a:p>
            <a:pPr marL="0" marR="0" algn="just">
              <a:lnSpc>
                <a:spcPct val="107000"/>
              </a:lnSpc>
              <a:spcBef>
                <a:spcPts val="0"/>
              </a:spcBef>
              <a:spcAft>
                <a:spcPts val="0"/>
              </a:spcAft>
            </a:pPr>
            <a:endParaRPr lang="en-US" sz="1050"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ctr"/>
            <a:endParaRPr lang="en-GB" dirty="0"/>
          </a:p>
        </p:txBody>
      </p:sp>
      <p:pic>
        <p:nvPicPr>
          <p:cNvPr id="8" name="Picture 7">
            <a:extLst>
              <a:ext uri="{FF2B5EF4-FFF2-40B4-BE49-F238E27FC236}">
                <a16:creationId xmlns:a16="http://schemas.microsoft.com/office/drawing/2014/main" id="{9379E933-144F-58C5-4CEF-D7B423AA0177}"/>
              </a:ext>
            </a:extLst>
          </p:cNvPr>
          <p:cNvPicPr>
            <a:picLocks noChangeAspect="1"/>
          </p:cNvPicPr>
          <p:nvPr/>
        </p:nvPicPr>
        <p:blipFill>
          <a:blip r:embed="rId3"/>
          <a:stretch>
            <a:fillRect/>
          </a:stretch>
        </p:blipFill>
        <p:spPr>
          <a:xfrm>
            <a:off x="0" y="6897757"/>
            <a:ext cx="1272208" cy="1272208"/>
          </a:xfrm>
          <a:prstGeom prst="rect">
            <a:avLst/>
          </a:prstGeom>
        </p:spPr>
      </p:pic>
      <p:pic>
        <p:nvPicPr>
          <p:cNvPr id="9" name="Picture 8">
            <a:extLst>
              <a:ext uri="{FF2B5EF4-FFF2-40B4-BE49-F238E27FC236}">
                <a16:creationId xmlns:a16="http://schemas.microsoft.com/office/drawing/2014/main" id="{004A0C42-7488-BE48-7AD2-5170B123E3B7}"/>
              </a:ext>
            </a:extLst>
          </p:cNvPr>
          <p:cNvPicPr>
            <a:picLocks noChangeAspect="1"/>
          </p:cNvPicPr>
          <p:nvPr/>
        </p:nvPicPr>
        <p:blipFill rotWithShape="1">
          <a:blip r:embed="rId4"/>
          <a:srcRect l="8116" t="16021" r="6087" b="7836"/>
          <a:stretch/>
        </p:blipFill>
        <p:spPr>
          <a:xfrm>
            <a:off x="1977887" y="6745211"/>
            <a:ext cx="1729408" cy="1285272"/>
          </a:xfrm>
          <a:prstGeom prst="rect">
            <a:avLst/>
          </a:prstGeom>
        </p:spPr>
      </p:pic>
      <p:sp>
        <p:nvSpPr>
          <p:cNvPr id="10" name="Rectangle 9">
            <a:extLst>
              <a:ext uri="{FF2B5EF4-FFF2-40B4-BE49-F238E27FC236}">
                <a16:creationId xmlns:a16="http://schemas.microsoft.com/office/drawing/2014/main" id="{AAD9F2AD-5596-1342-1875-0B58558AEE2C}"/>
              </a:ext>
            </a:extLst>
          </p:cNvPr>
          <p:cNvSpPr/>
          <p:nvPr/>
        </p:nvSpPr>
        <p:spPr>
          <a:xfrm>
            <a:off x="3876261" y="2654246"/>
            <a:ext cx="2917135" cy="5654867"/>
          </a:xfrm>
          <a:prstGeom prst="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07000"/>
              </a:lnSpc>
              <a:spcBef>
                <a:spcPts val="0"/>
              </a:spcBef>
              <a:spcAft>
                <a:spcPts val="800"/>
              </a:spcAft>
            </a:pPr>
            <a:endParaRPr lang="en-US" sz="1000" b="1"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endParaRPr lang="en-US" sz="1000" b="1"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endParaRPr lang="en-US" sz="1000" b="1"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endParaRPr lang="en-US" sz="1000" b="1"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endParaRPr lang="en-US" sz="1000" b="1"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endParaRPr lang="en-US" sz="1000" b="1"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endParaRPr lang="en-US" sz="1000" b="1"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endParaRPr lang="en-US" sz="1200" b="1"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r>
              <a:rPr lang="en-US" sz="1200" b="1" kern="100" dirty="0">
                <a:effectLst/>
                <a:latin typeface="Times New Roman" panose="02020603050405020304" pitchFamily="18" charset="0"/>
                <a:ea typeface="Aptos" panose="020B0004020202020204" pitchFamily="34" charset="0"/>
                <a:cs typeface="Times New Roman" panose="02020603050405020304" pitchFamily="18" charset="0"/>
              </a:rPr>
              <a:t>Ways to avoid threats</a:t>
            </a:r>
            <a:endParaRPr lang="en-US"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800"/>
              </a:spcAft>
            </a:pPr>
            <a:r>
              <a:rPr lang="en-US" sz="1000" kern="100" dirty="0">
                <a:effectLst/>
                <a:latin typeface="Times New Roman" panose="02020603050405020304" pitchFamily="18" charset="0"/>
                <a:ea typeface="Aptos" panose="020B0004020202020204" pitchFamily="34" charset="0"/>
                <a:cs typeface="Times New Roman" panose="02020603050405020304" pitchFamily="18" charset="0"/>
              </a:rPr>
              <a:t>The following Internet safety rules are important in order to avoid getting into trouble online </a:t>
            </a:r>
          </a:p>
          <a:p>
            <a:pPr marL="0" marR="0" algn="just">
              <a:lnSpc>
                <a:spcPct val="107000"/>
              </a:lnSpc>
              <a:spcBef>
                <a:spcPts val="0"/>
              </a:spcBef>
            </a:pPr>
            <a:r>
              <a:rPr lang="en-US" sz="1000" b="1" kern="100" dirty="0">
                <a:effectLst/>
                <a:latin typeface="Times New Roman" panose="02020603050405020304" pitchFamily="18" charset="0"/>
                <a:ea typeface="Aptos" panose="020B0004020202020204" pitchFamily="34" charset="0"/>
                <a:cs typeface="Times New Roman" panose="02020603050405020304" pitchFamily="18" charset="0"/>
              </a:rPr>
              <a:t>Protect Your Personal Information</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r>
              <a:rPr lang="en-US" sz="1000" kern="0" dirty="0">
                <a:effectLst/>
                <a:latin typeface="Times New Roman" panose="02020603050405020304" pitchFamily="18" charset="0"/>
                <a:ea typeface="Times New Roman" panose="02020603050405020304" pitchFamily="18" charset="0"/>
                <a:cs typeface="Times New Roman" panose="02020603050405020304" pitchFamily="18" charset="0"/>
              </a:rPr>
              <a:t>Potential employers or customers may need to know about persons' skills and contact information. However, personal and sensitive information is not needed. When shopping online, remember that fraudsters want personal information (National Cybersecurity Alliance, 2022). Only give credit card or bank account details to safe, encrypted sites</a:t>
            </a:r>
            <a:r>
              <a:rPr lang="en-US" sz="1000" kern="100" dirty="0">
                <a:effectLst/>
                <a:latin typeface="Times New Roman" panose="02020603050405020304" pitchFamily="18" charset="0"/>
                <a:ea typeface="Aptos" panose="020B0004020202020204" pitchFamily="34" charset="0"/>
                <a:cs typeface="Times New Roman" panose="02020603050405020304" pitchFamily="18" charset="0"/>
              </a:rPr>
              <a:t>.</a:t>
            </a:r>
          </a:p>
          <a:p>
            <a:pPr marL="0" marR="0" algn="just">
              <a:lnSpc>
                <a:spcPct val="107000"/>
              </a:lnSpc>
              <a:spcBef>
                <a:spcPts val="0"/>
              </a:spcBef>
            </a:pPr>
            <a:r>
              <a:rPr lang="en-US" sz="1000" b="1" kern="100" dirty="0">
                <a:effectLst/>
                <a:latin typeface="Times New Roman" panose="02020603050405020304" pitchFamily="18" charset="0"/>
                <a:ea typeface="Aptos" panose="020B0004020202020204" pitchFamily="34" charset="0"/>
                <a:cs typeface="Times New Roman" panose="02020603050405020304" pitchFamily="18" charset="0"/>
              </a:rPr>
              <a:t>Practice Safe Browsing</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r>
              <a:rPr lang="en-US" sz="1000" kern="0" dirty="0">
                <a:effectLst/>
                <a:latin typeface="Times New Roman" panose="02020603050405020304" pitchFamily="18" charset="0"/>
                <a:ea typeface="Times New Roman" panose="02020603050405020304" pitchFamily="18" charset="0"/>
                <a:cs typeface="Times New Roman" panose="02020603050405020304" pitchFamily="18" charset="0"/>
              </a:rPr>
              <a:t>Users should avoid unsafe areas online. Cybercriminals entice with vile material. Resisting the desire denies hackers a chance. Download carefully (National Cybersecurity Alliance, 2022). Cybercriminals aim to deceive consumers into installing malware-laden programmes or applications to steal information</a:t>
            </a:r>
            <a:r>
              <a:rPr lang="en-US" sz="1000" kern="100" dirty="0">
                <a:effectLst/>
                <a:latin typeface="Times New Roman" panose="02020603050405020304" pitchFamily="18" charset="0"/>
                <a:ea typeface="Aptos" panose="020B0004020202020204" pitchFamily="34" charset="0"/>
                <a:cs typeface="Times New Roman" panose="02020603050405020304" pitchFamily="18" charset="0"/>
              </a:rPr>
              <a:t>.</a:t>
            </a:r>
          </a:p>
          <a:p>
            <a:pPr marL="0" marR="0" algn="just">
              <a:lnSpc>
                <a:spcPct val="107000"/>
              </a:lnSpc>
              <a:spcBef>
                <a:spcPts val="0"/>
              </a:spcBef>
            </a:pPr>
            <a:r>
              <a:rPr lang="en-US" sz="1000" b="1" kern="100" dirty="0">
                <a:effectLst/>
                <a:latin typeface="Times New Roman" panose="02020603050405020304" pitchFamily="18" charset="0"/>
                <a:ea typeface="Aptos" panose="020B0004020202020204" pitchFamily="34" charset="0"/>
                <a:cs typeface="Times New Roman" panose="02020603050405020304" pitchFamily="18" charset="0"/>
              </a:rPr>
              <a:t>Be Alert Online</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r>
              <a:rPr lang="en-US" sz="1000" kern="0" dirty="0">
                <a:effectLst/>
                <a:latin typeface="Times New Roman" panose="02020603050405020304" pitchFamily="18" charset="0"/>
                <a:ea typeface="Times New Roman" panose="02020603050405020304" pitchFamily="18" charset="0"/>
                <a:cs typeface="Times New Roman" panose="02020603050405020304" pitchFamily="18" charset="0"/>
              </a:rPr>
              <a:t>Establishing trust with those we do business with online is crucial. Verify the safety of the gadget and the Internet connection. It is possible to </a:t>
            </a:r>
            <a:r>
              <a:rPr lang="en-US" sz="1000" kern="0" dirty="0" err="1">
                <a:effectLst/>
                <a:latin typeface="Times New Roman" panose="02020603050405020304" pitchFamily="18" charset="0"/>
                <a:ea typeface="Times New Roman" panose="02020603050405020304" pitchFamily="18" charset="0"/>
                <a:cs typeface="Times New Roman" panose="02020603050405020304" pitchFamily="18" charset="0"/>
              </a:rPr>
              <a:t>utilise</a:t>
            </a:r>
            <a:r>
              <a:rPr lang="en-US" sz="1000" kern="0" dirty="0">
                <a:effectLst/>
                <a:latin typeface="Times New Roman" panose="02020603050405020304" pitchFamily="18" charset="0"/>
                <a:ea typeface="Times New Roman" panose="02020603050405020304" pitchFamily="18" charset="0"/>
                <a:cs typeface="Times New Roman" panose="02020603050405020304" pitchFamily="18" charset="0"/>
              </a:rPr>
              <a:t> a secure VPN connection (Bank, 2024). It is recommended to power down or disconnect electrical devices when they will not be used for a long time</a:t>
            </a:r>
            <a:r>
              <a:rPr lang="en-US" sz="1000" kern="100" dirty="0">
                <a:effectLst/>
                <a:latin typeface="Times New Roman" panose="02020603050405020304" pitchFamily="18" charset="0"/>
                <a:ea typeface="Aptos" panose="020B0004020202020204" pitchFamily="34" charset="0"/>
                <a:cs typeface="Times New Roman" panose="02020603050405020304" pitchFamily="18" charset="0"/>
              </a:rPr>
              <a:t>.</a:t>
            </a:r>
          </a:p>
          <a:p>
            <a:pPr marL="0" marR="0" algn="just">
              <a:lnSpc>
                <a:spcPct val="107000"/>
              </a:lnSpc>
              <a:spcBef>
                <a:spcPts val="0"/>
              </a:spcBef>
            </a:pPr>
            <a:r>
              <a:rPr lang="en-US" sz="1000" b="1" kern="100" dirty="0">
                <a:effectLst/>
                <a:latin typeface="Times New Roman" panose="02020603050405020304" pitchFamily="18" charset="0"/>
                <a:ea typeface="Aptos" panose="020B0004020202020204" pitchFamily="34" charset="0"/>
                <a:cs typeface="Times New Roman" panose="02020603050405020304" pitchFamily="18" charset="0"/>
              </a:rPr>
              <a:t>Choose Strong Passwords </a:t>
            </a: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r>
              <a:rPr lang="en-US" sz="1000" kern="0" dirty="0">
                <a:effectLst/>
                <a:latin typeface="Times New Roman" panose="02020603050405020304" pitchFamily="18" charset="0"/>
                <a:ea typeface="Times New Roman" panose="02020603050405020304" pitchFamily="18" charset="0"/>
                <a:cs typeface="Times New Roman" panose="02020603050405020304" pitchFamily="18" charset="0"/>
              </a:rPr>
              <a:t>Hackers are mostly stopped by passwords. People use simple passwords that cyber criminals may guess. Strong, complicated, unique passwords are tougher for attackers to crack (Bank, 2024). The 15-character password should include letters, numbers, and special characters</a:t>
            </a:r>
            <a:r>
              <a:rPr lang="en-US" sz="1000" kern="100" dirty="0">
                <a:effectLst/>
                <a:latin typeface="Times New Roman" panose="02020603050405020304" pitchFamily="18" charset="0"/>
                <a:ea typeface="Aptos" panose="020B0004020202020204" pitchFamily="34" charset="0"/>
                <a:cs typeface="Times New Roman" panose="02020603050405020304" pitchFamily="18" charset="0"/>
              </a:rPr>
              <a:t>.</a:t>
            </a:r>
          </a:p>
          <a:p>
            <a:pPr marL="0" marR="0" algn="just">
              <a:lnSpc>
                <a:spcPct val="107000"/>
              </a:lnSpc>
              <a:spcBef>
                <a:spcPts val="0"/>
              </a:spcBef>
              <a:spcAft>
                <a:spcPts val="0"/>
              </a:spcAft>
            </a:pPr>
            <a:endParaRPr lang="en-US" sz="1000"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00"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latin typeface="Times New Roman" panose="02020603050405020304" pitchFamily="18" charset="0"/>
              <a:ea typeface="Aptos" panose="020B0004020202020204" pitchFamily="34" charset="0"/>
              <a:cs typeface="Times New Roman" panose="02020603050405020304" pitchFamily="18" charset="0"/>
            </a:endParaRPr>
          </a:p>
          <a:p>
            <a:pPr marL="0" marR="0" algn="just">
              <a:lnSpc>
                <a:spcPct val="107000"/>
              </a:lnSpc>
              <a:spcBef>
                <a:spcPts val="0"/>
              </a:spcBef>
              <a:spcAft>
                <a:spcPts val="0"/>
              </a:spcAft>
            </a:pPr>
            <a:endParaRPr lang="en-US" sz="105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ctr"/>
            <a:endParaRPr lang="en-GB" dirty="0"/>
          </a:p>
        </p:txBody>
      </p:sp>
      <p:sp>
        <p:nvSpPr>
          <p:cNvPr id="11" name="Rectangle 10">
            <a:extLst>
              <a:ext uri="{FF2B5EF4-FFF2-40B4-BE49-F238E27FC236}">
                <a16:creationId xmlns:a16="http://schemas.microsoft.com/office/drawing/2014/main" id="{85B6726D-213C-E43E-19A8-B9B02D71ABF3}"/>
              </a:ext>
            </a:extLst>
          </p:cNvPr>
          <p:cNvSpPr/>
          <p:nvPr/>
        </p:nvSpPr>
        <p:spPr>
          <a:xfrm>
            <a:off x="30544" y="8309113"/>
            <a:ext cx="2476294" cy="145773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latin typeface="Times New Roman" panose="02020603050405020304" pitchFamily="18" charset="0"/>
                <a:cs typeface="Times New Roman" panose="02020603050405020304" pitchFamily="18" charset="0"/>
              </a:rPr>
              <a:t>Conclusion</a:t>
            </a:r>
          </a:p>
          <a:p>
            <a:pPr algn="just"/>
            <a:r>
              <a:rPr lang="en-US" sz="1050" dirty="0">
                <a:latin typeface="Times New Roman" panose="02020603050405020304" pitchFamily="18" charset="0"/>
                <a:cs typeface="Times New Roman" panose="02020603050405020304" pitchFamily="18" charset="0"/>
              </a:rPr>
              <a:t>Digital safety involves risk-free internet usage for virtual world involvement, mitigating online risks like malware, phishing, and botnets. Users should safeguard personal data, browse safely, be online aware, use secure VPNs, and use strong passwords to prevent cybercrime and keep the internet and gadgets secure.</a:t>
            </a:r>
            <a:endParaRPr lang="en-GB" sz="1050" dirty="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D164DD75-EA35-B453-7B78-8D11D670E140}"/>
              </a:ext>
            </a:extLst>
          </p:cNvPr>
          <p:cNvSpPr/>
          <p:nvPr/>
        </p:nvSpPr>
        <p:spPr>
          <a:xfrm>
            <a:off x="3761960" y="8467974"/>
            <a:ext cx="3086100" cy="12390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b="1" dirty="0">
              <a:latin typeface="Times New Roman" panose="02020603050405020304" pitchFamily="18" charset="0"/>
              <a:cs typeface="Times New Roman" panose="02020603050405020304" pitchFamily="18" charset="0"/>
            </a:endParaRPr>
          </a:p>
          <a:p>
            <a:pPr algn="ctr"/>
            <a:r>
              <a:rPr lang="en-GB" sz="1200" b="1" dirty="0">
                <a:latin typeface="Times New Roman" panose="02020603050405020304" pitchFamily="18" charset="0"/>
                <a:cs typeface="Times New Roman" panose="02020603050405020304" pitchFamily="18" charset="0"/>
              </a:rPr>
              <a:t>References</a:t>
            </a:r>
          </a:p>
          <a:p>
            <a:pPr marL="0" marR="0" algn="just">
              <a:lnSpc>
                <a:spcPct val="115000"/>
              </a:lnSpc>
              <a:spcBef>
                <a:spcPts val="0"/>
              </a:spcBef>
            </a:pP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Bank, S.N. (2024). </a:t>
            </a:r>
            <a:r>
              <a:rPr lang="en-GB" sz="500" i="1" dirty="0">
                <a:effectLst/>
                <a:latin typeface="Times New Roman" panose="02020603050405020304" pitchFamily="18" charset="0"/>
                <a:ea typeface="Times New Roman" panose="02020603050405020304" pitchFamily="18" charset="0"/>
                <a:cs typeface="Times New Roman" panose="02020603050405020304" pitchFamily="18" charset="0"/>
              </a:rPr>
              <a:t>Internet Safety Tips For Everyone Who Spends Time Online</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[online] www.snbsd.com. Available at: https://www.snbsd.com/about/online-safety-guide#:~:text=Change%20your%20passwords%20often. [Accessed 2 Apr. 2024].</a:t>
            </a:r>
          </a:p>
          <a:p>
            <a:pPr marL="0" marR="0" algn="just">
              <a:lnSpc>
                <a:spcPct val="115000"/>
              </a:lnSpc>
              <a:spcBef>
                <a:spcPts val="0"/>
              </a:spcBef>
            </a:pP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Global, I. (2020). </a:t>
            </a:r>
            <a:r>
              <a:rPr lang="en-GB" sz="500" i="1" dirty="0">
                <a:effectLst/>
                <a:latin typeface="Times New Roman" panose="02020603050405020304" pitchFamily="18" charset="0"/>
                <a:ea typeface="Times New Roman" panose="02020603050405020304" pitchFamily="18" charset="0"/>
                <a:cs typeface="Times New Roman" panose="02020603050405020304" pitchFamily="18" charset="0"/>
              </a:rPr>
              <a:t>What is Digital Safety | IGI Global</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[online] www.igi-global.com. Available at: https://www.igi-global.com/dictionary/online-harassment-of-female-journalists-in-bangladesh/94789#:~:text=Digital%20safety%20refers%20the%20safe [Accessed 2 Apr. 2024].</a:t>
            </a:r>
          </a:p>
          <a:p>
            <a:pPr marL="0" marR="0" algn="just">
              <a:lnSpc>
                <a:spcPct val="115000"/>
              </a:lnSpc>
              <a:spcBef>
                <a:spcPts val="0"/>
              </a:spcBef>
            </a:pP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National Cybersecurity Alliance (2022). </a:t>
            </a:r>
            <a:r>
              <a:rPr lang="en-GB" sz="500" i="1" dirty="0">
                <a:effectLst/>
                <a:latin typeface="Times New Roman" panose="02020603050405020304" pitchFamily="18" charset="0"/>
                <a:ea typeface="Times New Roman" panose="02020603050405020304" pitchFamily="18" charset="0"/>
                <a:cs typeface="Times New Roman" panose="02020603050405020304" pitchFamily="18" charset="0"/>
              </a:rPr>
              <a:t>Online Safety Basics</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[online] National Cybersecurity Alliance. Available at: https://staysafeonline.org/resources/online-safety-basics/ [Accessed 4 Apr. 2024].</a:t>
            </a:r>
          </a:p>
          <a:p>
            <a:pPr marL="0" marR="0" algn="just">
              <a:lnSpc>
                <a:spcPct val="115000"/>
              </a:lnSpc>
              <a:spcBef>
                <a:spcPts val="0"/>
              </a:spcBef>
            </a:pP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Sadiku, M.N.O., </a:t>
            </a:r>
            <a:r>
              <a:rPr lang="en-GB" sz="500" dirty="0" err="1">
                <a:effectLst/>
                <a:latin typeface="Times New Roman" panose="02020603050405020304" pitchFamily="18" charset="0"/>
                <a:ea typeface="Times New Roman" panose="02020603050405020304" pitchFamily="18" charset="0"/>
                <a:cs typeface="Times New Roman" panose="02020603050405020304" pitchFamily="18" charset="0"/>
              </a:rPr>
              <a:t>Ashaolu</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T.J., Ajayi-</a:t>
            </a:r>
            <a:r>
              <a:rPr lang="en-GB" sz="500" dirty="0" err="1">
                <a:effectLst/>
                <a:latin typeface="Times New Roman" panose="02020603050405020304" pitchFamily="18" charset="0"/>
                <a:ea typeface="Times New Roman" panose="02020603050405020304" pitchFamily="18" charset="0"/>
                <a:cs typeface="Times New Roman" panose="02020603050405020304" pitchFamily="18" charset="0"/>
              </a:rPr>
              <a:t>Majebi</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A. and Musa, S.M. (2021). Digital Safety. </a:t>
            </a:r>
            <a:r>
              <a:rPr lang="en-GB" sz="5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Scientific Advances</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2(5). doi:https://doi.org/10.51542/ijscia.v2i5.21.</a:t>
            </a:r>
          </a:p>
          <a:p>
            <a:pPr marL="0" marR="0" algn="just">
              <a:lnSpc>
                <a:spcPct val="115000"/>
              </a:lnSpc>
              <a:spcBef>
                <a:spcPts val="0"/>
              </a:spcBef>
            </a:pPr>
            <a:r>
              <a:rPr lang="en-GB" sz="500" dirty="0" err="1">
                <a:effectLst/>
                <a:latin typeface="Times New Roman" panose="02020603050405020304" pitchFamily="18" charset="0"/>
                <a:ea typeface="Times New Roman" panose="02020603050405020304" pitchFamily="18" charset="0"/>
                <a:cs typeface="Times New Roman" panose="02020603050405020304" pitchFamily="18" charset="0"/>
              </a:rPr>
              <a:t>Velecor</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(2020). </a:t>
            </a:r>
            <a:r>
              <a:rPr lang="en-GB" sz="500" i="1" dirty="0">
                <a:effectLst/>
                <a:latin typeface="Times New Roman" panose="02020603050405020304" pitchFamily="18" charset="0"/>
                <a:ea typeface="Times New Roman" panose="02020603050405020304" pitchFamily="18" charset="0"/>
                <a:cs typeface="Times New Roman" panose="02020603050405020304" pitchFamily="18" charset="0"/>
              </a:rPr>
              <a:t>10 Common Internet Security Threats and How to Avoid Them</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GB" sz="500" dirty="0" err="1">
                <a:effectLst/>
                <a:latin typeface="Times New Roman" panose="02020603050405020304" pitchFamily="18" charset="0"/>
                <a:ea typeface="Times New Roman" panose="02020603050405020304" pitchFamily="18" charset="0"/>
                <a:cs typeface="Times New Roman" panose="02020603050405020304" pitchFamily="18" charset="0"/>
              </a:rPr>
              <a:t>Velecor</a:t>
            </a:r>
            <a:r>
              <a:rPr lang="en-GB" sz="5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https://velecor.com/10-common-internet-security-threats-and-how-to-avoid-them/ [Accessed 2 Apr. 2024].</a:t>
            </a:r>
          </a:p>
          <a:p>
            <a:pPr algn="ctr"/>
            <a:endParaRPr lang="en-GB" dirty="0"/>
          </a:p>
        </p:txBody>
      </p:sp>
      <p:pic>
        <p:nvPicPr>
          <p:cNvPr id="14" name="Picture 13">
            <a:extLst>
              <a:ext uri="{FF2B5EF4-FFF2-40B4-BE49-F238E27FC236}">
                <a16:creationId xmlns:a16="http://schemas.microsoft.com/office/drawing/2014/main" id="{BAE1D76E-36A8-41DE-602E-D3878441DA30}"/>
              </a:ext>
            </a:extLst>
          </p:cNvPr>
          <p:cNvPicPr>
            <a:picLocks noChangeAspect="1"/>
          </p:cNvPicPr>
          <p:nvPr/>
        </p:nvPicPr>
        <p:blipFill>
          <a:blip r:embed="rId5"/>
          <a:stretch>
            <a:fillRect/>
          </a:stretch>
        </p:blipFill>
        <p:spPr>
          <a:xfrm>
            <a:off x="2544978" y="8836503"/>
            <a:ext cx="1216982" cy="669340"/>
          </a:xfrm>
          <a:prstGeom prst="rect">
            <a:avLst/>
          </a:prstGeom>
        </p:spPr>
      </p:pic>
    </p:spTree>
    <p:extLst>
      <p:ext uri="{BB962C8B-B14F-4D97-AF65-F5344CB8AC3E}">
        <p14:creationId xmlns:p14="http://schemas.microsoft.com/office/powerpoint/2010/main" val="4452512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842</Words>
  <Application>Microsoft Office PowerPoint</Application>
  <PresentationFormat>A4 Paper (210x297 mm)</PresentationFormat>
  <Paragraphs>57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2024-04-04T10:19:01Z</dcterms:created>
  <dcterms:modified xsi:type="dcterms:W3CDTF">2024-04-04T10:19:07Z</dcterms:modified>
</cp:coreProperties>
</file>