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45"/>
  </p:notesMasterIdLst>
  <p:handoutMasterIdLst>
    <p:handoutMasterId r:id="rId46"/>
  </p:handoutMasterIdLst>
  <p:sldIdLst>
    <p:sldId id="416" r:id="rId5"/>
    <p:sldId id="256" r:id="rId6"/>
    <p:sldId id="314" r:id="rId7"/>
    <p:sldId id="300" r:id="rId8"/>
    <p:sldId id="319" r:id="rId9"/>
    <p:sldId id="320" r:id="rId10"/>
    <p:sldId id="303" r:id="rId11"/>
    <p:sldId id="304" r:id="rId12"/>
    <p:sldId id="305" r:id="rId13"/>
    <p:sldId id="306" r:id="rId14"/>
    <p:sldId id="307" r:id="rId15"/>
    <p:sldId id="315" r:id="rId16"/>
    <p:sldId id="308" r:id="rId17"/>
    <p:sldId id="309" r:id="rId18"/>
    <p:sldId id="285" r:id="rId19"/>
    <p:sldId id="275" r:id="rId20"/>
    <p:sldId id="266" r:id="rId21"/>
    <p:sldId id="267" r:id="rId22"/>
    <p:sldId id="270" r:id="rId23"/>
    <p:sldId id="271" r:id="rId24"/>
    <p:sldId id="272" r:id="rId25"/>
    <p:sldId id="268" r:id="rId26"/>
    <p:sldId id="257" r:id="rId27"/>
    <p:sldId id="258" r:id="rId28"/>
    <p:sldId id="259" r:id="rId29"/>
    <p:sldId id="260" r:id="rId30"/>
    <p:sldId id="276" r:id="rId31"/>
    <p:sldId id="277" r:id="rId32"/>
    <p:sldId id="278" r:id="rId33"/>
    <p:sldId id="425" r:id="rId34"/>
    <p:sldId id="426" r:id="rId35"/>
    <p:sldId id="427" r:id="rId36"/>
    <p:sldId id="428" r:id="rId37"/>
    <p:sldId id="288" r:id="rId38"/>
    <p:sldId id="290" r:id="rId39"/>
    <p:sldId id="291" r:id="rId40"/>
    <p:sldId id="316" r:id="rId41"/>
    <p:sldId id="317" r:id="rId42"/>
    <p:sldId id="318" r:id="rId43"/>
    <p:sldId id="274" r:id="rId4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p:scale>
          <a:sx n="84" d="100"/>
          <a:sy n="84" d="100"/>
        </p:scale>
        <p:origin x="30" y="18"/>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10/01/2024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10/01/2024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3B4B7DC9-A3CA-3F28-E26F-10A89C55798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13FEE0CE-E6EC-69FD-F9FA-AC5A1BDFE0B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9220" name="Slide Number Placeholder 3">
            <a:extLst>
              <a:ext uri="{FF2B5EF4-FFF2-40B4-BE49-F238E27FC236}">
                <a16:creationId xmlns:a16="http://schemas.microsoft.com/office/drawing/2014/main" id="{A513C52E-4695-9372-E4B0-CC89666A03D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EB36F25-640B-4EC6-9CE3-435242A082DE}" type="slidenum">
              <a:rPr lang="en-US" altLang="en-US" smtClean="0"/>
              <a:pPr/>
              <a:t>6</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DE3A6050-84FD-A3C8-6154-92A12C1FB00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C946039E-BFA8-5A83-4B94-7C32E948294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    </a:t>
            </a:r>
          </a:p>
        </p:txBody>
      </p:sp>
      <p:sp>
        <p:nvSpPr>
          <p:cNvPr id="14340" name="Slide Number Placeholder 3">
            <a:extLst>
              <a:ext uri="{FF2B5EF4-FFF2-40B4-BE49-F238E27FC236}">
                <a16:creationId xmlns:a16="http://schemas.microsoft.com/office/drawing/2014/main" id="{5287D142-E34E-F536-31EB-4F7F6BF830F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4313181-DD67-4CC2-B548-272F5E2755F9}" type="slidenum">
              <a:rPr lang="en-US" altLang="en-US" smtClean="0"/>
              <a:pPr/>
              <a:t>10</a:t>
            </a:fld>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D64AFF58-43D0-94CF-4D11-93682C93175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F2EECAB-E197-4F14-B2C3-370FDCA2B08A}" type="slidenum">
              <a:rPr lang="en-GB" altLang="en-US" smtClean="0"/>
              <a:pPr/>
              <a:t>27</a:t>
            </a:fld>
            <a:endParaRPr lang="en-GB" altLang="en-US"/>
          </a:p>
        </p:txBody>
      </p:sp>
      <p:sp>
        <p:nvSpPr>
          <p:cNvPr id="32771" name="Rectangle 2">
            <a:extLst>
              <a:ext uri="{FF2B5EF4-FFF2-40B4-BE49-F238E27FC236}">
                <a16:creationId xmlns:a16="http://schemas.microsoft.com/office/drawing/2014/main" id="{C0CC7697-7E45-FBB5-87F0-FCABD229285B}"/>
              </a:ext>
            </a:extLst>
          </p:cNvPr>
          <p:cNvSpPr>
            <a:spLocks noRot="1" noChangeArrowheads="1" noTextEdit="1"/>
          </p:cNvSpPr>
          <p:nvPr>
            <p:ph type="sldImg"/>
          </p:nvPr>
        </p:nvSpPr>
        <p:spPr bwMode="auto">
          <a:xfrm>
            <a:off x="900113" y="742950"/>
            <a:ext cx="4962525" cy="372268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a:extLst>
              <a:ext uri="{FF2B5EF4-FFF2-40B4-BE49-F238E27FC236}">
                <a16:creationId xmlns:a16="http://schemas.microsoft.com/office/drawing/2014/main" id="{FDF38391-405C-2D77-1631-75840004DF4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F9D9B17C-2D93-112B-7BE5-D1572AF2ABE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0072BDA-3A6F-4BC0-85F1-240FCF84EA3B}" type="slidenum">
              <a:rPr lang="en-GB" altLang="en-US" smtClean="0"/>
              <a:pPr/>
              <a:t>28</a:t>
            </a:fld>
            <a:endParaRPr lang="en-GB" altLang="en-US"/>
          </a:p>
        </p:txBody>
      </p:sp>
      <p:sp>
        <p:nvSpPr>
          <p:cNvPr id="34819" name="Rectangle 2">
            <a:extLst>
              <a:ext uri="{FF2B5EF4-FFF2-40B4-BE49-F238E27FC236}">
                <a16:creationId xmlns:a16="http://schemas.microsoft.com/office/drawing/2014/main" id="{7E7A1348-3920-144F-BF00-9FAFE853CACD}"/>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0" name="Rectangle 3">
            <a:extLst>
              <a:ext uri="{FF2B5EF4-FFF2-40B4-BE49-F238E27FC236}">
                <a16:creationId xmlns:a16="http://schemas.microsoft.com/office/drawing/2014/main" id="{A9BE6E93-E7E5-3BD7-85EE-73BF60AC934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DDCA227D-6E4B-5742-79E1-59F4B1D26C4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EA88470-8F6D-48F3-8237-17634D877022}" type="slidenum">
              <a:rPr lang="en-GB" altLang="en-US" smtClean="0"/>
              <a:pPr/>
              <a:t>29</a:t>
            </a:fld>
            <a:endParaRPr lang="en-GB" altLang="en-US"/>
          </a:p>
        </p:txBody>
      </p:sp>
      <p:sp>
        <p:nvSpPr>
          <p:cNvPr id="36867" name="Rectangle 2">
            <a:extLst>
              <a:ext uri="{FF2B5EF4-FFF2-40B4-BE49-F238E27FC236}">
                <a16:creationId xmlns:a16="http://schemas.microsoft.com/office/drawing/2014/main" id="{106FEA69-2586-9E8A-CC39-5DA0A981A3EF}"/>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8" name="Rectangle 3">
            <a:extLst>
              <a:ext uri="{FF2B5EF4-FFF2-40B4-BE49-F238E27FC236}">
                <a16:creationId xmlns:a16="http://schemas.microsoft.com/office/drawing/2014/main" id="{E648EA1E-F291-3997-4E4C-2D7358ED8B3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478D80A1-CF8E-0889-3300-6AEB6155BB5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259BA39-F34E-4DFB-B143-98F24B793AB9}" type="slidenum">
              <a:rPr lang="en-GB" altLang="en-US" smtClean="0"/>
              <a:pPr/>
              <a:t>30</a:t>
            </a:fld>
            <a:endParaRPr lang="en-GB" altLang="en-US"/>
          </a:p>
        </p:txBody>
      </p:sp>
      <p:sp>
        <p:nvSpPr>
          <p:cNvPr id="38915" name="Rectangle 2">
            <a:extLst>
              <a:ext uri="{FF2B5EF4-FFF2-40B4-BE49-F238E27FC236}">
                <a16:creationId xmlns:a16="http://schemas.microsoft.com/office/drawing/2014/main" id="{4ACCCD46-97CD-F4EA-FCB2-C16A6312D114}"/>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a:extLst>
              <a:ext uri="{FF2B5EF4-FFF2-40B4-BE49-F238E27FC236}">
                <a16:creationId xmlns:a16="http://schemas.microsoft.com/office/drawing/2014/main" id="{0DB2741E-A8D4-CCB9-6FAF-83B5C735D94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B2A0B53B-B0B4-0FEF-346C-C67D8746257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CB6F3B2-7C2F-4954-B821-F23AA8B47C13}" type="slidenum">
              <a:rPr lang="en-GB" altLang="en-US" smtClean="0"/>
              <a:pPr/>
              <a:t>31</a:t>
            </a:fld>
            <a:endParaRPr lang="en-GB" altLang="en-US"/>
          </a:p>
        </p:txBody>
      </p:sp>
      <p:sp>
        <p:nvSpPr>
          <p:cNvPr id="40963" name="Rectangle 2">
            <a:extLst>
              <a:ext uri="{FF2B5EF4-FFF2-40B4-BE49-F238E27FC236}">
                <a16:creationId xmlns:a16="http://schemas.microsoft.com/office/drawing/2014/main" id="{239367CD-E3CE-4ECC-5A92-F83DFB0BFE15}"/>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a:extLst>
              <a:ext uri="{FF2B5EF4-FFF2-40B4-BE49-F238E27FC236}">
                <a16:creationId xmlns:a16="http://schemas.microsoft.com/office/drawing/2014/main" id="{0EE7064D-32BB-9B5D-0005-6970DDAF4C2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BA46D56C-5BD0-3508-4A3B-AB477EE09DF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A61F88F-3957-4DCB-A26A-2A99335638E9}" type="slidenum">
              <a:rPr lang="en-GB" altLang="en-US" smtClean="0"/>
              <a:pPr/>
              <a:t>32</a:t>
            </a:fld>
            <a:endParaRPr lang="en-GB" altLang="en-US"/>
          </a:p>
        </p:txBody>
      </p:sp>
      <p:sp>
        <p:nvSpPr>
          <p:cNvPr id="43011" name="Rectangle 2">
            <a:extLst>
              <a:ext uri="{FF2B5EF4-FFF2-40B4-BE49-F238E27FC236}">
                <a16:creationId xmlns:a16="http://schemas.microsoft.com/office/drawing/2014/main" id="{3B497802-EC12-EEF4-A9D7-26D15B9660E7}"/>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a:extLst>
              <a:ext uri="{FF2B5EF4-FFF2-40B4-BE49-F238E27FC236}">
                <a16:creationId xmlns:a16="http://schemas.microsoft.com/office/drawing/2014/main" id="{EA43580E-8D77-B08C-5A19-673C7FD5ABD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B249CA95-51BF-5D7C-10D0-4C60EF9527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2283200-1F4C-47A6-A7C2-88D22FEA60C3}" type="slidenum">
              <a:rPr lang="en-GB" altLang="en-US" smtClean="0"/>
              <a:pPr/>
              <a:t>33</a:t>
            </a:fld>
            <a:endParaRPr lang="en-GB" altLang="en-US"/>
          </a:p>
        </p:txBody>
      </p:sp>
      <p:sp>
        <p:nvSpPr>
          <p:cNvPr id="45059" name="Rectangle 2">
            <a:extLst>
              <a:ext uri="{FF2B5EF4-FFF2-40B4-BE49-F238E27FC236}">
                <a16:creationId xmlns:a16="http://schemas.microsoft.com/office/drawing/2014/main" id="{14A9C461-F3FA-86D8-A44C-72B72DD97EF5}"/>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a:extLst>
              <a:ext uri="{FF2B5EF4-FFF2-40B4-BE49-F238E27FC236}">
                <a16:creationId xmlns:a16="http://schemas.microsoft.com/office/drawing/2014/main" id="{D37AF3BA-6FF0-7A35-D890-C3720BBB529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10/01/2024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10/01/2024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10/01/2024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10/01/2024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10/01/2024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10/01/2024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10/01/2024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10/01/2024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10/01/2024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10/01/2024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10/01/2024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10/01/2024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xhere.com/en/photo/1453635" TargetMode="External"/><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mentalhealthwales.net/2020/10/three-out-of-five-children-and-young-people-coping-with-emotional-and-mental-health-issues-every-week-in-wales/" TargetMode="External"/><Relationship Id="rId2" Type="http://schemas.openxmlformats.org/officeDocument/2006/relationships/hyperlink" Target="https://youthparliament.senedd.wales/committees/our-mental-health-and-wellbeing-wyp2/young-minds-matter-mental-health-report/"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cardiff.ac.uk/news/view/2713528-nearly-a-quarter-of-young-people-in-wales-are-reporting-very-high-levels-of-mental-health-symptoms-following-the-pandemic#:~:text=Nearly%20a%20quarter%20of%20secondary,(SHRN)%20at%20Cardiff%20University."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elshwomensaid.org.uk/wp-content/uploads/2022/11/Perfect-Storm-Report-ENG-compressed.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gov.wales/child-poverty-income-maximisation-action-plan-2020-2021-html" TargetMode="External"/><Relationship Id="rId2" Type="http://schemas.openxmlformats.org/officeDocument/2006/relationships/hyperlink" Target="https://www.actionforchildren.org.uk/blog/where-is-child-poverty-increasing-in-the-uk/?gad_source=1&amp;gclid=Cj0KCQiAnfmsBhDfARIsAM7MKi0JgZqy5m2QEt6ZLKgRkub6HZeRjWvFu-G24RQMFsLQ7zxbqfRfpJ4aAmQzEALw_wcB" TargetMode="External"/><Relationship Id="rId1" Type="http://schemas.openxmlformats.org/officeDocument/2006/relationships/slideLayout" Target="../slideLayouts/slideLayout2.xml"/><Relationship Id="rId4" Type="http://schemas.openxmlformats.org/officeDocument/2006/relationships/hyperlink" Target="http://oxfamapps.org/cymru/poverty-in-wale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statswales.gov.wales/Catalogue/Health-and-Social-Care/Social-Services/Childrens-Services/Service-Provision/Prior-to-April-2016/youngcarers-by-localauthority-measure"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carers.org/about-us/about-young-carer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statswales.gov.wales/Catalogue/Health-and-Social-Care/Social-Services/Childrens-Services/Children-Looked-After/childrenlookedafterat31march-by-localauthority-gender-age" TargetMode="External"/><Relationship Id="rId2" Type="http://schemas.openxmlformats.org/officeDocument/2006/relationships/hyperlink" Target="http://www.welshwomensaid.org.uk/index.php?option=com_content&amp;view=article&amp;id=49&amp;Itemid=55" TargetMode="External"/><Relationship Id="rId1" Type="http://schemas.openxmlformats.org/officeDocument/2006/relationships/slideLayout" Target="../slideLayouts/slideLayout2.xml"/><Relationship Id="rId5" Type="http://schemas.openxmlformats.org/officeDocument/2006/relationships/hyperlink" Target="https://carers.org/about-us/about-young-carers" TargetMode="External"/><Relationship Id="rId4" Type="http://schemas.openxmlformats.org/officeDocument/2006/relationships/hyperlink" Target="http://www.youngminds.org.uk/training_services/policy/mental_health_stat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a:extLst>
              <a:ext uri="{FF2B5EF4-FFF2-40B4-BE49-F238E27FC236}">
                <a16:creationId xmlns:a16="http://schemas.microsoft.com/office/drawing/2014/main" id="{31DA1CBF-6811-8250-F2D1-90394AB95793}"/>
              </a:ext>
            </a:extLst>
          </p:cNvPr>
          <p:cNvSpPr>
            <a:spLocks noGrp="1"/>
          </p:cNvSpPr>
          <p:nvPr>
            <p:ph type="ctrTitle"/>
          </p:nvPr>
        </p:nvSpPr>
        <p:spPr/>
        <p:txBody>
          <a:bodyPr>
            <a:normAutofit fontScale="90000"/>
          </a:bodyPr>
          <a:lstStyle/>
          <a:p>
            <a:pPr>
              <a:defRPr/>
            </a:pPr>
            <a:br>
              <a:rPr lang="en-US" altLang="en-US" dirty="0">
                <a:solidFill>
                  <a:schemeClr val="tx1">
                    <a:lumMod val="75000"/>
                    <a:lumOff val="25000"/>
                  </a:schemeClr>
                </a:solidFill>
              </a:rPr>
            </a:br>
            <a:r>
              <a:rPr lang="en-US" altLang="en-US" b="1" dirty="0">
                <a:solidFill>
                  <a:schemeClr val="tx1">
                    <a:lumMod val="75000"/>
                    <a:lumOff val="25000"/>
                  </a:schemeClr>
                </a:solidFill>
              </a:rPr>
              <a:t>ECYW4002</a:t>
            </a:r>
            <a:br>
              <a:rPr lang="en-US" altLang="en-US" b="1" dirty="0">
                <a:solidFill>
                  <a:schemeClr val="tx1">
                    <a:lumMod val="75000"/>
                    <a:lumOff val="25000"/>
                  </a:schemeClr>
                </a:solidFill>
              </a:rPr>
            </a:br>
            <a:r>
              <a:rPr lang="en-US" altLang="en-US" b="1" dirty="0">
                <a:solidFill>
                  <a:schemeClr val="tx1">
                    <a:lumMod val="75000"/>
                    <a:lumOff val="25000"/>
                  </a:schemeClr>
                </a:solidFill>
              </a:rPr>
              <a:t>11.01.24</a:t>
            </a:r>
            <a:endParaRPr lang="en-US" altLang="en-US" sz="2700" b="1" dirty="0">
              <a:solidFill>
                <a:schemeClr val="tx1">
                  <a:lumMod val="75000"/>
                  <a:lumOff val="25000"/>
                </a:schemeClr>
              </a:solidFill>
            </a:endParaRPr>
          </a:p>
        </p:txBody>
      </p:sp>
      <p:sp>
        <p:nvSpPr>
          <p:cNvPr id="2" name="Subtitle 1">
            <a:extLst>
              <a:ext uri="{FF2B5EF4-FFF2-40B4-BE49-F238E27FC236}">
                <a16:creationId xmlns:a16="http://schemas.microsoft.com/office/drawing/2014/main" id="{98DC4E4D-BD92-06F3-C677-DDC20A770B04}"/>
              </a:ext>
            </a:extLst>
          </p:cNvPr>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B66908FC-8A3E-907D-FF44-C87154B6DD2B}"/>
              </a:ext>
            </a:extLst>
          </p:cNvPr>
          <p:cNvSpPr>
            <a:spLocks noGrp="1"/>
          </p:cNvSpPr>
          <p:nvPr>
            <p:ph sz="half" idx="1"/>
          </p:nvPr>
        </p:nvSpPr>
        <p:spPr>
          <a:xfrm>
            <a:off x="959836" y="1037509"/>
            <a:ext cx="5181600" cy="4351338"/>
          </a:xfrm>
        </p:spPr>
        <p:txBody>
          <a:bodyPr>
            <a:normAutofit/>
          </a:bodyPr>
          <a:lstStyle/>
          <a:p>
            <a:pPr marL="0" indent="0">
              <a:buNone/>
            </a:pPr>
            <a:endParaRPr lang="en-GB" altLang="en-US" sz="4400" b="1" dirty="0"/>
          </a:p>
          <a:p>
            <a:pPr marL="0" indent="0">
              <a:buNone/>
            </a:pPr>
            <a:endParaRPr lang="en-GB" altLang="en-US" sz="4400" b="1" dirty="0"/>
          </a:p>
          <a:p>
            <a:pPr marL="0" indent="0">
              <a:buNone/>
            </a:pPr>
            <a:r>
              <a:rPr lang="en-GB" altLang="en-US" sz="4400" b="1" dirty="0"/>
              <a:t>Working Together</a:t>
            </a:r>
            <a:endParaRPr lang="en-GB" sz="4400" dirty="0"/>
          </a:p>
        </p:txBody>
      </p:sp>
      <p:pic>
        <p:nvPicPr>
          <p:cNvPr id="4" name="Picture 3" descr="A group of hands holding a puzzle piece&#10;&#10;Description automatically generated">
            <a:extLst>
              <a:ext uri="{FF2B5EF4-FFF2-40B4-BE49-F238E27FC236}">
                <a16:creationId xmlns:a16="http://schemas.microsoft.com/office/drawing/2014/main" id="{2C612A71-9103-5C73-DF5D-5E97424CB8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88110" y="238540"/>
            <a:ext cx="5261435" cy="526143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F70379E0-1387-C5A3-9CA1-813DFC94444B}"/>
              </a:ext>
            </a:extLst>
          </p:cNvPr>
          <p:cNvSpPr>
            <a:spLocks noGrp="1"/>
          </p:cNvSpPr>
          <p:nvPr>
            <p:ph type="title"/>
          </p:nvPr>
        </p:nvSpPr>
        <p:spPr/>
        <p:txBody>
          <a:bodyPr/>
          <a:lstStyle/>
          <a:p>
            <a:r>
              <a:rPr lang="en-GB" altLang="en-US" b="1" dirty="0"/>
              <a:t>Session Overview </a:t>
            </a:r>
          </a:p>
        </p:txBody>
      </p:sp>
      <p:sp>
        <p:nvSpPr>
          <p:cNvPr id="5123" name="Content Placeholder 2">
            <a:extLst>
              <a:ext uri="{FF2B5EF4-FFF2-40B4-BE49-F238E27FC236}">
                <a16:creationId xmlns:a16="http://schemas.microsoft.com/office/drawing/2014/main" id="{02EA7B19-35D9-3EC2-B8CB-5BD4A1763A2D}"/>
              </a:ext>
            </a:extLst>
          </p:cNvPr>
          <p:cNvSpPr>
            <a:spLocks noGrp="1"/>
          </p:cNvSpPr>
          <p:nvPr>
            <p:ph idx="1"/>
          </p:nvPr>
        </p:nvSpPr>
        <p:spPr/>
        <p:txBody>
          <a:bodyPr/>
          <a:lstStyle/>
          <a:p>
            <a:pPr lvl="1"/>
            <a:r>
              <a:rPr lang="en-GB" altLang="en-US" sz="3200" dirty="0"/>
              <a:t>Exploring the complex lives of young people;</a:t>
            </a:r>
          </a:p>
          <a:p>
            <a:pPr lvl="1"/>
            <a:r>
              <a:rPr lang="en-GB" altLang="en-US" sz="3200" dirty="0"/>
              <a:t>Statistics and setting the scene;</a:t>
            </a:r>
          </a:p>
          <a:p>
            <a:pPr lvl="1"/>
            <a:r>
              <a:rPr lang="en-GB" altLang="en-US" sz="3200" dirty="0"/>
              <a:t>Theories to underpin discussions;</a:t>
            </a:r>
          </a:p>
          <a:p>
            <a:pPr lvl="1"/>
            <a:r>
              <a:rPr lang="en-GB" altLang="en-US" sz="3200" dirty="0"/>
              <a:t>Multi-agency working;</a:t>
            </a:r>
          </a:p>
          <a:p>
            <a:pPr lvl="2" eaLnBrk="1" hangingPunct="1"/>
            <a:r>
              <a:rPr lang="en-GB" altLang="en-US" sz="2800" dirty="0"/>
              <a:t>What is meant by multi-agency working…</a:t>
            </a:r>
          </a:p>
          <a:p>
            <a:pPr lvl="2" eaLnBrk="1" hangingPunct="1"/>
            <a:r>
              <a:rPr lang="en-GB" altLang="en-US" sz="2800" dirty="0"/>
              <a:t>It will briefly explore its origins…</a:t>
            </a:r>
          </a:p>
          <a:p>
            <a:pPr lvl="2" eaLnBrk="1" hangingPunct="1"/>
            <a:r>
              <a:rPr lang="en-GB" altLang="en-US" sz="2800" dirty="0"/>
              <a:t>It will culminate in a practical activity…</a:t>
            </a:r>
            <a:endParaRPr lang="en-US" altLang="en-US" sz="2800" dirty="0"/>
          </a:p>
          <a:p>
            <a:pPr lvl="1"/>
            <a:endParaRPr lang="en-GB" altLang="en-US" dirty="0"/>
          </a:p>
          <a:p>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4">
            <a:extLst>
              <a:ext uri="{FF2B5EF4-FFF2-40B4-BE49-F238E27FC236}">
                <a16:creationId xmlns:a16="http://schemas.microsoft.com/office/drawing/2014/main" id="{97C32653-5AD1-BFAD-A6C2-B2340F421B1A}"/>
              </a:ext>
            </a:extLst>
          </p:cNvPr>
          <p:cNvSpPr>
            <a:spLocks noGrp="1"/>
          </p:cNvSpPr>
          <p:nvPr>
            <p:ph type="title"/>
          </p:nvPr>
        </p:nvSpPr>
        <p:spPr/>
        <p:txBody>
          <a:bodyPr/>
          <a:lstStyle/>
          <a:p>
            <a:r>
              <a:rPr lang="en-GB" altLang="en-US" b="1"/>
              <a:t>Well-being</a:t>
            </a:r>
          </a:p>
        </p:txBody>
      </p:sp>
      <p:sp>
        <p:nvSpPr>
          <p:cNvPr id="4099" name="Content Placeholder 6">
            <a:extLst>
              <a:ext uri="{FF2B5EF4-FFF2-40B4-BE49-F238E27FC236}">
                <a16:creationId xmlns:a16="http://schemas.microsoft.com/office/drawing/2014/main" id="{FA522E6C-0917-4CD3-9629-8B704A671ACE}"/>
              </a:ext>
            </a:extLst>
          </p:cNvPr>
          <p:cNvSpPr>
            <a:spLocks noGrp="1"/>
          </p:cNvSpPr>
          <p:nvPr>
            <p:ph idx="1"/>
          </p:nvPr>
        </p:nvSpPr>
        <p:spPr>
          <a:xfrm>
            <a:off x="838200" y="1643881"/>
            <a:ext cx="10515600" cy="4351338"/>
          </a:xfrm>
        </p:spPr>
        <p:txBody>
          <a:bodyPr/>
          <a:lstStyle/>
          <a:p>
            <a:pPr algn="just">
              <a:defRPr/>
            </a:pPr>
            <a:r>
              <a:rPr lang="en-GB" altLang="en-US" dirty="0"/>
              <a:t>In 2007 UNICEF, the world’s leading organisation for children and children’s rights, published a ground breaking study looking at the well-being of children and young people in some of the world’s richest countries.</a:t>
            </a:r>
          </a:p>
          <a:p>
            <a:pPr algn="just">
              <a:defRPr/>
            </a:pPr>
            <a:r>
              <a:rPr lang="en-GB" altLang="en-US" dirty="0"/>
              <a:t>Shockingly, the United Kingdom was bottom of the league table. It turned out that children and young people in Britain were among the unhappiest, unhealthiest, poorest and least educated in the developed world in the early years of the new millennium.</a:t>
            </a:r>
          </a:p>
          <a:p>
            <a:pPr marL="0" indent="0" algn="just">
              <a:buNone/>
              <a:defRPr/>
            </a:pPr>
            <a:r>
              <a:rPr lang="en-GB" sz="1800" dirty="0"/>
              <a:t>From: The well-being of children: how does the UK score? UNICEF UK Report Card 11 (on Moodle)</a:t>
            </a:r>
          </a:p>
          <a:p>
            <a:pPr algn="just">
              <a:defRPr/>
            </a:pPr>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A78BCD1-5E8C-C37A-E45C-284AE095BB80}"/>
              </a:ext>
            </a:extLst>
          </p:cNvPr>
          <p:cNvSpPr>
            <a:spLocks noGrp="1"/>
          </p:cNvSpPr>
          <p:nvPr>
            <p:ph type="title"/>
          </p:nvPr>
        </p:nvSpPr>
        <p:spPr/>
        <p:txBody>
          <a:bodyPr/>
          <a:lstStyle/>
          <a:p>
            <a:r>
              <a:rPr lang="en-GB" altLang="en-US" b="1"/>
              <a:t>Mental Health</a:t>
            </a:r>
          </a:p>
        </p:txBody>
      </p:sp>
      <p:sp>
        <p:nvSpPr>
          <p:cNvPr id="4" name="Content Placeholder 3">
            <a:extLst>
              <a:ext uri="{FF2B5EF4-FFF2-40B4-BE49-F238E27FC236}">
                <a16:creationId xmlns:a16="http://schemas.microsoft.com/office/drawing/2014/main" id="{0419A291-E81B-D036-5D88-867B634B409B}"/>
              </a:ext>
            </a:extLst>
          </p:cNvPr>
          <p:cNvSpPr>
            <a:spLocks noGrp="1"/>
          </p:cNvSpPr>
          <p:nvPr>
            <p:ph idx="1"/>
          </p:nvPr>
        </p:nvSpPr>
        <p:spPr/>
        <p:txBody>
          <a:bodyPr>
            <a:normAutofit/>
          </a:bodyPr>
          <a:lstStyle/>
          <a:p>
            <a:pPr algn="just">
              <a:defRPr/>
            </a:pPr>
            <a:r>
              <a:rPr lang="en-GB" sz="2000" dirty="0">
                <a:solidFill>
                  <a:srgbClr val="3C3C3B"/>
                </a:solidFill>
              </a:rPr>
              <a:t>One of t</a:t>
            </a:r>
            <a:r>
              <a:rPr lang="en-GB" sz="2000" i="0" dirty="0">
                <a:solidFill>
                  <a:srgbClr val="3C3C3B"/>
                </a:solidFill>
                <a:effectLst/>
              </a:rPr>
              <a:t>he key findings of the Welsh Youth </a:t>
            </a:r>
            <a:r>
              <a:rPr lang="en-GB" sz="2000" dirty="0">
                <a:solidFill>
                  <a:srgbClr val="3C3C3B"/>
                </a:solidFill>
              </a:rPr>
              <a:t>P</a:t>
            </a:r>
            <a:r>
              <a:rPr lang="en-GB" sz="2000" i="0" dirty="0">
                <a:solidFill>
                  <a:srgbClr val="3C3C3B"/>
                </a:solidFill>
                <a:effectLst/>
              </a:rPr>
              <a:t>arliament’s (2022, p. 24) Young Minds Matter report noted how “65% of young people told us they struggle with their feelings or mental health at least once a fortnight”, but only 23% said they had tried to get support. </a:t>
            </a:r>
          </a:p>
          <a:p>
            <a:pPr marL="0" indent="0" algn="just">
              <a:buNone/>
              <a:defRPr/>
            </a:pPr>
            <a:r>
              <a:rPr lang="en-GB" sz="1650" dirty="0">
                <a:hlinkClick r:id="rId2"/>
              </a:rPr>
              <a:t>Young Minds Matter mental health report (</a:t>
            </a:r>
            <a:r>
              <a:rPr lang="en-GB" sz="1650" dirty="0" err="1">
                <a:hlinkClick r:id="rId2"/>
              </a:rPr>
              <a:t>senedd.wales</a:t>
            </a:r>
            <a:r>
              <a:rPr lang="en-GB" sz="1650" dirty="0">
                <a:hlinkClick r:id="rId2"/>
              </a:rPr>
              <a:t>)</a:t>
            </a:r>
            <a:endParaRPr lang="en-GB" sz="1650" i="0" dirty="0">
              <a:solidFill>
                <a:srgbClr val="3C3C3B"/>
              </a:solidFill>
              <a:effectLst/>
            </a:endParaRPr>
          </a:p>
          <a:p>
            <a:pPr algn="just">
              <a:defRPr/>
            </a:pPr>
            <a:endParaRPr lang="en-GB" sz="2000" dirty="0"/>
          </a:p>
          <a:p>
            <a:pPr algn="just">
              <a:defRPr/>
            </a:pPr>
            <a:r>
              <a:rPr lang="en-GB" sz="2000" dirty="0"/>
              <a:t>More than 60 per cent of children and young people experience difficult emotions or mental health issues at least once a week in Wales.</a:t>
            </a:r>
          </a:p>
          <a:p>
            <a:pPr marL="0" indent="0" algn="just">
              <a:buNone/>
              <a:defRPr/>
            </a:pPr>
            <a:r>
              <a:rPr lang="en-GB" sz="1650" dirty="0">
                <a:hlinkClick r:id="rId3"/>
              </a:rPr>
              <a:t>https://www.mentalhealthwales.net/2020/10/three-out-of-five-children-and-young-people-coping-with-emotional-and-mental-health-issues-every-week-in-wales/</a:t>
            </a:r>
            <a:endParaRPr lang="en-GB" sz="1650" dirty="0"/>
          </a:p>
          <a:p>
            <a:pPr marL="0" indent="0" algn="just">
              <a:buNone/>
              <a:defRPr/>
            </a:pPr>
            <a:endParaRPr lang="en-GB" sz="16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4">
            <a:extLst>
              <a:ext uri="{FF2B5EF4-FFF2-40B4-BE49-F238E27FC236}">
                <a16:creationId xmlns:a16="http://schemas.microsoft.com/office/drawing/2014/main" id="{4FB3015E-03A2-A657-5583-0A93682F3456}"/>
              </a:ext>
            </a:extLst>
          </p:cNvPr>
          <p:cNvSpPr>
            <a:spLocks noGrp="1"/>
          </p:cNvSpPr>
          <p:nvPr>
            <p:ph type="title"/>
          </p:nvPr>
        </p:nvSpPr>
        <p:spPr/>
        <p:txBody>
          <a:bodyPr/>
          <a:lstStyle/>
          <a:p>
            <a:r>
              <a:rPr lang="en-GB" altLang="en-US" b="1"/>
              <a:t>Mental Health</a:t>
            </a:r>
          </a:p>
        </p:txBody>
      </p:sp>
      <p:sp>
        <p:nvSpPr>
          <p:cNvPr id="2" name="Content Placeholder 1">
            <a:extLst>
              <a:ext uri="{FF2B5EF4-FFF2-40B4-BE49-F238E27FC236}">
                <a16:creationId xmlns:a16="http://schemas.microsoft.com/office/drawing/2014/main" id="{7F8A19D3-0E56-7105-E278-3D1121E8DB04}"/>
              </a:ext>
            </a:extLst>
          </p:cNvPr>
          <p:cNvSpPr>
            <a:spLocks noGrp="1"/>
          </p:cNvSpPr>
          <p:nvPr>
            <p:ph idx="1"/>
          </p:nvPr>
        </p:nvSpPr>
        <p:spPr/>
        <p:txBody>
          <a:bodyPr>
            <a:normAutofit/>
          </a:bodyPr>
          <a:lstStyle/>
          <a:p>
            <a:pPr algn="just">
              <a:defRPr/>
            </a:pPr>
            <a:r>
              <a:rPr lang="en-GB" dirty="0"/>
              <a:t>Half of all mental health problems manifest by the age of 14, with 75% by age 24 </a:t>
            </a:r>
          </a:p>
          <a:p>
            <a:pPr marL="0" indent="0" algn="just">
              <a:buNone/>
              <a:defRPr/>
            </a:pPr>
            <a:r>
              <a:rPr lang="en-GB" sz="1200" dirty="0"/>
              <a:t>(Kessler RC et al. (2005). ‘Lifetime Prevalence and Age-of-Onset Distributions of DSM-IV Disorders in the National Comorbidity Survey Replication </a:t>
            </a:r>
            <a:r>
              <a:rPr lang="en-GB" sz="1200" i="1" dirty="0"/>
              <a:t>cited in</a:t>
            </a:r>
            <a:r>
              <a:rPr lang="en-GB" sz="1200" dirty="0"/>
              <a:t> Young Minds, 2020)</a:t>
            </a:r>
          </a:p>
          <a:p>
            <a:pPr marL="0" indent="0" algn="just">
              <a:buNone/>
              <a:defRPr/>
            </a:pPr>
            <a:endParaRPr lang="en-GB" sz="1200" dirty="0"/>
          </a:p>
          <a:p>
            <a:pPr algn="just">
              <a:defRPr/>
            </a:pPr>
            <a:r>
              <a:rPr lang="en-GB" b="0" i="0" dirty="0">
                <a:solidFill>
                  <a:srgbClr val="383735"/>
                </a:solidFill>
                <a:effectLst/>
                <a:latin typeface="franklin_gothic_fs_bookRg"/>
              </a:rPr>
              <a:t>Nearly a quarter of secondary school learners in Wales reported having very high levels of mental health symptoms in the years following COVID-19, according to the latest report from the School Health Research Network (SHRN) at Cardiff University. </a:t>
            </a:r>
          </a:p>
          <a:p>
            <a:pPr marL="0" indent="0" algn="just">
              <a:buNone/>
              <a:defRPr/>
            </a:pPr>
            <a:r>
              <a:rPr lang="en-GB" sz="1600" dirty="0">
                <a:hlinkClick r:id="rId3"/>
              </a:rPr>
              <a:t>Nearly a quarter of young people in Wales are reporting very high levels of mental health symptoms following the pandemic - News - Cardiff University</a:t>
            </a:r>
            <a:endParaRPr lang="en-GB" altLang="en-US" sz="2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4">
            <a:extLst>
              <a:ext uri="{FF2B5EF4-FFF2-40B4-BE49-F238E27FC236}">
                <a16:creationId xmlns:a16="http://schemas.microsoft.com/office/drawing/2014/main" id="{32219F38-8091-F38C-8E6B-94FCBB2D853B}"/>
              </a:ext>
            </a:extLst>
          </p:cNvPr>
          <p:cNvSpPr>
            <a:spLocks noGrp="1"/>
          </p:cNvSpPr>
          <p:nvPr>
            <p:ph type="title"/>
          </p:nvPr>
        </p:nvSpPr>
        <p:spPr/>
        <p:txBody>
          <a:bodyPr/>
          <a:lstStyle/>
          <a:p>
            <a:r>
              <a:rPr lang="en-GB" altLang="en-US" b="1"/>
              <a:t>Domestic Violence</a:t>
            </a:r>
          </a:p>
        </p:txBody>
      </p:sp>
      <p:sp>
        <p:nvSpPr>
          <p:cNvPr id="10243" name="Content Placeholder 6">
            <a:extLst>
              <a:ext uri="{FF2B5EF4-FFF2-40B4-BE49-F238E27FC236}">
                <a16:creationId xmlns:a16="http://schemas.microsoft.com/office/drawing/2014/main" id="{0CD8CAD1-3370-D617-40FA-AECE39724753}"/>
              </a:ext>
            </a:extLst>
          </p:cNvPr>
          <p:cNvSpPr>
            <a:spLocks noGrp="1"/>
          </p:cNvSpPr>
          <p:nvPr>
            <p:ph idx="1"/>
          </p:nvPr>
        </p:nvSpPr>
        <p:spPr/>
        <p:txBody>
          <a:bodyPr/>
          <a:lstStyle/>
          <a:p>
            <a:pPr algn="just"/>
            <a:r>
              <a:rPr lang="en-GB" dirty="0"/>
              <a:t>A report from Welsh Women’s Aid (2022) noted that roughly one in five children were being exposed to domestic abuse.</a:t>
            </a:r>
          </a:p>
          <a:p>
            <a:pPr marL="0" indent="0" algn="just">
              <a:buNone/>
            </a:pPr>
            <a:r>
              <a:rPr lang="en-GB" sz="2000" dirty="0">
                <a:hlinkClick r:id="rId2"/>
              </a:rPr>
              <a:t>Perfect Storm Report (welshwomensaid.org.uk)</a:t>
            </a:r>
            <a:endParaRPr lang="en-GB" alt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4">
            <a:extLst>
              <a:ext uri="{FF2B5EF4-FFF2-40B4-BE49-F238E27FC236}">
                <a16:creationId xmlns:a16="http://schemas.microsoft.com/office/drawing/2014/main" id="{F43B04D0-A7E1-5F67-F5A4-3ACE22E3F600}"/>
              </a:ext>
            </a:extLst>
          </p:cNvPr>
          <p:cNvSpPr>
            <a:spLocks noGrp="1"/>
          </p:cNvSpPr>
          <p:nvPr>
            <p:ph type="title"/>
          </p:nvPr>
        </p:nvSpPr>
        <p:spPr/>
        <p:txBody>
          <a:bodyPr/>
          <a:lstStyle/>
          <a:p>
            <a:r>
              <a:rPr lang="en-GB" altLang="en-US" b="1"/>
              <a:t>Poverty</a:t>
            </a:r>
          </a:p>
        </p:txBody>
      </p:sp>
      <p:sp>
        <p:nvSpPr>
          <p:cNvPr id="11267" name="Content Placeholder 6">
            <a:extLst>
              <a:ext uri="{FF2B5EF4-FFF2-40B4-BE49-F238E27FC236}">
                <a16:creationId xmlns:a16="http://schemas.microsoft.com/office/drawing/2014/main" id="{82348882-AEFD-5FF4-A2A7-C7307E308844}"/>
              </a:ext>
            </a:extLst>
          </p:cNvPr>
          <p:cNvSpPr>
            <a:spLocks noGrp="1"/>
          </p:cNvSpPr>
          <p:nvPr>
            <p:ph idx="1"/>
          </p:nvPr>
        </p:nvSpPr>
        <p:spPr/>
        <p:txBody>
          <a:bodyPr>
            <a:normAutofit/>
          </a:bodyPr>
          <a:lstStyle/>
          <a:p>
            <a:pPr marL="0" indent="0">
              <a:buNone/>
            </a:pPr>
            <a:r>
              <a:rPr lang="en-GB" sz="1800" b="0" i="0" dirty="0">
                <a:solidFill>
                  <a:srgbClr val="333333"/>
                </a:solidFill>
                <a:effectLst/>
              </a:rPr>
              <a:t>According to Action for Children (2024, </a:t>
            </a:r>
            <a:r>
              <a:rPr lang="en-GB" sz="1800" b="0" i="0" dirty="0" err="1">
                <a:solidFill>
                  <a:srgbClr val="333333"/>
                </a:solidFill>
                <a:effectLst/>
              </a:rPr>
              <a:t>n.p</a:t>
            </a:r>
            <a:r>
              <a:rPr lang="en-GB" sz="1800" b="0" i="0" dirty="0">
                <a:solidFill>
                  <a:srgbClr val="333333"/>
                </a:solidFill>
                <a:effectLst/>
              </a:rPr>
              <a:t>), “there are </a:t>
            </a:r>
            <a:r>
              <a:rPr lang="en-GB" sz="1800" b="0" i="0" dirty="0">
                <a:solidFill>
                  <a:srgbClr val="E82011"/>
                </a:solidFill>
                <a:effectLst/>
              </a:rPr>
              <a:t>4,200,000 </a:t>
            </a:r>
            <a:r>
              <a:rPr lang="en-GB" sz="1800" b="0" i="0" dirty="0">
                <a:solidFill>
                  <a:srgbClr val="333333"/>
                </a:solidFill>
                <a:effectLst/>
              </a:rPr>
              <a:t>children in poverty in the UK” </a:t>
            </a:r>
            <a:r>
              <a:rPr lang="en-GB" sz="1800" dirty="0">
                <a:hlinkClick r:id="rId2"/>
              </a:rPr>
              <a:t>Where is child poverty increasing in the UK? | Action For Children</a:t>
            </a:r>
            <a:endParaRPr lang="en-GB" sz="1800" dirty="0"/>
          </a:p>
          <a:p>
            <a:pPr marL="0" indent="0">
              <a:buNone/>
            </a:pPr>
            <a:endParaRPr lang="en-GB" altLang="en-US" sz="1800" dirty="0"/>
          </a:p>
          <a:p>
            <a:pPr marL="0" indent="0">
              <a:buNone/>
            </a:pPr>
            <a:r>
              <a:rPr lang="en-GB" altLang="en-US" sz="1800" dirty="0"/>
              <a:t>“Our most recent data show us almost one in three children (28%) are currently living in relative income poverty (after housing costs). In March 2018 the Equality and Human Rights Commission reported that the UK Government tax and welfare reforms would push an extra 50,000 children in Wales into poverty by 2021-22” </a:t>
            </a:r>
            <a:r>
              <a:rPr lang="en-GB" altLang="en-US" sz="1800" dirty="0">
                <a:hlinkClick r:id="rId3"/>
              </a:rPr>
              <a:t>Child poverty: income maximisation action plan 2020 to 2021 [HTML] | GOV.WALES</a:t>
            </a:r>
            <a:endParaRPr lang="en-GB" altLang="en-US" sz="1800" dirty="0"/>
          </a:p>
          <a:p>
            <a:pPr marL="0" indent="0">
              <a:buNone/>
            </a:pPr>
            <a:endParaRPr lang="en-GB" altLang="en-US" sz="1800" dirty="0"/>
          </a:p>
          <a:p>
            <a:pPr marL="0" indent="0">
              <a:buNone/>
            </a:pPr>
            <a:r>
              <a:rPr lang="en-GB" altLang="en-US" sz="1800" dirty="0"/>
              <a:t>“Poverty in Wales isn’t about drought, war or starvation – as it can be in developing countries – but it’s every bit as real. Almost one in four people in Wales lives in poverty which means they get less than 60% of the average wage. That is about 700,000 of our fellow citizens. That level of relative poverty has remained unchanged for decade” </a:t>
            </a:r>
            <a:r>
              <a:rPr lang="en-GB" altLang="en-US" sz="1800" dirty="0">
                <a:hlinkClick r:id="rId4"/>
              </a:rPr>
              <a:t>Poverty in Wales – Oxfam Cymru (oxfamapps.org)</a:t>
            </a:r>
            <a:endParaRPr lang="en-GB" alt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14F99563-1289-1157-6A7E-A96AEFAAB68A}"/>
              </a:ext>
            </a:extLst>
          </p:cNvPr>
          <p:cNvSpPr>
            <a:spLocks noGrp="1"/>
          </p:cNvSpPr>
          <p:nvPr>
            <p:ph type="title"/>
          </p:nvPr>
        </p:nvSpPr>
        <p:spPr/>
        <p:txBody>
          <a:bodyPr/>
          <a:lstStyle/>
          <a:p>
            <a:r>
              <a:rPr lang="en-GB" altLang="en-US" b="1"/>
              <a:t>Family Structure</a:t>
            </a:r>
          </a:p>
        </p:txBody>
      </p:sp>
      <p:sp>
        <p:nvSpPr>
          <p:cNvPr id="4" name="Content Placeholder 3">
            <a:extLst>
              <a:ext uri="{FF2B5EF4-FFF2-40B4-BE49-F238E27FC236}">
                <a16:creationId xmlns:a16="http://schemas.microsoft.com/office/drawing/2014/main" id="{8582C18A-35EA-69E0-E39A-527131406AA4}"/>
              </a:ext>
            </a:extLst>
          </p:cNvPr>
          <p:cNvSpPr>
            <a:spLocks noGrp="1"/>
          </p:cNvSpPr>
          <p:nvPr>
            <p:ph idx="1"/>
          </p:nvPr>
        </p:nvSpPr>
        <p:spPr/>
        <p:txBody>
          <a:bodyPr>
            <a:normAutofit/>
          </a:bodyPr>
          <a:lstStyle/>
          <a:p>
            <a:pPr algn="just">
              <a:buFont typeface="Arial" charset="0"/>
              <a:buChar char="•"/>
              <a:defRPr/>
            </a:pPr>
            <a:r>
              <a:rPr lang="en-GB" sz="2000" dirty="0"/>
              <a:t>Over the past several decades, Britain and other Western societies have witnessed shifts in family patterns that would have been unimaginable to earlier generations.</a:t>
            </a:r>
          </a:p>
          <a:p>
            <a:pPr algn="just">
              <a:buFont typeface="Arial" charset="0"/>
              <a:buChar char="•"/>
              <a:defRPr/>
            </a:pPr>
            <a:r>
              <a:rPr lang="en-GB" sz="2000" dirty="0"/>
              <a:t>The great diversity of family and household forms has become an everyday feature of our age.</a:t>
            </a:r>
          </a:p>
          <a:p>
            <a:pPr algn="just">
              <a:buFont typeface="Arial" charset="0"/>
              <a:buChar char="•"/>
              <a:defRPr/>
            </a:pPr>
            <a:r>
              <a:rPr lang="en-GB" sz="2000" dirty="0"/>
              <a:t>People are less likely to marry than they once were and tend to do so at a later age.</a:t>
            </a:r>
          </a:p>
          <a:p>
            <a:pPr algn="just">
              <a:buFont typeface="Arial" charset="0"/>
              <a:buChar char="•"/>
              <a:defRPr/>
            </a:pPr>
            <a:r>
              <a:rPr lang="en-GB" sz="2000" dirty="0"/>
              <a:t>The divorce rate has risen significantly, contributing to a growth in lone-parent families.</a:t>
            </a:r>
          </a:p>
          <a:p>
            <a:pPr algn="just">
              <a:buFont typeface="Arial" charset="0"/>
              <a:buChar char="•"/>
              <a:defRPr/>
            </a:pPr>
            <a:r>
              <a:rPr lang="en-GB" sz="2000" dirty="0"/>
              <a:t>Reconstituted families are formed through second marriages, or through new relationships involving children from previous unions.</a:t>
            </a:r>
          </a:p>
          <a:p>
            <a:pPr algn="just">
              <a:buFont typeface="Arial" charset="0"/>
              <a:buChar char="•"/>
              <a:defRPr/>
            </a:pPr>
            <a:r>
              <a:rPr lang="en-GB" sz="2000" dirty="0"/>
              <a:t>In short, the world of the family looks very different than it did fifty years ago.</a:t>
            </a:r>
          </a:p>
          <a:p>
            <a:pPr marL="0" indent="0" algn="just">
              <a:buNone/>
              <a:defRPr/>
            </a:pPr>
            <a:endParaRPr lang="en-GB" dirty="0"/>
          </a:p>
          <a:p>
            <a:pPr>
              <a:buFont typeface="Arial" charset="0"/>
              <a:buChar char="•"/>
              <a:defRPr/>
            </a:pP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BFE9C651-22B7-DF24-66A8-A886890D9754}"/>
              </a:ext>
            </a:extLst>
          </p:cNvPr>
          <p:cNvSpPr>
            <a:spLocks noGrp="1"/>
          </p:cNvSpPr>
          <p:nvPr>
            <p:ph type="title"/>
          </p:nvPr>
        </p:nvSpPr>
        <p:spPr>
          <a:xfrm>
            <a:off x="787085" y="158750"/>
            <a:ext cx="10515600" cy="1325563"/>
          </a:xfrm>
        </p:spPr>
        <p:txBody>
          <a:bodyPr/>
          <a:lstStyle/>
          <a:p>
            <a:r>
              <a:rPr lang="en-GB" altLang="en-US" sz="4000" b="1" dirty="0"/>
              <a:t>Young People within the Care System</a:t>
            </a:r>
          </a:p>
        </p:txBody>
      </p:sp>
      <p:graphicFrame>
        <p:nvGraphicFramePr>
          <p:cNvPr id="5" name="Content Placeholder 4">
            <a:extLst>
              <a:ext uri="{FF2B5EF4-FFF2-40B4-BE49-F238E27FC236}">
                <a16:creationId xmlns:a16="http://schemas.microsoft.com/office/drawing/2014/main" id="{74628768-9C30-B9B3-648B-FB4BC3A8946C}"/>
              </a:ext>
            </a:extLst>
          </p:cNvPr>
          <p:cNvGraphicFramePr>
            <a:graphicFrameLocks noGrp="1"/>
          </p:cNvGraphicFramePr>
          <p:nvPr>
            <p:ph idx="1"/>
            <p:extLst>
              <p:ext uri="{D42A27DB-BD31-4B8C-83A1-F6EECF244321}">
                <p14:modId xmlns:p14="http://schemas.microsoft.com/office/powerpoint/2010/main" val="3387341821"/>
              </p:ext>
            </p:extLst>
          </p:nvPr>
        </p:nvGraphicFramePr>
        <p:xfrm>
          <a:off x="838200" y="1825625"/>
          <a:ext cx="10515599" cy="3227389"/>
        </p:xfrm>
        <a:graphic>
          <a:graphicData uri="http://schemas.openxmlformats.org/drawingml/2006/table">
            <a:tbl>
              <a:tblPr firstRow="1" firstCol="1" bandRow="1">
                <a:tableStyleId>{5C22544A-7EE6-4342-B048-85BDC9FD1C3A}</a:tableStyleId>
              </a:tblPr>
              <a:tblGrid>
                <a:gridCol w="3909578">
                  <a:extLst>
                    <a:ext uri="{9D8B030D-6E8A-4147-A177-3AD203B41FA5}">
                      <a16:colId xmlns:a16="http://schemas.microsoft.com/office/drawing/2014/main" val="20000"/>
                    </a:ext>
                  </a:extLst>
                </a:gridCol>
                <a:gridCol w="6606021">
                  <a:extLst>
                    <a:ext uri="{9D8B030D-6E8A-4147-A177-3AD203B41FA5}">
                      <a16:colId xmlns:a16="http://schemas.microsoft.com/office/drawing/2014/main" val="20001"/>
                    </a:ext>
                  </a:extLst>
                </a:gridCol>
              </a:tblGrid>
              <a:tr h="430213">
                <a:tc>
                  <a:txBody>
                    <a:bodyPr/>
                    <a:lstStyle/>
                    <a:p>
                      <a:pPr>
                        <a:lnSpc>
                          <a:spcPct val="107000"/>
                        </a:lnSpc>
                        <a:spcAft>
                          <a:spcPts val="0"/>
                        </a:spcAft>
                      </a:pPr>
                      <a:r>
                        <a:rPr lang="en-GB" sz="1100" dirty="0">
                          <a:effectLst/>
                        </a:rPr>
                        <a:t>Age Category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tc>
                  <a:txBody>
                    <a:bodyPr/>
                    <a:lstStyle/>
                    <a:p>
                      <a:pPr>
                        <a:lnSpc>
                          <a:spcPct val="107000"/>
                        </a:lnSpc>
                        <a:spcAft>
                          <a:spcPts val="0"/>
                        </a:spcAft>
                      </a:pPr>
                      <a:r>
                        <a:rPr lang="en-GB" sz="1100" dirty="0">
                          <a:effectLst/>
                        </a:rPr>
                        <a:t>Amount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extLst>
                  <a:ext uri="{0D108BD9-81ED-4DB2-BD59-A6C34878D82A}">
                    <a16:rowId xmlns:a16="http://schemas.microsoft.com/office/drawing/2014/main" val="10000"/>
                  </a:ext>
                </a:extLst>
              </a:tr>
              <a:tr h="430213">
                <a:tc>
                  <a:txBody>
                    <a:bodyPr/>
                    <a:lstStyle/>
                    <a:p>
                      <a:pPr>
                        <a:lnSpc>
                          <a:spcPct val="107000"/>
                        </a:lnSpc>
                        <a:spcAft>
                          <a:spcPts val="0"/>
                        </a:spcAft>
                      </a:pPr>
                      <a:r>
                        <a:rPr lang="en-GB" sz="1100">
                          <a:effectLst/>
                        </a:rPr>
                        <a:t>Under 1</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tc>
                  <a:txBody>
                    <a:bodyPr/>
                    <a:lstStyle/>
                    <a:p>
                      <a:pPr>
                        <a:lnSpc>
                          <a:spcPct val="107000"/>
                        </a:lnSpc>
                        <a:spcAft>
                          <a:spcPts val="0"/>
                        </a:spcAft>
                      </a:pPr>
                      <a:r>
                        <a:rPr lang="en-GB" sz="1100" dirty="0">
                          <a:effectLst/>
                          <a:latin typeface="+mn-lt"/>
                          <a:ea typeface="+mn-ea"/>
                          <a:cs typeface="+mn-cs"/>
                        </a:rPr>
                        <a:t>160 boys </a:t>
                      </a:r>
                    </a:p>
                    <a:p>
                      <a:pPr>
                        <a:lnSpc>
                          <a:spcPct val="107000"/>
                        </a:lnSpc>
                        <a:spcAft>
                          <a:spcPts val="0"/>
                        </a:spcAft>
                      </a:pPr>
                      <a:r>
                        <a:rPr lang="en-GB" sz="1100" dirty="0">
                          <a:effectLst/>
                        </a:rPr>
                        <a:t>140 girls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extLst>
                  <a:ext uri="{0D108BD9-81ED-4DB2-BD59-A6C34878D82A}">
                    <a16:rowId xmlns:a16="http://schemas.microsoft.com/office/drawing/2014/main" val="10001"/>
                  </a:ext>
                </a:extLst>
              </a:tr>
              <a:tr h="430213">
                <a:tc>
                  <a:txBody>
                    <a:bodyPr/>
                    <a:lstStyle/>
                    <a:p>
                      <a:pPr>
                        <a:lnSpc>
                          <a:spcPct val="107000"/>
                        </a:lnSpc>
                        <a:spcAft>
                          <a:spcPts val="0"/>
                        </a:spcAft>
                      </a:pPr>
                      <a:r>
                        <a:rPr lang="en-GB" sz="1100" dirty="0">
                          <a:effectLst/>
                        </a:rPr>
                        <a:t>1-4</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tc>
                  <a:txBody>
                    <a:bodyPr/>
                    <a:lstStyle/>
                    <a:p>
                      <a:pPr>
                        <a:lnSpc>
                          <a:spcPct val="107000"/>
                        </a:lnSpc>
                        <a:spcAft>
                          <a:spcPts val="0"/>
                        </a:spcAft>
                      </a:pPr>
                      <a:r>
                        <a:rPr lang="en-GB" sz="1100" dirty="0">
                          <a:effectLst/>
                        </a:rPr>
                        <a:t>595 boys</a:t>
                      </a:r>
                    </a:p>
                    <a:p>
                      <a:pPr>
                        <a:lnSpc>
                          <a:spcPct val="107000"/>
                        </a:lnSpc>
                        <a:spcAft>
                          <a:spcPts val="0"/>
                        </a:spcAft>
                      </a:pPr>
                      <a:r>
                        <a:rPr lang="en-GB" sz="1100" dirty="0">
                          <a:effectLst/>
                        </a:rPr>
                        <a:t>560 girls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extLst>
                  <a:ext uri="{0D108BD9-81ED-4DB2-BD59-A6C34878D82A}">
                    <a16:rowId xmlns:a16="http://schemas.microsoft.com/office/drawing/2014/main" val="10002"/>
                  </a:ext>
                </a:extLst>
              </a:tr>
              <a:tr h="430213">
                <a:tc>
                  <a:txBody>
                    <a:bodyPr/>
                    <a:lstStyle/>
                    <a:p>
                      <a:pPr>
                        <a:lnSpc>
                          <a:spcPct val="107000"/>
                        </a:lnSpc>
                        <a:spcAft>
                          <a:spcPts val="0"/>
                        </a:spcAft>
                      </a:pPr>
                      <a:r>
                        <a:rPr lang="en-GB" sz="1100">
                          <a:effectLst/>
                        </a:rPr>
                        <a:t>5-9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tc>
                  <a:txBody>
                    <a:bodyPr/>
                    <a:lstStyle/>
                    <a:p>
                      <a:pPr>
                        <a:lnSpc>
                          <a:spcPct val="107000"/>
                        </a:lnSpc>
                        <a:spcAft>
                          <a:spcPts val="0"/>
                        </a:spcAft>
                      </a:pPr>
                      <a:r>
                        <a:rPr lang="en-GB" sz="1100" dirty="0">
                          <a:effectLst/>
                        </a:rPr>
                        <a:t>870</a:t>
                      </a:r>
                      <a:r>
                        <a:rPr lang="en-GB" sz="1100" baseline="0" dirty="0">
                          <a:effectLst/>
                        </a:rPr>
                        <a:t> </a:t>
                      </a:r>
                      <a:r>
                        <a:rPr lang="en-GB" sz="1100" dirty="0">
                          <a:effectLst/>
                        </a:rPr>
                        <a:t>boys</a:t>
                      </a:r>
                    </a:p>
                    <a:p>
                      <a:pPr>
                        <a:lnSpc>
                          <a:spcPct val="107000"/>
                        </a:lnSpc>
                        <a:spcAft>
                          <a:spcPts val="0"/>
                        </a:spcAft>
                      </a:pPr>
                      <a:r>
                        <a:rPr lang="en-GB" sz="1100" dirty="0">
                          <a:effectLst/>
                        </a:rPr>
                        <a:t>760 girls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extLst>
                  <a:ext uri="{0D108BD9-81ED-4DB2-BD59-A6C34878D82A}">
                    <a16:rowId xmlns:a16="http://schemas.microsoft.com/office/drawing/2014/main" val="10003"/>
                  </a:ext>
                </a:extLst>
              </a:tr>
              <a:tr h="430213">
                <a:tc>
                  <a:txBody>
                    <a:bodyPr/>
                    <a:lstStyle/>
                    <a:p>
                      <a:pPr>
                        <a:lnSpc>
                          <a:spcPct val="107000"/>
                        </a:lnSpc>
                        <a:spcAft>
                          <a:spcPts val="0"/>
                        </a:spcAft>
                      </a:pPr>
                      <a:r>
                        <a:rPr lang="en-GB" sz="1100" dirty="0">
                          <a:effectLst/>
                        </a:rPr>
                        <a:t>10-15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tc>
                  <a:txBody>
                    <a:bodyPr/>
                    <a:lstStyle/>
                    <a:p>
                      <a:pPr>
                        <a:lnSpc>
                          <a:spcPct val="107000"/>
                        </a:lnSpc>
                        <a:spcAft>
                          <a:spcPts val="0"/>
                        </a:spcAft>
                      </a:pPr>
                      <a:r>
                        <a:rPr lang="en-GB" sz="1100" dirty="0">
                          <a:effectLst/>
                        </a:rPr>
                        <a:t>1,545</a:t>
                      </a:r>
                      <a:r>
                        <a:rPr lang="en-GB" sz="1100" baseline="0" dirty="0">
                          <a:effectLst/>
                        </a:rPr>
                        <a:t> </a:t>
                      </a:r>
                      <a:r>
                        <a:rPr lang="en-GB" sz="1100" dirty="0">
                          <a:effectLst/>
                        </a:rPr>
                        <a:t>boys</a:t>
                      </a:r>
                    </a:p>
                    <a:p>
                      <a:pPr>
                        <a:lnSpc>
                          <a:spcPct val="107000"/>
                        </a:lnSpc>
                        <a:spcAft>
                          <a:spcPts val="0"/>
                        </a:spcAft>
                      </a:pPr>
                      <a:r>
                        <a:rPr lang="en-GB" sz="1100" dirty="0">
                          <a:effectLst/>
                        </a:rPr>
                        <a:t>1,245 girls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extLst>
                  <a:ext uri="{0D108BD9-81ED-4DB2-BD59-A6C34878D82A}">
                    <a16:rowId xmlns:a16="http://schemas.microsoft.com/office/drawing/2014/main" val="10004"/>
                  </a:ext>
                </a:extLst>
              </a:tr>
              <a:tr h="538162">
                <a:tc>
                  <a:txBody>
                    <a:bodyPr/>
                    <a:lstStyle/>
                    <a:p>
                      <a:pPr>
                        <a:lnSpc>
                          <a:spcPct val="107000"/>
                        </a:lnSpc>
                        <a:spcAft>
                          <a:spcPts val="0"/>
                        </a:spcAft>
                      </a:pPr>
                      <a:r>
                        <a:rPr lang="en-GB" sz="1100">
                          <a:effectLst/>
                        </a:rPr>
                        <a:t>16-17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tc>
                  <a:txBody>
                    <a:bodyPr/>
                    <a:lstStyle/>
                    <a:p>
                      <a:pPr marL="0" marR="0" indent="0" algn="l" defTabSz="685800" rtl="0" eaLnBrk="1" fontAlgn="auto" latinLnBrk="0" hangingPunct="1">
                        <a:lnSpc>
                          <a:spcPct val="107000"/>
                        </a:lnSpc>
                        <a:spcBef>
                          <a:spcPts val="0"/>
                        </a:spcBef>
                        <a:spcAft>
                          <a:spcPts val="0"/>
                        </a:spcAft>
                        <a:buClrTx/>
                        <a:buSzTx/>
                        <a:buFontTx/>
                        <a:buNone/>
                        <a:tabLst/>
                        <a:defRPr/>
                      </a:pPr>
                      <a:r>
                        <a:rPr lang="en-GB" sz="1100" dirty="0">
                          <a:effectLst/>
                          <a:latin typeface="+mn-lt"/>
                          <a:ea typeface="+mn-ea"/>
                          <a:cs typeface="+mn-cs"/>
                        </a:rPr>
                        <a:t>625 boys</a:t>
                      </a:r>
                    </a:p>
                    <a:p>
                      <a:pPr marL="0" marR="0" indent="0" algn="l" defTabSz="685800" rtl="0" eaLnBrk="1" fontAlgn="auto" latinLnBrk="0" hangingPunct="1">
                        <a:lnSpc>
                          <a:spcPct val="107000"/>
                        </a:lnSpc>
                        <a:spcBef>
                          <a:spcPts val="0"/>
                        </a:spcBef>
                        <a:spcAft>
                          <a:spcPts val="0"/>
                        </a:spcAft>
                        <a:buClrTx/>
                        <a:buSzTx/>
                        <a:buFontTx/>
                        <a:buNone/>
                        <a:tabLst/>
                        <a:defRPr/>
                      </a:pPr>
                      <a:r>
                        <a:rPr lang="en-GB" sz="1100" dirty="0">
                          <a:effectLst/>
                        </a:rPr>
                        <a:t>555 girls</a:t>
                      </a:r>
                      <a:endParaRPr lang="en-GB" sz="1100" dirty="0">
                        <a:effectLst/>
                        <a:latin typeface="+mn-lt"/>
                        <a:ea typeface="+mn-ea"/>
                        <a:cs typeface="+mn-cs"/>
                      </a:endParaRPr>
                    </a:p>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417895" marR="417895" marT="0" marB="0"/>
                </a:tc>
                <a:extLst>
                  <a:ext uri="{0D108BD9-81ED-4DB2-BD59-A6C34878D82A}">
                    <a16:rowId xmlns:a16="http://schemas.microsoft.com/office/drawing/2014/main" val="10005"/>
                  </a:ext>
                </a:extLst>
              </a:tr>
              <a:tr h="538162">
                <a:tc>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18 and over</a:t>
                      </a:r>
                    </a:p>
                  </a:txBody>
                  <a:tcPr marL="417895" marR="417895" marT="0" marB="0"/>
                </a:tc>
                <a:tc>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10 boys</a:t>
                      </a:r>
                    </a:p>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10 girls</a:t>
                      </a:r>
                    </a:p>
                  </a:txBody>
                  <a:tcPr marL="417895" marR="417895" marT="0" marB="0"/>
                </a:tc>
                <a:extLst>
                  <a:ext uri="{0D108BD9-81ED-4DB2-BD59-A6C34878D82A}">
                    <a16:rowId xmlns:a16="http://schemas.microsoft.com/office/drawing/2014/main" val="10006"/>
                  </a:ext>
                </a:extLst>
              </a:tr>
            </a:tbl>
          </a:graphicData>
        </a:graphic>
      </p:graphicFrame>
      <p:sp>
        <p:nvSpPr>
          <p:cNvPr id="9242" name="Content Placeholder 3">
            <a:extLst>
              <a:ext uri="{FF2B5EF4-FFF2-40B4-BE49-F238E27FC236}">
                <a16:creationId xmlns:a16="http://schemas.microsoft.com/office/drawing/2014/main" id="{6EE504AB-498C-7BDE-ABB5-70C07FFCE565}"/>
              </a:ext>
            </a:extLst>
          </p:cNvPr>
          <p:cNvSpPr>
            <a:spLocks noGrp="1"/>
          </p:cNvSpPr>
          <p:nvPr>
            <p:ph sz="half" idx="4294967295"/>
          </p:nvPr>
        </p:nvSpPr>
        <p:spPr>
          <a:xfrm>
            <a:off x="735969" y="1222376"/>
            <a:ext cx="10617830" cy="849312"/>
          </a:xfrm>
        </p:spPr>
        <p:txBody>
          <a:bodyPr>
            <a:normAutofit fontScale="77500" lnSpcReduction="20000"/>
          </a:bodyPr>
          <a:lstStyle/>
          <a:p>
            <a:r>
              <a:rPr lang="en-GB" altLang="en-US" dirty="0"/>
              <a:t>These statistics refer to children looked after at 31 March 2022 by all Welsh local authorities (data has been rounded to the nearest 5 for disclosure reasons):</a:t>
            </a:r>
          </a:p>
        </p:txBody>
      </p:sp>
      <p:sp>
        <p:nvSpPr>
          <p:cNvPr id="13342" name="Rectangle 5">
            <a:extLst>
              <a:ext uri="{FF2B5EF4-FFF2-40B4-BE49-F238E27FC236}">
                <a16:creationId xmlns:a16="http://schemas.microsoft.com/office/drawing/2014/main" id="{B4C675A0-B8BB-000B-02BB-229574442375}"/>
              </a:ext>
            </a:extLst>
          </p:cNvPr>
          <p:cNvSpPr>
            <a:spLocks noChangeArrowheads="1"/>
          </p:cNvSpPr>
          <p:nvPr/>
        </p:nvSpPr>
        <p:spPr bwMode="auto">
          <a:xfrm>
            <a:off x="838200" y="5111749"/>
            <a:ext cx="10515599"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1400" dirty="0"/>
              <a:t>https://statswales.gov.wales/Catalogue/Health-and-Social-Care/Social-Services/Childrens-Services/Children-Looked-After/childrenlookedafterat31march-by-localauthority-gender-age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4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4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75C5F02-AB17-0599-278D-A44FC42DC702}"/>
              </a:ext>
            </a:extLst>
          </p:cNvPr>
          <p:cNvSpPr>
            <a:spLocks noGrp="1"/>
          </p:cNvSpPr>
          <p:nvPr>
            <p:ph type="title"/>
          </p:nvPr>
        </p:nvSpPr>
        <p:spPr/>
        <p:txBody>
          <a:bodyPr/>
          <a:lstStyle/>
          <a:p>
            <a:r>
              <a:rPr lang="en-GB" altLang="en-US" b="1"/>
              <a:t>Young Carers</a:t>
            </a:r>
          </a:p>
        </p:txBody>
      </p:sp>
      <p:sp>
        <p:nvSpPr>
          <p:cNvPr id="4" name="Content Placeholder 3">
            <a:extLst>
              <a:ext uri="{FF2B5EF4-FFF2-40B4-BE49-F238E27FC236}">
                <a16:creationId xmlns:a16="http://schemas.microsoft.com/office/drawing/2014/main" id="{67F8FA5E-5AEB-997B-2600-05F53DB10848}"/>
              </a:ext>
            </a:extLst>
          </p:cNvPr>
          <p:cNvSpPr>
            <a:spLocks noGrp="1"/>
          </p:cNvSpPr>
          <p:nvPr>
            <p:ph idx="1"/>
          </p:nvPr>
        </p:nvSpPr>
        <p:spPr/>
        <p:txBody>
          <a:bodyPr>
            <a:normAutofit/>
          </a:bodyPr>
          <a:lstStyle/>
          <a:p>
            <a:pPr algn="just">
              <a:buFont typeface="Arial" charset="0"/>
              <a:buChar char="•"/>
              <a:defRPr/>
            </a:pPr>
            <a:r>
              <a:rPr lang="en-GB" dirty="0"/>
              <a:t>The number of young carers known to Social Services during the 2015-2016* year: 782</a:t>
            </a:r>
          </a:p>
          <a:p>
            <a:pPr algn="just">
              <a:buFont typeface="Arial" charset="0"/>
              <a:buChar char="•"/>
              <a:defRPr/>
            </a:pPr>
            <a:r>
              <a:rPr lang="en-GB" dirty="0"/>
              <a:t>The number of young carers known to Social Services who were assessed during the 2015-2016 year: 728</a:t>
            </a:r>
          </a:p>
          <a:p>
            <a:pPr algn="just">
              <a:buFont typeface="Arial" charset="0"/>
              <a:buChar char="•"/>
              <a:defRPr/>
            </a:pPr>
            <a:r>
              <a:rPr lang="en-GB" dirty="0"/>
              <a:t>The number of young carers known to Social Services who were provided with a service during the 2015-2016 year: 684</a:t>
            </a:r>
          </a:p>
          <a:p>
            <a:pPr marL="0" indent="0" algn="just">
              <a:buNone/>
              <a:defRPr/>
            </a:pPr>
            <a:r>
              <a:rPr lang="en-GB" sz="2000" dirty="0">
                <a:hlinkClick r:id="rId2"/>
              </a:rPr>
              <a:t>https://statswales.gov.wales/Catalogue/Health-and-Social-Care/Social-Services/Childrens-Services/Service-Provision/Prior-to-April-2016/youngcarers-by-localauthority-measure</a:t>
            </a:r>
            <a:endParaRPr lang="en-GB" sz="2000" dirty="0"/>
          </a:p>
          <a:p>
            <a:pPr marL="0" indent="0" algn="just">
              <a:buNone/>
              <a:defRPr/>
            </a:pPr>
            <a:r>
              <a:rPr lang="en-GB" sz="1600" i="1" dirty="0"/>
              <a:t>*this is the most recent data available</a:t>
            </a:r>
          </a:p>
          <a:p>
            <a:pPr>
              <a:buFont typeface="Arial" charset="0"/>
              <a:buChar char="•"/>
              <a:defRPr/>
            </a:pPr>
            <a:endParaRPr lang="en-GB" sz="2400" dirty="0"/>
          </a:p>
          <a:p>
            <a:pPr>
              <a:buFont typeface="Arial" charset="0"/>
              <a:buChar char="•"/>
              <a:defRPr/>
            </a:pPr>
            <a:endParaRPr lang="en-GB"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1313EB8C-3E58-2FB0-E525-69B179012243}"/>
              </a:ext>
            </a:extLst>
          </p:cNvPr>
          <p:cNvSpPr>
            <a:spLocks noGrp="1"/>
          </p:cNvSpPr>
          <p:nvPr>
            <p:ph type="title"/>
          </p:nvPr>
        </p:nvSpPr>
        <p:spPr/>
        <p:txBody>
          <a:bodyPr/>
          <a:lstStyle/>
          <a:p>
            <a:r>
              <a:rPr lang="en-GB" altLang="en-US" b="1"/>
              <a:t>Young Carers</a:t>
            </a:r>
            <a:endParaRPr lang="en-GB" altLang="en-US"/>
          </a:p>
        </p:txBody>
      </p:sp>
      <p:sp>
        <p:nvSpPr>
          <p:cNvPr id="3" name="Content Placeholder 2">
            <a:extLst>
              <a:ext uri="{FF2B5EF4-FFF2-40B4-BE49-F238E27FC236}">
                <a16:creationId xmlns:a16="http://schemas.microsoft.com/office/drawing/2014/main" id="{E5802C7B-F9DA-2761-62AA-15EEADAFB34C}"/>
              </a:ext>
            </a:extLst>
          </p:cNvPr>
          <p:cNvSpPr>
            <a:spLocks noGrp="1"/>
          </p:cNvSpPr>
          <p:nvPr>
            <p:ph idx="1"/>
          </p:nvPr>
        </p:nvSpPr>
        <p:spPr>
          <a:xfrm>
            <a:off x="554224" y="1450778"/>
            <a:ext cx="10515600" cy="4351338"/>
          </a:xfrm>
        </p:spPr>
        <p:txBody>
          <a:bodyPr/>
          <a:lstStyle/>
          <a:p>
            <a:pPr algn="just">
              <a:buFont typeface="Arial" charset="0"/>
              <a:buChar char="•"/>
              <a:defRPr/>
            </a:pPr>
            <a:r>
              <a:rPr lang="en-GB" sz="2400" dirty="0"/>
              <a:t>There are about 700,000 young carers in the UK. </a:t>
            </a:r>
          </a:p>
          <a:p>
            <a:pPr algn="just">
              <a:buFont typeface="Arial" charset="0"/>
              <a:buChar char="•"/>
              <a:defRPr/>
            </a:pPr>
            <a:r>
              <a:rPr lang="en-GB" sz="2400" dirty="0"/>
              <a:t>That’s about one in 12 secondary aged pupils.</a:t>
            </a:r>
          </a:p>
          <a:p>
            <a:pPr algn="just">
              <a:buFont typeface="Arial" charset="0"/>
              <a:buChar char="•"/>
              <a:defRPr/>
            </a:pPr>
            <a:r>
              <a:rPr lang="en-GB" sz="2400" dirty="0"/>
              <a:t>There are likely to be young carers in every school and college.</a:t>
            </a:r>
          </a:p>
          <a:p>
            <a:pPr algn="just">
              <a:buFont typeface="Arial" charset="0"/>
              <a:buChar char="•"/>
              <a:defRPr/>
            </a:pPr>
            <a:r>
              <a:rPr lang="en-GB" sz="2400" dirty="0"/>
              <a:t>Many young carers struggle to juggle their education and caring which can cause pressure and stress.</a:t>
            </a:r>
          </a:p>
          <a:p>
            <a:pPr algn="just">
              <a:buFont typeface="Arial" charset="0"/>
              <a:buChar char="•"/>
              <a:defRPr/>
            </a:pPr>
            <a:r>
              <a:rPr lang="en-GB" sz="2400" dirty="0"/>
              <a:t>In a survey, 39% said that nobody in their school was aware of their caring role.</a:t>
            </a:r>
          </a:p>
          <a:p>
            <a:pPr algn="just">
              <a:buFont typeface="Arial" charset="0"/>
              <a:buChar char="•"/>
              <a:defRPr/>
            </a:pPr>
            <a:r>
              <a:rPr lang="en-GB" sz="2400" dirty="0"/>
              <a:t>26% have been bullied at school because of their caring role.</a:t>
            </a:r>
          </a:p>
          <a:p>
            <a:pPr algn="just">
              <a:buFont typeface="Arial" charset="0"/>
              <a:buChar char="•"/>
              <a:defRPr/>
            </a:pPr>
            <a:r>
              <a:rPr lang="en-GB" sz="2400" dirty="0"/>
              <a:t>1 in 20 miss school because of their caring role.</a:t>
            </a:r>
          </a:p>
          <a:p>
            <a:pPr marL="0" indent="0">
              <a:buNone/>
              <a:defRPr/>
            </a:pPr>
            <a:r>
              <a:rPr lang="en-GB" sz="2400" dirty="0">
                <a:hlinkClick r:id="rId2"/>
              </a:rPr>
              <a:t>https://carers.org/about-us/about-young-carers</a:t>
            </a:r>
            <a:r>
              <a:rPr lang="en-GB" sz="2400" dirty="0"/>
              <a:t> </a:t>
            </a:r>
          </a:p>
          <a:p>
            <a:pPr>
              <a:buFont typeface="Arial" charset="0"/>
              <a:buChar char="•"/>
              <a:defRPr/>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A2289CFA-C22C-5C78-3E62-337D477B56C2}"/>
              </a:ext>
            </a:extLst>
          </p:cNvPr>
          <p:cNvSpPr>
            <a:spLocks noGrp="1"/>
          </p:cNvSpPr>
          <p:nvPr>
            <p:ph type="title"/>
          </p:nvPr>
        </p:nvSpPr>
        <p:spPr/>
        <p:txBody>
          <a:bodyPr/>
          <a:lstStyle/>
          <a:p>
            <a:r>
              <a:rPr lang="en-GB" altLang="en-US" sz="3600" b="1"/>
              <a:t>What does this mean for young people?</a:t>
            </a:r>
          </a:p>
        </p:txBody>
      </p:sp>
      <p:sp>
        <p:nvSpPr>
          <p:cNvPr id="17411" name="Content Placeholder 3">
            <a:extLst>
              <a:ext uri="{FF2B5EF4-FFF2-40B4-BE49-F238E27FC236}">
                <a16:creationId xmlns:a16="http://schemas.microsoft.com/office/drawing/2014/main" id="{7A5139FD-C8C4-BCFE-EE47-816956DEC019}"/>
              </a:ext>
            </a:extLst>
          </p:cNvPr>
          <p:cNvSpPr>
            <a:spLocks noGrp="1"/>
          </p:cNvSpPr>
          <p:nvPr>
            <p:ph idx="1"/>
          </p:nvPr>
        </p:nvSpPr>
        <p:spPr/>
        <p:txBody>
          <a:bodyPr/>
          <a:lstStyle/>
          <a:p>
            <a:pPr algn="just"/>
            <a:r>
              <a:rPr lang="en-GB" altLang="en-US" sz="2400"/>
              <a:t>All of the presented issues cause a significant challenge for young people’s personal, social and educational development;</a:t>
            </a:r>
          </a:p>
          <a:p>
            <a:pPr algn="just"/>
            <a:r>
              <a:rPr lang="en-GB" altLang="en-US" sz="2400"/>
              <a:t>These challenges can remain with them throughout their lives causing a cycle of disadvantage;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05DDA2A-6912-3078-0E26-F6B739C4BC51}"/>
              </a:ext>
            </a:extLst>
          </p:cNvPr>
          <p:cNvSpPr>
            <a:spLocks noGrp="1"/>
          </p:cNvSpPr>
          <p:nvPr>
            <p:ph type="title"/>
          </p:nvPr>
        </p:nvSpPr>
        <p:spPr/>
        <p:txBody>
          <a:bodyPr/>
          <a:lstStyle/>
          <a:p>
            <a:r>
              <a:rPr lang="en-GB" altLang="en-US" b="1"/>
              <a:t>Maslow’s Hierarchy of Needs</a:t>
            </a:r>
            <a:endParaRPr lang="en-GB" altLang="en-US"/>
          </a:p>
        </p:txBody>
      </p:sp>
      <p:pic>
        <p:nvPicPr>
          <p:cNvPr id="18435" name="Content Placeholder 7">
            <a:extLst>
              <a:ext uri="{FF2B5EF4-FFF2-40B4-BE49-F238E27FC236}">
                <a16:creationId xmlns:a16="http://schemas.microsoft.com/office/drawing/2014/main" id="{43E96DE1-C23F-B75B-7164-BD8FD084370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705225" y="1794458"/>
            <a:ext cx="4781550" cy="3514725"/>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2E1308A2-34F8-BEDE-632C-4ABF71090C3A}"/>
              </a:ext>
            </a:extLst>
          </p:cNvPr>
          <p:cNvSpPr>
            <a:spLocks noGrp="1"/>
          </p:cNvSpPr>
          <p:nvPr>
            <p:ph type="title"/>
          </p:nvPr>
        </p:nvSpPr>
        <p:spPr/>
        <p:txBody>
          <a:bodyPr/>
          <a:lstStyle/>
          <a:p>
            <a:pPr eaLnBrk="1" hangingPunct="1"/>
            <a:r>
              <a:rPr lang="en-GB" altLang="en-US" b="1"/>
              <a:t>Multi-agency working</a:t>
            </a:r>
            <a:endParaRPr lang="en-US" altLang="en-US" b="1"/>
          </a:p>
        </p:txBody>
      </p:sp>
      <p:sp>
        <p:nvSpPr>
          <p:cNvPr id="3" name="Content Placeholder 2">
            <a:extLst>
              <a:ext uri="{FF2B5EF4-FFF2-40B4-BE49-F238E27FC236}">
                <a16:creationId xmlns:a16="http://schemas.microsoft.com/office/drawing/2014/main" id="{207CAD36-FC63-828C-577D-BBA171AAA511}"/>
              </a:ext>
            </a:extLst>
          </p:cNvPr>
          <p:cNvSpPr>
            <a:spLocks noGrp="1"/>
          </p:cNvSpPr>
          <p:nvPr>
            <p:ph idx="1"/>
          </p:nvPr>
        </p:nvSpPr>
        <p:spPr/>
        <p:txBody>
          <a:bodyPr rtlCol="0">
            <a:normAutofit/>
          </a:bodyPr>
          <a:lstStyle/>
          <a:p>
            <a:pPr>
              <a:defRPr/>
            </a:pPr>
            <a:r>
              <a:rPr lang="en-GB" sz="2400" dirty="0"/>
              <a:t>Multi-agency working is a considerable focus for today’s youth work practitioners, irrespective of the youth work context they work in.</a:t>
            </a:r>
          </a:p>
          <a:p>
            <a:pPr marL="0" indent="0">
              <a:buNone/>
              <a:defRPr/>
            </a:pPr>
            <a:endParaRPr lang="en-GB" sz="2400" dirty="0"/>
          </a:p>
          <a:p>
            <a:pPr lvl="1">
              <a:defRPr/>
            </a:pPr>
            <a:r>
              <a:rPr lang="en-GB" sz="2000" dirty="0"/>
              <a:t>What is your experience of multi-agency working?</a:t>
            </a:r>
          </a:p>
          <a:p>
            <a:pPr marL="342900" lvl="1" indent="0">
              <a:buNone/>
              <a:defRPr/>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AutoShape 2">
            <a:extLst>
              <a:ext uri="{FF2B5EF4-FFF2-40B4-BE49-F238E27FC236}">
                <a16:creationId xmlns:a16="http://schemas.microsoft.com/office/drawing/2014/main" id="{2AC12F27-C003-BAA3-3158-5D13B0C6F52E}"/>
              </a:ext>
            </a:extLst>
          </p:cNvPr>
          <p:cNvSpPr>
            <a:spLocks noGrp="1"/>
          </p:cNvSpPr>
          <p:nvPr>
            <p:ph type="title"/>
          </p:nvPr>
        </p:nvSpPr>
        <p:spPr/>
        <p:txBody>
          <a:bodyPr/>
          <a:lstStyle/>
          <a:p>
            <a:pPr eaLnBrk="1" hangingPunct="1"/>
            <a:r>
              <a:rPr lang="en-GB" altLang="en-US" b="1"/>
              <a:t>What is ‘multi-agency working’?</a:t>
            </a:r>
          </a:p>
        </p:txBody>
      </p:sp>
      <p:sp>
        <p:nvSpPr>
          <p:cNvPr id="20483" name="Rectangle 3">
            <a:extLst>
              <a:ext uri="{FF2B5EF4-FFF2-40B4-BE49-F238E27FC236}">
                <a16:creationId xmlns:a16="http://schemas.microsoft.com/office/drawing/2014/main" id="{B04FE03F-B1C0-84AB-5CF7-EA53FF96ECC4}"/>
              </a:ext>
            </a:extLst>
          </p:cNvPr>
          <p:cNvSpPr>
            <a:spLocks noGrp="1"/>
          </p:cNvSpPr>
          <p:nvPr>
            <p:ph idx="1"/>
          </p:nvPr>
        </p:nvSpPr>
        <p:spPr>
          <a:xfrm>
            <a:off x="838200" y="1606826"/>
            <a:ext cx="7693025" cy="4495800"/>
          </a:xfrm>
        </p:spPr>
        <p:txBody>
          <a:bodyPr/>
          <a:lstStyle/>
          <a:p>
            <a:pPr eaLnBrk="1" hangingPunct="1"/>
            <a:r>
              <a:rPr lang="en-GB" altLang="en-US" sz="3600"/>
              <a:t>  Small group task</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AutoShape 2">
            <a:extLst>
              <a:ext uri="{FF2B5EF4-FFF2-40B4-BE49-F238E27FC236}">
                <a16:creationId xmlns:a16="http://schemas.microsoft.com/office/drawing/2014/main" id="{3EE0AA82-77FD-0B52-68D6-14EF7A67C2C2}"/>
              </a:ext>
            </a:extLst>
          </p:cNvPr>
          <p:cNvSpPr>
            <a:spLocks noGrp="1"/>
          </p:cNvSpPr>
          <p:nvPr>
            <p:ph type="title"/>
          </p:nvPr>
        </p:nvSpPr>
        <p:spPr/>
        <p:txBody>
          <a:bodyPr/>
          <a:lstStyle/>
          <a:p>
            <a:pPr eaLnBrk="1" hangingPunct="1"/>
            <a:r>
              <a:rPr lang="en-GB" altLang="en-US" b="1"/>
              <a:t>What is ‘multi-agency working’?</a:t>
            </a:r>
          </a:p>
        </p:txBody>
      </p:sp>
      <p:sp>
        <p:nvSpPr>
          <p:cNvPr id="23555" name="Rectangle 3">
            <a:extLst>
              <a:ext uri="{FF2B5EF4-FFF2-40B4-BE49-F238E27FC236}">
                <a16:creationId xmlns:a16="http://schemas.microsoft.com/office/drawing/2014/main" id="{98B48D6C-C55E-8F86-CF0D-0A5F6BD56247}"/>
              </a:ext>
            </a:extLst>
          </p:cNvPr>
          <p:cNvSpPr>
            <a:spLocks noGrp="1" noChangeArrowheads="1"/>
          </p:cNvSpPr>
          <p:nvPr>
            <p:ph idx="1"/>
          </p:nvPr>
        </p:nvSpPr>
        <p:spPr/>
        <p:txBody>
          <a:bodyPr rtlCol="0">
            <a:normAutofit/>
          </a:bodyPr>
          <a:lstStyle/>
          <a:p>
            <a:pPr marL="0" indent="0">
              <a:buNone/>
              <a:defRPr/>
            </a:pPr>
            <a:r>
              <a:rPr lang="en-GB" altLang="en-US" sz="3600" dirty="0"/>
              <a:t>Different services, agencies and teams of professionals and other staff working together to provide the services that fully meet the needs of children, young people and their parents or carers (clients)</a:t>
            </a:r>
          </a:p>
          <a:p>
            <a:pPr>
              <a:buNone/>
              <a:defRPr/>
            </a:pPr>
            <a:r>
              <a:rPr lang="en-GB" altLang="en-US" sz="3600" dirty="0"/>
              <a:t>	</a:t>
            </a:r>
            <a:r>
              <a:rPr lang="en-GB" altLang="en-US" sz="1400" dirty="0"/>
              <a:t>(DFES Common Core Prospectus </a:t>
            </a:r>
            <a:r>
              <a:rPr lang="en-GB" altLang="en-US" sz="1400" i="1" dirty="0"/>
              <a:t>cited in </a:t>
            </a:r>
            <a:r>
              <a:rPr lang="en-GB" altLang="en-US" sz="1400" dirty="0"/>
              <a:t>Harrison &amp; Wise 2005, p. 38)</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AutoShape 2">
            <a:extLst>
              <a:ext uri="{FF2B5EF4-FFF2-40B4-BE49-F238E27FC236}">
                <a16:creationId xmlns:a16="http://schemas.microsoft.com/office/drawing/2014/main" id="{E8638F3E-82AA-18A5-AB36-F9E27FEB19F4}"/>
              </a:ext>
            </a:extLst>
          </p:cNvPr>
          <p:cNvSpPr>
            <a:spLocks noGrp="1"/>
          </p:cNvSpPr>
          <p:nvPr>
            <p:ph type="title"/>
          </p:nvPr>
        </p:nvSpPr>
        <p:spPr/>
        <p:txBody>
          <a:bodyPr/>
          <a:lstStyle/>
          <a:p>
            <a:pPr eaLnBrk="1" hangingPunct="1"/>
            <a:r>
              <a:rPr lang="en-GB" altLang="en-US" b="1"/>
              <a:t>What is ‘multi-agency working’?</a:t>
            </a:r>
          </a:p>
        </p:txBody>
      </p:sp>
      <p:sp>
        <p:nvSpPr>
          <p:cNvPr id="8195" name="Rectangle 3">
            <a:extLst>
              <a:ext uri="{FF2B5EF4-FFF2-40B4-BE49-F238E27FC236}">
                <a16:creationId xmlns:a16="http://schemas.microsoft.com/office/drawing/2014/main" id="{0A3859BA-07AD-D4C6-E8D6-2197364011F6}"/>
              </a:ext>
            </a:extLst>
          </p:cNvPr>
          <p:cNvSpPr>
            <a:spLocks noGrp="1" noChangeArrowheads="1"/>
          </p:cNvSpPr>
          <p:nvPr>
            <p:ph idx="1"/>
          </p:nvPr>
        </p:nvSpPr>
        <p:spPr/>
        <p:txBody>
          <a:bodyPr rtlCol="0">
            <a:normAutofit/>
          </a:bodyPr>
          <a:lstStyle/>
          <a:p>
            <a:pPr eaLnBrk="1" hangingPunct="1">
              <a:defRPr/>
            </a:pPr>
            <a:r>
              <a:rPr lang="en-GB" altLang="en-US" dirty="0"/>
              <a:t>To work successfully on a multi-agency basis you need to:</a:t>
            </a:r>
          </a:p>
          <a:p>
            <a:pPr lvl="1" eaLnBrk="1" hangingPunct="1">
              <a:defRPr/>
            </a:pPr>
            <a:r>
              <a:rPr lang="en-GB" altLang="en-US" dirty="0"/>
              <a:t>be clear about your own role and aware of the roles of other professionals;</a:t>
            </a:r>
          </a:p>
          <a:p>
            <a:pPr lvl="1" eaLnBrk="1" hangingPunct="1">
              <a:defRPr/>
            </a:pPr>
            <a:r>
              <a:rPr lang="en-GB" altLang="en-US" dirty="0"/>
              <a:t>be confident about your own standards and respectful of those that apply to other services, actively seeking and respecting the knowledge and input others can make to delivering best outcomes for the ‘client/s’ </a:t>
            </a:r>
          </a:p>
          <a:p>
            <a:pPr lvl="1" eaLnBrk="1" hangingPunct="1">
              <a:buFontTx/>
              <a:buNone/>
              <a:defRPr/>
            </a:pPr>
            <a:r>
              <a:rPr lang="en-GB" altLang="en-US" dirty="0"/>
              <a:t>	</a:t>
            </a:r>
          </a:p>
          <a:p>
            <a:pPr lvl="1" eaLnBrk="1" hangingPunct="1">
              <a:buFontTx/>
              <a:buNone/>
              <a:defRPr/>
            </a:pPr>
            <a:r>
              <a:rPr lang="en-GB" altLang="en-US" dirty="0"/>
              <a:t>	(DFES Common Core Prospectus </a:t>
            </a:r>
            <a:r>
              <a:rPr lang="en-GB" altLang="en-US" i="1" dirty="0"/>
              <a:t>cited in </a:t>
            </a:r>
            <a:r>
              <a:rPr lang="en-GB" altLang="en-US" dirty="0"/>
              <a:t>Harrison &amp; Wise 2005, p. 38)</a:t>
            </a:r>
          </a:p>
          <a:p>
            <a:pPr marL="0" indent="0">
              <a:buNone/>
              <a:defRPr/>
            </a:pPr>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AutoShape 2">
            <a:extLst>
              <a:ext uri="{FF2B5EF4-FFF2-40B4-BE49-F238E27FC236}">
                <a16:creationId xmlns:a16="http://schemas.microsoft.com/office/drawing/2014/main" id="{18B40837-68ED-B588-7B58-038E4D8A4399}"/>
              </a:ext>
            </a:extLst>
          </p:cNvPr>
          <p:cNvSpPr>
            <a:spLocks noGrp="1"/>
          </p:cNvSpPr>
          <p:nvPr>
            <p:ph type="title"/>
          </p:nvPr>
        </p:nvSpPr>
        <p:spPr/>
        <p:txBody>
          <a:bodyPr/>
          <a:lstStyle/>
          <a:p>
            <a:pPr eaLnBrk="1" hangingPunct="1"/>
            <a:r>
              <a:rPr lang="en-GB" altLang="en-US" b="1"/>
              <a:t>‘Joined-up’ services</a:t>
            </a:r>
          </a:p>
        </p:txBody>
      </p:sp>
      <p:sp>
        <p:nvSpPr>
          <p:cNvPr id="23555" name="Rectangle 3">
            <a:extLst>
              <a:ext uri="{FF2B5EF4-FFF2-40B4-BE49-F238E27FC236}">
                <a16:creationId xmlns:a16="http://schemas.microsoft.com/office/drawing/2014/main" id="{C7CE5ED4-3389-A697-BD74-7BD2E92D144F}"/>
              </a:ext>
            </a:extLst>
          </p:cNvPr>
          <p:cNvSpPr>
            <a:spLocks noGrp="1"/>
          </p:cNvSpPr>
          <p:nvPr>
            <p:ph idx="1"/>
          </p:nvPr>
        </p:nvSpPr>
        <p:spPr/>
        <p:txBody>
          <a:bodyPr/>
          <a:lstStyle/>
          <a:p>
            <a:pPr eaLnBrk="1" hangingPunct="1"/>
            <a:r>
              <a:rPr lang="en-GB" altLang="en-US" sz="2400"/>
              <a:t>Youth work, social work &amp; health work – there has been a trend in policy development within the UK for ‘joined-up’ services</a:t>
            </a:r>
          </a:p>
          <a:p>
            <a:pPr eaLnBrk="1" hangingPunct="1"/>
            <a:r>
              <a:rPr lang="en-GB" altLang="en-US" sz="2400"/>
              <a:t>Professionals are expected to work together and share their expertise and skills</a:t>
            </a:r>
          </a:p>
          <a:p>
            <a:pPr eaLnBrk="1" hangingPunct="1"/>
            <a:r>
              <a:rPr lang="en-GB" altLang="en-US" sz="2400"/>
              <a:t>At one level this can have positive outcomes</a:t>
            </a:r>
          </a:p>
          <a:p>
            <a:pPr lvl="1" eaLnBrk="1" hangingPunct="1"/>
            <a:r>
              <a:rPr lang="en-GB" altLang="en-US" sz="2000"/>
              <a:t>New ways of working can be developed</a:t>
            </a:r>
          </a:p>
          <a:p>
            <a:pPr eaLnBrk="1" hangingPunct="1"/>
            <a:r>
              <a:rPr lang="en-GB" altLang="en-US" sz="2400"/>
              <a:t>At the same time some may feel that the ‘unique’ skills they possess are effectively downgraded or lost through such relationships</a:t>
            </a:r>
          </a:p>
          <a:p>
            <a:pPr eaLnBrk="1" hangingPunct="1">
              <a:buFont typeface="Wingdings" panose="05000000000000000000" pitchFamily="2" charset="2"/>
              <a:buNone/>
            </a:pPr>
            <a:r>
              <a:rPr lang="en-GB" altLang="en-US" sz="2400"/>
              <a:t>	</a:t>
            </a:r>
            <a:r>
              <a:rPr lang="en-GB" altLang="en-US" sz="1400"/>
              <a:t>(Tucker </a:t>
            </a:r>
            <a:r>
              <a:rPr lang="en-GB" altLang="en-US" sz="1400" i="1"/>
              <a:t>cited in</a:t>
            </a:r>
            <a:r>
              <a:rPr lang="en-GB" altLang="en-US" sz="1400"/>
              <a:t> Harrison &amp; Wise 2005, p. 208)</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AutoShape 2">
            <a:extLst>
              <a:ext uri="{FF2B5EF4-FFF2-40B4-BE49-F238E27FC236}">
                <a16:creationId xmlns:a16="http://schemas.microsoft.com/office/drawing/2014/main" id="{6026F63D-A54F-F278-A78A-65B6A4E7E02E}"/>
              </a:ext>
            </a:extLst>
          </p:cNvPr>
          <p:cNvSpPr>
            <a:spLocks noGrp="1"/>
          </p:cNvSpPr>
          <p:nvPr>
            <p:ph type="title"/>
          </p:nvPr>
        </p:nvSpPr>
        <p:spPr/>
        <p:txBody>
          <a:bodyPr/>
          <a:lstStyle/>
          <a:p>
            <a:pPr eaLnBrk="1" hangingPunct="1"/>
            <a:r>
              <a:rPr lang="en-GB" altLang="en-US" b="1"/>
              <a:t>Terminology</a:t>
            </a:r>
          </a:p>
        </p:txBody>
      </p:sp>
      <p:sp>
        <p:nvSpPr>
          <p:cNvPr id="24579" name="Rectangle 3">
            <a:extLst>
              <a:ext uri="{FF2B5EF4-FFF2-40B4-BE49-F238E27FC236}">
                <a16:creationId xmlns:a16="http://schemas.microsoft.com/office/drawing/2014/main" id="{4B0E1E7B-CE50-E940-2997-8A3A091A2404}"/>
              </a:ext>
            </a:extLst>
          </p:cNvPr>
          <p:cNvSpPr>
            <a:spLocks noGrp="1"/>
          </p:cNvSpPr>
          <p:nvPr>
            <p:ph idx="1"/>
          </p:nvPr>
        </p:nvSpPr>
        <p:spPr>
          <a:xfrm>
            <a:off x="718930" y="1388304"/>
            <a:ext cx="10515600" cy="4351338"/>
          </a:xfrm>
        </p:spPr>
        <p:txBody>
          <a:bodyPr>
            <a:normAutofit/>
          </a:bodyPr>
          <a:lstStyle/>
          <a:p>
            <a:pPr eaLnBrk="1" hangingPunct="1">
              <a:lnSpc>
                <a:spcPct val="80000"/>
              </a:lnSpc>
            </a:pPr>
            <a:r>
              <a:rPr lang="en-GB" altLang="en-US" sz="2400" dirty="0"/>
              <a:t>‘integrated’</a:t>
            </a:r>
          </a:p>
          <a:p>
            <a:pPr eaLnBrk="1" hangingPunct="1">
              <a:lnSpc>
                <a:spcPct val="80000"/>
              </a:lnSpc>
            </a:pPr>
            <a:r>
              <a:rPr lang="en-GB" altLang="en-US" sz="2400" dirty="0"/>
              <a:t>‘holistic’</a:t>
            </a:r>
          </a:p>
          <a:p>
            <a:pPr eaLnBrk="1" hangingPunct="1">
              <a:lnSpc>
                <a:spcPct val="80000"/>
              </a:lnSpc>
            </a:pPr>
            <a:r>
              <a:rPr lang="en-GB" altLang="en-US" sz="2400" dirty="0"/>
              <a:t>‘partnership’</a:t>
            </a:r>
          </a:p>
          <a:p>
            <a:pPr lvl="1" eaLnBrk="1" hangingPunct="1">
              <a:lnSpc>
                <a:spcPct val="80000"/>
              </a:lnSpc>
            </a:pPr>
            <a:r>
              <a:rPr lang="en-GB" altLang="en-US" sz="2000" dirty="0"/>
              <a:t>Words that give a positive spin to practice</a:t>
            </a:r>
          </a:p>
          <a:p>
            <a:pPr eaLnBrk="1" hangingPunct="1">
              <a:lnSpc>
                <a:spcPct val="80000"/>
              </a:lnSpc>
            </a:pPr>
            <a:r>
              <a:rPr lang="en-GB" altLang="en-US" sz="2400" dirty="0"/>
              <a:t>Whereas in reality this practice is often experienced as:</a:t>
            </a:r>
          </a:p>
          <a:p>
            <a:pPr lvl="1" eaLnBrk="1" hangingPunct="1">
              <a:lnSpc>
                <a:spcPct val="80000"/>
              </a:lnSpc>
            </a:pPr>
            <a:r>
              <a:rPr lang="en-GB" altLang="en-US" sz="2000" dirty="0"/>
              <a:t>‘separate’</a:t>
            </a:r>
          </a:p>
          <a:p>
            <a:pPr lvl="1" eaLnBrk="1" hangingPunct="1">
              <a:lnSpc>
                <a:spcPct val="80000"/>
              </a:lnSpc>
            </a:pPr>
            <a:r>
              <a:rPr lang="en-GB" altLang="en-US" sz="2000" dirty="0"/>
              <a:t>‘isolated’</a:t>
            </a:r>
          </a:p>
          <a:p>
            <a:pPr lvl="1" eaLnBrk="1" hangingPunct="1">
              <a:lnSpc>
                <a:spcPct val="80000"/>
              </a:lnSpc>
            </a:pPr>
            <a:r>
              <a:rPr lang="en-GB" altLang="en-US" sz="2000" dirty="0"/>
              <a:t>‘frustrating’</a:t>
            </a:r>
          </a:p>
          <a:p>
            <a:pPr eaLnBrk="1" hangingPunct="1">
              <a:lnSpc>
                <a:spcPct val="80000"/>
              </a:lnSpc>
            </a:pPr>
            <a:r>
              <a:rPr lang="en-GB" altLang="en-US" sz="2400" dirty="0"/>
              <a:t>In other words, working in partnership can be easier to talk about than make happen in practice</a:t>
            </a:r>
          </a:p>
          <a:p>
            <a:pPr eaLnBrk="1" hangingPunct="1">
              <a:lnSpc>
                <a:spcPct val="80000"/>
              </a:lnSpc>
              <a:buFont typeface="Wingdings" panose="05000000000000000000" pitchFamily="2" charset="2"/>
              <a:buNone/>
            </a:pPr>
            <a:endParaRPr lang="en-GB" altLang="en-US" sz="2400" dirty="0"/>
          </a:p>
          <a:p>
            <a:pPr eaLnBrk="1" hangingPunct="1">
              <a:lnSpc>
                <a:spcPct val="80000"/>
              </a:lnSpc>
              <a:buFont typeface="Wingdings" panose="05000000000000000000" pitchFamily="2" charset="2"/>
              <a:buNone/>
            </a:pPr>
            <a:r>
              <a:rPr lang="en-GB" altLang="en-US" sz="1800" dirty="0"/>
              <a:t>	(Reid </a:t>
            </a:r>
            <a:r>
              <a:rPr lang="en-GB" altLang="en-US" sz="1800" i="1" dirty="0"/>
              <a:t>cited in </a:t>
            </a:r>
            <a:r>
              <a:rPr lang="en-GB" altLang="en-US" sz="1800" dirty="0"/>
              <a:t>Harrison et al 2007, p. 165)</a:t>
            </a:r>
          </a:p>
          <a:p>
            <a:pPr lvl="1" eaLnBrk="1" hangingPunct="1">
              <a:lnSpc>
                <a:spcPct val="80000"/>
              </a:lnSpc>
            </a:pPr>
            <a:endParaRPr lang="en-GB" altLang="en-US" sz="16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AutoShape 2">
            <a:extLst>
              <a:ext uri="{FF2B5EF4-FFF2-40B4-BE49-F238E27FC236}">
                <a16:creationId xmlns:a16="http://schemas.microsoft.com/office/drawing/2014/main" id="{FD91713E-A152-C738-0284-600A3EFCC434}"/>
              </a:ext>
            </a:extLst>
          </p:cNvPr>
          <p:cNvSpPr>
            <a:spLocks noGrp="1"/>
          </p:cNvSpPr>
          <p:nvPr>
            <p:ph type="title"/>
          </p:nvPr>
        </p:nvSpPr>
        <p:spPr/>
        <p:txBody>
          <a:bodyPr/>
          <a:lstStyle/>
          <a:p>
            <a:pPr eaLnBrk="1" hangingPunct="1"/>
            <a:r>
              <a:rPr lang="en-GB" altLang="en-US" b="1"/>
              <a:t>Metaphors</a:t>
            </a:r>
          </a:p>
        </p:txBody>
      </p:sp>
      <p:sp>
        <p:nvSpPr>
          <p:cNvPr id="25603" name="Rectangle 3">
            <a:extLst>
              <a:ext uri="{FF2B5EF4-FFF2-40B4-BE49-F238E27FC236}">
                <a16:creationId xmlns:a16="http://schemas.microsoft.com/office/drawing/2014/main" id="{6D154914-92FB-B13D-2FFE-39000650D638}"/>
              </a:ext>
            </a:extLst>
          </p:cNvPr>
          <p:cNvSpPr>
            <a:spLocks noGrp="1"/>
          </p:cNvSpPr>
          <p:nvPr>
            <p:ph sz="half" idx="1"/>
          </p:nvPr>
        </p:nvSpPr>
        <p:spPr>
          <a:xfrm>
            <a:off x="7689850" y="5329833"/>
            <a:ext cx="2514600" cy="431800"/>
          </a:xfrm>
        </p:spPr>
        <p:txBody>
          <a:bodyPr/>
          <a:lstStyle/>
          <a:p>
            <a:pPr eaLnBrk="1" hangingPunct="1">
              <a:lnSpc>
                <a:spcPct val="80000"/>
              </a:lnSpc>
              <a:buFont typeface="Wingdings" panose="05000000000000000000" pitchFamily="2" charset="2"/>
              <a:buNone/>
            </a:pPr>
            <a:r>
              <a:rPr lang="en-GB" altLang="en-US" sz="2000" dirty="0"/>
              <a:t>Lacey (2001, p. 83)</a:t>
            </a:r>
          </a:p>
        </p:txBody>
      </p:sp>
      <p:sp>
        <p:nvSpPr>
          <p:cNvPr id="3" name="Thought Bubble: Cloud 2">
            <a:extLst>
              <a:ext uri="{FF2B5EF4-FFF2-40B4-BE49-F238E27FC236}">
                <a16:creationId xmlns:a16="http://schemas.microsoft.com/office/drawing/2014/main" id="{2CF729A6-BB2A-8836-8F5C-91A59E10F324}"/>
              </a:ext>
            </a:extLst>
          </p:cNvPr>
          <p:cNvSpPr/>
          <p:nvPr/>
        </p:nvSpPr>
        <p:spPr>
          <a:xfrm>
            <a:off x="616316" y="1747043"/>
            <a:ext cx="3987800" cy="255746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4" name="TextBox 3">
            <a:extLst>
              <a:ext uri="{FF2B5EF4-FFF2-40B4-BE49-F238E27FC236}">
                <a16:creationId xmlns:a16="http://schemas.microsoft.com/office/drawing/2014/main" id="{135FDBAA-C6CC-3C9E-EF6A-E5EA9927DCEF}"/>
              </a:ext>
            </a:extLst>
          </p:cNvPr>
          <p:cNvSpPr txBox="1"/>
          <p:nvPr/>
        </p:nvSpPr>
        <p:spPr>
          <a:xfrm>
            <a:off x="1771128" y="2240755"/>
            <a:ext cx="2519362" cy="1570037"/>
          </a:xfrm>
          <a:prstGeom prst="rect">
            <a:avLst/>
          </a:prstGeom>
          <a:noFill/>
        </p:spPr>
        <p:txBody>
          <a:bodyPr>
            <a:spAutoFit/>
          </a:bodyPr>
          <a:lstStyle/>
          <a:p>
            <a:pPr eaLnBrk="1" hangingPunct="1">
              <a:lnSpc>
                <a:spcPct val="80000"/>
              </a:lnSpc>
              <a:defRPr/>
            </a:pPr>
            <a:r>
              <a:rPr lang="en-GB" altLang="en-US" sz="2000" dirty="0">
                <a:solidFill>
                  <a:schemeClr val="bg1"/>
                </a:solidFill>
              </a:rPr>
              <a:t>Connected to war:</a:t>
            </a:r>
          </a:p>
          <a:p>
            <a:pPr marL="285750" indent="-285750">
              <a:buFont typeface="Arial" panose="020B0604020202020204" pitchFamily="34" charset="0"/>
              <a:buChar char="•"/>
              <a:defRPr/>
            </a:pPr>
            <a:r>
              <a:rPr lang="en-GB" altLang="en-US" sz="1600" dirty="0">
                <a:solidFill>
                  <a:schemeClr val="bg1"/>
                </a:solidFill>
              </a:rPr>
              <a:t>Minefield</a:t>
            </a:r>
          </a:p>
          <a:p>
            <a:pPr marL="285750" indent="-285750">
              <a:buFont typeface="Arial" panose="020B0604020202020204" pitchFamily="34" charset="0"/>
              <a:buChar char="•"/>
              <a:defRPr/>
            </a:pPr>
            <a:r>
              <a:rPr lang="en-GB" altLang="en-US" sz="1600" dirty="0">
                <a:solidFill>
                  <a:schemeClr val="bg1"/>
                </a:solidFill>
              </a:rPr>
              <a:t>Battle</a:t>
            </a:r>
          </a:p>
          <a:p>
            <a:pPr marL="285750" indent="-285750">
              <a:buFont typeface="Arial" panose="020B0604020202020204" pitchFamily="34" charset="0"/>
              <a:buChar char="•"/>
              <a:defRPr/>
            </a:pPr>
            <a:r>
              <a:rPr lang="en-GB" altLang="en-US" sz="1600" dirty="0">
                <a:solidFill>
                  <a:schemeClr val="bg1"/>
                </a:solidFill>
              </a:rPr>
              <a:t>Conflict</a:t>
            </a:r>
          </a:p>
          <a:p>
            <a:pPr marL="285750" indent="-285750">
              <a:buFont typeface="Arial" panose="020B0604020202020204" pitchFamily="34" charset="0"/>
              <a:buChar char="•"/>
              <a:defRPr/>
            </a:pPr>
            <a:r>
              <a:rPr lang="en-GB" altLang="en-US" sz="1600" dirty="0">
                <a:solidFill>
                  <a:schemeClr val="bg1"/>
                </a:solidFill>
              </a:rPr>
              <a:t>Fighting</a:t>
            </a:r>
          </a:p>
          <a:p>
            <a:pPr marL="285750" indent="-285750">
              <a:buFont typeface="Arial" panose="020B0604020202020204" pitchFamily="34" charset="0"/>
              <a:buChar char="•"/>
              <a:defRPr/>
            </a:pPr>
            <a:r>
              <a:rPr lang="en-GB" altLang="en-US" sz="1600" dirty="0">
                <a:solidFill>
                  <a:schemeClr val="bg1"/>
                </a:solidFill>
              </a:rPr>
              <a:t>Entrenched</a:t>
            </a:r>
            <a:endParaRPr lang="en-GB" sz="1600" dirty="0">
              <a:solidFill>
                <a:schemeClr val="bg1"/>
              </a:solidFill>
            </a:endParaRPr>
          </a:p>
        </p:txBody>
      </p:sp>
      <p:sp>
        <p:nvSpPr>
          <p:cNvPr id="7" name="Thought Bubble: Cloud 6">
            <a:extLst>
              <a:ext uri="{FF2B5EF4-FFF2-40B4-BE49-F238E27FC236}">
                <a16:creationId xmlns:a16="http://schemas.microsoft.com/office/drawing/2014/main" id="{A5AA3D37-89CD-4E4D-0DEC-568413BCF08D}"/>
              </a:ext>
            </a:extLst>
          </p:cNvPr>
          <p:cNvSpPr/>
          <p:nvPr/>
        </p:nvSpPr>
        <p:spPr>
          <a:xfrm>
            <a:off x="5528913" y="100808"/>
            <a:ext cx="3987800" cy="2557462"/>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8" name="TextBox 7">
            <a:extLst>
              <a:ext uri="{FF2B5EF4-FFF2-40B4-BE49-F238E27FC236}">
                <a16:creationId xmlns:a16="http://schemas.microsoft.com/office/drawing/2014/main" id="{5CCDF0A3-8FB1-148B-B21B-319559243656}"/>
              </a:ext>
            </a:extLst>
          </p:cNvPr>
          <p:cNvSpPr txBox="1"/>
          <p:nvPr/>
        </p:nvSpPr>
        <p:spPr>
          <a:xfrm>
            <a:off x="6646069" y="510378"/>
            <a:ext cx="2087563" cy="1908175"/>
          </a:xfrm>
          <a:prstGeom prst="rect">
            <a:avLst/>
          </a:prstGeom>
          <a:noFill/>
        </p:spPr>
        <p:txBody>
          <a:bodyPr>
            <a:spAutoFit/>
          </a:bodyPr>
          <a:lstStyle/>
          <a:p>
            <a:pPr>
              <a:defRPr/>
            </a:pPr>
            <a:r>
              <a:rPr lang="en-GB" altLang="en-US" sz="2000" dirty="0">
                <a:solidFill>
                  <a:schemeClr val="bg1"/>
                </a:solidFill>
              </a:rPr>
              <a:t>Anxiety:</a:t>
            </a:r>
          </a:p>
          <a:p>
            <a:pPr marL="285750" indent="-285750">
              <a:buFont typeface="Arial" panose="020B0604020202020204" pitchFamily="34" charset="0"/>
              <a:buChar char="•"/>
              <a:defRPr/>
            </a:pPr>
            <a:r>
              <a:rPr lang="en-GB" altLang="en-US" sz="1600" dirty="0">
                <a:solidFill>
                  <a:schemeClr val="bg1"/>
                </a:solidFill>
              </a:rPr>
              <a:t>Nightmare</a:t>
            </a:r>
          </a:p>
          <a:p>
            <a:pPr marL="285750" indent="-285750">
              <a:buFont typeface="Arial" panose="020B0604020202020204" pitchFamily="34" charset="0"/>
              <a:buChar char="•"/>
              <a:defRPr/>
            </a:pPr>
            <a:r>
              <a:rPr lang="en-GB" altLang="en-US" sz="1600" dirty="0">
                <a:solidFill>
                  <a:schemeClr val="bg1"/>
                </a:solidFill>
              </a:rPr>
              <a:t>No bed of roses</a:t>
            </a:r>
          </a:p>
          <a:p>
            <a:pPr marL="285750" indent="-285750">
              <a:buFont typeface="Arial" panose="020B0604020202020204" pitchFamily="34" charset="0"/>
              <a:buChar char="•"/>
              <a:defRPr/>
            </a:pPr>
            <a:r>
              <a:rPr lang="en-GB" altLang="en-US" sz="1600" dirty="0">
                <a:solidFill>
                  <a:schemeClr val="bg1"/>
                </a:solidFill>
              </a:rPr>
              <a:t>Can of worms</a:t>
            </a:r>
          </a:p>
          <a:p>
            <a:pPr marL="285750" indent="-285750">
              <a:buFont typeface="Arial" panose="020B0604020202020204" pitchFamily="34" charset="0"/>
              <a:buChar char="•"/>
              <a:defRPr/>
            </a:pPr>
            <a:r>
              <a:rPr lang="en-GB" altLang="en-US" sz="1600" dirty="0">
                <a:solidFill>
                  <a:schemeClr val="bg1"/>
                </a:solidFill>
              </a:rPr>
              <a:t>Blindness</a:t>
            </a:r>
          </a:p>
          <a:p>
            <a:pPr marL="285750" indent="-285750">
              <a:buFont typeface="Arial" panose="020B0604020202020204" pitchFamily="34" charset="0"/>
              <a:buChar char="•"/>
              <a:defRPr/>
            </a:pPr>
            <a:r>
              <a:rPr lang="en-GB" altLang="en-US" sz="1600" dirty="0">
                <a:solidFill>
                  <a:schemeClr val="bg1"/>
                </a:solidFill>
              </a:rPr>
              <a:t>Treading on toes</a:t>
            </a:r>
          </a:p>
          <a:p>
            <a:pPr>
              <a:defRPr/>
            </a:pPr>
            <a:endParaRPr lang="en-GB" dirty="0"/>
          </a:p>
        </p:txBody>
      </p:sp>
      <p:sp>
        <p:nvSpPr>
          <p:cNvPr id="9" name="Thought Bubble: Cloud 8">
            <a:extLst>
              <a:ext uri="{FF2B5EF4-FFF2-40B4-BE49-F238E27FC236}">
                <a16:creationId xmlns:a16="http://schemas.microsoft.com/office/drawing/2014/main" id="{7B708979-4824-1C12-AF11-44F15AB570AB}"/>
              </a:ext>
            </a:extLst>
          </p:cNvPr>
          <p:cNvSpPr/>
          <p:nvPr/>
        </p:nvSpPr>
        <p:spPr>
          <a:xfrm>
            <a:off x="4471219" y="3196431"/>
            <a:ext cx="3644791" cy="2216150"/>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0" name="TextBox 9">
            <a:extLst>
              <a:ext uri="{FF2B5EF4-FFF2-40B4-BE49-F238E27FC236}">
                <a16:creationId xmlns:a16="http://schemas.microsoft.com/office/drawing/2014/main" id="{ADE641EA-D6A8-349D-909C-0B5BE3776DE4}"/>
              </a:ext>
            </a:extLst>
          </p:cNvPr>
          <p:cNvSpPr txBox="1"/>
          <p:nvPr/>
        </p:nvSpPr>
        <p:spPr>
          <a:xfrm>
            <a:off x="5687323" y="3462735"/>
            <a:ext cx="2133600" cy="2216150"/>
          </a:xfrm>
          <a:prstGeom prst="rect">
            <a:avLst/>
          </a:prstGeom>
          <a:noFill/>
        </p:spPr>
        <p:txBody>
          <a:bodyPr>
            <a:spAutoFit/>
          </a:bodyPr>
          <a:lstStyle/>
          <a:p>
            <a:pPr>
              <a:defRPr/>
            </a:pPr>
            <a:r>
              <a:rPr lang="en-GB" altLang="en-US" sz="2000" dirty="0">
                <a:solidFill>
                  <a:schemeClr val="bg1"/>
                </a:solidFill>
              </a:rPr>
              <a:t>Emotions expressed:</a:t>
            </a:r>
          </a:p>
          <a:p>
            <a:pPr marL="285750" indent="-285750">
              <a:buFont typeface="Arial" panose="020B0604020202020204" pitchFamily="34" charset="0"/>
              <a:buChar char="•"/>
              <a:defRPr/>
            </a:pPr>
            <a:r>
              <a:rPr lang="en-GB" altLang="en-US" sz="1600" dirty="0">
                <a:solidFill>
                  <a:schemeClr val="bg1"/>
                </a:solidFill>
              </a:rPr>
              <a:t>Traumatic</a:t>
            </a:r>
          </a:p>
          <a:p>
            <a:pPr marL="285750" indent="-285750">
              <a:buFont typeface="Arial" panose="020B0604020202020204" pitchFamily="34" charset="0"/>
              <a:buChar char="•"/>
              <a:defRPr/>
            </a:pPr>
            <a:r>
              <a:rPr lang="en-GB" altLang="en-US" sz="1600" dirty="0">
                <a:solidFill>
                  <a:schemeClr val="bg1"/>
                </a:solidFill>
              </a:rPr>
              <a:t>Jealousy</a:t>
            </a:r>
          </a:p>
          <a:p>
            <a:pPr marL="285750" indent="-285750">
              <a:buFont typeface="Arial" panose="020B0604020202020204" pitchFamily="34" charset="0"/>
              <a:buChar char="•"/>
              <a:defRPr/>
            </a:pPr>
            <a:r>
              <a:rPr lang="en-GB" altLang="en-US" sz="1600" dirty="0">
                <a:solidFill>
                  <a:schemeClr val="bg1"/>
                </a:solidFill>
              </a:rPr>
              <a:t>Fraught</a:t>
            </a:r>
          </a:p>
          <a:p>
            <a:pPr marL="285750" indent="-285750">
              <a:buFont typeface="Arial" panose="020B0604020202020204" pitchFamily="34" charset="0"/>
              <a:buChar char="•"/>
              <a:defRPr/>
            </a:pPr>
            <a:r>
              <a:rPr lang="en-GB" altLang="en-US" sz="1600" dirty="0">
                <a:solidFill>
                  <a:schemeClr val="bg1"/>
                </a:solidFill>
              </a:rPr>
              <a:t>Difficult</a:t>
            </a:r>
          </a:p>
          <a:p>
            <a:pPr marL="285750" indent="-285750">
              <a:buFont typeface="Arial" panose="020B0604020202020204" pitchFamily="34" charset="0"/>
              <a:buChar char="•"/>
              <a:defRPr/>
            </a:pPr>
            <a:r>
              <a:rPr lang="en-GB" altLang="en-US" sz="1600" dirty="0">
                <a:solidFill>
                  <a:schemeClr val="bg1"/>
                </a:solidFill>
              </a:rPr>
              <a:t>Hard</a:t>
            </a:r>
          </a:p>
          <a:p>
            <a:pPr>
              <a:defRPr/>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AutoShape 2">
            <a:extLst>
              <a:ext uri="{FF2B5EF4-FFF2-40B4-BE49-F238E27FC236}">
                <a16:creationId xmlns:a16="http://schemas.microsoft.com/office/drawing/2014/main" id="{197BB6E8-F8F7-FB39-0288-B64B5EF39729}"/>
              </a:ext>
            </a:extLst>
          </p:cNvPr>
          <p:cNvSpPr>
            <a:spLocks noGrp="1"/>
          </p:cNvSpPr>
          <p:nvPr>
            <p:ph type="title"/>
          </p:nvPr>
        </p:nvSpPr>
        <p:spPr/>
        <p:txBody>
          <a:bodyPr/>
          <a:lstStyle/>
          <a:p>
            <a:pPr eaLnBrk="1" hangingPunct="1"/>
            <a:r>
              <a:rPr lang="en-GB" altLang="en-US" b="1"/>
              <a:t>Skills and Knowledge: Group Task</a:t>
            </a:r>
          </a:p>
        </p:txBody>
      </p:sp>
      <p:sp>
        <p:nvSpPr>
          <p:cNvPr id="26627" name="Rectangle 3">
            <a:extLst>
              <a:ext uri="{FF2B5EF4-FFF2-40B4-BE49-F238E27FC236}">
                <a16:creationId xmlns:a16="http://schemas.microsoft.com/office/drawing/2014/main" id="{75571593-F219-3BE6-701E-C2DD03532220}"/>
              </a:ext>
            </a:extLst>
          </p:cNvPr>
          <p:cNvSpPr>
            <a:spLocks noGrp="1"/>
          </p:cNvSpPr>
          <p:nvPr>
            <p:ph sz="half" idx="1"/>
          </p:nvPr>
        </p:nvSpPr>
        <p:spPr/>
        <p:txBody>
          <a:bodyPr/>
          <a:lstStyle/>
          <a:p>
            <a:pPr lvl="1" eaLnBrk="1" hangingPunct="1"/>
            <a:r>
              <a:rPr lang="en-GB" altLang="en-US"/>
              <a:t>What skills do we need in order to work successfully within a multi-agency arena?</a:t>
            </a:r>
          </a:p>
        </p:txBody>
      </p:sp>
      <p:sp>
        <p:nvSpPr>
          <p:cNvPr id="26628" name="Content Placeholder 1">
            <a:extLst>
              <a:ext uri="{FF2B5EF4-FFF2-40B4-BE49-F238E27FC236}">
                <a16:creationId xmlns:a16="http://schemas.microsoft.com/office/drawing/2014/main" id="{177494A2-0B5C-3EC8-A6D4-BF2BDFDE51B2}"/>
              </a:ext>
            </a:extLst>
          </p:cNvPr>
          <p:cNvSpPr>
            <a:spLocks noGrp="1"/>
          </p:cNvSpPr>
          <p:nvPr>
            <p:ph sz="half" idx="2"/>
          </p:nvPr>
        </p:nvSpPr>
        <p:spPr/>
        <p:txBody>
          <a:bodyPr/>
          <a:lstStyle/>
          <a:p>
            <a:pPr marL="171450" lvl="1">
              <a:spcBef>
                <a:spcPts val="750"/>
              </a:spcBef>
            </a:pPr>
            <a:r>
              <a:rPr lang="en-GB" altLang="en-US"/>
              <a:t>What knowledge do we need in order to work positively and successfully within a multi-agency arena?</a:t>
            </a:r>
          </a:p>
          <a:p>
            <a:pPr eaLnBrk="1" hangingPunct="1"/>
            <a:endParaRPr lang="en-US"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AutoShape 2">
            <a:extLst>
              <a:ext uri="{FF2B5EF4-FFF2-40B4-BE49-F238E27FC236}">
                <a16:creationId xmlns:a16="http://schemas.microsoft.com/office/drawing/2014/main" id="{1952BC35-A2D4-0C9F-FD11-63457999AC94}"/>
              </a:ext>
            </a:extLst>
          </p:cNvPr>
          <p:cNvSpPr>
            <a:spLocks noGrp="1"/>
          </p:cNvSpPr>
          <p:nvPr>
            <p:ph type="title"/>
          </p:nvPr>
        </p:nvSpPr>
        <p:spPr/>
        <p:txBody>
          <a:bodyPr/>
          <a:lstStyle/>
          <a:p>
            <a:pPr eaLnBrk="1" hangingPunct="1"/>
            <a:r>
              <a:rPr lang="en-GB" altLang="en-US" sz="4000" b="1"/>
              <a:t>Conditions which prompt collaboration</a:t>
            </a:r>
          </a:p>
        </p:txBody>
      </p:sp>
      <p:sp>
        <p:nvSpPr>
          <p:cNvPr id="27651" name="Rectangle 4">
            <a:extLst>
              <a:ext uri="{FF2B5EF4-FFF2-40B4-BE49-F238E27FC236}">
                <a16:creationId xmlns:a16="http://schemas.microsoft.com/office/drawing/2014/main" id="{9E777864-3BEA-D795-52FE-CA89F9FA46C6}"/>
              </a:ext>
            </a:extLst>
          </p:cNvPr>
          <p:cNvSpPr>
            <a:spLocks noGrp="1"/>
          </p:cNvSpPr>
          <p:nvPr>
            <p:ph sz="half" idx="1"/>
          </p:nvPr>
        </p:nvSpPr>
        <p:spPr/>
        <p:txBody>
          <a:bodyPr/>
          <a:lstStyle/>
          <a:p>
            <a:pPr eaLnBrk="1" hangingPunct="1"/>
            <a:r>
              <a:rPr lang="en-GB" altLang="en-US" sz="2000"/>
              <a:t>Geographical proximity</a:t>
            </a:r>
          </a:p>
          <a:p>
            <a:pPr eaLnBrk="1" hangingPunct="1"/>
            <a:r>
              <a:rPr lang="en-GB" altLang="en-US" sz="2000"/>
              <a:t>Good past experiences with others</a:t>
            </a:r>
          </a:p>
          <a:p>
            <a:pPr eaLnBrk="1" hangingPunct="1"/>
            <a:r>
              <a:rPr lang="en-GB" altLang="en-US" sz="2000"/>
              <a:t>Access to appropriate technologies</a:t>
            </a:r>
          </a:p>
          <a:p>
            <a:pPr eaLnBrk="1" hangingPunct="1"/>
            <a:r>
              <a:rPr lang="en-GB" altLang="en-US" sz="2000"/>
              <a:t>Threat of lost funding</a:t>
            </a:r>
          </a:p>
          <a:p>
            <a:pPr eaLnBrk="1" hangingPunct="1"/>
            <a:r>
              <a:rPr lang="en-GB" altLang="en-US" sz="2000"/>
              <a:t>Promise of additional satisfaction – job, status, money etc</a:t>
            </a:r>
          </a:p>
          <a:p>
            <a:pPr eaLnBrk="1" hangingPunct="1"/>
            <a:r>
              <a:rPr lang="en-GB" altLang="en-US" sz="2000"/>
              <a:t>Fixed term projects</a:t>
            </a:r>
          </a:p>
        </p:txBody>
      </p:sp>
      <p:sp>
        <p:nvSpPr>
          <p:cNvPr id="27652" name="Rectangle 5">
            <a:extLst>
              <a:ext uri="{FF2B5EF4-FFF2-40B4-BE49-F238E27FC236}">
                <a16:creationId xmlns:a16="http://schemas.microsoft.com/office/drawing/2014/main" id="{F7B80AFB-5C30-8668-DA57-2F5E6EF9D385}"/>
              </a:ext>
            </a:extLst>
          </p:cNvPr>
          <p:cNvSpPr>
            <a:spLocks noGrp="1"/>
          </p:cNvSpPr>
          <p:nvPr>
            <p:ph sz="half" idx="2"/>
          </p:nvPr>
        </p:nvSpPr>
        <p:spPr/>
        <p:txBody>
          <a:bodyPr/>
          <a:lstStyle/>
          <a:p>
            <a:pPr eaLnBrk="1" hangingPunct="1"/>
            <a:r>
              <a:rPr lang="en-GB" altLang="en-US" sz="2000"/>
              <a:t>Multi-needs clients</a:t>
            </a:r>
          </a:p>
          <a:p>
            <a:pPr eaLnBrk="1" hangingPunct="1"/>
            <a:r>
              <a:rPr lang="en-GB" altLang="en-US" sz="2000"/>
              <a:t>Cross-agency friendships</a:t>
            </a:r>
          </a:p>
          <a:p>
            <a:pPr eaLnBrk="1" hangingPunct="1"/>
            <a:r>
              <a:rPr lang="en-GB" altLang="en-US" sz="2000"/>
              <a:t>Client/Community crises</a:t>
            </a:r>
          </a:p>
          <a:p>
            <a:pPr eaLnBrk="1" hangingPunct="1"/>
            <a:r>
              <a:rPr lang="en-GB" altLang="en-US" sz="2000"/>
              <a:t>Professional specialisation</a:t>
            </a:r>
          </a:p>
          <a:p>
            <a:pPr eaLnBrk="1" hangingPunct="1"/>
            <a:r>
              <a:rPr lang="en-GB" altLang="en-US" sz="2000"/>
              <a:t>Proactive personnel</a:t>
            </a:r>
          </a:p>
          <a:p>
            <a:pPr eaLnBrk="1" hangingPunct="1"/>
            <a:r>
              <a:rPr lang="en-GB" altLang="en-US" sz="2000"/>
              <a:t>Scarce in-house/private resources</a:t>
            </a:r>
          </a:p>
          <a:p>
            <a:pPr eaLnBrk="1" hangingPunct="1"/>
            <a:r>
              <a:rPr lang="en-GB" altLang="en-US" sz="2000"/>
              <a:t>Voluntary/pilot programmes</a:t>
            </a:r>
          </a:p>
          <a:p>
            <a:pPr eaLnBrk="1" hangingPunct="1"/>
            <a:endParaRPr lang="en-GB" altLang="en-US" sz="20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AutoShape 2">
            <a:extLst>
              <a:ext uri="{FF2B5EF4-FFF2-40B4-BE49-F238E27FC236}">
                <a16:creationId xmlns:a16="http://schemas.microsoft.com/office/drawing/2014/main" id="{8761368A-38C4-28C6-77A4-97EBCCE41D36}"/>
              </a:ext>
            </a:extLst>
          </p:cNvPr>
          <p:cNvSpPr>
            <a:spLocks noGrp="1"/>
          </p:cNvSpPr>
          <p:nvPr>
            <p:ph type="title"/>
          </p:nvPr>
        </p:nvSpPr>
        <p:spPr/>
        <p:txBody>
          <a:bodyPr/>
          <a:lstStyle/>
          <a:p>
            <a:pPr eaLnBrk="1" hangingPunct="1"/>
            <a:r>
              <a:rPr lang="en-GB" altLang="en-US" sz="4000" b="1"/>
              <a:t>Conditions which restrain collaboration</a:t>
            </a:r>
          </a:p>
        </p:txBody>
      </p:sp>
      <p:sp>
        <p:nvSpPr>
          <p:cNvPr id="5124" name="Rectangle 4">
            <a:extLst>
              <a:ext uri="{FF2B5EF4-FFF2-40B4-BE49-F238E27FC236}">
                <a16:creationId xmlns:a16="http://schemas.microsoft.com/office/drawing/2014/main" id="{9BB15FD3-4C2E-ABD2-B5C2-CC7A3D1F8DB0}"/>
              </a:ext>
            </a:extLst>
          </p:cNvPr>
          <p:cNvSpPr>
            <a:spLocks noGrp="1" noChangeArrowheads="1"/>
          </p:cNvSpPr>
          <p:nvPr>
            <p:ph sz="half" idx="1"/>
          </p:nvPr>
        </p:nvSpPr>
        <p:spPr/>
        <p:txBody>
          <a:bodyPr rtlCol="0">
            <a:normAutofit/>
          </a:bodyPr>
          <a:lstStyle/>
          <a:p>
            <a:pPr>
              <a:lnSpc>
                <a:spcPct val="80000"/>
              </a:lnSpc>
              <a:defRPr/>
            </a:pPr>
            <a:r>
              <a:rPr lang="en-GB" altLang="en-US" sz="2000"/>
              <a:t>Geographical distance between agencies</a:t>
            </a:r>
          </a:p>
          <a:p>
            <a:pPr>
              <a:lnSpc>
                <a:spcPct val="80000"/>
              </a:lnSpc>
              <a:defRPr/>
            </a:pPr>
            <a:r>
              <a:rPr lang="en-GB" altLang="en-US" sz="2000"/>
              <a:t>Personality conflicts</a:t>
            </a:r>
          </a:p>
          <a:p>
            <a:pPr>
              <a:lnSpc>
                <a:spcPct val="80000"/>
              </a:lnSpc>
              <a:defRPr/>
            </a:pPr>
            <a:r>
              <a:rPr lang="en-GB" altLang="en-US" sz="2000"/>
              <a:t>Negative images of other agencies</a:t>
            </a:r>
          </a:p>
          <a:p>
            <a:pPr>
              <a:lnSpc>
                <a:spcPct val="80000"/>
              </a:lnSpc>
              <a:defRPr/>
            </a:pPr>
            <a:r>
              <a:rPr lang="en-GB" altLang="en-US" sz="2000"/>
              <a:t>Stigma of association with other agencies</a:t>
            </a:r>
          </a:p>
          <a:p>
            <a:pPr>
              <a:lnSpc>
                <a:spcPct val="80000"/>
              </a:lnSpc>
              <a:defRPr/>
            </a:pPr>
            <a:r>
              <a:rPr lang="en-GB" altLang="en-US" sz="2000"/>
              <a:t>Incompatible schedules</a:t>
            </a:r>
          </a:p>
          <a:p>
            <a:pPr>
              <a:lnSpc>
                <a:spcPct val="80000"/>
              </a:lnSpc>
              <a:defRPr/>
            </a:pPr>
            <a:r>
              <a:rPr lang="en-GB" altLang="en-US" sz="2000"/>
              <a:t>Incompatible goals</a:t>
            </a:r>
          </a:p>
          <a:p>
            <a:pPr>
              <a:lnSpc>
                <a:spcPct val="80000"/>
              </a:lnSpc>
              <a:defRPr/>
            </a:pPr>
            <a:r>
              <a:rPr lang="en-GB" altLang="en-US" sz="2000"/>
              <a:t>Poor information sharing</a:t>
            </a:r>
          </a:p>
          <a:p>
            <a:pPr>
              <a:lnSpc>
                <a:spcPct val="80000"/>
              </a:lnSpc>
              <a:defRPr/>
            </a:pPr>
            <a:r>
              <a:rPr lang="en-GB" altLang="en-US" sz="2000"/>
              <a:t>Private/in-house referrals</a:t>
            </a:r>
          </a:p>
          <a:p>
            <a:pPr>
              <a:lnSpc>
                <a:spcPct val="80000"/>
              </a:lnSpc>
              <a:defRPr/>
            </a:pPr>
            <a:r>
              <a:rPr lang="en-GB" altLang="en-US" sz="2000"/>
              <a:t>Internal mis-coordination</a:t>
            </a:r>
          </a:p>
        </p:txBody>
      </p:sp>
      <p:sp>
        <p:nvSpPr>
          <p:cNvPr id="5125" name="Rectangle 5">
            <a:extLst>
              <a:ext uri="{FF2B5EF4-FFF2-40B4-BE49-F238E27FC236}">
                <a16:creationId xmlns:a16="http://schemas.microsoft.com/office/drawing/2014/main" id="{63454514-D305-AD8A-F95F-796BAB831B9A}"/>
              </a:ext>
            </a:extLst>
          </p:cNvPr>
          <p:cNvSpPr>
            <a:spLocks noGrp="1" noChangeArrowheads="1"/>
          </p:cNvSpPr>
          <p:nvPr>
            <p:ph sz="half" idx="2"/>
          </p:nvPr>
        </p:nvSpPr>
        <p:spPr/>
        <p:txBody>
          <a:bodyPr rtlCol="0">
            <a:normAutofit/>
          </a:bodyPr>
          <a:lstStyle/>
          <a:p>
            <a:pPr>
              <a:lnSpc>
                <a:spcPct val="80000"/>
              </a:lnSpc>
              <a:defRPr/>
            </a:pPr>
            <a:r>
              <a:rPr lang="en-GB" altLang="en-US" sz="2000"/>
              <a:t>Legal prohibitions</a:t>
            </a:r>
          </a:p>
          <a:p>
            <a:pPr>
              <a:lnSpc>
                <a:spcPct val="80000"/>
              </a:lnSpc>
              <a:defRPr/>
            </a:pPr>
            <a:r>
              <a:rPr lang="en-GB" altLang="en-US" sz="2000"/>
              <a:t>Confidentiality restrictions</a:t>
            </a:r>
          </a:p>
          <a:p>
            <a:pPr>
              <a:lnSpc>
                <a:spcPct val="80000"/>
              </a:lnSpc>
              <a:defRPr/>
            </a:pPr>
            <a:r>
              <a:rPr lang="en-GB" altLang="en-US" sz="2000"/>
              <a:t>Paperwork avoided</a:t>
            </a:r>
          </a:p>
          <a:p>
            <a:pPr>
              <a:lnSpc>
                <a:spcPct val="80000"/>
              </a:lnSpc>
              <a:defRPr/>
            </a:pPr>
            <a:r>
              <a:rPr lang="en-GB" altLang="en-US" sz="2000"/>
              <a:t>Professional elitism</a:t>
            </a:r>
          </a:p>
          <a:p>
            <a:pPr>
              <a:lnSpc>
                <a:spcPct val="80000"/>
              </a:lnSpc>
              <a:defRPr/>
            </a:pPr>
            <a:r>
              <a:rPr lang="en-GB" altLang="en-US" sz="2000"/>
              <a:t>‘Superman’ syndrome</a:t>
            </a:r>
          </a:p>
          <a:p>
            <a:pPr>
              <a:lnSpc>
                <a:spcPct val="80000"/>
              </a:lnSpc>
              <a:defRPr/>
            </a:pPr>
            <a:r>
              <a:rPr lang="en-GB" altLang="en-US" sz="2000"/>
              <a:t>Bad past experiences with other agencies</a:t>
            </a:r>
          </a:p>
          <a:p>
            <a:pPr>
              <a:lnSpc>
                <a:spcPct val="80000"/>
              </a:lnSpc>
              <a:defRPr/>
            </a:pPr>
            <a:r>
              <a:rPr lang="en-GB" altLang="en-US" sz="2000"/>
              <a:t>Inadequate time/personnel</a:t>
            </a:r>
          </a:p>
          <a:p>
            <a:pPr>
              <a:lnSpc>
                <a:spcPct val="80000"/>
              </a:lnSpc>
              <a:defRPr/>
            </a:pPr>
            <a:r>
              <a:rPr lang="en-GB" altLang="en-US" sz="2000"/>
              <a:t>Fear of change</a:t>
            </a:r>
          </a:p>
          <a:p>
            <a:pPr>
              <a:lnSpc>
                <a:spcPct val="80000"/>
              </a:lnSpc>
              <a:defRPr/>
            </a:pPr>
            <a:r>
              <a:rPr lang="en-GB" altLang="en-US" sz="2000"/>
              <a:t>Unattractive cases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AutoShape 4">
            <a:extLst>
              <a:ext uri="{FF2B5EF4-FFF2-40B4-BE49-F238E27FC236}">
                <a16:creationId xmlns:a16="http://schemas.microsoft.com/office/drawing/2014/main" id="{3ABBEED3-05D3-EE20-AABA-96EDC6FBD0AD}"/>
              </a:ext>
            </a:extLst>
          </p:cNvPr>
          <p:cNvSpPr>
            <a:spLocks noGrp="1"/>
          </p:cNvSpPr>
          <p:nvPr>
            <p:ph type="title"/>
          </p:nvPr>
        </p:nvSpPr>
        <p:spPr/>
        <p:txBody>
          <a:bodyPr/>
          <a:lstStyle/>
          <a:p>
            <a:pPr eaLnBrk="1" hangingPunct="1"/>
            <a:r>
              <a:rPr lang="en-GB" altLang="en-US" sz="4000" b="1"/>
              <a:t>Conditions which attempt to make collaboration easier</a:t>
            </a:r>
          </a:p>
        </p:txBody>
      </p:sp>
      <p:sp>
        <p:nvSpPr>
          <p:cNvPr id="29699" name="Rectangle 5">
            <a:extLst>
              <a:ext uri="{FF2B5EF4-FFF2-40B4-BE49-F238E27FC236}">
                <a16:creationId xmlns:a16="http://schemas.microsoft.com/office/drawing/2014/main" id="{F2434E4E-9737-0C94-BC88-C926FA0DD132}"/>
              </a:ext>
            </a:extLst>
          </p:cNvPr>
          <p:cNvSpPr>
            <a:spLocks noGrp="1"/>
          </p:cNvSpPr>
          <p:nvPr>
            <p:ph sz="half" idx="1"/>
          </p:nvPr>
        </p:nvSpPr>
        <p:spPr/>
        <p:txBody>
          <a:bodyPr/>
          <a:lstStyle/>
          <a:p>
            <a:pPr eaLnBrk="1" hangingPunct="1"/>
            <a:r>
              <a:rPr lang="en-GB" altLang="en-US" sz="2400"/>
              <a:t>Legal permission to share information</a:t>
            </a:r>
          </a:p>
          <a:p>
            <a:pPr eaLnBrk="1" hangingPunct="1"/>
            <a:r>
              <a:rPr lang="en-GB" altLang="en-US" sz="2400"/>
              <a:t>Workers familiar with services</a:t>
            </a:r>
          </a:p>
          <a:p>
            <a:pPr eaLnBrk="1" hangingPunct="1"/>
            <a:r>
              <a:rPr lang="en-GB" altLang="en-US" sz="2400"/>
              <a:t>Common understanding of client needs</a:t>
            </a:r>
          </a:p>
          <a:p>
            <a:pPr eaLnBrk="1" hangingPunct="1"/>
            <a:r>
              <a:rPr lang="en-GB" altLang="en-US" sz="2400"/>
              <a:t>Strong, enthusiastic leadership</a:t>
            </a:r>
          </a:p>
          <a:p>
            <a:pPr eaLnBrk="1" hangingPunct="1"/>
            <a:endParaRPr lang="en-GB" altLang="en-US" sz="2400"/>
          </a:p>
        </p:txBody>
      </p:sp>
      <p:sp>
        <p:nvSpPr>
          <p:cNvPr id="29700" name="Rectangle 6">
            <a:extLst>
              <a:ext uri="{FF2B5EF4-FFF2-40B4-BE49-F238E27FC236}">
                <a16:creationId xmlns:a16="http://schemas.microsoft.com/office/drawing/2014/main" id="{850AA56E-2149-6D7F-9D8B-AD5C600F2340}"/>
              </a:ext>
            </a:extLst>
          </p:cNvPr>
          <p:cNvSpPr>
            <a:spLocks noGrp="1"/>
          </p:cNvSpPr>
          <p:nvPr>
            <p:ph sz="half" idx="2"/>
          </p:nvPr>
        </p:nvSpPr>
        <p:spPr/>
        <p:txBody>
          <a:bodyPr/>
          <a:lstStyle/>
          <a:p>
            <a:pPr eaLnBrk="1" hangingPunct="1"/>
            <a:r>
              <a:rPr lang="en-GB" altLang="en-US" sz="2400"/>
              <a:t>Group/team-building exercises</a:t>
            </a:r>
          </a:p>
          <a:p>
            <a:pPr eaLnBrk="1" hangingPunct="1"/>
            <a:r>
              <a:rPr lang="en-GB" altLang="en-US" sz="2400"/>
              <a:t>Concerted effort to streamline client experiences</a:t>
            </a:r>
          </a:p>
          <a:p>
            <a:pPr eaLnBrk="1" hangingPunct="1"/>
            <a:r>
              <a:rPr lang="en-GB" altLang="en-US" sz="2400"/>
              <a:t>Worker-level teams</a:t>
            </a:r>
          </a:p>
          <a:p>
            <a:pPr eaLnBrk="1" hangingPunct="1"/>
            <a:r>
              <a:rPr lang="en-GB" altLang="en-US" sz="2400"/>
              <a:t>Established division of labour</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AutoShape 4">
            <a:extLst>
              <a:ext uri="{FF2B5EF4-FFF2-40B4-BE49-F238E27FC236}">
                <a16:creationId xmlns:a16="http://schemas.microsoft.com/office/drawing/2014/main" id="{6E7B7CAD-3AE1-1F46-1952-480CC44412F1}"/>
              </a:ext>
            </a:extLst>
          </p:cNvPr>
          <p:cNvSpPr>
            <a:spLocks noGrp="1"/>
          </p:cNvSpPr>
          <p:nvPr>
            <p:ph type="title"/>
          </p:nvPr>
        </p:nvSpPr>
        <p:spPr/>
        <p:txBody>
          <a:bodyPr/>
          <a:lstStyle/>
          <a:p>
            <a:pPr eaLnBrk="1" hangingPunct="1"/>
            <a:r>
              <a:rPr lang="en-GB" altLang="en-US" sz="4000" b="1"/>
              <a:t>Conditions which appear to make collaboration more difficult</a:t>
            </a:r>
          </a:p>
        </p:txBody>
      </p:sp>
      <p:sp>
        <p:nvSpPr>
          <p:cNvPr id="30723" name="Rectangle 5">
            <a:extLst>
              <a:ext uri="{FF2B5EF4-FFF2-40B4-BE49-F238E27FC236}">
                <a16:creationId xmlns:a16="http://schemas.microsoft.com/office/drawing/2014/main" id="{24BE4B2C-BE14-6A5D-486A-719300D8A0CA}"/>
              </a:ext>
            </a:extLst>
          </p:cNvPr>
          <p:cNvSpPr>
            <a:spLocks noGrp="1"/>
          </p:cNvSpPr>
          <p:nvPr>
            <p:ph sz="half" idx="1"/>
          </p:nvPr>
        </p:nvSpPr>
        <p:spPr/>
        <p:txBody>
          <a:bodyPr/>
          <a:lstStyle/>
          <a:p>
            <a:pPr eaLnBrk="1" hangingPunct="1"/>
            <a:r>
              <a:rPr lang="en-GB" altLang="en-US" sz="2000"/>
              <a:t>Geographic distances</a:t>
            </a:r>
          </a:p>
          <a:p>
            <a:pPr eaLnBrk="1" hangingPunct="1"/>
            <a:r>
              <a:rPr lang="en-GB" altLang="en-US" sz="2000"/>
              <a:t>Confidentiality restrictions</a:t>
            </a:r>
          </a:p>
          <a:p>
            <a:pPr eaLnBrk="1" hangingPunct="1"/>
            <a:r>
              <a:rPr lang="en-GB" altLang="en-US" sz="2000"/>
              <a:t>Contradictory services</a:t>
            </a:r>
          </a:p>
          <a:p>
            <a:pPr eaLnBrk="1" hangingPunct="1"/>
            <a:r>
              <a:rPr lang="en-GB" altLang="en-US" sz="2000"/>
              <a:t>High personnel turnover</a:t>
            </a:r>
          </a:p>
          <a:p>
            <a:pPr eaLnBrk="1" hangingPunct="1"/>
            <a:r>
              <a:rPr lang="en-GB" altLang="en-US" sz="2000"/>
              <a:t>Uncooperative personnel</a:t>
            </a:r>
          </a:p>
          <a:p>
            <a:pPr eaLnBrk="1" hangingPunct="1"/>
            <a:r>
              <a:rPr lang="en-GB" altLang="en-US" sz="2000"/>
              <a:t>Personality conflicts</a:t>
            </a:r>
          </a:p>
          <a:p>
            <a:pPr eaLnBrk="1" hangingPunct="1"/>
            <a:r>
              <a:rPr lang="en-GB" altLang="en-US" sz="2000"/>
              <a:t>Unrealistic goals</a:t>
            </a:r>
          </a:p>
          <a:p>
            <a:pPr eaLnBrk="1" hangingPunct="1"/>
            <a:r>
              <a:rPr lang="en-GB" altLang="en-US" sz="2000"/>
              <a:t>Inadequate time</a:t>
            </a:r>
          </a:p>
          <a:p>
            <a:pPr eaLnBrk="1" hangingPunct="1"/>
            <a:r>
              <a:rPr lang="en-GB" altLang="en-US" sz="2000"/>
              <a:t>Confusion of jargon</a:t>
            </a:r>
          </a:p>
          <a:p>
            <a:pPr eaLnBrk="1" hangingPunct="1"/>
            <a:endParaRPr lang="en-GB" altLang="en-US" sz="2000"/>
          </a:p>
        </p:txBody>
      </p:sp>
      <p:sp>
        <p:nvSpPr>
          <p:cNvPr id="30724" name="Rectangle 6">
            <a:extLst>
              <a:ext uri="{FF2B5EF4-FFF2-40B4-BE49-F238E27FC236}">
                <a16:creationId xmlns:a16="http://schemas.microsoft.com/office/drawing/2014/main" id="{11011D45-26FE-6ED0-B05F-636627D33886}"/>
              </a:ext>
            </a:extLst>
          </p:cNvPr>
          <p:cNvSpPr>
            <a:spLocks noGrp="1"/>
          </p:cNvSpPr>
          <p:nvPr>
            <p:ph sz="half" idx="2"/>
          </p:nvPr>
        </p:nvSpPr>
        <p:spPr/>
        <p:txBody>
          <a:bodyPr/>
          <a:lstStyle/>
          <a:p>
            <a:pPr eaLnBrk="1" hangingPunct="1"/>
            <a:r>
              <a:rPr lang="en-GB" altLang="en-US" sz="2000"/>
              <a:t>Funding complications</a:t>
            </a:r>
          </a:p>
          <a:p>
            <a:pPr eaLnBrk="1" hangingPunct="1"/>
            <a:r>
              <a:rPr lang="en-GB" altLang="en-US" sz="2000"/>
              <a:t>Lack of information</a:t>
            </a:r>
          </a:p>
          <a:p>
            <a:pPr eaLnBrk="1" hangingPunct="1"/>
            <a:r>
              <a:rPr lang="en-GB" altLang="en-US" sz="2000"/>
              <a:t>Inconsistent rules/procedures</a:t>
            </a:r>
          </a:p>
          <a:p>
            <a:pPr eaLnBrk="1" hangingPunct="1"/>
            <a:r>
              <a:rPr lang="en-GB" altLang="en-US" sz="2000"/>
              <a:t>Agencies not understanding how each other operates</a:t>
            </a:r>
          </a:p>
          <a:p>
            <a:pPr eaLnBrk="1" hangingPunct="1"/>
            <a:r>
              <a:rPr lang="en-GB" altLang="en-US" sz="2000"/>
              <a:t>Even if there is understanding across agencies, agencies sometimes do not agree with, or respect, the system of operation of the other</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832FAA96-5492-6E74-AB5A-743B89C82669}"/>
              </a:ext>
            </a:extLst>
          </p:cNvPr>
          <p:cNvSpPr>
            <a:spLocks noGrp="1"/>
          </p:cNvSpPr>
          <p:nvPr>
            <p:ph type="title"/>
          </p:nvPr>
        </p:nvSpPr>
        <p:spPr/>
        <p:txBody>
          <a:bodyPr/>
          <a:lstStyle/>
          <a:p>
            <a:pPr eaLnBrk="1" hangingPunct="1"/>
            <a:r>
              <a:rPr lang="en-GB" altLang="en-US" sz="4000" b="1"/>
              <a:t>Where did multi-agency partnership working originate from?</a:t>
            </a:r>
          </a:p>
        </p:txBody>
      </p:sp>
      <p:sp>
        <p:nvSpPr>
          <p:cNvPr id="31747" name="Rectangle 3">
            <a:extLst>
              <a:ext uri="{FF2B5EF4-FFF2-40B4-BE49-F238E27FC236}">
                <a16:creationId xmlns:a16="http://schemas.microsoft.com/office/drawing/2014/main" id="{D777733E-3748-C1D1-6C35-41BB1E49FFD9}"/>
              </a:ext>
            </a:extLst>
          </p:cNvPr>
          <p:cNvSpPr>
            <a:spLocks noGrp="1"/>
          </p:cNvSpPr>
          <p:nvPr>
            <p:ph type="body" idx="1"/>
          </p:nvPr>
        </p:nvSpPr>
        <p:spPr/>
        <p:txBody>
          <a:bodyPr>
            <a:normAutofit/>
          </a:bodyPr>
          <a:lstStyle/>
          <a:p>
            <a:pPr eaLnBrk="1" hangingPunct="1"/>
            <a:r>
              <a:rPr lang="en-GB" altLang="en-US" sz="2400" dirty="0"/>
              <a:t>Not a new development;</a:t>
            </a:r>
          </a:p>
          <a:p>
            <a:pPr eaLnBrk="1" hangingPunct="1"/>
            <a:r>
              <a:rPr lang="en-GB" altLang="en-US" sz="2400" dirty="0"/>
              <a:t>As early as the mid 19</a:t>
            </a:r>
            <a:r>
              <a:rPr lang="en-GB" altLang="en-US" sz="2400" baseline="30000" dirty="0"/>
              <a:t>th</a:t>
            </a:r>
            <a:r>
              <a:rPr lang="en-GB" altLang="en-US" sz="2400" dirty="0"/>
              <a:t> Century, health and social services were working together to endeavour to reduce poverty in England;</a:t>
            </a:r>
          </a:p>
          <a:p>
            <a:pPr eaLnBrk="1" hangingPunct="1"/>
            <a:r>
              <a:rPr lang="en-GB" altLang="en-US" sz="2400" dirty="0"/>
              <a:t>It was not until the Thatcher Years – the 1980s – that the foundations of multi-agency partnership working were laid;</a:t>
            </a:r>
          </a:p>
          <a:p>
            <a:pPr eaLnBrk="1" hangingPunct="1"/>
            <a:r>
              <a:rPr lang="en-GB" altLang="en-US" sz="2400" dirty="0"/>
              <a:t>Children Act 1989 established the statutory requirement for inter-agency collaboration and joint working in relation to children and young people, requiring professionals to ‘work together better’.</a:t>
            </a:r>
          </a:p>
          <a:p>
            <a:pPr algn="r" eaLnBrk="1" hangingPunct="1">
              <a:buFont typeface="Wingdings" panose="05000000000000000000" pitchFamily="2" charset="2"/>
              <a:buNone/>
            </a:pPr>
            <a:r>
              <a:rPr lang="en-GB" altLang="en-US" sz="1600" dirty="0"/>
              <a:t>(Cheminais, 2009, p. 1)</a:t>
            </a:r>
          </a:p>
          <a:p>
            <a:pPr eaLnBrk="1" hangingPunct="1"/>
            <a:endParaRPr lang="en-GB" altLang="en-US" sz="16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140E97F6-4175-D8E3-FD41-92AB0FCEC434}"/>
              </a:ext>
            </a:extLst>
          </p:cNvPr>
          <p:cNvSpPr>
            <a:spLocks noGrp="1"/>
          </p:cNvSpPr>
          <p:nvPr>
            <p:ph type="title"/>
          </p:nvPr>
        </p:nvSpPr>
        <p:spPr/>
        <p:txBody>
          <a:bodyPr/>
          <a:lstStyle/>
          <a:p>
            <a:pPr eaLnBrk="1" hangingPunct="1"/>
            <a:r>
              <a:rPr lang="en-GB" altLang="en-US" sz="4000" b="1"/>
              <a:t>Where did multi-agency partnership working originate from?</a:t>
            </a:r>
          </a:p>
        </p:txBody>
      </p:sp>
      <p:sp>
        <p:nvSpPr>
          <p:cNvPr id="59395" name="Rectangle 3">
            <a:extLst>
              <a:ext uri="{FF2B5EF4-FFF2-40B4-BE49-F238E27FC236}">
                <a16:creationId xmlns:a16="http://schemas.microsoft.com/office/drawing/2014/main" id="{5687BB1C-9E86-0D49-441F-2BFB86902669}"/>
              </a:ext>
            </a:extLst>
          </p:cNvPr>
          <p:cNvSpPr>
            <a:spLocks noGrp="1" noChangeArrowheads="1"/>
          </p:cNvSpPr>
          <p:nvPr>
            <p:ph idx="1"/>
          </p:nvPr>
        </p:nvSpPr>
        <p:spPr/>
        <p:txBody>
          <a:bodyPr rtlCol="0">
            <a:normAutofit/>
          </a:bodyPr>
          <a:lstStyle/>
          <a:p>
            <a:pPr>
              <a:defRPr/>
            </a:pPr>
            <a:r>
              <a:rPr lang="en-GB" altLang="en-US" sz="2400" dirty="0"/>
              <a:t>Multi-lateral partnerships of the 1990s to tackle cross-cutting issues</a:t>
            </a:r>
          </a:p>
          <a:p>
            <a:pPr lvl="3">
              <a:defRPr/>
            </a:pPr>
            <a:r>
              <a:rPr lang="en-GB" altLang="en-US" sz="1600" dirty="0"/>
              <a:t>Social Exclusion</a:t>
            </a:r>
          </a:p>
          <a:p>
            <a:pPr lvl="3">
              <a:defRPr/>
            </a:pPr>
            <a:r>
              <a:rPr lang="en-GB" altLang="en-US" sz="1600" dirty="0"/>
              <a:t>Community Safety</a:t>
            </a:r>
          </a:p>
          <a:p>
            <a:pPr lvl="3">
              <a:defRPr/>
            </a:pPr>
            <a:r>
              <a:rPr lang="en-GB" altLang="en-US" sz="1600" dirty="0"/>
              <a:t>Neighbourhood Regeneration</a:t>
            </a:r>
          </a:p>
          <a:p>
            <a:pPr>
              <a:defRPr/>
            </a:pPr>
            <a:r>
              <a:rPr lang="en-GB" altLang="en-US" sz="2400" dirty="0"/>
              <a:t>Government funded initiatives to promote integrated services and more co-ordinated partnership working – these have all promoted multi-agency working:</a:t>
            </a:r>
          </a:p>
          <a:p>
            <a:pPr lvl="3">
              <a:defRPr/>
            </a:pPr>
            <a:r>
              <a:rPr lang="en-GB" altLang="en-US" sz="1600" dirty="0"/>
              <a:t>Sure Start</a:t>
            </a:r>
          </a:p>
          <a:p>
            <a:pPr lvl="3">
              <a:defRPr/>
            </a:pPr>
            <a:r>
              <a:rPr lang="en-GB" altLang="en-US" sz="1600" dirty="0"/>
              <a:t>Youth Offending Teams</a:t>
            </a:r>
          </a:p>
          <a:p>
            <a:pPr lvl="3">
              <a:defRPr/>
            </a:pPr>
            <a:r>
              <a:rPr lang="en-GB" altLang="en-US" sz="1600" dirty="0"/>
              <a:t>Connexions (England only)</a:t>
            </a:r>
          </a:p>
          <a:p>
            <a:pPr algn="r">
              <a:buNone/>
              <a:defRPr/>
            </a:pPr>
            <a:r>
              <a:rPr lang="en-GB" altLang="en-US" sz="1400" dirty="0"/>
              <a:t>(Cheminais, 2009, p. 1)</a:t>
            </a:r>
          </a:p>
          <a:p>
            <a:pPr>
              <a:buNone/>
              <a:defRPr/>
            </a:pPr>
            <a:endParaRPr lang="en-GB"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EC71D3BE-DC61-C29E-C1AE-530FEC7361BF}"/>
              </a:ext>
            </a:extLst>
          </p:cNvPr>
          <p:cNvSpPr>
            <a:spLocks noGrp="1"/>
          </p:cNvSpPr>
          <p:nvPr>
            <p:ph type="title"/>
          </p:nvPr>
        </p:nvSpPr>
        <p:spPr/>
        <p:txBody>
          <a:bodyPr/>
          <a:lstStyle/>
          <a:p>
            <a:pPr eaLnBrk="1" hangingPunct="1"/>
            <a:r>
              <a:rPr lang="en-GB" altLang="en-US" sz="4000" b="1"/>
              <a:t>Where did multi-agency partnership working originate from?</a:t>
            </a:r>
          </a:p>
        </p:txBody>
      </p:sp>
      <p:sp>
        <p:nvSpPr>
          <p:cNvPr id="63491" name="Rectangle 3">
            <a:extLst>
              <a:ext uri="{FF2B5EF4-FFF2-40B4-BE49-F238E27FC236}">
                <a16:creationId xmlns:a16="http://schemas.microsoft.com/office/drawing/2014/main" id="{883EC523-5087-1755-DC1F-EABBDE37A712}"/>
              </a:ext>
            </a:extLst>
          </p:cNvPr>
          <p:cNvSpPr>
            <a:spLocks noGrp="1" noChangeArrowheads="1"/>
          </p:cNvSpPr>
          <p:nvPr>
            <p:ph idx="1"/>
          </p:nvPr>
        </p:nvSpPr>
        <p:spPr/>
        <p:txBody>
          <a:bodyPr rtlCol="0">
            <a:normAutofit/>
          </a:bodyPr>
          <a:lstStyle/>
          <a:p>
            <a:pPr>
              <a:lnSpc>
                <a:spcPct val="80000"/>
              </a:lnSpc>
              <a:defRPr/>
            </a:pPr>
            <a:r>
              <a:rPr lang="en-GB" altLang="en-US" sz="2000" dirty="0"/>
              <a:t>However despite the introduction of Government legislation and initiatives to promote closer partnership working, there existed…</a:t>
            </a:r>
          </a:p>
          <a:p>
            <a:pPr>
              <a:lnSpc>
                <a:spcPct val="80000"/>
              </a:lnSpc>
              <a:buNone/>
              <a:defRPr/>
            </a:pPr>
            <a:endParaRPr lang="en-GB" altLang="en-US" sz="2000" dirty="0"/>
          </a:p>
          <a:p>
            <a:pPr lvl="2">
              <a:lnSpc>
                <a:spcPct val="80000"/>
              </a:lnSpc>
              <a:defRPr/>
            </a:pPr>
            <a:r>
              <a:rPr lang="en-GB" altLang="en-US" dirty="0"/>
              <a:t>A lack of information sharing across agencies and services</a:t>
            </a:r>
          </a:p>
          <a:p>
            <a:pPr lvl="2">
              <a:lnSpc>
                <a:spcPct val="80000"/>
              </a:lnSpc>
              <a:defRPr/>
            </a:pPr>
            <a:r>
              <a:rPr lang="en-GB" altLang="en-US" dirty="0"/>
              <a:t>Duplicated assessments to identify needs and subsequent provision </a:t>
            </a:r>
          </a:p>
          <a:p>
            <a:pPr lvl="2">
              <a:lnSpc>
                <a:spcPct val="80000"/>
              </a:lnSpc>
              <a:defRPr/>
            </a:pPr>
            <a:r>
              <a:rPr lang="en-GB" altLang="en-US" dirty="0"/>
              <a:t>Poorly co-ordinated integrated activities across agencies</a:t>
            </a:r>
          </a:p>
          <a:p>
            <a:pPr lvl="2">
              <a:lnSpc>
                <a:spcPct val="80000"/>
              </a:lnSpc>
              <a:defRPr/>
            </a:pPr>
            <a:r>
              <a:rPr lang="en-GB" altLang="en-US" dirty="0"/>
              <a:t>Too much ‘buck-passing’ and referring on of clients between agencies</a:t>
            </a:r>
          </a:p>
          <a:p>
            <a:pPr lvl="2">
              <a:lnSpc>
                <a:spcPct val="80000"/>
              </a:lnSpc>
              <a:defRPr/>
            </a:pPr>
            <a:r>
              <a:rPr lang="en-GB" altLang="en-US" dirty="0"/>
              <a:t>A lack of continuity and inconsistent levels of service provision</a:t>
            </a:r>
          </a:p>
          <a:p>
            <a:pPr lvl="2">
              <a:lnSpc>
                <a:spcPct val="80000"/>
              </a:lnSpc>
              <a:defRPr/>
            </a:pPr>
            <a:r>
              <a:rPr lang="en-GB" altLang="en-US" dirty="0"/>
              <a:t>Unclear accountability</a:t>
            </a:r>
          </a:p>
          <a:p>
            <a:pPr lvl="2">
              <a:lnSpc>
                <a:spcPct val="80000"/>
              </a:lnSpc>
              <a:buNone/>
              <a:defRPr/>
            </a:pPr>
            <a:endParaRPr lang="en-GB" altLang="en-US" dirty="0"/>
          </a:p>
          <a:p>
            <a:pPr marL="0" indent="0">
              <a:lnSpc>
                <a:spcPct val="80000"/>
              </a:lnSpc>
              <a:buNone/>
              <a:defRPr/>
            </a:pPr>
            <a:endParaRPr lang="en-GB" altLang="en-US" sz="3200" dirty="0"/>
          </a:p>
          <a:p>
            <a:pPr algn="r">
              <a:lnSpc>
                <a:spcPct val="80000"/>
              </a:lnSpc>
              <a:buNone/>
              <a:defRPr/>
            </a:pPr>
            <a:r>
              <a:rPr lang="en-GB" altLang="en-US" sz="1200" dirty="0"/>
              <a:t>(Cheminais, 2009, p. 2)</a:t>
            </a:r>
            <a:endParaRPr lang="en-GB" altLang="en-US" sz="3200" dirty="0"/>
          </a:p>
          <a:p>
            <a:pPr lvl="2">
              <a:lnSpc>
                <a:spcPct val="80000"/>
              </a:lnSpc>
              <a:defRPr/>
            </a:pPr>
            <a:endParaRPr lang="en-GB" altLang="en-US" sz="1600" dirty="0"/>
          </a:p>
          <a:p>
            <a:pPr>
              <a:lnSpc>
                <a:spcPct val="80000"/>
              </a:lnSpc>
              <a:defRPr/>
            </a:pPr>
            <a:endParaRPr lang="en-GB" altLang="en-US" sz="20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2E0312FB-A583-62B3-3306-45DF12E5D707}"/>
              </a:ext>
            </a:extLst>
          </p:cNvPr>
          <p:cNvSpPr>
            <a:spLocks noGrp="1"/>
          </p:cNvSpPr>
          <p:nvPr>
            <p:ph type="title"/>
          </p:nvPr>
        </p:nvSpPr>
        <p:spPr/>
        <p:txBody>
          <a:bodyPr/>
          <a:lstStyle/>
          <a:p>
            <a:pPr eaLnBrk="1" hangingPunct="1"/>
            <a:r>
              <a:rPr lang="en-GB" altLang="en-US" sz="4000" b="1"/>
              <a:t>Where did multi-agency partnership working originate from?</a:t>
            </a:r>
          </a:p>
        </p:txBody>
      </p:sp>
      <p:sp>
        <p:nvSpPr>
          <p:cNvPr id="63491" name="Rectangle 3">
            <a:extLst>
              <a:ext uri="{FF2B5EF4-FFF2-40B4-BE49-F238E27FC236}">
                <a16:creationId xmlns:a16="http://schemas.microsoft.com/office/drawing/2014/main" id="{8448A527-3F61-C559-4504-7E92A7AD2D30}"/>
              </a:ext>
            </a:extLst>
          </p:cNvPr>
          <p:cNvSpPr>
            <a:spLocks noGrp="1" noChangeArrowheads="1"/>
          </p:cNvSpPr>
          <p:nvPr>
            <p:ph idx="1"/>
          </p:nvPr>
        </p:nvSpPr>
        <p:spPr/>
        <p:txBody>
          <a:bodyPr rtlCol="0">
            <a:normAutofit lnSpcReduction="10000"/>
          </a:bodyPr>
          <a:lstStyle/>
          <a:p>
            <a:pPr>
              <a:lnSpc>
                <a:spcPct val="80000"/>
              </a:lnSpc>
              <a:defRPr/>
            </a:pPr>
            <a:r>
              <a:rPr lang="en-GB" altLang="en-US" dirty="0"/>
              <a:t>Every Child Matters (DfES 2003)  - an important piece of legislation in response to the Lord Laming inquiry into the death of Victoria </a:t>
            </a:r>
            <a:r>
              <a:rPr lang="en-GB" altLang="en-US" dirty="0" err="1"/>
              <a:t>Climbi</a:t>
            </a:r>
            <a:r>
              <a:rPr lang="en-US" altLang="en-US" dirty="0"/>
              <a:t>é</a:t>
            </a:r>
          </a:p>
          <a:p>
            <a:pPr lvl="1">
              <a:lnSpc>
                <a:spcPct val="80000"/>
              </a:lnSpc>
              <a:defRPr/>
            </a:pPr>
            <a:r>
              <a:rPr lang="en-US" altLang="en-US" sz="2000" dirty="0"/>
              <a:t>Has an</a:t>
            </a:r>
            <a:r>
              <a:rPr lang="en-GB" altLang="en-US" sz="2000" dirty="0"/>
              <a:t> emphasis on ‘joined-up services’ and its aspiration of ‘improving the outcomes of children and young people’, following the death of Victoria </a:t>
            </a:r>
            <a:r>
              <a:rPr lang="en-GB" altLang="en-US" sz="2000" dirty="0" err="1"/>
              <a:t>Climbié</a:t>
            </a:r>
            <a:r>
              <a:rPr lang="en-GB" altLang="en-US" sz="2000" dirty="0"/>
              <a:t> (Davies, 2009, pp. 187-201; Wood and Hine 2009, pp. 1-2).  </a:t>
            </a:r>
          </a:p>
          <a:p>
            <a:pPr>
              <a:lnSpc>
                <a:spcPct val="80000"/>
              </a:lnSpc>
              <a:defRPr/>
            </a:pPr>
            <a:endParaRPr lang="en-US" altLang="en-US" dirty="0"/>
          </a:p>
          <a:p>
            <a:pPr>
              <a:lnSpc>
                <a:spcPct val="80000"/>
              </a:lnSpc>
              <a:defRPr/>
            </a:pPr>
            <a:r>
              <a:rPr lang="en-GB" altLang="en-US" dirty="0"/>
              <a:t>Children Act 2004 strengthened the requirements for agencies to work together more closely in multidisciplinary teams</a:t>
            </a:r>
          </a:p>
          <a:p>
            <a:pPr marL="0" indent="0">
              <a:lnSpc>
                <a:spcPct val="80000"/>
              </a:lnSpc>
              <a:buNone/>
              <a:defRPr/>
            </a:pPr>
            <a:endParaRPr lang="en-GB" altLang="en-US" dirty="0"/>
          </a:p>
          <a:p>
            <a:pPr>
              <a:lnSpc>
                <a:spcPct val="80000"/>
              </a:lnSpc>
              <a:defRPr/>
            </a:pPr>
            <a:r>
              <a:rPr lang="en-GB" altLang="en-US" dirty="0"/>
              <a:t>Baby Peter - 2007</a:t>
            </a:r>
          </a:p>
          <a:p>
            <a:pPr algn="r">
              <a:lnSpc>
                <a:spcPct val="80000"/>
              </a:lnSpc>
              <a:buNone/>
              <a:defRPr/>
            </a:pPr>
            <a:r>
              <a:rPr lang="en-GB" altLang="en-US" sz="1100" dirty="0"/>
              <a:t>(Cheminais, 2009, p. 2</a:t>
            </a:r>
            <a:r>
              <a:rPr lang="en-GB" altLang="en-US" sz="1000" dirty="0"/>
              <a:t>)</a:t>
            </a:r>
            <a:endParaRPr lang="en-GB" altLang="en-US" sz="2000" dirty="0"/>
          </a:p>
          <a:p>
            <a:pPr lvl="2">
              <a:lnSpc>
                <a:spcPct val="80000"/>
              </a:lnSpc>
              <a:defRPr/>
            </a:pPr>
            <a:endParaRPr lang="en-GB" altLang="en-US" sz="1600" dirty="0"/>
          </a:p>
          <a:p>
            <a:pPr>
              <a:lnSpc>
                <a:spcPct val="80000"/>
              </a:lnSpc>
              <a:defRPr/>
            </a:pPr>
            <a:endParaRPr lang="en-GB" altLang="en-US" sz="2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281FB8BB-F495-9BFE-20EA-392FF4FCE3F9}"/>
              </a:ext>
            </a:extLst>
          </p:cNvPr>
          <p:cNvSpPr>
            <a:spLocks noGrp="1"/>
          </p:cNvSpPr>
          <p:nvPr>
            <p:ph type="title"/>
          </p:nvPr>
        </p:nvSpPr>
        <p:spPr/>
        <p:txBody>
          <a:bodyPr/>
          <a:lstStyle/>
          <a:p>
            <a:pPr eaLnBrk="1" hangingPunct="1"/>
            <a:r>
              <a:rPr lang="en-GB" altLang="en-US" sz="4000" b="1"/>
              <a:t>The concept of partnership working </a:t>
            </a:r>
          </a:p>
        </p:txBody>
      </p:sp>
      <p:sp>
        <p:nvSpPr>
          <p:cNvPr id="39939" name="Rectangle 3">
            <a:extLst>
              <a:ext uri="{FF2B5EF4-FFF2-40B4-BE49-F238E27FC236}">
                <a16:creationId xmlns:a16="http://schemas.microsoft.com/office/drawing/2014/main" id="{FB767CFF-A7B2-C511-228F-E9F0CD44F1F7}"/>
              </a:ext>
            </a:extLst>
          </p:cNvPr>
          <p:cNvSpPr>
            <a:spLocks noGrp="1"/>
          </p:cNvSpPr>
          <p:nvPr>
            <p:ph type="body" idx="1"/>
          </p:nvPr>
        </p:nvSpPr>
        <p:spPr/>
        <p:txBody>
          <a:bodyPr/>
          <a:lstStyle/>
          <a:p>
            <a:pPr eaLnBrk="1" hangingPunct="1"/>
            <a:r>
              <a:rPr lang="en-GB" altLang="en-US"/>
              <a:t>Multi-agency working is where practitioners from more than one agency work together jointly, sharing aims, information, tasks and responsibilities in order to intervene early to prevent problems arising</a:t>
            </a:r>
          </a:p>
          <a:p>
            <a:pPr eaLnBrk="1" hangingPunct="1"/>
            <a:r>
              <a:rPr lang="en-GB" altLang="en-US"/>
              <a:t>It involves joint planning and delivery of co-ordinated services that are responsive to children and young people’s needs</a:t>
            </a:r>
          </a:p>
          <a:p>
            <a:pPr eaLnBrk="1" hangingPunct="1">
              <a:buFont typeface="Wingdings" panose="05000000000000000000" pitchFamily="2" charset="2"/>
              <a:buNone/>
            </a:pPr>
            <a:endParaRPr lang="en-GB" altLang="en-US" sz="1400"/>
          </a:p>
          <a:p>
            <a:pPr algn="r" eaLnBrk="1" hangingPunct="1">
              <a:buFont typeface="Wingdings" panose="05000000000000000000" pitchFamily="2" charset="2"/>
              <a:buNone/>
            </a:pPr>
            <a:r>
              <a:rPr lang="en-GB" altLang="en-US" sz="1400"/>
              <a:t>(Cheminais, 2009, p. 4)</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BCFD918B-FAF6-DEA4-7CDB-3650B8703369}"/>
              </a:ext>
            </a:extLst>
          </p:cNvPr>
          <p:cNvSpPr>
            <a:spLocks noGrp="1"/>
          </p:cNvSpPr>
          <p:nvPr>
            <p:ph type="title"/>
          </p:nvPr>
        </p:nvSpPr>
        <p:spPr/>
        <p:txBody>
          <a:bodyPr/>
          <a:lstStyle/>
          <a:p>
            <a:pPr eaLnBrk="1" hangingPunct="1"/>
            <a:r>
              <a:rPr lang="en-GB" altLang="en-US" b="1" dirty="0"/>
              <a:t>Terms</a:t>
            </a:r>
          </a:p>
        </p:txBody>
      </p:sp>
      <p:sp>
        <p:nvSpPr>
          <p:cNvPr id="41987" name="Rectangle 3">
            <a:extLst>
              <a:ext uri="{FF2B5EF4-FFF2-40B4-BE49-F238E27FC236}">
                <a16:creationId xmlns:a16="http://schemas.microsoft.com/office/drawing/2014/main" id="{A1F242BC-ED75-10F4-E15C-4C4CAF0B2F4E}"/>
              </a:ext>
            </a:extLst>
          </p:cNvPr>
          <p:cNvSpPr>
            <a:spLocks noGrp="1"/>
          </p:cNvSpPr>
          <p:nvPr>
            <p:ph type="body" idx="1"/>
          </p:nvPr>
        </p:nvSpPr>
        <p:spPr>
          <a:xfrm>
            <a:off x="838200" y="1502569"/>
            <a:ext cx="10515600" cy="4351338"/>
          </a:xfrm>
        </p:spPr>
        <p:txBody>
          <a:bodyPr/>
          <a:lstStyle/>
          <a:p>
            <a:pPr eaLnBrk="1" hangingPunct="1">
              <a:lnSpc>
                <a:spcPct val="80000"/>
              </a:lnSpc>
            </a:pPr>
            <a:r>
              <a:rPr lang="en-GB" altLang="en-US" sz="2000" dirty="0"/>
              <a:t>Inter-agency working</a:t>
            </a:r>
          </a:p>
          <a:p>
            <a:pPr lvl="2" eaLnBrk="1" hangingPunct="1">
              <a:lnSpc>
                <a:spcPct val="80000"/>
              </a:lnSpc>
            </a:pPr>
            <a:r>
              <a:rPr lang="en-GB" altLang="en-US" sz="1600" dirty="0"/>
              <a:t>Where more than one agency work together in a planned and formal way</a:t>
            </a:r>
          </a:p>
          <a:p>
            <a:pPr eaLnBrk="1" hangingPunct="1">
              <a:lnSpc>
                <a:spcPct val="80000"/>
              </a:lnSpc>
            </a:pPr>
            <a:r>
              <a:rPr lang="en-GB" altLang="en-US" sz="2000" dirty="0"/>
              <a:t>Integrated working</a:t>
            </a:r>
          </a:p>
          <a:p>
            <a:pPr lvl="2" eaLnBrk="1" hangingPunct="1">
              <a:lnSpc>
                <a:spcPct val="80000"/>
              </a:lnSpc>
            </a:pPr>
            <a:r>
              <a:rPr lang="en-GB" altLang="en-US" sz="1600" dirty="0"/>
              <a:t>Where practitioners work together, adopting common processes to deliver front line services, co-ordinated and built around the needs of children and young people</a:t>
            </a:r>
          </a:p>
          <a:p>
            <a:pPr eaLnBrk="1" hangingPunct="1">
              <a:lnSpc>
                <a:spcPct val="80000"/>
              </a:lnSpc>
            </a:pPr>
            <a:r>
              <a:rPr lang="en-GB" altLang="en-US" sz="2000" dirty="0"/>
              <a:t>Multi-professional/multidisciplinary working</a:t>
            </a:r>
          </a:p>
          <a:p>
            <a:pPr lvl="2" eaLnBrk="1" hangingPunct="1">
              <a:lnSpc>
                <a:spcPct val="80000"/>
              </a:lnSpc>
            </a:pPr>
            <a:r>
              <a:rPr lang="en-GB" altLang="en-US" sz="1600" dirty="0"/>
              <a:t>Where staff with different professional backgrounds and training work together</a:t>
            </a:r>
          </a:p>
          <a:p>
            <a:pPr eaLnBrk="1" hangingPunct="1">
              <a:lnSpc>
                <a:spcPct val="80000"/>
              </a:lnSpc>
            </a:pPr>
            <a:r>
              <a:rPr lang="en-GB" altLang="en-US" sz="2000" dirty="0"/>
              <a:t>Joint working</a:t>
            </a:r>
          </a:p>
          <a:p>
            <a:pPr lvl="2" eaLnBrk="1" hangingPunct="1">
              <a:lnSpc>
                <a:spcPct val="80000"/>
              </a:lnSpc>
            </a:pPr>
            <a:r>
              <a:rPr lang="en-GB" altLang="en-US" sz="1600" dirty="0"/>
              <a:t>When professionals from more that one agency work together on a specific project or initiative</a:t>
            </a:r>
          </a:p>
          <a:p>
            <a:pPr eaLnBrk="1" hangingPunct="1">
              <a:lnSpc>
                <a:spcPct val="80000"/>
              </a:lnSpc>
            </a:pPr>
            <a:r>
              <a:rPr lang="en-GB" altLang="en-US" sz="2000" dirty="0"/>
              <a:t>Partnership working</a:t>
            </a:r>
          </a:p>
          <a:p>
            <a:pPr lvl="2" eaLnBrk="1" hangingPunct="1">
              <a:lnSpc>
                <a:spcPct val="80000"/>
              </a:lnSpc>
            </a:pPr>
            <a:r>
              <a:rPr lang="en-GB" altLang="en-US" sz="1600" dirty="0"/>
              <a:t>Refers to the processes that build relationships between different groups and professionals and services at different levels, to get things done</a:t>
            </a:r>
          </a:p>
          <a:p>
            <a:pPr lvl="2" eaLnBrk="1" hangingPunct="1">
              <a:lnSpc>
                <a:spcPct val="80000"/>
              </a:lnSpc>
            </a:pPr>
            <a:endParaRPr lang="en-GB" altLang="en-US" sz="1600" dirty="0"/>
          </a:p>
        </p:txBody>
      </p:sp>
      <p:sp>
        <p:nvSpPr>
          <p:cNvPr id="41988" name="Rectangle 4">
            <a:extLst>
              <a:ext uri="{FF2B5EF4-FFF2-40B4-BE49-F238E27FC236}">
                <a16:creationId xmlns:a16="http://schemas.microsoft.com/office/drawing/2014/main" id="{0E5A96A9-351B-38C9-00DB-C713A9C7401A}"/>
              </a:ext>
            </a:extLst>
          </p:cNvPr>
          <p:cNvSpPr>
            <a:spLocks noChangeArrowheads="1"/>
          </p:cNvSpPr>
          <p:nvPr/>
        </p:nvSpPr>
        <p:spPr bwMode="auto">
          <a:xfrm>
            <a:off x="9369534" y="5287274"/>
            <a:ext cx="2317750" cy="338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600" dirty="0"/>
              <a:t>(Cheminais, 2009, p. 5)</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0BA45A41-25FD-BE12-06FE-82401A53BB46}"/>
              </a:ext>
            </a:extLst>
          </p:cNvPr>
          <p:cNvSpPr>
            <a:spLocks noGrp="1"/>
          </p:cNvSpPr>
          <p:nvPr>
            <p:ph type="title"/>
          </p:nvPr>
        </p:nvSpPr>
        <p:spPr/>
        <p:txBody>
          <a:bodyPr/>
          <a:lstStyle/>
          <a:p>
            <a:pPr eaLnBrk="1" hangingPunct="1"/>
            <a:endParaRPr lang="en-US" altLang="en-US"/>
          </a:p>
        </p:txBody>
      </p:sp>
      <p:sp>
        <p:nvSpPr>
          <p:cNvPr id="44035" name="Rectangle 3">
            <a:extLst>
              <a:ext uri="{FF2B5EF4-FFF2-40B4-BE49-F238E27FC236}">
                <a16:creationId xmlns:a16="http://schemas.microsoft.com/office/drawing/2014/main" id="{61D8BF44-486F-6CC1-2975-F6EEB39F68CE}"/>
              </a:ext>
            </a:extLst>
          </p:cNvPr>
          <p:cNvSpPr>
            <a:spLocks noGrp="1"/>
          </p:cNvSpPr>
          <p:nvPr>
            <p:ph type="body" idx="1"/>
          </p:nvPr>
        </p:nvSpPr>
        <p:spPr/>
        <p:txBody>
          <a:bodyPr/>
          <a:lstStyle/>
          <a:p>
            <a:pPr eaLnBrk="1" hangingPunct="1"/>
            <a:r>
              <a:rPr lang="en-GB" altLang="en-US"/>
              <a:t>“To gain real advantage from any collaboration, something has to be achieved that could not have been achieved by any one of the agencies acting alone”</a:t>
            </a:r>
          </a:p>
          <a:p>
            <a:pPr eaLnBrk="1" hangingPunct="1"/>
            <a:endParaRPr lang="en-GB" altLang="en-US"/>
          </a:p>
          <a:p>
            <a:pPr algn="r" eaLnBrk="1" hangingPunct="1">
              <a:buFont typeface="Wingdings" panose="05000000000000000000" pitchFamily="2" charset="2"/>
              <a:buNone/>
            </a:pPr>
            <a:r>
              <a:rPr lang="en-GB" altLang="en-US" sz="1800"/>
              <a:t>(Parton and Vangen, 2004, p. 2 </a:t>
            </a:r>
            <a:r>
              <a:rPr lang="en-GB" altLang="en-US" sz="1800" i="1"/>
              <a:t>cited in </a:t>
            </a:r>
            <a:r>
              <a:rPr lang="en-GB" altLang="en-US" sz="1800"/>
              <a:t>Cheminais, 2009, p. 8)</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56D31821-6626-706F-2317-5CBF3FFA8F00}"/>
              </a:ext>
            </a:extLst>
          </p:cNvPr>
          <p:cNvSpPr>
            <a:spLocks noGrp="1"/>
          </p:cNvSpPr>
          <p:nvPr>
            <p:ph type="title"/>
          </p:nvPr>
        </p:nvSpPr>
        <p:spPr/>
        <p:txBody>
          <a:bodyPr/>
          <a:lstStyle/>
          <a:p>
            <a:pPr eaLnBrk="1" hangingPunct="1"/>
            <a:r>
              <a:rPr lang="en-GB" altLang="en-US" b="1" dirty="0"/>
              <a:t>Understanding Young People’s Needs</a:t>
            </a:r>
            <a:endParaRPr lang="en-US" altLang="en-US" b="1" dirty="0"/>
          </a:p>
        </p:txBody>
      </p:sp>
      <p:sp>
        <p:nvSpPr>
          <p:cNvPr id="3" name="Content Placeholder 2">
            <a:extLst>
              <a:ext uri="{FF2B5EF4-FFF2-40B4-BE49-F238E27FC236}">
                <a16:creationId xmlns:a16="http://schemas.microsoft.com/office/drawing/2014/main" id="{69DA82F7-FD0F-0A82-9FD2-C823B87F3B09}"/>
              </a:ext>
            </a:extLst>
          </p:cNvPr>
          <p:cNvSpPr>
            <a:spLocks noGrp="1"/>
          </p:cNvSpPr>
          <p:nvPr>
            <p:ph idx="1"/>
          </p:nvPr>
        </p:nvSpPr>
        <p:spPr>
          <a:xfrm>
            <a:off x="713251" y="1547330"/>
            <a:ext cx="10515600" cy="4351338"/>
          </a:xfrm>
        </p:spPr>
        <p:txBody>
          <a:bodyPr rtlCol="0">
            <a:normAutofit fontScale="77500" lnSpcReduction="20000"/>
          </a:bodyPr>
          <a:lstStyle/>
          <a:p>
            <a:pPr lvl="1">
              <a:defRPr/>
            </a:pPr>
            <a:r>
              <a:rPr lang="en-US" sz="2200" b="1" dirty="0"/>
              <a:t>Social needs</a:t>
            </a:r>
            <a:r>
              <a:rPr lang="en-US" sz="2200" dirty="0"/>
              <a:t>: employment and training, money, voluntary work, family, relationships, leisure, sport, hobbies, entertainment, information on health, sexual health and drugs</a:t>
            </a:r>
          </a:p>
          <a:p>
            <a:pPr lvl="1">
              <a:defRPr/>
            </a:pPr>
            <a:r>
              <a:rPr lang="en-US" sz="2200" b="1" dirty="0"/>
              <a:t>Emotional needs</a:t>
            </a:r>
            <a:r>
              <a:rPr lang="en-US" sz="2200" dirty="0"/>
              <a:t>: confidence, self image, coping with feelings, mental health</a:t>
            </a:r>
          </a:p>
          <a:p>
            <a:pPr lvl="1">
              <a:defRPr/>
            </a:pPr>
            <a:r>
              <a:rPr lang="en-US" sz="2200" b="1" dirty="0"/>
              <a:t>Educational needs</a:t>
            </a:r>
            <a:r>
              <a:rPr lang="en-US" sz="2200" dirty="0"/>
              <a:t>: basic skills, school, college, training, educational grants, culture and history</a:t>
            </a:r>
          </a:p>
          <a:p>
            <a:pPr lvl="1">
              <a:defRPr/>
            </a:pPr>
            <a:endParaRPr lang="en-US" dirty="0"/>
          </a:p>
          <a:p>
            <a:pPr marL="0" indent="0">
              <a:buNone/>
              <a:defRPr/>
            </a:pPr>
            <a:r>
              <a:rPr lang="en-US" dirty="0"/>
              <a:t>When considering your current practice, what do you see as young people’s:</a:t>
            </a:r>
          </a:p>
          <a:p>
            <a:pPr marL="457200" indent="-457200">
              <a:buFont typeface="+mj-lt"/>
              <a:buAutoNum type="arabicPeriod"/>
              <a:defRPr/>
            </a:pPr>
            <a:r>
              <a:rPr lang="en-US" dirty="0"/>
              <a:t>social needs</a:t>
            </a:r>
          </a:p>
          <a:p>
            <a:pPr marL="457200" indent="-457200">
              <a:buFont typeface="+mj-lt"/>
              <a:buAutoNum type="arabicPeriod"/>
              <a:defRPr/>
            </a:pPr>
            <a:r>
              <a:rPr lang="en-US" dirty="0"/>
              <a:t>emotional needs </a:t>
            </a:r>
          </a:p>
          <a:p>
            <a:pPr marL="457200" indent="-457200">
              <a:buFont typeface="+mj-lt"/>
              <a:buAutoNum type="arabicPeriod"/>
              <a:defRPr/>
            </a:pPr>
            <a:r>
              <a:rPr lang="en-US" dirty="0"/>
              <a:t>educational needs</a:t>
            </a:r>
          </a:p>
          <a:p>
            <a:pPr marL="342900" lvl="1" indent="0">
              <a:buNone/>
              <a:defRPr/>
            </a:pPr>
            <a:endParaRPr lang="en-US" dirty="0"/>
          </a:p>
          <a:p>
            <a:pPr marL="342900" lvl="1" indent="0">
              <a:buNone/>
              <a:defRPr/>
            </a:pPr>
            <a:endParaRPr lang="en-US" dirty="0"/>
          </a:p>
          <a:p>
            <a:pPr>
              <a:defRPr/>
            </a:pPr>
            <a:r>
              <a:rPr lang="en-US" dirty="0"/>
              <a:t>What are the factors that could affect these needs and the nature of the effect (e.g. adolescence, family/relationships, peer pressures, school, unemployment etc.)</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AutoShape 2">
            <a:extLst>
              <a:ext uri="{FF2B5EF4-FFF2-40B4-BE49-F238E27FC236}">
                <a16:creationId xmlns:a16="http://schemas.microsoft.com/office/drawing/2014/main" id="{19B6F5BE-C4AF-7A44-EA28-5F2F44F24F1D}"/>
              </a:ext>
            </a:extLst>
          </p:cNvPr>
          <p:cNvSpPr>
            <a:spLocks noGrp="1"/>
          </p:cNvSpPr>
          <p:nvPr>
            <p:ph type="ctrTitle"/>
          </p:nvPr>
        </p:nvSpPr>
        <p:spPr/>
        <p:txBody>
          <a:bodyPr/>
          <a:lstStyle/>
          <a:p>
            <a:pPr eaLnBrk="1" hangingPunct="1"/>
            <a:r>
              <a:rPr lang="en-GB" altLang="en-US" b="1"/>
              <a:t>‘John’ – an exercise in multi-agency working</a:t>
            </a:r>
          </a:p>
        </p:txBody>
      </p:sp>
      <p:sp>
        <p:nvSpPr>
          <p:cNvPr id="47107" name="Rectangle 3">
            <a:extLst>
              <a:ext uri="{FF2B5EF4-FFF2-40B4-BE49-F238E27FC236}">
                <a16:creationId xmlns:a16="http://schemas.microsoft.com/office/drawing/2014/main" id="{AFA2F9DD-028F-C4C9-6FD5-3BA7DEFAD683}"/>
              </a:ext>
            </a:extLst>
          </p:cNvPr>
          <p:cNvSpPr>
            <a:spLocks noGrp="1"/>
          </p:cNvSpPr>
          <p:nvPr>
            <p:ph type="subTitle" idx="1"/>
          </p:nvPr>
        </p:nvSpPr>
        <p:spPr/>
        <p:txBody>
          <a:bodyPr/>
          <a:lstStyle/>
          <a:p>
            <a:pPr eaLnBrk="1" hangingPunct="1"/>
            <a:endParaRPr lang="en-GB" altLang="en-US"/>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AutoShape 2">
            <a:extLst>
              <a:ext uri="{FF2B5EF4-FFF2-40B4-BE49-F238E27FC236}">
                <a16:creationId xmlns:a16="http://schemas.microsoft.com/office/drawing/2014/main" id="{975E194D-0882-D972-A24B-93239757D3E9}"/>
              </a:ext>
            </a:extLst>
          </p:cNvPr>
          <p:cNvSpPr>
            <a:spLocks noGrp="1"/>
          </p:cNvSpPr>
          <p:nvPr>
            <p:ph type="title"/>
          </p:nvPr>
        </p:nvSpPr>
        <p:spPr/>
        <p:txBody>
          <a:bodyPr/>
          <a:lstStyle/>
          <a:p>
            <a:pPr eaLnBrk="1" hangingPunct="1"/>
            <a:r>
              <a:rPr lang="en-GB" altLang="en-US" sz="4800" b="1"/>
              <a:t>Task 1 </a:t>
            </a:r>
            <a:r>
              <a:rPr lang="en-GB" altLang="en-US" sz="4800"/>
              <a:t>	</a:t>
            </a:r>
          </a:p>
        </p:txBody>
      </p:sp>
      <p:sp>
        <p:nvSpPr>
          <p:cNvPr id="48131" name="Rectangle 3">
            <a:extLst>
              <a:ext uri="{FF2B5EF4-FFF2-40B4-BE49-F238E27FC236}">
                <a16:creationId xmlns:a16="http://schemas.microsoft.com/office/drawing/2014/main" id="{E679C1AC-653A-05BE-01A4-C3482D6F5190}"/>
              </a:ext>
            </a:extLst>
          </p:cNvPr>
          <p:cNvSpPr>
            <a:spLocks noGrp="1"/>
          </p:cNvSpPr>
          <p:nvPr>
            <p:ph idx="1"/>
          </p:nvPr>
        </p:nvSpPr>
        <p:spPr/>
        <p:txBody>
          <a:bodyPr/>
          <a:lstStyle/>
          <a:p>
            <a:pPr eaLnBrk="1" hangingPunct="1"/>
            <a:r>
              <a:rPr lang="en-GB" altLang="en-US" sz="3600"/>
              <a:t>Read the information about John and the area where he’s from</a:t>
            </a:r>
          </a:p>
          <a:p>
            <a:pPr lvl="1" eaLnBrk="1" hangingPunct="1"/>
            <a:r>
              <a:rPr lang="en-GB" altLang="en-US" sz="2800"/>
              <a:t>In your groups, discuss the most pressing issues faced by John</a:t>
            </a:r>
          </a:p>
          <a:p>
            <a:pPr lvl="1" eaLnBrk="1" hangingPunct="1"/>
            <a:r>
              <a:rPr lang="en-GB" altLang="en-US" sz="2800"/>
              <a:t>What support does John require?</a:t>
            </a:r>
          </a:p>
          <a:p>
            <a:pPr lvl="1" eaLnBrk="1" hangingPunct="1"/>
            <a:r>
              <a:rPr lang="en-GB" altLang="en-US" sz="2800"/>
              <a:t>Which agencies would be in a position to address John’s needs and to support him to improve his situation?</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AutoShape 2">
            <a:extLst>
              <a:ext uri="{FF2B5EF4-FFF2-40B4-BE49-F238E27FC236}">
                <a16:creationId xmlns:a16="http://schemas.microsoft.com/office/drawing/2014/main" id="{62BCAC94-5236-199B-E25D-672AD0B835A7}"/>
              </a:ext>
            </a:extLst>
          </p:cNvPr>
          <p:cNvSpPr>
            <a:spLocks noGrp="1"/>
          </p:cNvSpPr>
          <p:nvPr>
            <p:ph type="title"/>
          </p:nvPr>
        </p:nvSpPr>
        <p:spPr/>
        <p:txBody>
          <a:bodyPr/>
          <a:lstStyle/>
          <a:p>
            <a:pPr eaLnBrk="1" hangingPunct="1"/>
            <a:r>
              <a:rPr lang="en-GB" altLang="en-US" sz="4800" b="1"/>
              <a:t>Services</a:t>
            </a:r>
          </a:p>
        </p:txBody>
      </p:sp>
      <p:sp>
        <p:nvSpPr>
          <p:cNvPr id="49155" name="Rectangle 3">
            <a:extLst>
              <a:ext uri="{FF2B5EF4-FFF2-40B4-BE49-F238E27FC236}">
                <a16:creationId xmlns:a16="http://schemas.microsoft.com/office/drawing/2014/main" id="{CE8471F4-84B9-C9E0-5160-595EB33E9F90}"/>
              </a:ext>
            </a:extLst>
          </p:cNvPr>
          <p:cNvSpPr>
            <a:spLocks noGrp="1"/>
          </p:cNvSpPr>
          <p:nvPr>
            <p:ph idx="1"/>
          </p:nvPr>
        </p:nvSpPr>
        <p:spPr/>
        <p:txBody>
          <a:bodyPr/>
          <a:lstStyle/>
          <a:p>
            <a:pPr eaLnBrk="1" hangingPunct="1"/>
            <a:r>
              <a:rPr lang="en-GB" altLang="en-US"/>
              <a:t>Social Work Department</a:t>
            </a:r>
          </a:p>
          <a:p>
            <a:pPr eaLnBrk="1" hangingPunct="1"/>
            <a:r>
              <a:rPr lang="en-GB" altLang="en-US"/>
              <a:t>Local Housing Association</a:t>
            </a:r>
          </a:p>
          <a:p>
            <a:pPr eaLnBrk="1" hangingPunct="1"/>
            <a:r>
              <a:rPr lang="en-GB" altLang="en-US"/>
              <a:t>Community Police</a:t>
            </a:r>
          </a:p>
          <a:p>
            <a:pPr eaLnBrk="1" hangingPunct="1"/>
            <a:r>
              <a:rPr lang="en-GB" altLang="en-US"/>
              <a:t>Youth Service (there is a local youth centre, and also a Detached Youth Work Team working in the local area)</a:t>
            </a:r>
          </a:p>
          <a:p>
            <a:pPr eaLnBrk="1" hangingPunct="1"/>
            <a:r>
              <a:rPr lang="en-GB" altLang="en-US"/>
              <a:t>Community Development Team</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AutoShape 2">
            <a:extLst>
              <a:ext uri="{FF2B5EF4-FFF2-40B4-BE49-F238E27FC236}">
                <a16:creationId xmlns:a16="http://schemas.microsoft.com/office/drawing/2014/main" id="{8961AC55-5573-A7E7-FE7F-60287C07AC47}"/>
              </a:ext>
            </a:extLst>
          </p:cNvPr>
          <p:cNvSpPr>
            <a:spLocks noGrp="1"/>
          </p:cNvSpPr>
          <p:nvPr>
            <p:ph type="title"/>
          </p:nvPr>
        </p:nvSpPr>
        <p:spPr/>
        <p:txBody>
          <a:bodyPr/>
          <a:lstStyle/>
          <a:p>
            <a:pPr eaLnBrk="1" hangingPunct="1"/>
            <a:r>
              <a:rPr lang="en-GB" altLang="en-US" sz="4800" b="1"/>
              <a:t>Task 2</a:t>
            </a:r>
          </a:p>
        </p:txBody>
      </p:sp>
      <p:sp>
        <p:nvSpPr>
          <p:cNvPr id="50179" name="Rectangle 3">
            <a:extLst>
              <a:ext uri="{FF2B5EF4-FFF2-40B4-BE49-F238E27FC236}">
                <a16:creationId xmlns:a16="http://schemas.microsoft.com/office/drawing/2014/main" id="{33CF0897-600E-76D6-AD9B-09DEA1E87A3A}"/>
              </a:ext>
            </a:extLst>
          </p:cNvPr>
          <p:cNvSpPr>
            <a:spLocks noGrp="1"/>
          </p:cNvSpPr>
          <p:nvPr>
            <p:ph idx="1"/>
          </p:nvPr>
        </p:nvSpPr>
        <p:spPr/>
        <p:txBody>
          <a:bodyPr>
            <a:normAutofit/>
          </a:bodyPr>
          <a:lstStyle/>
          <a:p>
            <a:pPr marL="400050" indent="-400050">
              <a:buFont typeface="Wingdings" panose="05000000000000000000" pitchFamily="2" charset="2"/>
              <a:buAutoNum type="arabicPeriod"/>
            </a:pPr>
            <a:r>
              <a:rPr lang="en-GB" altLang="en-US" dirty="0"/>
              <a:t>What is your remit in supporting John?</a:t>
            </a:r>
          </a:p>
          <a:p>
            <a:pPr marL="400050" indent="-400050">
              <a:buFont typeface="Wingdings" panose="05000000000000000000" pitchFamily="2" charset="2"/>
              <a:buAutoNum type="arabicPeriod"/>
            </a:pPr>
            <a:r>
              <a:rPr lang="en-GB" altLang="en-US" dirty="0"/>
              <a:t>What are John’s:</a:t>
            </a:r>
          </a:p>
          <a:p>
            <a:pPr lvl="2" indent="-342900">
              <a:buFont typeface="Calibri Light" panose="020F0302020204030204" pitchFamily="34" charset="0"/>
              <a:buAutoNum type="arabicPeriod"/>
            </a:pPr>
            <a:r>
              <a:rPr lang="en-US" altLang="en-US" dirty="0"/>
              <a:t>social needs</a:t>
            </a:r>
          </a:p>
          <a:p>
            <a:pPr lvl="2" indent="-342900">
              <a:buFont typeface="Calibri Light" panose="020F0302020204030204" pitchFamily="34" charset="0"/>
              <a:buAutoNum type="arabicPeriod"/>
            </a:pPr>
            <a:r>
              <a:rPr lang="en-US" altLang="en-US" dirty="0"/>
              <a:t>emotional needs </a:t>
            </a:r>
          </a:p>
          <a:p>
            <a:pPr lvl="2" indent="-342900">
              <a:buFont typeface="Calibri Light" panose="020F0302020204030204" pitchFamily="34" charset="0"/>
              <a:buAutoNum type="arabicPeriod"/>
            </a:pPr>
            <a:r>
              <a:rPr lang="en-US" altLang="en-US" dirty="0"/>
              <a:t>educational needs</a:t>
            </a:r>
            <a:endParaRPr lang="en-GB" altLang="en-US" dirty="0"/>
          </a:p>
          <a:p>
            <a:pPr marL="400050" indent="-400050">
              <a:buFont typeface="Wingdings" panose="05000000000000000000" pitchFamily="2" charset="2"/>
              <a:buAutoNum type="arabicPeriod"/>
            </a:pPr>
            <a:r>
              <a:rPr lang="en-GB" altLang="en-US" dirty="0"/>
              <a:t>What can you (the agency/organisation) contribute and how best can this be delivered?</a:t>
            </a:r>
          </a:p>
          <a:p>
            <a:pPr marL="400050" indent="-400050">
              <a:buFont typeface="Wingdings" panose="05000000000000000000" pitchFamily="2" charset="2"/>
              <a:buAutoNum type="arabicPeriod"/>
            </a:pPr>
            <a:r>
              <a:rPr lang="en-GB" altLang="en-US" dirty="0"/>
              <a:t>How can you work with others to provide a better service?</a:t>
            </a:r>
          </a:p>
          <a:p>
            <a:pPr marL="400050" indent="-400050">
              <a:buFont typeface="Wingdings" panose="05000000000000000000" pitchFamily="2" charset="2"/>
              <a:buAutoNum type="arabicPeriod"/>
            </a:pPr>
            <a:r>
              <a:rPr lang="en-GB" altLang="en-US" dirty="0"/>
              <a:t>John’s potential responses to the different agencies???</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AutoShape 2">
            <a:extLst>
              <a:ext uri="{FF2B5EF4-FFF2-40B4-BE49-F238E27FC236}">
                <a16:creationId xmlns:a16="http://schemas.microsoft.com/office/drawing/2014/main" id="{BFFAF9FD-B45F-22F3-3EA4-6FC29398BE31}"/>
              </a:ext>
            </a:extLst>
          </p:cNvPr>
          <p:cNvSpPr>
            <a:spLocks noGrp="1"/>
          </p:cNvSpPr>
          <p:nvPr>
            <p:ph type="title"/>
          </p:nvPr>
        </p:nvSpPr>
        <p:spPr/>
        <p:txBody>
          <a:bodyPr/>
          <a:lstStyle/>
          <a:p>
            <a:pPr eaLnBrk="1" hangingPunct="1"/>
            <a:r>
              <a:rPr lang="en-GB" altLang="en-US" sz="4800" b="1"/>
              <a:t>Task 3</a:t>
            </a:r>
          </a:p>
        </p:txBody>
      </p:sp>
      <p:sp>
        <p:nvSpPr>
          <p:cNvPr id="37891" name="Rectangle 3">
            <a:extLst>
              <a:ext uri="{FF2B5EF4-FFF2-40B4-BE49-F238E27FC236}">
                <a16:creationId xmlns:a16="http://schemas.microsoft.com/office/drawing/2014/main" id="{7FAEB271-CD79-0C9C-6F3D-CBE12F6F0430}"/>
              </a:ext>
            </a:extLst>
          </p:cNvPr>
          <p:cNvSpPr>
            <a:spLocks noGrp="1" noChangeArrowheads="1"/>
          </p:cNvSpPr>
          <p:nvPr>
            <p:ph idx="1"/>
          </p:nvPr>
        </p:nvSpPr>
        <p:spPr/>
        <p:txBody>
          <a:bodyPr/>
          <a:lstStyle/>
          <a:p>
            <a:pPr eaLnBrk="1" hangingPunct="1">
              <a:defRPr/>
            </a:pPr>
            <a:r>
              <a:rPr lang="en-GB" altLang="en-US" dirty="0"/>
              <a:t>The Multi Agency Meeting…</a:t>
            </a:r>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eaLnBrk="1" hangingPunct="1">
              <a:defRPr/>
            </a:pPr>
            <a:endParaRPr lang="en-GB" altLang="en-US" dirty="0"/>
          </a:p>
          <a:p>
            <a:pPr marL="0" indent="0">
              <a:buNone/>
              <a:defRPr/>
            </a:pPr>
            <a:endParaRPr lang="en-GB" altLang="en-US" b="1" dirty="0"/>
          </a:p>
        </p:txBody>
      </p:sp>
      <p:pic>
        <p:nvPicPr>
          <p:cNvPr id="51204" name="Picture 4">
            <a:extLst>
              <a:ext uri="{FF2B5EF4-FFF2-40B4-BE49-F238E27FC236}">
                <a16:creationId xmlns:a16="http://schemas.microsoft.com/office/drawing/2014/main" id="{5AAD05F2-3F10-7C56-1242-2FC09589E54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51289" y="2673351"/>
            <a:ext cx="4289425" cy="1897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AutoShape 2">
            <a:extLst>
              <a:ext uri="{FF2B5EF4-FFF2-40B4-BE49-F238E27FC236}">
                <a16:creationId xmlns:a16="http://schemas.microsoft.com/office/drawing/2014/main" id="{0FAC0257-96FA-059C-AA5F-D2AEC20F693C}"/>
              </a:ext>
            </a:extLst>
          </p:cNvPr>
          <p:cNvSpPr>
            <a:spLocks noGrp="1"/>
          </p:cNvSpPr>
          <p:nvPr>
            <p:ph type="title"/>
          </p:nvPr>
        </p:nvSpPr>
        <p:spPr/>
        <p:txBody>
          <a:bodyPr/>
          <a:lstStyle/>
          <a:p>
            <a:pPr eaLnBrk="1" hangingPunct="1"/>
            <a:r>
              <a:rPr lang="en-GB" altLang="en-US"/>
              <a:t>Reference List	</a:t>
            </a:r>
          </a:p>
        </p:txBody>
      </p:sp>
      <p:sp>
        <p:nvSpPr>
          <p:cNvPr id="52227" name="Rectangle 3">
            <a:extLst>
              <a:ext uri="{FF2B5EF4-FFF2-40B4-BE49-F238E27FC236}">
                <a16:creationId xmlns:a16="http://schemas.microsoft.com/office/drawing/2014/main" id="{A8D4A58E-B729-1E22-A2F3-391AB7B4222C}"/>
              </a:ext>
            </a:extLst>
          </p:cNvPr>
          <p:cNvSpPr>
            <a:spLocks noGrp="1"/>
          </p:cNvSpPr>
          <p:nvPr>
            <p:ph idx="1"/>
          </p:nvPr>
        </p:nvSpPr>
        <p:spPr>
          <a:xfrm>
            <a:off x="838200" y="1524612"/>
            <a:ext cx="10515600" cy="4351338"/>
          </a:xfrm>
        </p:spPr>
        <p:txBody>
          <a:bodyPr>
            <a:normAutofit fontScale="92500" lnSpcReduction="20000"/>
          </a:bodyPr>
          <a:lstStyle/>
          <a:p>
            <a:pPr eaLnBrk="1" hangingPunct="1"/>
            <a:r>
              <a:rPr lang="en-GB" altLang="en-US" dirty="0"/>
              <a:t>Cheminais, R., (2009) </a:t>
            </a:r>
            <a:r>
              <a:rPr lang="en-GB" altLang="en-US" i="1" dirty="0"/>
              <a:t>Effective Multi-Agency Partnerships: putting Every Child Matters into Practice</a:t>
            </a:r>
            <a:r>
              <a:rPr lang="en-GB" altLang="en-US" dirty="0"/>
              <a:t>, London: SAGE Publications.</a:t>
            </a:r>
          </a:p>
          <a:p>
            <a:pPr eaLnBrk="1" hangingPunct="1"/>
            <a:r>
              <a:rPr lang="en-GB" altLang="en-US" dirty="0"/>
              <a:t>Harrison R, Wise C, (2005) </a:t>
            </a:r>
            <a:r>
              <a:rPr lang="en-GB" altLang="en-US" i="1" dirty="0"/>
              <a:t>Working with Young People</a:t>
            </a:r>
            <a:r>
              <a:rPr lang="en-GB" altLang="en-US" dirty="0"/>
              <a:t>, London: SAGE publications.</a:t>
            </a:r>
          </a:p>
          <a:p>
            <a:pPr eaLnBrk="1" hangingPunct="1"/>
            <a:r>
              <a:rPr lang="en-GB" altLang="en-US" dirty="0"/>
              <a:t>Harrison R, Benjamin C, Curran S, Hunter R, (2007) </a:t>
            </a:r>
            <a:r>
              <a:rPr lang="en-GB" altLang="en-US" i="1" dirty="0"/>
              <a:t>Leading Work with Young People, </a:t>
            </a:r>
            <a:r>
              <a:rPr lang="en-GB" altLang="en-US" dirty="0"/>
              <a:t>London: SAGE Publications.</a:t>
            </a:r>
          </a:p>
          <a:p>
            <a:pPr eaLnBrk="1" hangingPunct="1"/>
            <a:r>
              <a:rPr lang="en-GB" altLang="en-US" dirty="0"/>
              <a:t>Lacey P, (2001) </a:t>
            </a:r>
            <a:r>
              <a:rPr lang="en-GB" altLang="en-US" i="1" dirty="0"/>
              <a:t>Support Partnerships: Collaboration in action</a:t>
            </a:r>
            <a:r>
              <a:rPr lang="en-GB" altLang="en-US" dirty="0"/>
              <a:t>, London: David Fulton Publishers.</a:t>
            </a:r>
          </a:p>
          <a:p>
            <a:r>
              <a:rPr lang="en-GB" altLang="en-US" sz="1600" noProof="1">
                <a:solidFill>
                  <a:srgbClr val="000000"/>
                </a:solidFill>
                <a:hlinkClick r:id="rId2"/>
              </a:rPr>
              <a:t>http://www.welshwomensaid.org.uk/index.php?option=com_content&amp;view=article&amp;id=49&amp;Itemid=55</a:t>
            </a:r>
            <a:endParaRPr lang="en-GB" altLang="en-US" sz="1600" noProof="1">
              <a:solidFill>
                <a:srgbClr val="000000"/>
              </a:solidFill>
            </a:endParaRPr>
          </a:p>
          <a:p>
            <a:r>
              <a:rPr lang="en-GB" altLang="en-US" sz="1600" noProof="1">
                <a:solidFill>
                  <a:srgbClr val="000000"/>
                </a:solidFill>
                <a:hlinkClick r:id="rId3"/>
              </a:rPr>
              <a:t>https://statswales.gov.wales/Catalogue/Health-and-Social-Care/Social-Services/Childrens-Services/Children-Looked-After/childrenlookedafterat31march-by-localauthority-gender-age</a:t>
            </a:r>
            <a:endParaRPr lang="en-GB" altLang="en-US" sz="1600" noProof="1">
              <a:solidFill>
                <a:srgbClr val="000000"/>
              </a:solidFill>
            </a:endParaRPr>
          </a:p>
          <a:p>
            <a:r>
              <a:rPr lang="en-GB" altLang="en-US" sz="1600" noProof="1">
                <a:solidFill>
                  <a:srgbClr val="000000"/>
                </a:solidFill>
                <a:hlinkClick r:id="rId4"/>
              </a:rPr>
              <a:t>http://www.youngminds.org.uk/training_services/policy/mental_health_statistics</a:t>
            </a:r>
            <a:endParaRPr lang="en-GB" altLang="en-US" sz="1600" noProof="1">
              <a:solidFill>
                <a:srgbClr val="000000"/>
              </a:solidFill>
            </a:endParaRPr>
          </a:p>
          <a:p>
            <a:r>
              <a:rPr lang="en-GB" altLang="en-US" sz="1600" noProof="1">
                <a:solidFill>
                  <a:srgbClr val="000000"/>
                </a:solidFill>
                <a:hlinkClick r:id="rId5"/>
              </a:rPr>
              <a:t>https://carers.org/about-us/about-young-carers</a:t>
            </a:r>
            <a:endParaRPr lang="en-GB" altLang="en-US" sz="1600" noProof="1">
              <a:solidFill>
                <a:srgbClr val="000000"/>
              </a:solidFill>
            </a:endParaRPr>
          </a:p>
          <a:p>
            <a:pPr eaLnBrk="1" hangingPunct="1"/>
            <a:endParaRPr lang="en-GB" altLang="en-US" dirty="0"/>
          </a:p>
          <a:p>
            <a:pPr eaLnBrk="1" hangingPunct="1"/>
            <a:endParaRPr lang="en-GB" altLang="en-US" dirty="0"/>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2736</Words>
  <Application>Microsoft Office PowerPoint</Application>
  <PresentationFormat>Widescreen</PresentationFormat>
  <Paragraphs>317</Paragraphs>
  <Slides>40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Arial</vt:lpstr>
      <vt:lpstr>Calibri</vt:lpstr>
      <vt:lpstr>Calibri Light</vt:lpstr>
      <vt:lpstr>Euphemia</vt:lpstr>
      <vt:lpstr>franklin_gothic_fs_bookRg</vt:lpstr>
      <vt:lpstr>Wingdings</vt:lpstr>
      <vt:lpstr>Office Theme</vt:lpstr>
      <vt:lpstr> ECYW4002 11.01.24</vt:lpstr>
      <vt:lpstr>PowerPoint Presentation</vt:lpstr>
      <vt:lpstr>Session Overview </vt:lpstr>
      <vt:lpstr>Well-being</vt:lpstr>
      <vt:lpstr>Mental Health</vt:lpstr>
      <vt:lpstr>Mental Health</vt:lpstr>
      <vt:lpstr>Domestic Violence</vt:lpstr>
      <vt:lpstr>Poverty</vt:lpstr>
      <vt:lpstr>Family Structure</vt:lpstr>
      <vt:lpstr>Young People within the Care System</vt:lpstr>
      <vt:lpstr>Young Carers</vt:lpstr>
      <vt:lpstr>Young Carers</vt:lpstr>
      <vt:lpstr>What does this mean for young people?</vt:lpstr>
      <vt:lpstr>Maslow’s Hierarchy of Needs</vt:lpstr>
      <vt:lpstr>Multi-agency working</vt:lpstr>
      <vt:lpstr>What is ‘multi-agency working’?</vt:lpstr>
      <vt:lpstr>What is ‘multi-agency working’?</vt:lpstr>
      <vt:lpstr>What is ‘multi-agency working’?</vt:lpstr>
      <vt:lpstr>‘Joined-up’ services</vt:lpstr>
      <vt:lpstr>Terminology</vt:lpstr>
      <vt:lpstr>Metaphors</vt:lpstr>
      <vt:lpstr>Skills and Knowledge: Group Task</vt:lpstr>
      <vt:lpstr>Conditions which prompt collaboration</vt:lpstr>
      <vt:lpstr>Conditions which restrain collaboration</vt:lpstr>
      <vt:lpstr>Conditions which attempt to make collaboration easier</vt:lpstr>
      <vt:lpstr>Conditions which appear to make collaboration more difficult</vt:lpstr>
      <vt:lpstr>Where did multi-agency partnership working originate from?</vt:lpstr>
      <vt:lpstr>Where did multi-agency partnership working originate from?</vt:lpstr>
      <vt:lpstr>Where did multi-agency partnership working originate from?</vt:lpstr>
      <vt:lpstr>Where did multi-agency partnership working originate from?</vt:lpstr>
      <vt:lpstr>The concept of partnership working </vt:lpstr>
      <vt:lpstr>Terms</vt:lpstr>
      <vt:lpstr>PowerPoint Presentation</vt:lpstr>
      <vt:lpstr>Understanding Young People’s Needs</vt:lpstr>
      <vt:lpstr>‘John’ – an exercise in multi-agency working</vt:lpstr>
      <vt:lpstr>Task 1  </vt:lpstr>
      <vt:lpstr>Services</vt:lpstr>
      <vt:lpstr>Task 2</vt:lpstr>
      <vt:lpstr>Task 3</vt:lpstr>
      <vt:lpstr>Reference List </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2024-01-10T23:16:07Z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