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261" r:id="rId3"/>
    <p:sldId id="269" r:id="rId4"/>
    <p:sldId id="270" r:id="rId5"/>
    <p:sldId id="286" r:id="rId6"/>
    <p:sldId id="271" r:id="rId7"/>
    <p:sldId id="263" r:id="rId8"/>
    <p:sldId id="273" r:id="rId9"/>
    <p:sldId id="274" r:id="rId10"/>
    <p:sldId id="280" r:id="rId11"/>
    <p:sldId id="281" r:id="rId12"/>
    <p:sldId id="278" r:id="rId13"/>
    <p:sldId id="282" r:id="rId14"/>
    <p:sldId id="283" r:id="rId15"/>
    <p:sldId id="284" r:id="rId16"/>
    <p:sldId id="28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 Coard" initials="RC" lastIdx="0" clrIdx="0">
    <p:extLst>
      <p:ext uri="{19B8F6BF-5375-455C-9EA6-DF929625EA0E}">
        <p15:presenceInfo xmlns:p15="http://schemas.microsoft.com/office/powerpoint/2012/main" userId="Ros Coar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p:scale>
          <a:sx n="58" d="100"/>
          <a:sy n="58" d="100"/>
        </p:scale>
        <p:origin x="9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599629-FCE8-4E9E-A309-D40A00FBAD3D}" type="datetimeFigureOut">
              <a:rPr lang="en-GB" smtClean="0"/>
              <a:t>13/05/2021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78C027-4115-4383-9106-020B53680B83}" type="slidenum">
              <a:rPr lang="en-GB" smtClean="0"/>
              <a:t>‹#›</a:t>
            </a:fld>
            <a:endParaRPr lang="en-GB"/>
          </a:p>
        </p:txBody>
      </p:sp>
    </p:spTree>
    <p:extLst>
      <p:ext uri="{BB962C8B-B14F-4D97-AF65-F5344CB8AC3E}">
        <p14:creationId xmlns:p14="http://schemas.microsoft.com/office/powerpoint/2010/main" val="970541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https://en.wikipedia.org/wiki/Polygraph; “Further work on the device was done by </a:t>
            </a:r>
            <a:r>
              <a:rPr lang="en-GB" dirty="0" err="1"/>
              <a:t>Leonarde</a:t>
            </a:r>
            <a:r>
              <a:rPr lang="en-GB" dirty="0"/>
              <a:t> Keeler.[4] As Larson's protege, Keeler updated the device by making it portable and added the galvanic skin response to it in 1939. His device was then purchased by the FBI, and served as the prototype of the modern polygraph.[5][6]” </a:t>
            </a:r>
          </a:p>
        </p:txBody>
      </p:sp>
      <p:sp>
        <p:nvSpPr>
          <p:cNvPr id="4" name="Slide Number Placeholder 3"/>
          <p:cNvSpPr>
            <a:spLocks noGrp="1"/>
          </p:cNvSpPr>
          <p:nvPr>
            <p:ph type="sldNum" sz="quarter" idx="5"/>
          </p:nvPr>
        </p:nvSpPr>
        <p:spPr/>
        <p:txBody>
          <a:bodyPr/>
          <a:lstStyle/>
          <a:p>
            <a:fld id="{3878C027-4115-4383-9106-020B53680B83}" type="slidenum">
              <a:rPr lang="en-GB" smtClean="0"/>
              <a:t>2</a:t>
            </a:fld>
            <a:endParaRPr lang="en-GB"/>
          </a:p>
        </p:txBody>
      </p:sp>
    </p:spTree>
    <p:extLst>
      <p:ext uri="{BB962C8B-B14F-4D97-AF65-F5344CB8AC3E}">
        <p14:creationId xmlns:p14="http://schemas.microsoft.com/office/powerpoint/2010/main" val="4095601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Polygraph image from: https://www.google.co.uk/url?sa=i&amp;rct=j&amp;q=&amp;esrc=s&amp;source=images&amp;cd=&amp;cad=rja&amp;uact=8&amp;ved=2ahUKEwiE5c-I8avfAhVIYxoKHV32AvQQjRx6BAgBEAU&amp;url=https%3A%2F%2Fwww.criminaljusticedegreehub.com%2Fimportant-events-criminal-justice-history%2F&amp;psig=AOvVaw0yPG0PHYU7FYPvfx895Hjt&amp;ust=1545304310880081</a:t>
            </a:r>
          </a:p>
        </p:txBody>
      </p:sp>
      <p:sp>
        <p:nvSpPr>
          <p:cNvPr id="4" name="Slide Number Placeholder 3"/>
          <p:cNvSpPr>
            <a:spLocks noGrp="1"/>
          </p:cNvSpPr>
          <p:nvPr>
            <p:ph type="sldNum" sz="quarter" idx="5"/>
          </p:nvPr>
        </p:nvSpPr>
        <p:spPr/>
        <p:txBody>
          <a:bodyPr/>
          <a:lstStyle/>
          <a:p>
            <a:fld id="{3878C027-4115-4383-9106-020B53680B83}" type="slidenum">
              <a:rPr lang="en-GB" smtClean="0"/>
              <a:t>4</a:t>
            </a:fld>
            <a:endParaRPr lang="en-GB"/>
          </a:p>
        </p:txBody>
      </p:sp>
    </p:spTree>
    <p:extLst>
      <p:ext uri="{BB962C8B-B14F-4D97-AF65-F5344CB8AC3E}">
        <p14:creationId xmlns:p14="http://schemas.microsoft.com/office/powerpoint/2010/main" val="235876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78C027-4115-4383-9106-020B53680B83}" type="slidenum">
              <a:rPr lang="en-GB" smtClean="0"/>
              <a:t>5</a:t>
            </a:fld>
            <a:endParaRPr lang="en-GB"/>
          </a:p>
        </p:txBody>
      </p:sp>
    </p:spTree>
    <p:extLst>
      <p:ext uri="{BB962C8B-B14F-4D97-AF65-F5344CB8AC3E}">
        <p14:creationId xmlns:p14="http://schemas.microsoft.com/office/powerpoint/2010/main" val="4135349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convicted sex offender had admitted reoffending after police asked him to take a lie detector test when concerns were raised about his behaviour.</a:t>
            </a:r>
          </a:p>
          <a:p>
            <a:r>
              <a:rPr lang="en-GB" dirty="0"/>
              <a:t>Essex Police said the man, who had previous convictions for indecent exposure, was tested following a referral from detectives.</a:t>
            </a:r>
          </a:p>
          <a:p>
            <a:r>
              <a:rPr lang="en-GB" dirty="0"/>
              <a:t>He consented to the test and, when questioned about his results, admitted reoffending.  The man in question was not on probation, Essex Police confirmed.</a:t>
            </a:r>
          </a:p>
          <a:p>
            <a:r>
              <a:rPr lang="en-GB" dirty="0"/>
              <a:t>Officers then secured a sexual harm prevention order through the courts, which included a condition that he must submit to a polygraph test when requested by police.</a:t>
            </a:r>
          </a:p>
          <a:p>
            <a:r>
              <a:rPr lang="en-GB" dirty="0"/>
              <a:t>If he refuses it will be a breach of the order and he will be arrested, interviewed and could face the courts.</a:t>
            </a:r>
          </a:p>
          <a:p>
            <a:r>
              <a:rPr lang="en-GB" dirty="0"/>
              <a:t>Essex Police now plans to extend the scheme to test previous offenders.”</a:t>
            </a:r>
          </a:p>
        </p:txBody>
      </p:sp>
      <p:sp>
        <p:nvSpPr>
          <p:cNvPr id="4" name="Slide Number Placeholder 3"/>
          <p:cNvSpPr>
            <a:spLocks noGrp="1"/>
          </p:cNvSpPr>
          <p:nvPr>
            <p:ph type="sldNum" sz="quarter" idx="5"/>
          </p:nvPr>
        </p:nvSpPr>
        <p:spPr/>
        <p:txBody>
          <a:bodyPr/>
          <a:lstStyle/>
          <a:p>
            <a:fld id="{3878C027-4115-4383-9106-020B53680B83}" type="slidenum">
              <a:rPr lang="en-GB" smtClean="0"/>
              <a:t>9</a:t>
            </a:fld>
            <a:endParaRPr lang="en-GB"/>
          </a:p>
        </p:txBody>
      </p:sp>
    </p:spTree>
    <p:extLst>
      <p:ext uri="{BB962C8B-B14F-4D97-AF65-F5344CB8AC3E}">
        <p14:creationId xmlns:p14="http://schemas.microsoft.com/office/powerpoint/2010/main" val="3456457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78C027-4115-4383-9106-020B53680B83}" type="slidenum">
              <a:rPr lang="en-GB" smtClean="0"/>
              <a:t>10</a:t>
            </a:fld>
            <a:endParaRPr lang="en-GB"/>
          </a:p>
        </p:txBody>
      </p:sp>
    </p:spTree>
    <p:extLst>
      <p:ext uri="{BB962C8B-B14F-4D97-AF65-F5344CB8AC3E}">
        <p14:creationId xmlns:p14="http://schemas.microsoft.com/office/powerpoint/2010/main" val="3288025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technology is advertised as having a "unique approach to deception detection", analysing the micro-expressions of travellers to figure out if the interviewee is lying."</a:t>
            </a:r>
          </a:p>
          <a:p>
            <a:r>
              <a:rPr lang="en-GB" dirty="0"/>
              <a:t>Travellers deemed low risk during the pre-screening stage will go through a short re-evaluation of their information for entry, while higher-risk passengers will undergo a more detailed check. </a:t>
            </a:r>
          </a:p>
          <a:p>
            <a:r>
              <a:rPr lang="en-GB" dirty="0"/>
              <a:t>According to early testing, the system is around 76pc accurate, but the </a:t>
            </a:r>
            <a:r>
              <a:rPr lang="en-GB" dirty="0" err="1"/>
              <a:t>iBorderCtrl</a:t>
            </a:r>
            <a:r>
              <a:rPr lang="en-GB" dirty="0"/>
              <a:t> team say they are confident they can increase this to 85pc.”         https://www.telegraph.co.uk/technology/2018/11/01/ai-lie-detectors-tested-eu-border-points/</a:t>
            </a:r>
          </a:p>
          <a:p>
            <a:endParaRPr lang="en-GB" dirty="0"/>
          </a:p>
        </p:txBody>
      </p:sp>
      <p:sp>
        <p:nvSpPr>
          <p:cNvPr id="4" name="Slide Number Placeholder 3"/>
          <p:cNvSpPr>
            <a:spLocks noGrp="1"/>
          </p:cNvSpPr>
          <p:nvPr>
            <p:ph type="sldNum" sz="quarter" idx="5"/>
          </p:nvPr>
        </p:nvSpPr>
        <p:spPr/>
        <p:txBody>
          <a:bodyPr/>
          <a:lstStyle/>
          <a:p>
            <a:fld id="{3878C027-4115-4383-9106-020B53680B83}" type="slidenum">
              <a:rPr lang="en-GB" smtClean="0"/>
              <a:t>11</a:t>
            </a:fld>
            <a:endParaRPr lang="en-GB"/>
          </a:p>
        </p:txBody>
      </p:sp>
    </p:spTree>
    <p:extLst>
      <p:ext uri="{BB962C8B-B14F-4D97-AF65-F5344CB8AC3E}">
        <p14:creationId xmlns:p14="http://schemas.microsoft.com/office/powerpoint/2010/main" val="3843096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http://time.com/5407482/polygraph-machine-lie-detector-test-history/</a:t>
            </a:r>
          </a:p>
        </p:txBody>
      </p:sp>
      <p:sp>
        <p:nvSpPr>
          <p:cNvPr id="4" name="Slide Number Placeholder 3"/>
          <p:cNvSpPr>
            <a:spLocks noGrp="1"/>
          </p:cNvSpPr>
          <p:nvPr>
            <p:ph type="sldNum" sz="quarter" idx="5"/>
          </p:nvPr>
        </p:nvSpPr>
        <p:spPr/>
        <p:txBody>
          <a:bodyPr/>
          <a:lstStyle/>
          <a:p>
            <a:fld id="{3878C027-4115-4383-9106-020B53680B83}" type="slidenum">
              <a:rPr lang="en-GB" smtClean="0"/>
              <a:t>12</a:t>
            </a:fld>
            <a:endParaRPr lang="en-GB"/>
          </a:p>
        </p:txBody>
      </p:sp>
    </p:spTree>
    <p:extLst>
      <p:ext uri="{BB962C8B-B14F-4D97-AF65-F5344CB8AC3E}">
        <p14:creationId xmlns:p14="http://schemas.microsoft.com/office/powerpoint/2010/main" val="3036174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78C027-4115-4383-9106-020B53680B83}" type="slidenum">
              <a:rPr lang="en-GB" smtClean="0"/>
              <a:t>13</a:t>
            </a:fld>
            <a:endParaRPr lang="en-GB"/>
          </a:p>
        </p:txBody>
      </p:sp>
    </p:spTree>
    <p:extLst>
      <p:ext uri="{BB962C8B-B14F-4D97-AF65-F5344CB8AC3E}">
        <p14:creationId xmlns:p14="http://schemas.microsoft.com/office/powerpoint/2010/main" val="1437463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78C027-4115-4383-9106-020B53680B83}" type="slidenum">
              <a:rPr lang="en-GB" smtClean="0"/>
              <a:t>14</a:t>
            </a:fld>
            <a:endParaRPr lang="en-GB"/>
          </a:p>
        </p:txBody>
      </p:sp>
    </p:spTree>
    <p:extLst>
      <p:ext uri="{BB962C8B-B14F-4D97-AF65-F5344CB8AC3E}">
        <p14:creationId xmlns:p14="http://schemas.microsoft.com/office/powerpoint/2010/main" val="1956896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78C027-4115-4383-9106-020B53680B83}" type="slidenum">
              <a:rPr lang="en-GB" smtClean="0"/>
              <a:t>15</a:t>
            </a:fld>
            <a:endParaRPr lang="en-GB"/>
          </a:p>
        </p:txBody>
      </p:sp>
    </p:spTree>
    <p:extLst>
      <p:ext uri="{BB962C8B-B14F-4D97-AF65-F5344CB8AC3E}">
        <p14:creationId xmlns:p14="http://schemas.microsoft.com/office/powerpoint/2010/main" val="4139600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699B9-E8D8-4DF9-8A33-76F3D9410D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FEEA16-6385-40AD-81FF-5709735F25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3C8D08-82D9-445B-A4C3-887A4900BAA8}"/>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5" name="Footer Placeholder 4">
            <a:extLst>
              <a:ext uri="{FF2B5EF4-FFF2-40B4-BE49-F238E27FC236}">
                <a16:creationId xmlns:a16="http://schemas.microsoft.com/office/drawing/2014/main" id="{68358190-A280-4DBC-9443-B64C77B430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635484-16F8-4A6D-8C32-2D5D87C977FC}"/>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3487051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D7E0C-2B56-471D-B349-955E599BC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111D62-4BF4-4E5D-85DD-02C1CB33B40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89E982-103B-4FF8-9234-61312D07DA71}"/>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5" name="Footer Placeholder 4">
            <a:extLst>
              <a:ext uri="{FF2B5EF4-FFF2-40B4-BE49-F238E27FC236}">
                <a16:creationId xmlns:a16="http://schemas.microsoft.com/office/drawing/2014/main" id="{B5C9D10A-1B8F-4B17-A805-380D0C251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999F42-8CE6-4289-AAF7-FE8A64ECD8EC}"/>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848153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2BC5-DC1B-4F1C-9CF6-8B09811F04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B450FD-4CB9-4164-A1EB-B6B8D2A6C2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EF5602E-1BEE-419E-8442-815CEB9D86DA}"/>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5" name="Footer Placeholder 4">
            <a:extLst>
              <a:ext uri="{FF2B5EF4-FFF2-40B4-BE49-F238E27FC236}">
                <a16:creationId xmlns:a16="http://schemas.microsoft.com/office/drawing/2014/main" id="{A56C79BD-B460-4BDF-ACE9-4E9B577BF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532BA-1DC3-41B7-831C-8452DB723172}"/>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4014356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052FE-DE8C-4F12-B758-4DE56B855E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ACC4A9-DA36-44A8-B350-6C21E482E6A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047B11-58DA-491C-A37F-149329E0DD4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7E3200-4415-4A6A-8D87-0A4E69A9F4F9}"/>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6" name="Footer Placeholder 5">
            <a:extLst>
              <a:ext uri="{FF2B5EF4-FFF2-40B4-BE49-F238E27FC236}">
                <a16:creationId xmlns:a16="http://schemas.microsoft.com/office/drawing/2014/main" id="{7A7ECBF7-36B9-43B0-8FB2-300A7DC1CE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8F641A-8E60-42D8-AFF3-3BF594F3E994}"/>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1730169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D81C0-0109-498A-A9D9-DEC248DE4C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8A97E0-921A-42ED-822F-62A270E420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F3D0305-414B-4766-92D8-2492C814997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8D48C4-C94C-4102-95A0-6B3427785F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26FF7AD-C228-4BC5-8601-FD629508872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08D985-F934-4A08-A164-B20EE87FD47C}"/>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8" name="Footer Placeholder 7">
            <a:extLst>
              <a:ext uri="{FF2B5EF4-FFF2-40B4-BE49-F238E27FC236}">
                <a16:creationId xmlns:a16="http://schemas.microsoft.com/office/drawing/2014/main" id="{F0403191-91AA-4D1C-AED9-ACCD765B9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D2634-9740-4131-891F-7619844F8BB3}"/>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986977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5ED53-6ECC-4655-98A0-3F97697A97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C3150B-843D-4C72-8704-35AC7D7884F7}"/>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4" name="Footer Placeholder 3">
            <a:extLst>
              <a:ext uri="{FF2B5EF4-FFF2-40B4-BE49-F238E27FC236}">
                <a16:creationId xmlns:a16="http://schemas.microsoft.com/office/drawing/2014/main" id="{6C79DF50-E4F7-425D-810D-8F043B4F19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64CF84-DC58-4993-AFE4-AF7E52D8F589}"/>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3230860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A0A5B2-34E2-45A3-9768-E45BDAF5B323}"/>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3" name="Footer Placeholder 2">
            <a:extLst>
              <a:ext uri="{FF2B5EF4-FFF2-40B4-BE49-F238E27FC236}">
                <a16:creationId xmlns:a16="http://schemas.microsoft.com/office/drawing/2014/main" id="{0A7FA035-0D70-46DC-9171-152F3CA460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CD331D-83DD-49C3-BB6B-472048A0AF1B}"/>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671504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CEC3E-5148-4D6C-B104-DAA4CFABB4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D338D0-85E2-4BD2-A521-093B10F757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345A9B-19F3-4133-9C24-3530499C2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31B01F9-1B11-4337-A07C-588C3927C58B}"/>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6" name="Footer Placeholder 5">
            <a:extLst>
              <a:ext uri="{FF2B5EF4-FFF2-40B4-BE49-F238E27FC236}">
                <a16:creationId xmlns:a16="http://schemas.microsoft.com/office/drawing/2014/main" id="{C1383056-29FF-4295-B39D-FF50922A73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7A8652-DCED-4B13-98C3-752611795CF4}"/>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23321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1D1AE-3750-443C-9FAB-63627F20B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E999D5-AED3-4444-AAE3-C6C8FC8F07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0D4A03-F330-4910-B555-CCA643FE79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4B1360D-C474-4F05-ADD0-906EFCD897E2}"/>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6" name="Footer Placeholder 5">
            <a:extLst>
              <a:ext uri="{FF2B5EF4-FFF2-40B4-BE49-F238E27FC236}">
                <a16:creationId xmlns:a16="http://schemas.microsoft.com/office/drawing/2014/main" id="{052C7D25-D71A-4714-9CF2-50C91B135B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3A03BD-0050-491D-A05D-7CC51B7B62B8}"/>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2327129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51ECD-2624-4B83-8E4C-B32E21DD29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2D42DB-7231-44A5-A6A3-1035C5F746F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F8FF68-1088-448D-AAC0-789613A6A908}"/>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5" name="Footer Placeholder 4">
            <a:extLst>
              <a:ext uri="{FF2B5EF4-FFF2-40B4-BE49-F238E27FC236}">
                <a16:creationId xmlns:a16="http://schemas.microsoft.com/office/drawing/2014/main" id="{0DF31EF2-C4CC-457D-B0EB-505ECC4FD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D100CB-A723-4BE4-935B-EB72BDC5FC66}"/>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705400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57785E-5F14-43B5-AE5F-8503B568EA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82D331-9F59-443C-B2DD-352A2A1A703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10CADF-AE33-4A6F-B3E6-852EAEACAF9C}"/>
              </a:ext>
            </a:extLst>
          </p:cNvPr>
          <p:cNvSpPr>
            <a:spLocks noGrp="1"/>
          </p:cNvSpPr>
          <p:nvPr>
            <p:ph type="dt" sz="half" idx="10"/>
          </p:nvPr>
        </p:nvSpPr>
        <p:spPr/>
        <p:txBody>
          <a:bodyPr/>
          <a:lstStyle/>
          <a:p>
            <a:fld id="{FE49BCEE-ED65-4C01-9815-738849D0B3F3}" type="datetimeFigureOut">
              <a:rPr lang="en-GB" smtClean="0"/>
              <a:t>13/05/2021</a:t>
            </a:fld>
            <a:endParaRPr lang="en-GB"/>
          </a:p>
        </p:txBody>
      </p:sp>
      <p:sp>
        <p:nvSpPr>
          <p:cNvPr id="5" name="Footer Placeholder 4">
            <a:extLst>
              <a:ext uri="{FF2B5EF4-FFF2-40B4-BE49-F238E27FC236}">
                <a16:creationId xmlns:a16="http://schemas.microsoft.com/office/drawing/2014/main" id="{E531E680-AEC6-476C-8A91-82DAF1FAD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B79F8-2136-4E54-97BD-AB50B9EF0F1A}"/>
              </a:ext>
            </a:extLst>
          </p:cNvPr>
          <p:cNvSpPr>
            <a:spLocks noGrp="1"/>
          </p:cNvSpPr>
          <p:nvPr>
            <p:ph type="sldNum" sz="quarter" idx="12"/>
          </p:nvPr>
        </p:nvSpPr>
        <p:spPr/>
        <p:txBody>
          <a:bodyPr/>
          <a:lstStyle/>
          <a:p>
            <a:fld id="{414381D0-AF57-4E7B-8445-A66838F69D76}" type="slidenum">
              <a:rPr lang="en-GB" smtClean="0"/>
              <a:t>‹#›</a:t>
            </a:fld>
            <a:endParaRPr lang="en-GB"/>
          </a:p>
        </p:txBody>
      </p:sp>
    </p:spTree>
    <p:extLst>
      <p:ext uri="{BB962C8B-B14F-4D97-AF65-F5344CB8AC3E}">
        <p14:creationId xmlns:p14="http://schemas.microsoft.com/office/powerpoint/2010/main" val="976437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137A75DA-C6FF-4420-94B9-E3338D1F9A04}"/>
              </a:ext>
            </a:extLst>
          </p:cNvPr>
          <p:cNvSpPr>
            <a:spLocks noGrp="1"/>
          </p:cNvSpPr>
          <p:nvPr>
            <p:ph type="pic" sz="quarter" idx="10" hasCustomPrompt="1"/>
          </p:nvPr>
        </p:nvSpPr>
        <p:spPr>
          <a:xfrm>
            <a:off x="2743615" y="1367500"/>
            <a:ext cx="2397795" cy="2397795"/>
          </a:xfrm>
          <a:prstGeom prst="ellipse">
            <a:avLst/>
          </a:prstGeom>
          <a:solidFill>
            <a:schemeClr val="bg1"/>
          </a:solidFill>
        </p:spPr>
        <p:txBody>
          <a:bodyPr anchor="ctr"/>
          <a:lstStyle>
            <a:lvl1pPr marL="0" indent="0" algn="ctr">
              <a:buNone/>
              <a:defRPr i="1"/>
            </a:lvl1pPr>
          </a:lstStyle>
          <a:p>
            <a:r>
              <a:rPr lang="en-ZA" dirty="0"/>
              <a:t>Insert Portrait Photo</a:t>
            </a:r>
          </a:p>
        </p:txBody>
      </p:sp>
    </p:spTree>
    <p:extLst>
      <p:ext uri="{BB962C8B-B14F-4D97-AF65-F5344CB8AC3E}">
        <p14:creationId xmlns:p14="http://schemas.microsoft.com/office/powerpoint/2010/main" val="429103412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E2565D1-06D8-4141-9B5F-95C29313C16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10" name="Text Placeholder 19">
            <a:extLst>
              <a:ext uri="{FF2B5EF4-FFF2-40B4-BE49-F238E27FC236}">
                <a16:creationId xmlns:a16="http://schemas.microsoft.com/office/drawing/2014/main" id="{04FBD4F5-432F-4C2D-A734-6CC48615FF21}"/>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BDDDD7-72ED-FC4E-8075-0107060235C5}" type="datetime1">
              <a:rPr lang="en-US" smtClean="0"/>
              <a:t>5/13/2021</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11" name="Title 1">
            <a:extLst>
              <a:ext uri="{FF2B5EF4-FFF2-40B4-BE49-F238E27FC236}">
                <a16:creationId xmlns:a16="http://schemas.microsoft.com/office/drawing/2014/main" id="{3837580B-9009-4524-B820-7ACB27BCBEB4}"/>
              </a:ext>
            </a:extLst>
          </p:cNvPr>
          <p:cNvSpPr>
            <a:spLocks noGrp="1"/>
          </p:cNvSpPr>
          <p:nvPr>
            <p:ph type="title"/>
          </p:nvPr>
        </p:nvSpPr>
        <p:spPr>
          <a:xfrm>
            <a:off x="762000" y="559678"/>
            <a:ext cx="3833906" cy="2221622"/>
          </a:xfrm>
        </p:spPr>
        <p:txBody>
          <a:bodyPr anchor="b"/>
          <a:lstStyle/>
          <a:p>
            <a:r>
              <a:rPr lang="en-US"/>
              <a:t>Click to edit Master title style</a:t>
            </a:r>
            <a:endParaRPr lang="en-US" dirty="0"/>
          </a:p>
        </p:txBody>
      </p:sp>
      <p:cxnSp>
        <p:nvCxnSpPr>
          <p:cNvPr id="12" name="Straight Connector 11" title="Horizontal Rule Line">
            <a:extLst>
              <a:ext uri="{FF2B5EF4-FFF2-40B4-BE49-F238E27FC236}">
                <a16:creationId xmlns:a16="http://schemas.microsoft.com/office/drawing/2014/main" id="{54F1A406-73A8-450C-B21C-AA9616F476C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927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 Image / Icon Bullets Ligh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26B3D9D9-8B30-6A45-929D-0A0366E2E953}" type="datetime1">
              <a:rPr lang="en-US" smtClean="0"/>
              <a:t>5/13/2021</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0CF91DE7-F23F-444D-B56E-B059EC98D983}"/>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9" name="Text Placeholder 8">
            <a:extLst>
              <a:ext uri="{FF2B5EF4-FFF2-40B4-BE49-F238E27FC236}">
                <a16:creationId xmlns:a16="http://schemas.microsoft.com/office/drawing/2014/main" id="{DD8B7AFB-040F-4222-BF21-649EEB9B7663}"/>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2" name="Text Placeholder 10">
            <a:extLst>
              <a:ext uri="{FF2B5EF4-FFF2-40B4-BE49-F238E27FC236}">
                <a16:creationId xmlns:a16="http://schemas.microsoft.com/office/drawing/2014/main" id="{36C44B50-DCD8-4661-AE20-1744F5052F2B}"/>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Text Placeholder 6">
            <a:extLst>
              <a:ext uri="{FF2B5EF4-FFF2-40B4-BE49-F238E27FC236}">
                <a16:creationId xmlns:a16="http://schemas.microsoft.com/office/drawing/2014/main" id="{C0107EA4-5D36-4C90-97D0-F9F14116BDE7}"/>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dirty="0"/>
              <a:t>Item Description</a:t>
            </a:r>
          </a:p>
        </p:txBody>
      </p:sp>
      <p:sp>
        <p:nvSpPr>
          <p:cNvPr id="24" name="Text Placeholder 15">
            <a:extLst>
              <a:ext uri="{FF2B5EF4-FFF2-40B4-BE49-F238E27FC236}">
                <a16:creationId xmlns:a16="http://schemas.microsoft.com/office/drawing/2014/main" id="{CB22D40E-097C-4007-9190-A37498065321}"/>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5" name="Text Placeholder 18">
            <a:extLst>
              <a:ext uri="{FF2B5EF4-FFF2-40B4-BE49-F238E27FC236}">
                <a16:creationId xmlns:a16="http://schemas.microsoft.com/office/drawing/2014/main" id="{D385A57E-D5E6-4E0A-BE4C-C1B40196AB2B}"/>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6" name="Picture Placeholder 22">
            <a:extLst>
              <a:ext uri="{FF2B5EF4-FFF2-40B4-BE49-F238E27FC236}">
                <a16:creationId xmlns:a16="http://schemas.microsoft.com/office/drawing/2014/main" id="{3D1BBD84-BA1A-4F7F-BD78-6D42162E33D5}"/>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7" name="Picture Placeholder 24">
            <a:extLst>
              <a:ext uri="{FF2B5EF4-FFF2-40B4-BE49-F238E27FC236}">
                <a16:creationId xmlns:a16="http://schemas.microsoft.com/office/drawing/2014/main" id="{75DDD589-ADD5-491E-B180-F1FCDF9ED6A1}"/>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8" name="Picture Placeholder 26">
            <a:extLst>
              <a:ext uri="{FF2B5EF4-FFF2-40B4-BE49-F238E27FC236}">
                <a16:creationId xmlns:a16="http://schemas.microsoft.com/office/drawing/2014/main" id="{BFFFDD99-5C1A-4C7C-8FA2-BEA3DB4BA884}"/>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9" name="Picture Placeholder 30">
            <a:extLst>
              <a:ext uri="{FF2B5EF4-FFF2-40B4-BE49-F238E27FC236}">
                <a16:creationId xmlns:a16="http://schemas.microsoft.com/office/drawing/2014/main" id="{23C5456C-A352-4CF6-8671-B2572BAD518D}"/>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0" name="Picture Placeholder 32">
            <a:extLst>
              <a:ext uri="{FF2B5EF4-FFF2-40B4-BE49-F238E27FC236}">
                <a16:creationId xmlns:a16="http://schemas.microsoft.com/office/drawing/2014/main" id="{C7C33AAD-B12F-4AA1-80BD-D7D3D1304B98}"/>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4">
            <a:extLst>
              <a:ext uri="{FF2B5EF4-FFF2-40B4-BE49-F238E27FC236}">
                <a16:creationId xmlns:a16="http://schemas.microsoft.com/office/drawing/2014/main" id="{E2951AF1-2CE3-48B5-9CF3-7488DCDF3299}"/>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399497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Numbered Bullets in a row">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p>
            <a:r>
              <a:rPr lang="en-US"/>
              <a:t>Click to edit Master title style</a:t>
            </a:r>
            <a:endParaRPr lang="en-US" dirty="0"/>
          </a:p>
        </p:txBody>
      </p:sp>
      <p:sp>
        <p:nvSpPr>
          <p:cNvPr id="3" name="Content Placeholder 2"/>
          <p:cNvSpPr>
            <a:spLocks noGrp="1"/>
          </p:cNvSpPr>
          <p:nvPr>
            <p:ph idx="1" hasCustomPrompt="1"/>
          </p:nvPr>
        </p:nvSpPr>
        <p:spPr>
          <a:xfrm>
            <a:off x="5162550" y="2019300"/>
            <a:ext cx="1944000" cy="2700000"/>
          </a:xfrm>
          <a:gradFill>
            <a:gsLst>
              <a:gs pos="0">
                <a:schemeClr val="accent1">
                  <a:lumMod val="20000"/>
                  <a:lumOff val="80000"/>
                </a:schemeClr>
              </a:gs>
              <a:gs pos="99000">
                <a:schemeClr val="accent1">
                  <a:lumMod val="20000"/>
                  <a:lumOff val="80000"/>
                </a:schemeClr>
              </a:gs>
              <a:gs pos="100000">
                <a:schemeClr val="accent1"/>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4" name="Date Placeholder 3"/>
          <p:cNvSpPr>
            <a:spLocks noGrp="1"/>
          </p:cNvSpPr>
          <p:nvPr>
            <p:ph type="dt" sz="half" idx="10"/>
          </p:nvPr>
        </p:nvSpPr>
        <p:spPr/>
        <p:txBody>
          <a:bodyPr/>
          <a:lstStyle/>
          <a:p>
            <a:fld id="{54919B67-2563-3544-8019-B2D766585AE6}" type="datetime1">
              <a:rPr lang="en-US" smtClean="0"/>
              <a:t>5/13/2021</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9" name="Text Placeholder 8">
            <a:extLst>
              <a:ext uri="{FF2B5EF4-FFF2-40B4-BE49-F238E27FC236}">
                <a16:creationId xmlns:a16="http://schemas.microsoft.com/office/drawing/2014/main" id="{617748B7-E5B4-4481-8BBD-FA336F544D66}"/>
              </a:ext>
            </a:extLst>
          </p:cNvPr>
          <p:cNvSpPr>
            <a:spLocks noGrp="1"/>
          </p:cNvSpPr>
          <p:nvPr>
            <p:ph type="body" sz="quarter" idx="13" hasCustomPrompt="1"/>
          </p:nvPr>
        </p:nvSpPr>
        <p:spPr>
          <a:xfrm>
            <a:off x="7295806" y="2019300"/>
            <a:ext cx="1943100" cy="2700000"/>
          </a:xfrm>
          <a:gradFill>
            <a:gsLst>
              <a:gs pos="0">
                <a:schemeClr val="accent3">
                  <a:lumMod val="20000"/>
                  <a:lumOff val="80000"/>
                </a:schemeClr>
              </a:gs>
              <a:gs pos="99000">
                <a:schemeClr val="accent3">
                  <a:lumMod val="20000"/>
                  <a:lumOff val="80000"/>
                </a:schemeClr>
              </a:gs>
              <a:gs pos="100000">
                <a:schemeClr val="accent3"/>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11" name="Text Placeholder 10">
            <a:extLst>
              <a:ext uri="{FF2B5EF4-FFF2-40B4-BE49-F238E27FC236}">
                <a16:creationId xmlns:a16="http://schemas.microsoft.com/office/drawing/2014/main" id="{47DBBB1B-8761-455D-AD09-0A48C1ED27E0}"/>
              </a:ext>
            </a:extLst>
          </p:cNvPr>
          <p:cNvSpPr>
            <a:spLocks noGrp="1"/>
          </p:cNvSpPr>
          <p:nvPr>
            <p:ph type="body" sz="quarter" idx="14" hasCustomPrompt="1"/>
          </p:nvPr>
        </p:nvSpPr>
        <p:spPr>
          <a:xfrm>
            <a:off x="9428163" y="2019300"/>
            <a:ext cx="1943100" cy="2700000"/>
          </a:xfrm>
          <a:gradFill>
            <a:gsLst>
              <a:gs pos="0">
                <a:schemeClr val="accent5">
                  <a:lumMod val="20000"/>
                  <a:lumOff val="80000"/>
                </a:schemeClr>
              </a:gs>
              <a:gs pos="99000">
                <a:schemeClr val="accent5">
                  <a:lumMod val="20000"/>
                  <a:lumOff val="80000"/>
                </a:schemeClr>
              </a:gs>
              <a:gs pos="100000">
                <a:schemeClr val="accent5"/>
              </a:gs>
            </a:gsLst>
            <a:lin ang="5400000" scaled="1"/>
          </a:gradFill>
        </p:spPr>
        <p:txBody>
          <a:bodyPr lIns="0" tIns="1332000" rIns="0" bIns="0">
            <a:noAutofit/>
          </a:bodyPr>
          <a:lstStyle>
            <a:lvl1pPr marL="0" indent="0" algn="ctr">
              <a:buNone/>
              <a:defRPr sz="1600"/>
            </a:lvl1pPr>
          </a:lstStyle>
          <a:p>
            <a:pPr lvl="0"/>
            <a:r>
              <a:rPr lang="en-US" dirty="0"/>
              <a:t>Event Description</a:t>
            </a:r>
          </a:p>
        </p:txBody>
      </p:sp>
      <p:sp>
        <p:nvSpPr>
          <p:cNvPr id="13" name="Text Placeholder 12">
            <a:extLst>
              <a:ext uri="{FF2B5EF4-FFF2-40B4-BE49-F238E27FC236}">
                <a16:creationId xmlns:a16="http://schemas.microsoft.com/office/drawing/2014/main" id="{701A7388-8628-470F-82E9-729C86AAFDC5}"/>
              </a:ext>
            </a:extLst>
          </p:cNvPr>
          <p:cNvSpPr>
            <a:spLocks noGrp="1"/>
          </p:cNvSpPr>
          <p:nvPr>
            <p:ph type="body" sz="quarter" idx="15" hasCustomPrompt="1"/>
          </p:nvPr>
        </p:nvSpPr>
        <p:spPr>
          <a:xfrm>
            <a:off x="5720550" y="2324100"/>
            <a:ext cx="828000" cy="828000"/>
          </a:xfrm>
          <a:prstGeom prst="ellipse">
            <a:avLst/>
          </a:prstGeom>
          <a:solidFill>
            <a:schemeClr val="tx1">
              <a:lumMod val="85000"/>
              <a:lumOff val="15000"/>
            </a:schemeClr>
          </a:solidFill>
        </p:spPr>
        <p:txBody>
          <a:bodyPr lIns="0" tIns="0" rIns="0" bIns="0" anchor="ctr">
            <a:noAutofit/>
          </a:bodyPr>
          <a:lstStyle>
            <a:lvl1pPr marL="0" indent="0" algn="ctr">
              <a:lnSpc>
                <a:spcPct val="100000"/>
              </a:lnSpc>
              <a:buNone/>
              <a:defRPr sz="2000" i="1">
                <a:solidFill>
                  <a:schemeClr val="bg1"/>
                </a:solidFill>
                <a:latin typeface="+mj-lt"/>
              </a:defRPr>
            </a:lvl1pPr>
          </a:lstStyle>
          <a:p>
            <a:pPr lvl="0"/>
            <a:r>
              <a:rPr lang="en-US" dirty="0"/>
              <a:t>1</a:t>
            </a:r>
            <a:endParaRPr lang="en-ZA" dirty="0"/>
          </a:p>
        </p:txBody>
      </p:sp>
      <p:sp>
        <p:nvSpPr>
          <p:cNvPr id="15" name="Text Placeholder 14">
            <a:extLst>
              <a:ext uri="{FF2B5EF4-FFF2-40B4-BE49-F238E27FC236}">
                <a16:creationId xmlns:a16="http://schemas.microsoft.com/office/drawing/2014/main" id="{CAE5D4FA-2556-4640-8793-063247AA272E}"/>
              </a:ext>
            </a:extLst>
          </p:cNvPr>
          <p:cNvSpPr>
            <a:spLocks noGrp="1"/>
          </p:cNvSpPr>
          <p:nvPr>
            <p:ph type="body" sz="quarter" idx="16" hasCustomPrompt="1"/>
          </p:nvPr>
        </p:nvSpPr>
        <p:spPr>
          <a:xfrm>
            <a:off x="7853356"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dirty="0"/>
              <a:t>2</a:t>
            </a:r>
            <a:endParaRPr lang="en-ZA" dirty="0"/>
          </a:p>
        </p:txBody>
      </p:sp>
      <p:sp>
        <p:nvSpPr>
          <p:cNvPr id="17" name="Text Placeholder 16">
            <a:extLst>
              <a:ext uri="{FF2B5EF4-FFF2-40B4-BE49-F238E27FC236}">
                <a16:creationId xmlns:a16="http://schemas.microsoft.com/office/drawing/2014/main" id="{8379251E-EDF2-4AC5-AB5B-C1FD66A9D6F3}"/>
              </a:ext>
            </a:extLst>
          </p:cNvPr>
          <p:cNvSpPr>
            <a:spLocks noGrp="1"/>
          </p:cNvSpPr>
          <p:nvPr>
            <p:ph type="body" sz="quarter" idx="17" hasCustomPrompt="1"/>
          </p:nvPr>
        </p:nvSpPr>
        <p:spPr>
          <a:xfrm>
            <a:off x="9985713"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dirty="0"/>
              <a:t>3</a:t>
            </a:r>
            <a:endParaRPr lang="en-ZA" dirty="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795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5/13/2021</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30169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6 Image / Icon Bullets">
    <p:bg>
      <p:bgPr>
        <a:solidFill>
          <a:schemeClr val="bg2"/>
        </a:solidFill>
        <a:effectLst/>
      </p:bgPr>
    </p:bg>
    <p:spTree>
      <p:nvGrpSpPr>
        <p:cNvPr id="1" name=""/>
        <p:cNvGrpSpPr/>
        <p:nvPr/>
      </p:nvGrpSpPr>
      <p:grpSpPr>
        <a:xfrm>
          <a:off x="0" y="0"/>
          <a:ext cx="0" cy="0"/>
          <a:chOff x="0" y="0"/>
          <a:chExt cx="0" cy="0"/>
        </a:xfrm>
      </p:grpSpPr>
      <p:sp>
        <p:nvSpPr>
          <p:cNvPr id="9" name="Freeform 6" title="Page Number Shape">
            <a:extLst>
              <a:ext uri="{FF2B5EF4-FFF2-40B4-BE49-F238E27FC236}">
                <a16:creationId xmlns:a16="http://schemas.microsoft.com/office/drawing/2014/main" id="{4C028BF1-8F7F-4E8E-9D47-05D46323E336}"/>
              </a:ext>
            </a:extLst>
          </p:cNvPr>
          <p:cNvSpPr/>
          <p:nvPr userDrawn="1"/>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solidFill>
          <a:ln w="0">
            <a:noFill/>
            <a:prstDash val="solid"/>
            <a:round/>
            <a:headEnd/>
            <a:tailEnd/>
          </a:ln>
        </p:spPr>
      </p:sp>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F8F1C92E-34EF-7443-98EE-55EB64C2F5FD}" type="datetime1">
              <a:rPr lang="en-US" smtClean="0"/>
              <a:t>5/13/2021</a:t>
            </a:fld>
            <a:endParaRPr lang="en-ZA"/>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dirty="0"/>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5D7203A2-76F7-4D98-BFEB-C48DDC3E5C6C}"/>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1" name="Text Placeholder 8">
            <a:extLst>
              <a:ext uri="{FF2B5EF4-FFF2-40B4-BE49-F238E27FC236}">
                <a16:creationId xmlns:a16="http://schemas.microsoft.com/office/drawing/2014/main" id="{333FF03C-99D8-472E-A74F-87D3B5A5696D}"/>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2" name="Text Placeholder 10">
            <a:extLst>
              <a:ext uri="{FF2B5EF4-FFF2-40B4-BE49-F238E27FC236}">
                <a16:creationId xmlns:a16="http://schemas.microsoft.com/office/drawing/2014/main" id="{982C482D-2EED-4942-A5D4-D8A794C2486A}"/>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7" name="Text Placeholder 6">
            <a:extLst>
              <a:ext uri="{FF2B5EF4-FFF2-40B4-BE49-F238E27FC236}">
                <a16:creationId xmlns:a16="http://schemas.microsoft.com/office/drawing/2014/main" id="{51D4C5CB-E26D-42D3-B242-792D37C5074D}"/>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dirty="0"/>
              <a:t>Item Description</a:t>
            </a:r>
          </a:p>
        </p:txBody>
      </p:sp>
      <p:sp>
        <p:nvSpPr>
          <p:cNvPr id="16" name="Text Placeholder 15">
            <a:extLst>
              <a:ext uri="{FF2B5EF4-FFF2-40B4-BE49-F238E27FC236}">
                <a16:creationId xmlns:a16="http://schemas.microsoft.com/office/drawing/2014/main" id="{8F1F9D8C-5E2A-414E-9E1D-AB7DF4824DB3}"/>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19" name="Text Placeholder 18">
            <a:extLst>
              <a:ext uri="{FF2B5EF4-FFF2-40B4-BE49-F238E27FC236}">
                <a16:creationId xmlns:a16="http://schemas.microsoft.com/office/drawing/2014/main" id="{571AC612-4E8C-42E2-88EB-DB98E2791D0C}"/>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Picture Placeholder 22">
            <a:extLst>
              <a:ext uri="{FF2B5EF4-FFF2-40B4-BE49-F238E27FC236}">
                <a16:creationId xmlns:a16="http://schemas.microsoft.com/office/drawing/2014/main" id="{2AA95DF8-549D-4CA3-8E1A-D2DEB8CF4608}"/>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5" name="Picture Placeholder 24">
            <a:extLst>
              <a:ext uri="{FF2B5EF4-FFF2-40B4-BE49-F238E27FC236}">
                <a16:creationId xmlns:a16="http://schemas.microsoft.com/office/drawing/2014/main" id="{AA78BAAC-8764-4AFE-9AC1-DF47930B46EB}"/>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7" name="Picture Placeholder 26">
            <a:extLst>
              <a:ext uri="{FF2B5EF4-FFF2-40B4-BE49-F238E27FC236}">
                <a16:creationId xmlns:a16="http://schemas.microsoft.com/office/drawing/2014/main" id="{88491EA9-E431-4D48-BD30-3BA8FACC97F2}"/>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0">
            <a:extLst>
              <a:ext uri="{FF2B5EF4-FFF2-40B4-BE49-F238E27FC236}">
                <a16:creationId xmlns:a16="http://schemas.microsoft.com/office/drawing/2014/main" id="{130F713C-752D-4C1A-89AB-638A7DAF60A8}"/>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3" name="Picture Placeholder 32">
            <a:extLst>
              <a:ext uri="{FF2B5EF4-FFF2-40B4-BE49-F238E27FC236}">
                <a16:creationId xmlns:a16="http://schemas.microsoft.com/office/drawing/2014/main" id="{EDF00299-5001-4927-B344-D4AE0D5F0393}"/>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5" name="Picture Placeholder 34">
            <a:extLst>
              <a:ext uri="{FF2B5EF4-FFF2-40B4-BE49-F238E27FC236}">
                <a16:creationId xmlns:a16="http://schemas.microsoft.com/office/drawing/2014/main" id="{4CBE51A8-3BCA-490E-93CB-B70BBCCD9671}"/>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22281015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 Medium Photos with Description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hasCustomPrompt="1"/>
          </p:nvPr>
        </p:nvSpPr>
        <p:spPr>
          <a:xfrm>
            <a:off x="762000" y="2831932"/>
            <a:ext cx="3833906" cy="1562638"/>
          </a:xfrm>
        </p:spPr>
        <p:txBody>
          <a:bodyPr anchor="b"/>
          <a:lstStyle>
            <a:lvl1pPr>
              <a:defRPr/>
            </a:lvl1pPr>
          </a:lstStyle>
          <a:p>
            <a:r>
              <a:rPr lang="en-US" dirty="0"/>
              <a:t>Click to edit your title</a:t>
            </a:r>
          </a:p>
        </p:txBody>
      </p:sp>
      <p:sp>
        <p:nvSpPr>
          <p:cNvPr id="4" name="Date Placeholder 3"/>
          <p:cNvSpPr>
            <a:spLocks noGrp="1"/>
          </p:cNvSpPr>
          <p:nvPr>
            <p:ph type="dt" sz="half" idx="10"/>
          </p:nvPr>
        </p:nvSpPr>
        <p:spPr/>
        <p:txBody>
          <a:bodyPr/>
          <a:lstStyle/>
          <a:p>
            <a:fld id="{4176DA4A-63D4-BC43-9B38-53D06F7CC9C4}" type="datetime1">
              <a:rPr lang="en-US" smtClean="0"/>
              <a:t>5/13/2021</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4573117"/>
            <a:ext cx="3842550" cy="1178396"/>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Picture Placeholder 10">
            <a:extLst>
              <a:ext uri="{FF2B5EF4-FFF2-40B4-BE49-F238E27FC236}">
                <a16:creationId xmlns:a16="http://schemas.microsoft.com/office/drawing/2014/main" id="{4EDDE9BC-8D20-403B-A5FE-C277A3515DE4}"/>
              </a:ext>
            </a:extLst>
          </p:cNvPr>
          <p:cNvSpPr>
            <a:spLocks noGrp="1"/>
          </p:cNvSpPr>
          <p:nvPr>
            <p:ph type="pic" sz="quarter" idx="19" hasCustomPrompt="1"/>
          </p:nvPr>
        </p:nvSpPr>
        <p:spPr>
          <a:xfrm>
            <a:off x="2424736" y="482857"/>
            <a:ext cx="2179814" cy="2179814"/>
          </a:xfrm>
          <a:prstGeom prst="ellipse">
            <a:avLst/>
          </a:prstGeom>
          <a:solidFill>
            <a:schemeClr val="bg1">
              <a:lumMod val="95000"/>
            </a:schemeClr>
          </a:solidFill>
        </p:spPr>
        <p:txBody>
          <a:bodyPr anchor="ctr"/>
          <a:lstStyle>
            <a:lvl1pPr marL="0" indent="0" algn="ctr">
              <a:buNone/>
              <a:defRPr i="1"/>
            </a:lvl1pPr>
          </a:lstStyle>
          <a:p>
            <a:r>
              <a:rPr lang="en-ZA" dirty="0"/>
              <a:t>Insert Portrait Photo</a:t>
            </a:r>
          </a:p>
        </p:txBody>
      </p:sp>
      <p:sp>
        <p:nvSpPr>
          <p:cNvPr id="19" name="Content Placeholder 2">
            <a:extLst>
              <a:ext uri="{FF2B5EF4-FFF2-40B4-BE49-F238E27FC236}">
                <a16:creationId xmlns:a16="http://schemas.microsoft.com/office/drawing/2014/main" id="{2BF5E186-AFA1-42AA-AE51-CF3AC059F0FB}"/>
              </a:ext>
            </a:extLst>
          </p:cNvPr>
          <p:cNvSpPr>
            <a:spLocks noGrp="1"/>
          </p:cNvSpPr>
          <p:nvPr>
            <p:ph idx="1" hasCustomPrompt="1"/>
          </p:nvPr>
        </p:nvSpPr>
        <p:spPr>
          <a:xfrm>
            <a:off x="5162550"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2" name="Text Placeholder 8">
            <a:extLst>
              <a:ext uri="{FF2B5EF4-FFF2-40B4-BE49-F238E27FC236}">
                <a16:creationId xmlns:a16="http://schemas.microsoft.com/office/drawing/2014/main" id="{C860CCD0-F268-4994-9434-F0E0132A4E53}"/>
              </a:ext>
            </a:extLst>
          </p:cNvPr>
          <p:cNvSpPr>
            <a:spLocks noGrp="1"/>
          </p:cNvSpPr>
          <p:nvPr>
            <p:ph type="body" sz="quarter" idx="13" hasCustomPrompt="1"/>
          </p:nvPr>
        </p:nvSpPr>
        <p:spPr>
          <a:xfrm>
            <a:off x="7295581"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3" name="Text Placeholder 10">
            <a:extLst>
              <a:ext uri="{FF2B5EF4-FFF2-40B4-BE49-F238E27FC236}">
                <a16:creationId xmlns:a16="http://schemas.microsoft.com/office/drawing/2014/main" id="{28D5E220-4F6C-4A47-9F47-4CA88EA230DF}"/>
              </a:ext>
            </a:extLst>
          </p:cNvPr>
          <p:cNvSpPr>
            <a:spLocks noGrp="1"/>
          </p:cNvSpPr>
          <p:nvPr>
            <p:ph type="body" sz="quarter" idx="14" hasCustomPrompt="1"/>
          </p:nvPr>
        </p:nvSpPr>
        <p:spPr>
          <a:xfrm>
            <a:off x="9428613"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4" name="Text Placeholder 6">
            <a:extLst>
              <a:ext uri="{FF2B5EF4-FFF2-40B4-BE49-F238E27FC236}">
                <a16:creationId xmlns:a16="http://schemas.microsoft.com/office/drawing/2014/main" id="{1DFEF73A-C0FC-4A4C-8342-991CEFF532E2}"/>
              </a:ext>
            </a:extLst>
          </p:cNvPr>
          <p:cNvSpPr>
            <a:spLocks noGrp="1"/>
          </p:cNvSpPr>
          <p:nvPr>
            <p:ph type="body" sz="quarter" idx="20" hasCustomPrompt="1"/>
          </p:nvPr>
        </p:nvSpPr>
        <p:spPr>
          <a:xfrm>
            <a:off x="5162550" y="3429000"/>
            <a:ext cx="1944000" cy="2700000"/>
          </a:xfrm>
          <a:solidFill>
            <a:schemeClr val="bg1"/>
          </a:solidFill>
        </p:spPr>
        <p:txBody>
          <a:bodyPr lIns="0" tIns="1944000" rIns="0" bIns="72000" anchor="ctr"/>
          <a:lstStyle>
            <a:lvl1pPr marL="0" indent="0" algn="ctr">
              <a:buNone/>
              <a:defRPr sz="1600">
                <a:solidFill>
                  <a:schemeClr val="tx1">
                    <a:lumMod val="85000"/>
                    <a:lumOff val="15000"/>
                  </a:schemeClr>
                </a:solidFill>
              </a:defRPr>
            </a:lvl1pPr>
          </a:lstStyle>
          <a:p>
            <a:pPr lvl="0"/>
            <a:r>
              <a:rPr lang="en-US" dirty="0"/>
              <a:t>Item Description</a:t>
            </a:r>
          </a:p>
        </p:txBody>
      </p:sp>
      <p:sp>
        <p:nvSpPr>
          <p:cNvPr id="25" name="Text Placeholder 15">
            <a:extLst>
              <a:ext uri="{FF2B5EF4-FFF2-40B4-BE49-F238E27FC236}">
                <a16:creationId xmlns:a16="http://schemas.microsoft.com/office/drawing/2014/main" id="{E60572FB-0574-4BE3-9637-7CA7B5ACA8DE}"/>
              </a:ext>
            </a:extLst>
          </p:cNvPr>
          <p:cNvSpPr>
            <a:spLocks noGrp="1"/>
          </p:cNvSpPr>
          <p:nvPr>
            <p:ph type="body" sz="quarter" idx="21" hasCustomPrompt="1"/>
          </p:nvPr>
        </p:nvSpPr>
        <p:spPr>
          <a:xfrm>
            <a:off x="7295356"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6" name="Text Placeholder 18">
            <a:extLst>
              <a:ext uri="{FF2B5EF4-FFF2-40B4-BE49-F238E27FC236}">
                <a16:creationId xmlns:a16="http://schemas.microsoft.com/office/drawing/2014/main" id="{155E2FBC-2458-49C4-B75C-CAEAC6D9F10F}"/>
              </a:ext>
            </a:extLst>
          </p:cNvPr>
          <p:cNvSpPr>
            <a:spLocks noGrp="1"/>
          </p:cNvSpPr>
          <p:nvPr>
            <p:ph type="body" sz="quarter" idx="22" hasCustomPrompt="1"/>
          </p:nvPr>
        </p:nvSpPr>
        <p:spPr>
          <a:xfrm>
            <a:off x="9428163"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dirty="0"/>
              <a:t>Item Description</a:t>
            </a:r>
          </a:p>
        </p:txBody>
      </p:sp>
      <p:sp>
        <p:nvSpPr>
          <p:cNvPr id="27" name="Picture Placeholder 22">
            <a:extLst>
              <a:ext uri="{FF2B5EF4-FFF2-40B4-BE49-F238E27FC236}">
                <a16:creationId xmlns:a16="http://schemas.microsoft.com/office/drawing/2014/main" id="{844B1DAB-161E-44A0-9E15-DA816B46A48E}"/>
              </a:ext>
            </a:extLst>
          </p:cNvPr>
          <p:cNvSpPr>
            <a:spLocks noGrp="1"/>
          </p:cNvSpPr>
          <p:nvPr>
            <p:ph type="pic" sz="quarter" idx="23" hasCustomPrompt="1"/>
          </p:nvPr>
        </p:nvSpPr>
        <p:spPr>
          <a:xfrm>
            <a:off x="5234550"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8" name="Picture Placeholder 24">
            <a:extLst>
              <a:ext uri="{FF2B5EF4-FFF2-40B4-BE49-F238E27FC236}">
                <a16:creationId xmlns:a16="http://schemas.microsoft.com/office/drawing/2014/main" id="{8811849A-335B-47C0-980E-357EE8C4BCC2}"/>
              </a:ext>
            </a:extLst>
          </p:cNvPr>
          <p:cNvSpPr>
            <a:spLocks noGrp="1"/>
          </p:cNvSpPr>
          <p:nvPr>
            <p:ph type="pic" sz="quarter" idx="24" hasCustomPrompt="1"/>
          </p:nvPr>
        </p:nvSpPr>
        <p:spPr>
          <a:xfrm>
            <a:off x="7367581"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29" name="Picture Placeholder 26">
            <a:extLst>
              <a:ext uri="{FF2B5EF4-FFF2-40B4-BE49-F238E27FC236}">
                <a16:creationId xmlns:a16="http://schemas.microsoft.com/office/drawing/2014/main" id="{E1254A81-6A51-429E-91AC-6B4CADA71DC5}"/>
              </a:ext>
            </a:extLst>
          </p:cNvPr>
          <p:cNvSpPr>
            <a:spLocks noGrp="1"/>
          </p:cNvSpPr>
          <p:nvPr>
            <p:ph type="pic" sz="quarter" idx="25" hasCustomPrompt="1"/>
          </p:nvPr>
        </p:nvSpPr>
        <p:spPr>
          <a:xfrm>
            <a:off x="9500613"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0" name="Picture Placeholder 30">
            <a:extLst>
              <a:ext uri="{FF2B5EF4-FFF2-40B4-BE49-F238E27FC236}">
                <a16:creationId xmlns:a16="http://schemas.microsoft.com/office/drawing/2014/main" id="{64053090-461C-448F-9705-7FEE78A41337}"/>
              </a:ext>
            </a:extLst>
          </p:cNvPr>
          <p:cNvSpPr>
            <a:spLocks noGrp="1"/>
          </p:cNvSpPr>
          <p:nvPr>
            <p:ph type="pic" sz="quarter" idx="26" hasCustomPrompt="1"/>
          </p:nvPr>
        </p:nvSpPr>
        <p:spPr>
          <a:xfrm>
            <a:off x="5234550"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1" name="Picture Placeholder 32">
            <a:extLst>
              <a:ext uri="{FF2B5EF4-FFF2-40B4-BE49-F238E27FC236}">
                <a16:creationId xmlns:a16="http://schemas.microsoft.com/office/drawing/2014/main" id="{7AD2F7CB-CFE4-4C72-864A-D00C1CEAA23D}"/>
              </a:ext>
            </a:extLst>
          </p:cNvPr>
          <p:cNvSpPr>
            <a:spLocks noGrp="1"/>
          </p:cNvSpPr>
          <p:nvPr>
            <p:ph type="pic" sz="quarter" idx="27" hasCustomPrompt="1"/>
          </p:nvPr>
        </p:nvSpPr>
        <p:spPr>
          <a:xfrm>
            <a:off x="7367581"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
        <p:nvSpPr>
          <p:cNvPr id="32" name="Picture Placeholder 34">
            <a:extLst>
              <a:ext uri="{FF2B5EF4-FFF2-40B4-BE49-F238E27FC236}">
                <a16:creationId xmlns:a16="http://schemas.microsoft.com/office/drawing/2014/main" id="{CCA07CA3-C8D4-41EA-A0FB-74E1A4770398}"/>
              </a:ext>
            </a:extLst>
          </p:cNvPr>
          <p:cNvSpPr>
            <a:spLocks noGrp="1"/>
          </p:cNvSpPr>
          <p:nvPr>
            <p:ph type="pic" sz="quarter" idx="28" hasCustomPrompt="1"/>
          </p:nvPr>
        </p:nvSpPr>
        <p:spPr>
          <a:xfrm>
            <a:off x="9500163"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ZA" dirty="0"/>
              <a:t>Insert Icon / Picture</a:t>
            </a:r>
          </a:p>
        </p:txBody>
      </p:sp>
    </p:spTree>
    <p:extLst>
      <p:ext uri="{BB962C8B-B14F-4D97-AF65-F5344CB8AC3E}">
        <p14:creationId xmlns:p14="http://schemas.microsoft.com/office/powerpoint/2010/main" val="8845526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176794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none" baseline="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529964A5-3468-3F49-AD7A-0CF5EB762F89}" type="datetime1">
              <a:rPr lang="en-US" smtClean="0"/>
              <a:t>5/13/2021</a:t>
            </a:fld>
            <a:endParaRPr lang="en-ZA"/>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ZA"/>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13D2E340-0663-474B-992C-9192B5C45E57}" type="slidenum">
              <a:rPr lang="en-ZA" smtClean="0"/>
              <a:t>‹#›</a:t>
            </a:fld>
            <a:endParaRPr lang="en-ZA"/>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2531776"/>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5/13/2021</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BC751F3-ABD6-4995-8494-4932D12ACE1B}"/>
              </a:ext>
            </a:extLst>
          </p:cNvPr>
          <p:cNvSpPr>
            <a:spLocks noGrp="1"/>
          </p:cNvSpPr>
          <p:nvPr>
            <p:ph sz="quarter" idx="19"/>
          </p:nvPr>
        </p:nvSpPr>
        <p:spPr>
          <a:xfrm>
            <a:off x="5326063" y="559678"/>
            <a:ext cx="6103937" cy="51918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65406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5/13/2021</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dirty="0"/>
              <a:t>Place your subtitle here</a:t>
            </a:r>
            <a:endParaRPr lang="en-ZA" dirty="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Picture Placeholder 6">
            <a:extLst>
              <a:ext uri="{FF2B5EF4-FFF2-40B4-BE49-F238E27FC236}">
                <a16:creationId xmlns:a16="http://schemas.microsoft.com/office/drawing/2014/main" id="{1466EC8C-C8BE-4149-A684-18CFF4574C18}"/>
              </a:ext>
            </a:extLst>
          </p:cNvPr>
          <p:cNvSpPr>
            <a:spLocks noGrp="1"/>
          </p:cNvSpPr>
          <p:nvPr>
            <p:ph type="pic" sz="quarter" idx="19"/>
          </p:nvPr>
        </p:nvSpPr>
        <p:spPr>
          <a:xfrm>
            <a:off x="5297488" y="559678"/>
            <a:ext cx="6132512" cy="5191835"/>
          </a:xfrm>
        </p:spPr>
        <p:txBody>
          <a:bodyPr anchor="ctr"/>
          <a:lstStyle>
            <a:lvl1pPr marL="0" indent="0" algn="ctr">
              <a:buNone/>
              <a:defRPr/>
            </a:lvl1pPr>
          </a:lstStyle>
          <a:p>
            <a:r>
              <a:rPr lang="en-US"/>
              <a:t>Click icon to add picture</a:t>
            </a:r>
          </a:p>
        </p:txBody>
      </p:sp>
    </p:spTree>
    <p:extLst>
      <p:ext uri="{BB962C8B-B14F-4D97-AF65-F5344CB8AC3E}">
        <p14:creationId xmlns:p14="http://schemas.microsoft.com/office/powerpoint/2010/main" val="40757923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a:p>
        </p:txBody>
      </p:sp>
      <p:sp>
        <p:nvSpPr>
          <p:cNvPr id="2" name="Title 1"/>
          <p:cNvSpPr>
            <a:spLocks noGrp="1"/>
          </p:cNvSpPr>
          <p:nvPr>
            <p:ph type="title"/>
          </p:nvPr>
        </p:nvSpPr>
        <p:spPr>
          <a:xfrm>
            <a:off x="762000" y="559677"/>
            <a:ext cx="3833906" cy="5274923"/>
          </a:xfrm>
        </p:spPr>
        <p:txBody>
          <a:bodyPr anchor="b"/>
          <a:lstStyle>
            <a:lvl1pPr>
              <a:defRPr>
                <a:solidFill>
                  <a:schemeClr val="bg1"/>
                </a:solidFill>
              </a:defRPr>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smtClean="0"/>
              <a:t>5/13/2021</a:t>
            </a:fld>
            <a:endParaRPr lang="en-ZA" dirty="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ZA"/>
          </a:p>
        </p:txBody>
      </p:sp>
      <p:sp>
        <p:nvSpPr>
          <p:cNvPr id="6" name="Slide Number Placeholder 5"/>
          <p:cNvSpPr>
            <a:spLocks noGrp="1"/>
          </p:cNvSpPr>
          <p:nvPr>
            <p:ph type="sldNum" sz="quarter" idx="12"/>
          </p:nvPr>
        </p:nvSpPr>
        <p:spPr/>
        <p:txBody>
          <a:bodyPr/>
          <a:lstStyle/>
          <a:p>
            <a:fld id="{13D2E340-0663-474B-992C-9192B5C45E57}" type="slidenum">
              <a:rPr lang="en-ZA" smtClean="0"/>
              <a:t>‹#›</a:t>
            </a:fld>
            <a:endParaRPr lang="en-ZA"/>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4889D34E-DF9E-41B7-A5EC-B9D63999B3D0}"/>
              </a:ext>
            </a:extLst>
          </p:cNvPr>
          <p:cNvSpPr>
            <a:spLocks noGrp="1"/>
          </p:cNvSpPr>
          <p:nvPr>
            <p:ph idx="1"/>
          </p:nvPr>
        </p:nvSpPr>
        <p:spPr>
          <a:xfrm>
            <a:off x="5181600" y="559678"/>
            <a:ext cx="6172200" cy="56172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833505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81600" y="540628"/>
            <a:ext cx="6248400" cy="248894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81600" y="3712467"/>
            <a:ext cx="6248400" cy="24822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16E73E-FB98-2A42-974A-9CD83D46C100}" type="datetime1">
              <a:rPr lang="en-US" smtClean="0"/>
              <a:t>5/13/2021</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41405209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A115EF-7A83-9842-815E-554E5DEB63CD}" type="datetime1">
              <a:rPr lang="en-US" smtClean="0"/>
              <a:t>5/13/2021</a:t>
            </a:fld>
            <a:endParaRPr lang="en-ZA"/>
          </a:p>
        </p:txBody>
      </p:sp>
      <p:sp>
        <p:nvSpPr>
          <p:cNvPr id="8" name="Footer Placeholder 7"/>
          <p:cNvSpPr>
            <a:spLocks noGrp="1"/>
          </p:cNvSpPr>
          <p:nvPr>
            <p:ph type="ftr" sz="quarter" idx="11"/>
          </p:nvPr>
        </p:nvSpPr>
        <p:spPr/>
        <p:txBody>
          <a:bodyPr/>
          <a:lstStyle/>
          <a:p>
            <a:endParaRPr lang="en-ZA"/>
          </a:p>
        </p:txBody>
      </p:sp>
      <p:sp>
        <p:nvSpPr>
          <p:cNvPr id="9" name="Slide Number Placeholder 8"/>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23802677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E097A0-4000-B744-87D8-18F42A934248}" type="datetime1">
              <a:rPr lang="en-US" smtClean="0"/>
              <a:t>5/13/2021</a:t>
            </a:fld>
            <a:endParaRPr lang="en-ZA"/>
          </a:p>
        </p:txBody>
      </p:sp>
      <p:sp>
        <p:nvSpPr>
          <p:cNvPr id="4" name="Footer Placeholder 3"/>
          <p:cNvSpPr>
            <a:spLocks noGrp="1"/>
          </p:cNvSpPr>
          <p:nvPr>
            <p:ph type="ftr" sz="quarter" idx="11"/>
          </p:nvPr>
        </p:nvSpPr>
        <p:spPr/>
        <p:txBody>
          <a:bodyPr/>
          <a:lstStyle/>
          <a:p>
            <a:endParaRPr lang="en-ZA"/>
          </a:p>
        </p:txBody>
      </p:sp>
      <p:sp>
        <p:nvSpPr>
          <p:cNvPr id="5" name="Slide Number Placeholder 4"/>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13087621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74EA9-4639-9B48-9E98-70455404EF00}" type="datetime1">
              <a:rPr lang="en-US" smtClean="0"/>
              <a:t>5/13/2021</a:t>
            </a:fld>
            <a:endParaRPr lang="en-ZA"/>
          </a:p>
        </p:txBody>
      </p:sp>
      <p:sp>
        <p:nvSpPr>
          <p:cNvPr id="3" name="Footer Placeholder 2"/>
          <p:cNvSpPr>
            <a:spLocks noGrp="1"/>
          </p:cNvSpPr>
          <p:nvPr>
            <p:ph type="ftr" sz="quarter" idx="11"/>
          </p:nvPr>
        </p:nvSpPr>
        <p:spPr/>
        <p:txBody>
          <a:bodyPr/>
          <a:lstStyle/>
          <a:p>
            <a:endParaRPr lang="en-ZA"/>
          </a:p>
        </p:txBody>
      </p:sp>
      <p:sp>
        <p:nvSpPr>
          <p:cNvPr id="4" name="Slide Number Placeholder 3"/>
          <p:cNvSpPr>
            <a:spLocks noGrp="1"/>
          </p:cNvSpPr>
          <p:nvPr>
            <p:ph type="sldNum" sz="quarter" idx="12"/>
          </p:nvPr>
        </p:nvSpPr>
        <p:spPr/>
        <p:txBody>
          <a:bodyPr/>
          <a:lstStyle/>
          <a:p>
            <a:fld id="{13D2E340-0663-474B-992C-9192B5C45E57}" type="slidenum">
              <a:rPr lang="en-ZA" smtClean="0"/>
              <a:t>‹#›</a:t>
            </a:fld>
            <a:endParaRPr lang="en-ZA"/>
          </a:p>
        </p:txBody>
      </p:sp>
    </p:spTree>
    <p:extLst>
      <p:ext uri="{BB962C8B-B14F-4D97-AF65-F5344CB8AC3E}">
        <p14:creationId xmlns:p14="http://schemas.microsoft.com/office/powerpoint/2010/main" val="223335994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A2B735-DCB2-49D7-BBA3-3B8223A94D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5C609E-E7C2-4EEF-AA63-4358823F4D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DD19FE-7A3B-461F-A913-DA8EF7260D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49BCEE-ED65-4C01-9815-738849D0B3F3}" type="datetimeFigureOut">
              <a:rPr lang="en-GB" smtClean="0"/>
              <a:t>13/05/2021</a:t>
            </a:fld>
            <a:endParaRPr lang="en-GB"/>
          </a:p>
        </p:txBody>
      </p:sp>
      <p:sp>
        <p:nvSpPr>
          <p:cNvPr id="5" name="Footer Placeholder 4">
            <a:extLst>
              <a:ext uri="{FF2B5EF4-FFF2-40B4-BE49-F238E27FC236}">
                <a16:creationId xmlns:a16="http://schemas.microsoft.com/office/drawing/2014/main" id="{4F035C6F-90D5-4460-958D-E08E8D7DE5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7543EB-B1BE-45F5-A344-B45F275C94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4381D0-AF57-4E7B-8445-A66838F69D76}" type="slidenum">
              <a:rPr lang="en-GB" smtClean="0"/>
              <a:t>‹#›</a:t>
            </a:fld>
            <a:endParaRPr lang="en-GB"/>
          </a:p>
        </p:txBody>
      </p:sp>
    </p:spTree>
    <p:extLst>
      <p:ext uri="{BB962C8B-B14F-4D97-AF65-F5344CB8AC3E}">
        <p14:creationId xmlns:p14="http://schemas.microsoft.com/office/powerpoint/2010/main" val="26186581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A90851AE-F437-A04B-ADE2-D5E346F2089C}" type="datetime1">
              <a:rPr lang="en-US" smtClean="0"/>
              <a:t>5/13/2021</a:t>
            </a:fld>
            <a:endParaRPr lang="en-ZA"/>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ZA"/>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13D2E340-0663-474B-992C-9192B5C45E57}" type="slidenum">
              <a:rPr lang="en-ZA" smtClean="0"/>
              <a:t>‹#›</a:t>
            </a:fld>
            <a:endParaRPr lang="en-ZA"/>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1736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hyperlink" Target="http://www.theilpe.com/faq_eng.html" TargetMode="External"/><Relationship Id="rId2" Type="http://schemas.openxmlformats.org/officeDocument/2006/relationships/notesSlide" Target="../notesSlides/notesSlide2.xml"/><Relationship Id="rId1" Type="http://schemas.openxmlformats.org/officeDocument/2006/relationships/slideLayout" Target="../slideLayouts/slideLayout2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2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3.xml"/><Relationship Id="rId5" Type="http://schemas.openxmlformats.org/officeDocument/2006/relationships/image" Target="../media/image1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3.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8" Type="http://schemas.openxmlformats.org/officeDocument/2006/relationships/hyperlink" Target="https://leave.eu/polygraph-test-arron-banks-island-of-truth-in-fakenews-swamp/" TargetMode="External"/><Relationship Id="rId3" Type="http://schemas.openxmlformats.org/officeDocument/2006/relationships/hyperlink" Target="http://www.theilpe.com/faq_eng.html" TargetMode="External"/><Relationship Id="rId7" Type="http://schemas.openxmlformats.org/officeDocument/2006/relationships/hyperlink" Target="http://time.com/5407482/polygraph-machine-lie-detector-test-history/"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www.telegraph.co.uk/news/2016/07/27/lie-detector-tests-for-sex-offenders-police-catch-criminal-reoff/" TargetMode="External"/><Relationship Id="rId5" Type="http://schemas.openxmlformats.org/officeDocument/2006/relationships/hyperlink" Target="https://www.telegraph.co.uk/technology/2018/11/01/ai-lie-detectors-tested-eu-border-points/" TargetMode="External"/><Relationship Id="rId4" Type="http://schemas.openxmlformats.org/officeDocument/2006/relationships/hyperlink" Target="https://www.telegraph.co.uk/news/2018/02/16/liedetectorshave-used-send-160-sex-offenders-back-pris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79374-8EAE-4873-9BB6-F6C630302DA2}"/>
              </a:ext>
            </a:extLst>
          </p:cNvPr>
          <p:cNvSpPr>
            <a:spLocks noGrp="1"/>
          </p:cNvSpPr>
          <p:nvPr>
            <p:ph type="ctrTitle"/>
          </p:nvPr>
        </p:nvSpPr>
        <p:spPr>
          <a:xfrm>
            <a:off x="5747656" y="1659699"/>
            <a:ext cx="5356667" cy="3873463"/>
          </a:xfrm>
        </p:spPr>
        <p:txBody>
          <a:bodyPr/>
          <a:lstStyle/>
          <a:p>
            <a:pPr algn="ctr"/>
            <a:r>
              <a:rPr lang="en-ZA" i="0" dirty="0">
                <a:latin typeface="Arial" panose="020B0604020202020204" pitchFamily="34" charset="0"/>
                <a:cs typeface="Arial" panose="020B0604020202020204" pitchFamily="34" charset="0"/>
              </a:rPr>
              <a:t>Lie Detection &amp; the Polygraph</a:t>
            </a:r>
          </a:p>
        </p:txBody>
      </p:sp>
      <p:sp>
        <p:nvSpPr>
          <p:cNvPr id="7" name="Subtitle 6">
            <a:extLst>
              <a:ext uri="{FF2B5EF4-FFF2-40B4-BE49-F238E27FC236}">
                <a16:creationId xmlns:a16="http://schemas.microsoft.com/office/drawing/2014/main" id="{033BD51D-5CC4-4321-94FE-9B610AC87263}"/>
              </a:ext>
            </a:extLst>
          </p:cNvPr>
          <p:cNvSpPr>
            <a:spLocks noGrp="1"/>
          </p:cNvSpPr>
          <p:nvPr>
            <p:ph type="subTitle" idx="1"/>
          </p:nvPr>
        </p:nvSpPr>
        <p:spPr>
          <a:xfrm>
            <a:off x="970307" y="4746787"/>
            <a:ext cx="3363698" cy="1572749"/>
          </a:xfrm>
        </p:spPr>
        <p:txBody>
          <a:bodyPr/>
          <a:lstStyle/>
          <a:p>
            <a:pPr algn="l"/>
            <a:r>
              <a:rPr lang="en-GB" i="0" dirty="0">
                <a:solidFill>
                  <a:srgbClr val="FFC000"/>
                </a:solidFill>
              </a:rPr>
              <a:t>Crime &amp; Charisma:</a:t>
            </a:r>
          </a:p>
          <a:p>
            <a:pPr algn="l"/>
            <a:r>
              <a:rPr lang="en-GB" i="0" dirty="0">
                <a:solidFill>
                  <a:srgbClr val="FFC000"/>
                </a:solidFill>
              </a:rPr>
              <a:t>Lie Detection </a:t>
            </a:r>
          </a:p>
          <a:p>
            <a:pPr algn="l"/>
            <a:r>
              <a:rPr lang="en-GB" i="0" dirty="0">
                <a:solidFill>
                  <a:srgbClr val="FFC000"/>
                </a:solidFill>
              </a:rPr>
              <a:t>Micro Lecture</a:t>
            </a:r>
          </a:p>
          <a:p>
            <a:pPr algn="l"/>
            <a:endParaRPr lang="en-GB" dirty="0">
              <a:solidFill>
                <a:srgbClr val="FFC000"/>
              </a:solidFill>
            </a:endParaRPr>
          </a:p>
          <a:p>
            <a:pPr algn="l"/>
            <a:endParaRPr lang="en-GB" dirty="0">
              <a:solidFill>
                <a:srgbClr val="FFC000"/>
              </a:solidFill>
            </a:endParaRPr>
          </a:p>
          <a:p>
            <a:pPr algn="l"/>
            <a:r>
              <a:rPr lang="en-GB" sz="1800" i="0" dirty="0">
                <a:solidFill>
                  <a:srgbClr val="FFC000"/>
                </a:solidFill>
              </a:rPr>
              <a:t>Andy Coard  UWTSD Lampeter</a:t>
            </a:r>
          </a:p>
        </p:txBody>
      </p:sp>
      <p:pic>
        <p:nvPicPr>
          <p:cNvPr id="14" name="Picture 13">
            <a:extLst>
              <a:ext uri="{FF2B5EF4-FFF2-40B4-BE49-F238E27FC236}">
                <a16:creationId xmlns:a16="http://schemas.microsoft.com/office/drawing/2014/main" id="{50CB7825-0C99-468F-A211-54A716E92D78}"/>
              </a:ext>
            </a:extLst>
          </p:cNvPr>
          <p:cNvPicPr>
            <a:picLocks noChangeAspect="1"/>
          </p:cNvPicPr>
          <p:nvPr/>
        </p:nvPicPr>
        <p:blipFill>
          <a:blip r:embed="rId2"/>
          <a:stretch>
            <a:fillRect/>
          </a:stretch>
        </p:blipFill>
        <p:spPr>
          <a:xfrm>
            <a:off x="585355" y="1548179"/>
            <a:ext cx="4256884" cy="2391507"/>
          </a:xfrm>
          <a:prstGeom prst="rect">
            <a:avLst/>
          </a:prstGeom>
        </p:spPr>
      </p:pic>
    </p:spTree>
    <p:extLst>
      <p:ext uri="{BB962C8B-B14F-4D97-AF65-F5344CB8AC3E}">
        <p14:creationId xmlns:p14="http://schemas.microsoft.com/office/powerpoint/2010/main" val="1193886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F34B-93F5-46C0-9BEC-B1A8D55008B4}"/>
              </a:ext>
            </a:extLst>
          </p:cNvPr>
          <p:cNvSpPr>
            <a:spLocks noGrp="1"/>
          </p:cNvSpPr>
          <p:nvPr>
            <p:ph type="title"/>
          </p:nvPr>
        </p:nvSpPr>
        <p:spPr>
          <a:xfrm>
            <a:off x="323450" y="1062476"/>
            <a:ext cx="3833906" cy="2221622"/>
          </a:xfrm>
        </p:spPr>
        <p:txBody>
          <a:bodyPr>
            <a:normAutofit fontScale="90000"/>
          </a:bodyPr>
          <a:lstStyle/>
          <a:p>
            <a:pPr algn="ctr"/>
            <a:r>
              <a:rPr lang="en-ZA" i="0" dirty="0">
                <a:latin typeface="Arial" panose="020B0604020202020204" pitchFamily="34" charset="0"/>
                <a:cs typeface="Arial" panose="020B0604020202020204" pitchFamily="34" charset="0"/>
              </a:rPr>
              <a:t>Lie Detection &amp; the Polygraph </a:t>
            </a:r>
          </a:p>
        </p:txBody>
      </p:sp>
      <p:sp>
        <p:nvSpPr>
          <p:cNvPr id="7" name="Slide Number Placeholder 6">
            <a:extLst>
              <a:ext uri="{FF2B5EF4-FFF2-40B4-BE49-F238E27FC236}">
                <a16:creationId xmlns:a16="http://schemas.microsoft.com/office/drawing/2014/main" id="{C7C944DD-F200-6B48-8A79-099A08992A35}"/>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ZA" sz="1200" b="0" i="1" u="none" strike="noStrike" kern="1200" cap="none" spc="0" normalizeH="0" baseline="0" noProof="0" dirty="0">
                <a:ln>
                  <a:noFill/>
                </a:ln>
                <a:solidFill>
                  <a:srgbClr val="F5F5F5"/>
                </a:solidFill>
                <a:effectLst/>
                <a:uLnTx/>
                <a:uFillTx/>
                <a:latin typeface="Century Schoolbook" panose="02040604050505020304"/>
                <a:ea typeface="+mn-ea"/>
                <a:cs typeface="+mn-cs"/>
              </a:rPr>
              <a:t>2</a:t>
            </a:r>
          </a:p>
        </p:txBody>
      </p:sp>
      <p:sp>
        <p:nvSpPr>
          <p:cNvPr id="18" name="Text Placeholder 17">
            <a:extLst>
              <a:ext uri="{FF2B5EF4-FFF2-40B4-BE49-F238E27FC236}">
                <a16:creationId xmlns:a16="http://schemas.microsoft.com/office/drawing/2014/main" id="{D7F651D2-5C0B-427B-A911-2DA55E10D444}"/>
              </a:ext>
            </a:extLst>
          </p:cNvPr>
          <p:cNvSpPr>
            <a:spLocks noGrp="1"/>
          </p:cNvSpPr>
          <p:nvPr>
            <p:ph type="body" sz="quarter" idx="18"/>
          </p:nvPr>
        </p:nvSpPr>
        <p:spPr>
          <a:xfrm>
            <a:off x="659416" y="3573903"/>
            <a:ext cx="3842550" cy="2855913"/>
          </a:xfrm>
        </p:spPr>
        <p:txBody>
          <a:bodyPr>
            <a:normAutofit/>
          </a:bodyPr>
          <a:lstStyle/>
          <a:p>
            <a:pPr algn="l"/>
            <a:r>
              <a:rPr lang="en-GB" sz="3200" dirty="0">
                <a:solidFill>
                  <a:srgbClr val="FFC000"/>
                </a:solidFill>
              </a:rPr>
              <a:t>Who?</a:t>
            </a:r>
          </a:p>
          <a:p>
            <a:pPr algn="l"/>
            <a:r>
              <a:rPr lang="en-GB" sz="3200" dirty="0">
                <a:solidFill>
                  <a:srgbClr val="FFC000"/>
                </a:solidFill>
              </a:rPr>
              <a:t>What?</a:t>
            </a:r>
          </a:p>
          <a:p>
            <a:pPr algn="l"/>
            <a:r>
              <a:rPr lang="en-GB" sz="3200" dirty="0">
                <a:solidFill>
                  <a:srgbClr val="FFC000"/>
                </a:solidFill>
              </a:rPr>
              <a:t> When &amp; Where?</a:t>
            </a:r>
          </a:p>
        </p:txBody>
      </p:sp>
      <p:pic>
        <p:nvPicPr>
          <p:cNvPr id="4" name="Picture 3">
            <a:extLst>
              <a:ext uri="{FF2B5EF4-FFF2-40B4-BE49-F238E27FC236}">
                <a16:creationId xmlns:a16="http://schemas.microsoft.com/office/drawing/2014/main" id="{86942655-7561-4604-9190-FB31C6E852CB}"/>
              </a:ext>
            </a:extLst>
          </p:cNvPr>
          <p:cNvPicPr>
            <a:picLocks noChangeAspect="1"/>
          </p:cNvPicPr>
          <p:nvPr/>
        </p:nvPicPr>
        <p:blipFill rotWithShape="1">
          <a:blip r:embed="rId3">
            <a:duotone>
              <a:schemeClr val="accent1">
                <a:shade val="45000"/>
                <a:satMod val="135000"/>
              </a:schemeClr>
              <a:prstClr val="white"/>
            </a:duotone>
            <a:alphaModFix amt="35000"/>
          </a:blip>
          <a:srcRect b="19118"/>
          <a:stretch/>
        </p:blipFill>
        <p:spPr>
          <a:xfrm>
            <a:off x="4846576" y="0"/>
            <a:ext cx="7345424" cy="6858000"/>
          </a:xfrm>
          <a:prstGeom prst="rect">
            <a:avLst/>
          </a:prstGeom>
        </p:spPr>
      </p:pic>
      <p:sp>
        <p:nvSpPr>
          <p:cNvPr id="6" name="Text Placeholder 5">
            <a:extLst>
              <a:ext uri="{FF2B5EF4-FFF2-40B4-BE49-F238E27FC236}">
                <a16:creationId xmlns:a16="http://schemas.microsoft.com/office/drawing/2014/main" id="{AC4A7A4E-C192-4A89-A661-72D76FF2F230}"/>
              </a:ext>
            </a:extLst>
          </p:cNvPr>
          <p:cNvSpPr>
            <a:spLocks noGrp="1"/>
          </p:cNvSpPr>
          <p:nvPr>
            <p:ph type="body" sz="quarter" idx="4294967295"/>
          </p:nvPr>
        </p:nvSpPr>
        <p:spPr>
          <a:xfrm>
            <a:off x="5376897" y="555286"/>
            <a:ext cx="6575617" cy="5131052"/>
          </a:xfrm>
        </p:spPr>
        <p:txBody>
          <a:bodyPr lIns="72000" rIns="72000">
            <a:normAutofit fontScale="25000" lnSpcReduction="20000"/>
          </a:bodyPr>
          <a:lstStyle/>
          <a:p>
            <a:pPr marL="0" indent="0">
              <a:buNone/>
            </a:pPr>
            <a:r>
              <a:rPr lang="en-GB" sz="11200" b="1" dirty="0">
                <a:solidFill>
                  <a:schemeClr val="tx2"/>
                </a:solidFill>
              </a:rPr>
              <a:t>WHO</a:t>
            </a:r>
            <a:r>
              <a:rPr lang="en-GB" sz="11200" dirty="0">
                <a:solidFill>
                  <a:schemeClr val="tx2"/>
                </a:solidFill>
              </a:rPr>
              <a:t>:</a:t>
            </a:r>
          </a:p>
          <a:p>
            <a:pPr marL="0" indent="0">
              <a:buNone/>
            </a:pPr>
            <a:r>
              <a:rPr lang="en-GB" sz="11200" dirty="0">
                <a:solidFill>
                  <a:schemeClr val="tx2"/>
                </a:solidFill>
              </a:rPr>
              <a:t>The governments of around </a:t>
            </a:r>
            <a:r>
              <a:rPr lang="en-GB" sz="11200" dirty="0">
                <a:solidFill>
                  <a:schemeClr val="tx2"/>
                </a:solidFill>
                <a:latin typeface="Calibri" panose="020F0502020204030204" pitchFamily="34" charset="0"/>
                <a:cs typeface="Calibri" panose="020F0502020204030204" pitchFamily="34" charset="0"/>
              </a:rPr>
              <a:t>80 </a:t>
            </a:r>
            <a:r>
              <a:rPr lang="en-GB" sz="11200" dirty="0">
                <a:solidFill>
                  <a:schemeClr val="tx2"/>
                </a:solidFill>
              </a:rPr>
              <a:t>countries use the test, the USA being one of its main proponents</a:t>
            </a:r>
          </a:p>
          <a:p>
            <a:pPr marL="0" indent="0">
              <a:buNone/>
            </a:pPr>
            <a:r>
              <a:rPr lang="en-GB" sz="11200" dirty="0">
                <a:solidFill>
                  <a:schemeClr val="tx2"/>
                </a:solidFill>
              </a:rPr>
              <a:t> </a:t>
            </a:r>
            <a:r>
              <a:rPr lang="en-GB" sz="11200" b="1" dirty="0">
                <a:solidFill>
                  <a:schemeClr val="tx2"/>
                </a:solidFill>
              </a:rPr>
              <a:t>WHAT</a:t>
            </a:r>
            <a:r>
              <a:rPr lang="en-GB" sz="11200" dirty="0">
                <a:solidFill>
                  <a:schemeClr val="tx2"/>
                </a:solidFill>
              </a:rPr>
              <a:t> is the polygraph?</a:t>
            </a:r>
          </a:p>
          <a:p>
            <a:pPr marL="0" indent="0">
              <a:buNone/>
            </a:pPr>
            <a:r>
              <a:rPr lang="en-GB" sz="11200" dirty="0">
                <a:solidFill>
                  <a:schemeClr val="tx2"/>
                </a:solidFill>
              </a:rPr>
              <a:t>Consists of </a:t>
            </a:r>
            <a:r>
              <a:rPr lang="en-GB" sz="11200" dirty="0">
                <a:solidFill>
                  <a:schemeClr val="tx2"/>
                </a:solidFill>
                <a:latin typeface="Calibri Light" panose="020F0302020204030204" pitchFamily="34" charset="0"/>
                <a:cs typeface="Calibri Light" panose="020F0302020204030204" pitchFamily="34" charset="0"/>
              </a:rPr>
              <a:t>7</a:t>
            </a:r>
            <a:r>
              <a:rPr lang="en-GB" sz="11200" dirty="0">
                <a:solidFill>
                  <a:schemeClr val="tx2"/>
                </a:solidFill>
              </a:rPr>
              <a:t>’al physiological measures</a:t>
            </a:r>
          </a:p>
          <a:p>
            <a:pPr marL="0" indent="0">
              <a:buNone/>
            </a:pPr>
            <a:r>
              <a:rPr lang="en-GB" sz="11200" dirty="0">
                <a:solidFill>
                  <a:schemeClr val="tx2"/>
                </a:solidFill>
              </a:rPr>
              <a:t> (E.g. respiration, blood pressure, pulse and skin conductivity)</a:t>
            </a:r>
          </a:p>
          <a:p>
            <a:pPr marL="0" indent="0">
              <a:buNone/>
            </a:pPr>
            <a:r>
              <a:rPr lang="en-GB" sz="11200" b="1" dirty="0">
                <a:solidFill>
                  <a:schemeClr val="tx2"/>
                </a:solidFill>
              </a:rPr>
              <a:t>WHEN &amp; WHERE</a:t>
            </a:r>
            <a:r>
              <a:rPr lang="en-GB" sz="11200" dirty="0">
                <a:solidFill>
                  <a:schemeClr val="tx2"/>
                </a:solidFill>
              </a:rPr>
              <a:t>:  </a:t>
            </a:r>
          </a:p>
          <a:p>
            <a:pPr marL="0" indent="0">
              <a:buNone/>
            </a:pPr>
            <a:r>
              <a:rPr lang="en-GB" sz="11200" dirty="0">
                <a:solidFill>
                  <a:schemeClr val="tx2"/>
                </a:solidFill>
              </a:rPr>
              <a:t>The Polygraph Lie Detector was invented by Larson (1921) a University of California Med. student and a Berkeley Police Officer</a:t>
            </a:r>
          </a:p>
          <a:p>
            <a:pPr marL="0" indent="0">
              <a:buNone/>
            </a:pPr>
            <a:endParaRPr lang="en-ZA" sz="2400" dirty="0"/>
          </a:p>
        </p:txBody>
      </p:sp>
      <p:sp>
        <p:nvSpPr>
          <p:cNvPr id="3" name="Rectangle 2">
            <a:extLst>
              <a:ext uri="{FF2B5EF4-FFF2-40B4-BE49-F238E27FC236}">
                <a16:creationId xmlns:a16="http://schemas.microsoft.com/office/drawing/2014/main" id="{6348DB65-C032-46C8-AAC5-CF9B331AFB11}"/>
              </a:ext>
            </a:extLst>
          </p:cNvPr>
          <p:cNvSpPr/>
          <p:nvPr/>
        </p:nvSpPr>
        <p:spPr>
          <a:xfrm>
            <a:off x="9305943" y="6001328"/>
            <a:ext cx="2411238" cy="261610"/>
          </a:xfrm>
          <a:prstGeom prst="rect">
            <a:avLst/>
          </a:prstGeom>
        </p:spPr>
        <p:txBody>
          <a:bodyPr wrap="none">
            <a:spAutoFit/>
          </a:bodyPr>
          <a:lstStyle/>
          <a:p>
            <a:r>
              <a:rPr lang="en-GB" sz="1100" dirty="0"/>
              <a:t>http://www.theilpe.com/faq_eng.html</a:t>
            </a:r>
          </a:p>
        </p:txBody>
      </p:sp>
    </p:spTree>
    <p:extLst>
      <p:ext uri="{BB962C8B-B14F-4D97-AF65-F5344CB8AC3E}">
        <p14:creationId xmlns:p14="http://schemas.microsoft.com/office/powerpoint/2010/main" val="1707474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F34B-93F5-46C0-9BEC-B1A8D55008B4}"/>
              </a:ext>
            </a:extLst>
          </p:cNvPr>
          <p:cNvSpPr>
            <a:spLocks noGrp="1"/>
          </p:cNvSpPr>
          <p:nvPr>
            <p:ph type="title"/>
          </p:nvPr>
        </p:nvSpPr>
        <p:spPr>
          <a:xfrm>
            <a:off x="265463" y="1063104"/>
            <a:ext cx="3833906" cy="2221622"/>
          </a:xfrm>
        </p:spPr>
        <p:txBody>
          <a:bodyPr>
            <a:normAutofit fontScale="90000"/>
          </a:bodyPr>
          <a:lstStyle/>
          <a:p>
            <a:pPr algn="ctr"/>
            <a:r>
              <a:rPr lang="en-ZA" i="0" dirty="0">
                <a:latin typeface="Arial" panose="020B0604020202020204" pitchFamily="34" charset="0"/>
                <a:cs typeface="Arial" panose="020B0604020202020204" pitchFamily="34" charset="0"/>
              </a:rPr>
              <a:t>Based on Recordings of Physiological Data</a:t>
            </a:r>
          </a:p>
        </p:txBody>
      </p:sp>
      <p:sp>
        <p:nvSpPr>
          <p:cNvPr id="7" name="Slide Number Placeholder 6">
            <a:extLst>
              <a:ext uri="{FF2B5EF4-FFF2-40B4-BE49-F238E27FC236}">
                <a16:creationId xmlns:a16="http://schemas.microsoft.com/office/drawing/2014/main" id="{C7C944DD-F200-6B48-8A79-099A08992A35}"/>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sp>
        <p:nvSpPr>
          <p:cNvPr id="18" name="Text Placeholder 17">
            <a:extLst>
              <a:ext uri="{FF2B5EF4-FFF2-40B4-BE49-F238E27FC236}">
                <a16:creationId xmlns:a16="http://schemas.microsoft.com/office/drawing/2014/main" id="{D7F651D2-5C0B-427B-A911-2DA55E10D444}"/>
              </a:ext>
            </a:extLst>
          </p:cNvPr>
          <p:cNvSpPr>
            <a:spLocks noGrp="1"/>
          </p:cNvSpPr>
          <p:nvPr>
            <p:ph type="body" sz="quarter" idx="18"/>
          </p:nvPr>
        </p:nvSpPr>
        <p:spPr>
          <a:xfrm>
            <a:off x="663500" y="3429000"/>
            <a:ext cx="3842550" cy="2855913"/>
          </a:xfrm>
        </p:spPr>
        <p:txBody>
          <a:bodyPr>
            <a:normAutofit fontScale="92500" lnSpcReduction="10000"/>
          </a:bodyPr>
          <a:lstStyle/>
          <a:p>
            <a:pPr algn="l"/>
            <a:r>
              <a:rPr lang="en-GB" sz="3200" dirty="0">
                <a:solidFill>
                  <a:schemeClr val="accent2"/>
                </a:solidFill>
              </a:rPr>
              <a:t>Respiration Rate</a:t>
            </a:r>
          </a:p>
          <a:p>
            <a:pPr algn="l"/>
            <a:r>
              <a:rPr lang="en-GB" sz="3200" dirty="0">
                <a:solidFill>
                  <a:schemeClr val="accent2"/>
                </a:solidFill>
              </a:rPr>
              <a:t>Blood Pressure</a:t>
            </a:r>
          </a:p>
          <a:p>
            <a:pPr algn="l"/>
            <a:r>
              <a:rPr lang="en-GB" sz="3200" dirty="0">
                <a:solidFill>
                  <a:schemeClr val="accent2"/>
                </a:solidFill>
              </a:rPr>
              <a:t>Pulse</a:t>
            </a:r>
          </a:p>
          <a:p>
            <a:pPr algn="l"/>
            <a:r>
              <a:rPr lang="en-GB" sz="3200" dirty="0">
                <a:solidFill>
                  <a:schemeClr val="accent2"/>
                </a:solidFill>
              </a:rPr>
              <a:t>Galvanic Skin Response </a:t>
            </a:r>
          </a:p>
          <a:p>
            <a:endParaRPr lang="en-GB" sz="2400" dirty="0"/>
          </a:p>
        </p:txBody>
      </p:sp>
      <p:sp>
        <p:nvSpPr>
          <p:cNvPr id="3" name="Text Placeholder 2">
            <a:extLst>
              <a:ext uri="{FF2B5EF4-FFF2-40B4-BE49-F238E27FC236}">
                <a16:creationId xmlns:a16="http://schemas.microsoft.com/office/drawing/2014/main" id="{381FDC16-3D69-48AD-B08B-ED28A10640C1}"/>
              </a:ext>
            </a:extLst>
          </p:cNvPr>
          <p:cNvSpPr>
            <a:spLocks noGrp="1"/>
          </p:cNvSpPr>
          <p:nvPr>
            <p:ph type="body" sz="quarter" idx="4294967295"/>
          </p:nvPr>
        </p:nvSpPr>
        <p:spPr>
          <a:xfrm flipV="1">
            <a:off x="8042563" y="7102331"/>
            <a:ext cx="3447473" cy="46613"/>
          </a:xfrm>
        </p:spPr>
        <p:txBody>
          <a:bodyPr>
            <a:normAutofit fontScale="25000" lnSpcReduction="20000"/>
          </a:bodyPr>
          <a:lstStyle/>
          <a:p>
            <a:pPr marL="0" indent="0" algn="ctr">
              <a:buNone/>
            </a:pPr>
            <a:endParaRPr lang="en-ZA" dirty="0"/>
          </a:p>
        </p:txBody>
      </p:sp>
      <p:sp>
        <p:nvSpPr>
          <p:cNvPr id="6" name="Text Placeholder 5">
            <a:extLst>
              <a:ext uri="{FF2B5EF4-FFF2-40B4-BE49-F238E27FC236}">
                <a16:creationId xmlns:a16="http://schemas.microsoft.com/office/drawing/2014/main" id="{AC4A7A4E-C192-4A89-A661-72D76FF2F230}"/>
              </a:ext>
            </a:extLst>
          </p:cNvPr>
          <p:cNvSpPr>
            <a:spLocks noGrp="1"/>
          </p:cNvSpPr>
          <p:nvPr>
            <p:ph type="body" sz="quarter" idx="4294967295"/>
          </p:nvPr>
        </p:nvSpPr>
        <p:spPr>
          <a:xfrm>
            <a:off x="9096114" y="1928933"/>
            <a:ext cx="2917568" cy="3260261"/>
          </a:xfrm>
        </p:spPr>
        <p:txBody>
          <a:bodyPr lIns="72000" rIns="72000">
            <a:normAutofit fontScale="92500"/>
          </a:bodyPr>
          <a:lstStyle/>
          <a:p>
            <a:pPr marL="0" indent="0">
              <a:buNone/>
            </a:pPr>
            <a:endParaRPr lang="en-ZA" sz="2400" dirty="0"/>
          </a:p>
          <a:p>
            <a:pPr marL="0" indent="0">
              <a:buNone/>
            </a:pPr>
            <a:r>
              <a:rPr lang="en-ZA" sz="2800" dirty="0"/>
              <a:t>Respiratory Rate</a:t>
            </a:r>
          </a:p>
          <a:p>
            <a:pPr marL="0" indent="0">
              <a:buNone/>
            </a:pPr>
            <a:r>
              <a:rPr lang="en-ZA" sz="2800" dirty="0"/>
              <a:t>GSR </a:t>
            </a:r>
            <a:r>
              <a:rPr lang="en-ZA" sz="2200" dirty="0"/>
              <a:t>(Skin Conductivity)</a:t>
            </a:r>
          </a:p>
          <a:p>
            <a:pPr marL="0" indent="0">
              <a:buNone/>
            </a:pPr>
            <a:endParaRPr lang="en-ZA" sz="2800" dirty="0"/>
          </a:p>
          <a:p>
            <a:pPr marL="0" indent="0">
              <a:buNone/>
            </a:pPr>
            <a:r>
              <a:rPr lang="en-ZA" sz="2800" dirty="0"/>
              <a:t>Blood Pressure &amp; Pulse</a:t>
            </a:r>
          </a:p>
          <a:p>
            <a:pPr marL="0" indent="0">
              <a:buNone/>
            </a:pPr>
            <a:endParaRPr lang="en-ZA" sz="2400" dirty="0"/>
          </a:p>
        </p:txBody>
      </p:sp>
      <p:pic>
        <p:nvPicPr>
          <p:cNvPr id="4" name="Picture 3">
            <a:extLst>
              <a:ext uri="{FF2B5EF4-FFF2-40B4-BE49-F238E27FC236}">
                <a16:creationId xmlns:a16="http://schemas.microsoft.com/office/drawing/2014/main" id="{26A1E35B-DE8C-4978-A5C8-C758100721BD}"/>
              </a:ext>
            </a:extLst>
          </p:cNvPr>
          <p:cNvPicPr>
            <a:picLocks noChangeAspect="1"/>
          </p:cNvPicPr>
          <p:nvPr/>
        </p:nvPicPr>
        <p:blipFill>
          <a:blip r:embed="rId2"/>
          <a:stretch>
            <a:fillRect/>
          </a:stretch>
        </p:blipFill>
        <p:spPr>
          <a:xfrm>
            <a:off x="5009609" y="1668806"/>
            <a:ext cx="4086505" cy="3482235"/>
          </a:xfrm>
          <a:prstGeom prst="rect">
            <a:avLst/>
          </a:prstGeom>
        </p:spPr>
      </p:pic>
      <p:sp>
        <p:nvSpPr>
          <p:cNvPr id="8" name="TextBox 7">
            <a:extLst>
              <a:ext uri="{FF2B5EF4-FFF2-40B4-BE49-F238E27FC236}">
                <a16:creationId xmlns:a16="http://schemas.microsoft.com/office/drawing/2014/main" id="{43FE13B4-87B0-41EB-BD58-443339874B39}"/>
              </a:ext>
            </a:extLst>
          </p:cNvPr>
          <p:cNvSpPr txBox="1"/>
          <p:nvPr/>
        </p:nvSpPr>
        <p:spPr>
          <a:xfrm>
            <a:off x="5724174" y="5040053"/>
            <a:ext cx="2420856" cy="215444"/>
          </a:xfrm>
          <a:prstGeom prst="rect">
            <a:avLst/>
          </a:prstGeom>
          <a:noFill/>
        </p:spPr>
        <p:txBody>
          <a:bodyPr wrap="none" rtlCol="0">
            <a:spAutoFit/>
          </a:bodyPr>
          <a:lstStyle/>
          <a:p>
            <a:r>
              <a:rPr lang="en-GB" sz="800" dirty="0"/>
              <a:t>https://people.howstuffworks.com/lie-detector1.htm</a:t>
            </a:r>
          </a:p>
        </p:txBody>
      </p:sp>
    </p:spTree>
    <p:extLst>
      <p:ext uri="{BB962C8B-B14F-4D97-AF65-F5344CB8AC3E}">
        <p14:creationId xmlns:p14="http://schemas.microsoft.com/office/powerpoint/2010/main" val="2532812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0"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ZA" sz="1200" b="0" i="0" u="none" strike="noStrike" kern="1200" cap="none" spc="0" normalizeH="0" baseline="0" noProof="0" dirty="0">
              <a:ln>
                <a:noFill/>
              </a:ln>
              <a:solidFill>
                <a:srgbClr val="F5F5F5"/>
              </a:solidFill>
              <a:effectLst/>
              <a:uLnTx/>
              <a:uFillTx/>
              <a:latin typeface="Century Schoolbook" panose="02040604050505020304"/>
              <a:ea typeface="+mn-ea"/>
              <a:cs typeface="+mn-cs"/>
            </a:endParaRPr>
          </a:p>
        </p:txBody>
      </p:sp>
      <p:sp>
        <p:nvSpPr>
          <p:cNvPr id="20" name="TextBox 19">
            <a:extLst>
              <a:ext uri="{FF2B5EF4-FFF2-40B4-BE49-F238E27FC236}">
                <a16:creationId xmlns:a16="http://schemas.microsoft.com/office/drawing/2014/main" id="{255F1C11-CFC7-417A-B648-44C2736F84AD}"/>
              </a:ext>
            </a:extLst>
          </p:cNvPr>
          <p:cNvSpPr txBox="1"/>
          <p:nvPr/>
        </p:nvSpPr>
        <p:spPr>
          <a:xfrm>
            <a:off x="5127796" y="1"/>
            <a:ext cx="6925004" cy="7294305"/>
          </a:xfrm>
          <a:prstGeom prst="rect">
            <a:avLst/>
          </a:prstGeom>
          <a:noFill/>
        </p:spPr>
        <p:txBody>
          <a:bodyPr wrap="square" rtlCol="0">
            <a:spAutoFit/>
          </a:bodyPr>
          <a:lstStyle/>
          <a:p>
            <a:pPr lvl="0" algn="ctr" defTabSz="457200">
              <a:defRPr/>
            </a:pPr>
            <a:r>
              <a:rPr lang="en-US" sz="3000" dirty="0"/>
              <a:t>Around 80 countries use the polygraph  Substantial users include:</a:t>
            </a:r>
          </a:p>
          <a:p>
            <a:pPr lvl="0"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algn="ctr" defTabSz="457200">
              <a:defRPr/>
            </a:pPr>
            <a:endParaRPr lang="en-US" sz="3000" dirty="0">
              <a:solidFill>
                <a:prstClr val="black"/>
              </a:solidFill>
            </a:endParaRPr>
          </a:p>
          <a:p>
            <a:pPr lvl="0" defTabSz="457200">
              <a:defRPr/>
            </a:pPr>
            <a:endParaRPr lang="en-US" sz="3000" dirty="0">
              <a:solidFill>
                <a:prstClr val="black"/>
              </a:solidFill>
            </a:endParaRPr>
          </a:p>
          <a:p>
            <a:pPr lvl="0" defTabSz="457200">
              <a:defRPr/>
            </a:pPr>
            <a:r>
              <a:rPr lang="en-US" sz="3000" dirty="0"/>
              <a:t>Use may be widespread within a country</a:t>
            </a:r>
            <a:r>
              <a:rPr lang="en-US" sz="3200" dirty="0">
                <a:hlinkClick r:id="rId3">
                  <a:extLst>
                    <a:ext uri="{A12FA001-AC4F-418D-AE19-62706E023703}">
                      <ahyp:hlinkClr xmlns:ahyp="http://schemas.microsoft.com/office/drawing/2018/hyperlinkcolor" val="tx"/>
                    </a:ext>
                  </a:extLst>
                </a:hlinkClick>
              </a:rPr>
              <a:t>                                                            </a:t>
            </a:r>
          </a:p>
          <a:p>
            <a:pPr lvl="0" defTabSz="457200">
              <a:defRPr/>
            </a:pPr>
            <a:endParaRPr lang="en-US" sz="3200" dirty="0">
              <a:solidFill>
                <a:srgbClr val="439EB7"/>
              </a:solidFill>
              <a:hlinkClick r:id="rId3">
                <a:extLst>
                  <a:ext uri="{A12FA001-AC4F-418D-AE19-62706E023703}">
                    <ahyp:hlinkClr xmlns:ahyp="http://schemas.microsoft.com/office/drawing/2018/hyperlinkcolor" val="tx"/>
                  </a:ext>
                </a:extLst>
              </a:hlinkClick>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US" sz="1400" dirty="0">
              <a:solidFill>
                <a:prstClr val="black"/>
              </a:solidFill>
              <a:latin typeface="Corbel" panose="020B0503020204020204"/>
            </a:endParaRPr>
          </a:p>
        </p:txBody>
      </p:sp>
      <p:sp>
        <p:nvSpPr>
          <p:cNvPr id="6" name="Rectangle 5">
            <a:extLst>
              <a:ext uri="{FF2B5EF4-FFF2-40B4-BE49-F238E27FC236}">
                <a16:creationId xmlns:a16="http://schemas.microsoft.com/office/drawing/2014/main" id="{F1622FAA-1ADC-4409-8A1B-AFA9CB1831EF}"/>
              </a:ext>
            </a:extLst>
          </p:cNvPr>
          <p:cNvSpPr/>
          <p:nvPr/>
        </p:nvSpPr>
        <p:spPr>
          <a:xfrm>
            <a:off x="5527477" y="1235422"/>
            <a:ext cx="6861930" cy="3539430"/>
          </a:xfrm>
          <a:prstGeom prst="rect">
            <a:avLst/>
          </a:prstGeom>
        </p:spPr>
        <p:txBody>
          <a:bodyPr wrap="square">
            <a:spAutoFit/>
          </a:bodyPr>
          <a:lstStyle/>
          <a:p>
            <a:r>
              <a:rPr lang="en-GB" sz="3200" b="1" dirty="0">
                <a:latin typeface="Arial" panose="020B0604020202020204" pitchFamily="34" charset="0"/>
                <a:ea typeface="+mj-ea"/>
                <a:cs typeface="Arial" panose="020B0604020202020204" pitchFamily="34" charset="0"/>
              </a:rPr>
              <a:t>United States of America</a:t>
            </a:r>
            <a:br>
              <a:rPr lang="en-GB" sz="3200" b="1" dirty="0">
                <a:latin typeface="Arial" panose="020B0604020202020204" pitchFamily="34" charset="0"/>
                <a:ea typeface="+mj-ea"/>
                <a:cs typeface="Arial" panose="020B0604020202020204" pitchFamily="34" charset="0"/>
              </a:rPr>
            </a:br>
            <a:r>
              <a:rPr lang="en-GB" sz="3200" b="1" dirty="0">
                <a:latin typeface="Arial" panose="020B0604020202020204" pitchFamily="34" charset="0"/>
                <a:ea typeface="+mj-ea"/>
                <a:cs typeface="Arial" panose="020B0604020202020204" pitchFamily="34" charset="0"/>
              </a:rPr>
              <a:t>Mexico			       Japan</a:t>
            </a:r>
            <a:br>
              <a:rPr lang="en-GB" sz="3200" b="1" dirty="0">
                <a:latin typeface="Arial" panose="020B0604020202020204" pitchFamily="34" charset="0"/>
                <a:ea typeface="+mj-ea"/>
                <a:cs typeface="Arial" panose="020B0604020202020204" pitchFamily="34" charset="0"/>
              </a:rPr>
            </a:br>
            <a:r>
              <a:rPr lang="en-GB" sz="3200" b="1" dirty="0">
                <a:latin typeface="Arial" panose="020B0604020202020204" pitchFamily="34" charset="0"/>
                <a:ea typeface="+mj-ea"/>
                <a:cs typeface="Arial" panose="020B0604020202020204" pitchFamily="34" charset="0"/>
              </a:rPr>
              <a:t>Israel		    South Korea</a:t>
            </a:r>
            <a:br>
              <a:rPr lang="en-GB" sz="3200" b="1" dirty="0">
                <a:latin typeface="Arial" panose="020B0604020202020204" pitchFamily="34" charset="0"/>
                <a:ea typeface="+mj-ea"/>
                <a:cs typeface="Arial" panose="020B0604020202020204" pitchFamily="34" charset="0"/>
              </a:rPr>
            </a:br>
            <a:r>
              <a:rPr lang="en-GB" sz="3200" b="1" dirty="0">
                <a:latin typeface="Arial" panose="020B0604020202020204" pitchFamily="34" charset="0"/>
                <a:ea typeface="+mj-ea"/>
                <a:cs typeface="Arial" panose="020B0604020202020204" pitchFamily="34" charset="0"/>
              </a:rPr>
              <a:t>Russia		        Singapore</a:t>
            </a:r>
            <a:br>
              <a:rPr lang="en-GB" sz="3200" b="1" dirty="0">
                <a:latin typeface="Arial" panose="020B0604020202020204" pitchFamily="34" charset="0"/>
                <a:ea typeface="+mj-ea"/>
                <a:cs typeface="Arial" panose="020B0604020202020204" pitchFamily="34" charset="0"/>
              </a:rPr>
            </a:br>
            <a:r>
              <a:rPr lang="en-GB" sz="3200" b="1" dirty="0">
                <a:latin typeface="Arial" panose="020B0604020202020204" pitchFamily="34" charset="0"/>
                <a:ea typeface="+mj-ea"/>
                <a:cs typeface="Arial" panose="020B0604020202020204" pitchFamily="34" charset="0"/>
              </a:rPr>
              <a:t>South Africa	             Canada</a:t>
            </a:r>
            <a:br>
              <a:rPr lang="en-GB" sz="3200" b="1" dirty="0">
                <a:latin typeface="Arial" panose="020B0604020202020204" pitchFamily="34" charset="0"/>
                <a:ea typeface="+mj-ea"/>
                <a:cs typeface="Arial" panose="020B0604020202020204" pitchFamily="34" charset="0"/>
              </a:rPr>
            </a:br>
            <a:r>
              <a:rPr lang="en-GB" sz="3200" b="1" dirty="0">
                <a:latin typeface="Arial" panose="020B0604020202020204" pitchFamily="34" charset="0"/>
                <a:ea typeface="+mj-ea"/>
                <a:cs typeface="Arial" panose="020B0604020202020204" pitchFamily="34" charset="0"/>
              </a:rPr>
              <a:t>Ukraine		                  India</a:t>
            </a:r>
            <a:br>
              <a:rPr lang="en-GB" sz="3200" b="1" dirty="0">
                <a:latin typeface="Arial" panose="020B0604020202020204" pitchFamily="34" charset="0"/>
                <a:ea typeface="+mj-ea"/>
                <a:cs typeface="Arial" panose="020B0604020202020204" pitchFamily="34" charset="0"/>
              </a:rPr>
            </a:br>
            <a:r>
              <a:rPr lang="en-GB" sz="3200" b="1" dirty="0">
                <a:latin typeface="Arial" panose="020B0604020202020204" pitchFamily="34" charset="0"/>
                <a:ea typeface="+mj-ea"/>
                <a:cs typeface="Arial" panose="020B0604020202020204" pitchFamily="34" charset="0"/>
              </a:rPr>
              <a:t>Colombia		      Poland</a:t>
            </a:r>
          </a:p>
        </p:txBody>
      </p:sp>
      <p:pic>
        <p:nvPicPr>
          <p:cNvPr id="5" name="Picture 4">
            <a:extLst>
              <a:ext uri="{FF2B5EF4-FFF2-40B4-BE49-F238E27FC236}">
                <a16:creationId xmlns:a16="http://schemas.microsoft.com/office/drawing/2014/main" id="{6A447E58-E740-4025-A9A4-88DC4B612A13}"/>
              </a:ext>
            </a:extLst>
          </p:cNvPr>
          <p:cNvPicPr>
            <a:picLocks noChangeAspect="1"/>
          </p:cNvPicPr>
          <p:nvPr/>
        </p:nvPicPr>
        <p:blipFill>
          <a:blip r:embed="rId4">
            <a:alphaModFix amt="70000"/>
          </a:blip>
          <a:stretch>
            <a:fillRect/>
          </a:stretch>
        </p:blipFill>
        <p:spPr>
          <a:xfrm>
            <a:off x="-1" y="2675037"/>
            <a:ext cx="4864695" cy="2878041"/>
          </a:xfrm>
          <a:prstGeom prst="rect">
            <a:avLst/>
          </a:prstGeom>
          <a:ln>
            <a:solidFill>
              <a:schemeClr val="tx1"/>
            </a:solidFill>
          </a:ln>
        </p:spPr>
      </p:pic>
      <p:sp>
        <p:nvSpPr>
          <p:cNvPr id="10" name="TextBox 9">
            <a:extLst>
              <a:ext uri="{FF2B5EF4-FFF2-40B4-BE49-F238E27FC236}">
                <a16:creationId xmlns:a16="http://schemas.microsoft.com/office/drawing/2014/main" id="{D27298D4-4A18-458C-95BA-F97E9202A89B}"/>
              </a:ext>
            </a:extLst>
          </p:cNvPr>
          <p:cNvSpPr txBox="1"/>
          <p:nvPr/>
        </p:nvSpPr>
        <p:spPr>
          <a:xfrm>
            <a:off x="6009475" y="4967958"/>
            <a:ext cx="5035930" cy="461665"/>
          </a:xfrm>
          <a:prstGeom prst="rect">
            <a:avLst/>
          </a:prstGeom>
          <a:noFill/>
        </p:spPr>
        <p:txBody>
          <a:bodyPr wrap="none" rtlCol="0">
            <a:spAutoFit/>
          </a:bodyPr>
          <a:lstStyle/>
          <a:p>
            <a:pPr lvl="0" defTabSz="457200">
              <a:defRPr/>
            </a:pPr>
            <a:r>
              <a:rPr lang="en-US" sz="2400" dirty="0">
                <a:solidFill>
                  <a:prstClr val="black"/>
                </a:solidFill>
                <a:hlinkClick r:id="rId3">
                  <a:extLst>
                    <a:ext uri="{A12FA001-AC4F-418D-AE19-62706E023703}">
                      <ahyp:hlinkClr xmlns:ahyp="http://schemas.microsoft.com/office/drawing/2018/hyperlinkcolor" val="tx"/>
                    </a:ext>
                  </a:extLst>
                </a:hlinkClick>
              </a:rPr>
              <a:t>http://www.theilpe.com/faq_eng.html</a:t>
            </a:r>
            <a:endParaRPr lang="en-US" sz="2400" dirty="0">
              <a:solidFill>
                <a:prstClr val="black"/>
              </a:solidFill>
            </a:endParaRPr>
          </a:p>
        </p:txBody>
      </p:sp>
      <p:sp>
        <p:nvSpPr>
          <p:cNvPr id="4" name="Rectangle 3">
            <a:extLst>
              <a:ext uri="{FF2B5EF4-FFF2-40B4-BE49-F238E27FC236}">
                <a16:creationId xmlns:a16="http://schemas.microsoft.com/office/drawing/2014/main" id="{C1FB76CB-B5A2-42D7-B1AA-984725420AEC}"/>
              </a:ext>
            </a:extLst>
          </p:cNvPr>
          <p:cNvSpPr/>
          <p:nvPr/>
        </p:nvSpPr>
        <p:spPr>
          <a:xfrm>
            <a:off x="507579" y="722948"/>
            <a:ext cx="4094015" cy="1631216"/>
          </a:xfrm>
          <a:prstGeom prst="rect">
            <a:avLst/>
          </a:prstGeom>
        </p:spPr>
        <p:txBody>
          <a:bodyPr wrap="square">
            <a:spAutoFit/>
          </a:bodyPr>
          <a:lstStyle/>
          <a:p>
            <a:r>
              <a:rPr lang="en-ZA" sz="5000" dirty="0">
                <a:solidFill>
                  <a:prstClr val="white"/>
                </a:solidFill>
                <a:latin typeface="Arial" panose="020B0604020202020204" pitchFamily="34" charset="0"/>
                <a:ea typeface="+mj-ea"/>
                <a:cs typeface="Arial" panose="020B0604020202020204" pitchFamily="34" charset="0"/>
              </a:rPr>
              <a:t>Utility of the Polygraph?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2893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523212" y="1066278"/>
            <a:ext cx="3833906" cy="1932370"/>
          </a:xfrm>
        </p:spPr>
        <p:txBody>
          <a:bodyPr>
            <a:normAutofit fontScale="90000"/>
          </a:bodyPr>
          <a:lstStyle/>
          <a:p>
            <a:pPr algn="ctr"/>
            <a:r>
              <a:rPr lang="en-GB" i="0" dirty="0">
                <a:latin typeface="Arial" panose="020B0604020202020204" pitchFamily="34" charset="0"/>
                <a:cs typeface="Arial" panose="020B0604020202020204" pitchFamily="34" charset="0"/>
              </a:rPr>
              <a:t>Widespread Use Within Some Countries</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sp>
        <p:nvSpPr>
          <p:cNvPr id="20" name="TextBox 19">
            <a:extLst>
              <a:ext uri="{FF2B5EF4-FFF2-40B4-BE49-F238E27FC236}">
                <a16:creationId xmlns:a16="http://schemas.microsoft.com/office/drawing/2014/main" id="{255F1C11-CFC7-417A-B648-44C2736F84AD}"/>
              </a:ext>
            </a:extLst>
          </p:cNvPr>
          <p:cNvSpPr txBox="1"/>
          <p:nvPr/>
        </p:nvSpPr>
        <p:spPr>
          <a:xfrm>
            <a:off x="5692852" y="111244"/>
            <a:ext cx="5975936" cy="6555641"/>
          </a:xfrm>
          <a:prstGeom prst="rect">
            <a:avLst/>
          </a:prstGeom>
          <a:noFill/>
        </p:spPr>
        <p:txBody>
          <a:bodyPr wrap="square" rtlCol="0">
            <a:spAutoFit/>
          </a:bodyPr>
          <a:lstStyle/>
          <a:p>
            <a:pPr lvl="0" algn="ctr" defTabSz="457200">
              <a:defRPr/>
            </a:pPr>
            <a:r>
              <a:rPr lang="en-GB" sz="2800" b="1" dirty="0">
                <a:solidFill>
                  <a:srgbClr val="0070C0"/>
                </a:solidFill>
                <a:latin typeface="Arial" panose="020B0604020202020204" pitchFamily="34" charset="0"/>
                <a:cs typeface="Arial" panose="020B0604020202020204" pitchFamily="34" charset="0"/>
              </a:rPr>
              <a:t>In USA Polygraph is used across many State &amp; Public Agencies:</a:t>
            </a:r>
          </a:p>
          <a:p>
            <a:pPr lvl="0" defTabSz="457200">
              <a:defRPr/>
            </a:pPr>
            <a:r>
              <a:rPr lang="en-GB" sz="2400" dirty="0">
                <a:solidFill>
                  <a:prstClr val="black"/>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Department of Defence</a:t>
            </a:r>
          </a:p>
          <a:p>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United States Secret Service</a:t>
            </a:r>
          </a:p>
          <a:p>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National Security Agency (NSA)</a:t>
            </a:r>
          </a:p>
          <a:p>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Central Intelligence Agency (CIA)</a:t>
            </a:r>
          </a:p>
          <a:p>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Federal Bureau of Investigation (FBI)</a:t>
            </a:r>
          </a:p>
          <a:p>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Internal Revenue Service (IRS)</a:t>
            </a:r>
          </a:p>
          <a:p>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b="1" dirty="0">
                <a:latin typeface="Arial" panose="020B0604020202020204" pitchFamily="34" charset="0"/>
                <a:cs typeface="Arial" panose="020B0604020202020204" pitchFamily="34" charset="0"/>
              </a:rPr>
              <a:t>Legal System (e.g., Lawyers, Parole &amp; Probation Services) </a:t>
            </a:r>
            <a:endParaRPr lang="en-GB" sz="2400" b="1" dirty="0">
              <a:solidFill>
                <a:prstClr val="black"/>
              </a:solidFill>
              <a:latin typeface="Arial" panose="020B0604020202020204" pitchFamily="34" charset="0"/>
              <a:cs typeface="Arial" panose="020B0604020202020204" pitchFamily="34" charset="0"/>
            </a:endParaRPr>
          </a:p>
          <a:p>
            <a:pPr lvl="0" defTabSz="457200">
              <a:defRPr/>
            </a:pPr>
            <a:r>
              <a:rPr lang="en-US" sz="1400" dirty="0">
                <a:solidFill>
                  <a:prstClr val="black"/>
                </a:solidFill>
                <a:latin typeface="Arial" panose="020B0604020202020204" pitchFamily="34" charset="0"/>
                <a:cs typeface="Arial" panose="020B0604020202020204" pitchFamily="34" charset="0"/>
              </a:rPr>
              <a:t>                                                                           	                     	Information source: http://www.theilpe.com/faq_eng.html </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211860A-5723-4102-AE2A-4C8C4A93E7F2}"/>
              </a:ext>
            </a:extLst>
          </p:cNvPr>
          <p:cNvPicPr>
            <a:picLocks noChangeAspect="1"/>
          </p:cNvPicPr>
          <p:nvPr/>
        </p:nvPicPr>
        <p:blipFill>
          <a:blip r:embed="rId3"/>
          <a:stretch>
            <a:fillRect/>
          </a:stretch>
        </p:blipFill>
        <p:spPr>
          <a:xfrm>
            <a:off x="1020121" y="3095392"/>
            <a:ext cx="2956816" cy="2956816"/>
          </a:xfrm>
          <a:prstGeom prst="rect">
            <a:avLst/>
          </a:prstGeom>
        </p:spPr>
      </p:pic>
    </p:spTree>
    <p:extLst>
      <p:ext uri="{BB962C8B-B14F-4D97-AF65-F5344CB8AC3E}">
        <p14:creationId xmlns:p14="http://schemas.microsoft.com/office/powerpoint/2010/main" val="2122755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347848" y="571500"/>
            <a:ext cx="3833906" cy="1932370"/>
          </a:xfrm>
        </p:spPr>
        <p:txBody>
          <a:bodyPr>
            <a:normAutofit fontScale="90000"/>
          </a:bodyPr>
          <a:lstStyle/>
          <a:p>
            <a:pPr algn="ctr"/>
            <a:r>
              <a:rPr lang="en-GB" i="0" dirty="0">
                <a:latin typeface="Arial" panose="020B0604020202020204" pitchFamily="34" charset="0"/>
                <a:cs typeface="Arial" panose="020B0604020202020204" pitchFamily="34" charset="0"/>
              </a:rPr>
              <a:t>Admissible As Evidence?</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sp>
        <p:nvSpPr>
          <p:cNvPr id="20" name="TextBox 19">
            <a:extLst>
              <a:ext uri="{FF2B5EF4-FFF2-40B4-BE49-F238E27FC236}">
                <a16:creationId xmlns:a16="http://schemas.microsoft.com/office/drawing/2014/main" id="{255F1C11-CFC7-417A-B648-44C2736F84AD}"/>
              </a:ext>
            </a:extLst>
          </p:cNvPr>
          <p:cNvSpPr txBox="1"/>
          <p:nvPr/>
        </p:nvSpPr>
        <p:spPr>
          <a:xfrm>
            <a:off x="5508070" y="1537685"/>
            <a:ext cx="6336082" cy="4708981"/>
          </a:xfrm>
          <a:prstGeom prst="rect">
            <a:avLst/>
          </a:prstGeom>
          <a:noFill/>
        </p:spPr>
        <p:txBody>
          <a:bodyPr wrap="square" rtlCol="0">
            <a:spAutoFit/>
          </a:bodyPr>
          <a:lstStyle/>
          <a:p>
            <a:pPr lvl="0" defTabSz="457200">
              <a:defRPr/>
            </a:pPr>
            <a:r>
              <a:rPr lang="en-GB" sz="3600" dirty="0">
                <a:solidFill>
                  <a:prstClr val="black"/>
                </a:solidFill>
              </a:rPr>
              <a:t>With the introduction of the polygraph as a license condition under the Offender Management Act of 2007, the </a:t>
            </a:r>
            <a:r>
              <a:rPr lang="en-GB" sz="3600" b="1" dirty="0">
                <a:solidFill>
                  <a:prstClr val="black"/>
                </a:solidFill>
              </a:rPr>
              <a:t>English Judicial System </a:t>
            </a:r>
            <a:r>
              <a:rPr lang="en-GB" sz="3600" dirty="0">
                <a:solidFill>
                  <a:prstClr val="black"/>
                </a:solidFill>
              </a:rPr>
              <a:t>saw the first, albeit limited, use of the polygraph</a:t>
            </a:r>
          </a:p>
          <a:p>
            <a:pPr lvl="0" defTabSz="457200">
              <a:defRPr/>
            </a:pPr>
            <a:endParaRPr kumimoji="0" lang="en-GB" sz="2400" b="0" i="0" u="none" strike="noStrike" kern="1200" cap="none" spc="0" normalizeH="0" baseline="0" noProof="0" dirty="0">
              <a:ln>
                <a:noFill/>
              </a:ln>
              <a:solidFill>
                <a:prstClr val="black"/>
              </a:solidFill>
              <a:effectLst/>
              <a:uLnTx/>
              <a:uFillTx/>
              <a:latin typeface="Corbel" panose="020B0503020204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pic>
        <p:nvPicPr>
          <p:cNvPr id="2" name="Picture 1">
            <a:extLst>
              <a:ext uri="{FF2B5EF4-FFF2-40B4-BE49-F238E27FC236}">
                <a16:creationId xmlns:a16="http://schemas.microsoft.com/office/drawing/2014/main" id="{F43201C7-8305-49FD-A0FF-7CFF10AFBCB4}"/>
              </a:ext>
            </a:extLst>
          </p:cNvPr>
          <p:cNvPicPr>
            <a:picLocks noChangeAspect="1"/>
          </p:cNvPicPr>
          <p:nvPr/>
        </p:nvPicPr>
        <p:blipFill>
          <a:blip r:embed="rId2"/>
          <a:stretch>
            <a:fillRect/>
          </a:stretch>
        </p:blipFill>
        <p:spPr>
          <a:xfrm>
            <a:off x="1193238" y="3050590"/>
            <a:ext cx="2143125" cy="2143125"/>
          </a:xfrm>
          <a:prstGeom prst="rect">
            <a:avLst/>
          </a:prstGeom>
          <a:ln>
            <a:noFill/>
          </a:ln>
        </p:spPr>
      </p:pic>
      <p:pic>
        <p:nvPicPr>
          <p:cNvPr id="4" name="Picture 3">
            <a:extLst>
              <a:ext uri="{FF2B5EF4-FFF2-40B4-BE49-F238E27FC236}">
                <a16:creationId xmlns:a16="http://schemas.microsoft.com/office/drawing/2014/main" id="{30590D71-7DFD-40D8-8C59-EE17E138AA40}"/>
              </a:ext>
            </a:extLst>
          </p:cNvPr>
          <p:cNvPicPr>
            <a:picLocks noChangeAspect="1"/>
          </p:cNvPicPr>
          <p:nvPr/>
        </p:nvPicPr>
        <p:blipFill>
          <a:blip r:embed="rId3">
            <a:alphaModFix amt="20000"/>
          </a:blip>
          <a:stretch>
            <a:fillRect/>
          </a:stretch>
        </p:blipFill>
        <p:spPr>
          <a:xfrm>
            <a:off x="5907238" y="1271168"/>
            <a:ext cx="4919775" cy="4880574"/>
          </a:xfrm>
          <a:prstGeom prst="rect">
            <a:avLst/>
          </a:prstGeom>
        </p:spPr>
      </p:pic>
    </p:spTree>
    <p:extLst>
      <p:ext uri="{BB962C8B-B14F-4D97-AF65-F5344CB8AC3E}">
        <p14:creationId xmlns:p14="http://schemas.microsoft.com/office/powerpoint/2010/main" val="298975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347848" y="571500"/>
            <a:ext cx="3833906" cy="1932370"/>
          </a:xfrm>
        </p:spPr>
        <p:txBody>
          <a:bodyPr>
            <a:normAutofit fontScale="90000"/>
          </a:bodyPr>
          <a:lstStyle/>
          <a:p>
            <a:pPr algn="ctr"/>
            <a:r>
              <a:rPr lang="en-GB" i="0" dirty="0">
                <a:latin typeface="Arial" panose="020B0604020202020204" pitchFamily="34" charset="0"/>
                <a:cs typeface="Arial" panose="020B0604020202020204" pitchFamily="34" charset="0"/>
              </a:rPr>
              <a:t>Use Within the UK Legal System</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pic>
        <p:nvPicPr>
          <p:cNvPr id="2" name="Picture 1">
            <a:extLst>
              <a:ext uri="{FF2B5EF4-FFF2-40B4-BE49-F238E27FC236}">
                <a16:creationId xmlns:a16="http://schemas.microsoft.com/office/drawing/2014/main" id="{F43201C7-8305-49FD-A0FF-7CFF10AFBCB4}"/>
              </a:ext>
            </a:extLst>
          </p:cNvPr>
          <p:cNvPicPr>
            <a:picLocks noChangeAspect="1"/>
          </p:cNvPicPr>
          <p:nvPr/>
        </p:nvPicPr>
        <p:blipFill>
          <a:blip r:embed="rId2"/>
          <a:stretch>
            <a:fillRect/>
          </a:stretch>
        </p:blipFill>
        <p:spPr>
          <a:xfrm>
            <a:off x="1412454" y="3061607"/>
            <a:ext cx="2143125" cy="2143125"/>
          </a:xfrm>
          <a:prstGeom prst="rect">
            <a:avLst/>
          </a:prstGeom>
          <a:ln>
            <a:noFill/>
          </a:ln>
        </p:spPr>
      </p:pic>
      <p:pic>
        <p:nvPicPr>
          <p:cNvPr id="6" name="Picture 5">
            <a:extLst>
              <a:ext uri="{FF2B5EF4-FFF2-40B4-BE49-F238E27FC236}">
                <a16:creationId xmlns:a16="http://schemas.microsoft.com/office/drawing/2014/main" id="{87F33400-FEF2-45B5-AD22-E8B6D7AF4D50}"/>
              </a:ext>
            </a:extLst>
          </p:cNvPr>
          <p:cNvPicPr>
            <a:picLocks noChangeAspect="1"/>
          </p:cNvPicPr>
          <p:nvPr/>
        </p:nvPicPr>
        <p:blipFill>
          <a:blip r:embed="rId3"/>
          <a:stretch>
            <a:fillRect/>
          </a:stretch>
        </p:blipFill>
        <p:spPr>
          <a:xfrm>
            <a:off x="5922566" y="2506989"/>
            <a:ext cx="5747358" cy="3592099"/>
          </a:xfrm>
          <a:prstGeom prst="rect">
            <a:avLst/>
          </a:prstGeom>
        </p:spPr>
      </p:pic>
      <p:pic>
        <p:nvPicPr>
          <p:cNvPr id="8" name="Picture 7">
            <a:extLst>
              <a:ext uri="{FF2B5EF4-FFF2-40B4-BE49-F238E27FC236}">
                <a16:creationId xmlns:a16="http://schemas.microsoft.com/office/drawing/2014/main" id="{B5DA2646-E34D-4878-81C2-876F55AB2F78}"/>
              </a:ext>
            </a:extLst>
          </p:cNvPr>
          <p:cNvPicPr>
            <a:picLocks noChangeAspect="1"/>
          </p:cNvPicPr>
          <p:nvPr/>
        </p:nvPicPr>
        <p:blipFill rotWithShape="1">
          <a:blip r:embed="rId4"/>
          <a:srcRect l="9730" t="935" r="14944" b="86056"/>
          <a:stretch/>
        </p:blipFill>
        <p:spPr>
          <a:xfrm>
            <a:off x="5830864" y="382419"/>
            <a:ext cx="5895481" cy="752986"/>
          </a:xfrm>
          <a:prstGeom prst="rect">
            <a:avLst/>
          </a:prstGeom>
        </p:spPr>
      </p:pic>
      <p:sp>
        <p:nvSpPr>
          <p:cNvPr id="9" name="Rectangle 8">
            <a:extLst>
              <a:ext uri="{FF2B5EF4-FFF2-40B4-BE49-F238E27FC236}">
                <a16:creationId xmlns:a16="http://schemas.microsoft.com/office/drawing/2014/main" id="{AF4AD413-28FA-4D1C-9223-503D4B77AFBF}"/>
              </a:ext>
            </a:extLst>
          </p:cNvPr>
          <p:cNvSpPr/>
          <p:nvPr/>
        </p:nvSpPr>
        <p:spPr>
          <a:xfrm>
            <a:off x="7135660" y="758912"/>
            <a:ext cx="2277650" cy="369332"/>
          </a:xfrm>
          <a:prstGeom prst="rect">
            <a:avLst/>
          </a:prstGeom>
        </p:spPr>
        <p:txBody>
          <a:bodyPr wrap="square">
            <a:spAutoFit/>
          </a:bodyPr>
          <a:lstStyle/>
          <a:p>
            <a:r>
              <a:rPr lang="en-GB" dirty="0">
                <a:solidFill>
                  <a:prstClr val="black"/>
                </a:solidFill>
                <a:latin typeface="Calibri" panose="020F0502020204030204"/>
              </a:rPr>
              <a:t>  </a:t>
            </a:r>
          </a:p>
        </p:txBody>
      </p:sp>
      <p:sp>
        <p:nvSpPr>
          <p:cNvPr id="10" name="Rectangle 9">
            <a:extLst>
              <a:ext uri="{FF2B5EF4-FFF2-40B4-BE49-F238E27FC236}">
                <a16:creationId xmlns:a16="http://schemas.microsoft.com/office/drawing/2014/main" id="{04C92F27-AD18-49BA-BC40-41487516BD79}"/>
              </a:ext>
            </a:extLst>
          </p:cNvPr>
          <p:cNvSpPr/>
          <p:nvPr/>
        </p:nvSpPr>
        <p:spPr>
          <a:xfrm>
            <a:off x="5830864" y="1116543"/>
            <a:ext cx="6096000" cy="2092881"/>
          </a:xfrm>
          <a:prstGeom prst="rect">
            <a:avLst/>
          </a:prstGeom>
        </p:spPr>
        <p:txBody>
          <a:bodyPr>
            <a:spAutoFit/>
          </a:bodyPr>
          <a:lstStyle/>
          <a:p>
            <a:r>
              <a:rPr lang="en-GB" sz="2800" dirty="0">
                <a:solidFill>
                  <a:srgbClr val="222222"/>
                </a:solidFill>
                <a:latin typeface="Georgia" panose="02040502050405020303" pitchFamily="18" charset="0"/>
              </a:rPr>
              <a:t>Lie detectors have been used to send 160 sex offenders back to prison</a:t>
            </a:r>
          </a:p>
          <a:p>
            <a:r>
              <a:rPr lang="en-GB" dirty="0">
                <a:solidFill>
                  <a:srgbClr val="333333"/>
                </a:solidFill>
                <a:latin typeface="&amp;quot"/>
              </a:rPr>
              <a:t>                              by Telegraph Reporters  </a:t>
            </a:r>
            <a:r>
              <a:rPr lang="en-GB" b="1" dirty="0">
                <a:solidFill>
                  <a:srgbClr val="333333"/>
                </a:solidFill>
                <a:latin typeface="&amp;quot"/>
              </a:rPr>
              <a:t>16 February 2018</a:t>
            </a:r>
            <a:endParaRPr lang="en-GB" b="1" dirty="0">
              <a:solidFill>
                <a:srgbClr val="222222"/>
              </a:solidFill>
              <a:latin typeface="Georgia" panose="02040502050405020303" pitchFamily="18" charset="0"/>
            </a:endParaRPr>
          </a:p>
          <a:p>
            <a:r>
              <a:rPr lang="en-GB" sz="2800" dirty="0">
                <a:solidFill>
                  <a:srgbClr val="222222"/>
                </a:solidFill>
                <a:latin typeface="Georgia" panose="02040502050405020303" pitchFamily="18" charset="0"/>
              </a:rPr>
              <a:t> </a:t>
            </a:r>
          </a:p>
          <a:p>
            <a:endParaRPr lang="en-GB" sz="2800" dirty="0">
              <a:solidFill>
                <a:prstClr val="black"/>
              </a:solidFill>
              <a:latin typeface="Georgia" panose="02040502050405020303" pitchFamily="18" charset="0"/>
            </a:endParaRPr>
          </a:p>
        </p:txBody>
      </p:sp>
      <p:sp>
        <p:nvSpPr>
          <p:cNvPr id="4" name="Rectangle 3">
            <a:extLst>
              <a:ext uri="{FF2B5EF4-FFF2-40B4-BE49-F238E27FC236}">
                <a16:creationId xmlns:a16="http://schemas.microsoft.com/office/drawing/2014/main" id="{181DF96B-92B7-4D16-BDED-6F484B52E932}"/>
              </a:ext>
            </a:extLst>
          </p:cNvPr>
          <p:cNvSpPr/>
          <p:nvPr/>
        </p:nvSpPr>
        <p:spPr>
          <a:xfrm>
            <a:off x="6378295" y="6183193"/>
            <a:ext cx="4800617" cy="584775"/>
          </a:xfrm>
          <a:prstGeom prst="rect">
            <a:avLst/>
          </a:prstGeom>
        </p:spPr>
        <p:txBody>
          <a:bodyPr wrap="square">
            <a:spAutoFit/>
          </a:bodyPr>
          <a:lstStyle/>
          <a:p>
            <a:r>
              <a:rPr lang="en-GB" sz="1600" dirty="0"/>
              <a:t>https://www.telegraph.co.uk/news/2018/02/16/liedetectorshave-used-send-160-sex-offenders-back-prison/</a:t>
            </a:r>
          </a:p>
        </p:txBody>
      </p:sp>
    </p:spTree>
    <p:extLst>
      <p:ext uri="{BB962C8B-B14F-4D97-AF65-F5344CB8AC3E}">
        <p14:creationId xmlns:p14="http://schemas.microsoft.com/office/powerpoint/2010/main" val="3060171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7BF869C-9ABB-4F1C-A8CA-2344AB67B20C}"/>
              </a:ext>
            </a:extLst>
          </p:cNvPr>
          <p:cNvPicPr>
            <a:picLocks noChangeAspect="1"/>
          </p:cNvPicPr>
          <p:nvPr/>
        </p:nvPicPr>
        <p:blipFill rotWithShape="1">
          <a:blip r:embed="rId2"/>
          <a:srcRect l="17723" t="14886" r="37278" b="34885"/>
          <a:stretch/>
        </p:blipFill>
        <p:spPr>
          <a:xfrm>
            <a:off x="1743012" y="256784"/>
            <a:ext cx="9156911" cy="5749204"/>
          </a:xfrm>
          <a:prstGeom prst="rect">
            <a:avLst/>
          </a:prstGeom>
        </p:spPr>
      </p:pic>
      <p:sp>
        <p:nvSpPr>
          <p:cNvPr id="3" name="Rectangle 2">
            <a:extLst>
              <a:ext uri="{FF2B5EF4-FFF2-40B4-BE49-F238E27FC236}">
                <a16:creationId xmlns:a16="http://schemas.microsoft.com/office/drawing/2014/main" id="{6BE281B3-D552-4460-81F2-273A1DED9332}"/>
              </a:ext>
            </a:extLst>
          </p:cNvPr>
          <p:cNvSpPr/>
          <p:nvPr/>
        </p:nvSpPr>
        <p:spPr>
          <a:xfrm>
            <a:off x="2828793" y="6250246"/>
            <a:ext cx="6985348" cy="276999"/>
          </a:xfrm>
          <a:prstGeom prst="rect">
            <a:avLst/>
          </a:prstGeom>
        </p:spPr>
        <p:txBody>
          <a:bodyPr wrap="square">
            <a:spAutoFit/>
          </a:bodyPr>
          <a:lstStyle/>
          <a:p>
            <a:pPr lvl="0"/>
            <a:r>
              <a:rPr lang="en-GB" sz="1200" dirty="0">
                <a:solidFill>
                  <a:prstClr val="black"/>
                </a:solidFill>
                <a:latin typeface="Corbel" panose="020B0503020204020204"/>
              </a:rPr>
              <a:t>https://www.telegraph.co.uk/news/2018/02/16/liedetectorshave-used-send-160-sex-offenders-back-prison/</a:t>
            </a:r>
          </a:p>
        </p:txBody>
      </p:sp>
      <p:sp>
        <p:nvSpPr>
          <p:cNvPr id="4" name="TextBox 3">
            <a:extLst>
              <a:ext uri="{FF2B5EF4-FFF2-40B4-BE49-F238E27FC236}">
                <a16:creationId xmlns:a16="http://schemas.microsoft.com/office/drawing/2014/main" id="{D4A1C749-E87A-4B1C-A5E6-232A2E4DB74C}"/>
              </a:ext>
            </a:extLst>
          </p:cNvPr>
          <p:cNvSpPr txBox="1"/>
          <p:nvPr/>
        </p:nvSpPr>
        <p:spPr>
          <a:xfrm>
            <a:off x="1640909" y="82571"/>
            <a:ext cx="420308" cy="769441"/>
          </a:xfrm>
          <a:prstGeom prst="rect">
            <a:avLst/>
          </a:prstGeom>
          <a:noFill/>
        </p:spPr>
        <p:txBody>
          <a:bodyPr wrap="none" rtlCol="0">
            <a:spAutoFit/>
          </a:bodyPr>
          <a:lstStyle/>
          <a:p>
            <a:r>
              <a:rPr lang="en-GB" sz="4400" dirty="0"/>
              <a:t>“</a:t>
            </a:r>
          </a:p>
        </p:txBody>
      </p:sp>
      <p:sp>
        <p:nvSpPr>
          <p:cNvPr id="5" name="TextBox 4">
            <a:extLst>
              <a:ext uri="{FF2B5EF4-FFF2-40B4-BE49-F238E27FC236}">
                <a16:creationId xmlns:a16="http://schemas.microsoft.com/office/drawing/2014/main" id="{816866D7-4AE1-4C80-AD5B-D0449B923FFE}"/>
              </a:ext>
            </a:extLst>
          </p:cNvPr>
          <p:cNvSpPr txBox="1"/>
          <p:nvPr/>
        </p:nvSpPr>
        <p:spPr>
          <a:xfrm>
            <a:off x="4020854" y="5236547"/>
            <a:ext cx="420308" cy="769441"/>
          </a:xfrm>
          <a:prstGeom prst="rect">
            <a:avLst/>
          </a:prstGeom>
          <a:noFill/>
        </p:spPr>
        <p:txBody>
          <a:bodyPr wrap="none" rtlCol="0">
            <a:spAutoFit/>
          </a:bodyPr>
          <a:lstStyle/>
          <a:p>
            <a:r>
              <a:rPr lang="en-GB" sz="4400" dirty="0"/>
              <a:t>”</a:t>
            </a:r>
          </a:p>
        </p:txBody>
      </p:sp>
    </p:spTree>
    <p:extLst>
      <p:ext uri="{BB962C8B-B14F-4D97-AF65-F5344CB8AC3E}">
        <p14:creationId xmlns:p14="http://schemas.microsoft.com/office/powerpoint/2010/main" val="216797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347848" y="571500"/>
            <a:ext cx="3833906" cy="1932370"/>
          </a:xfrm>
        </p:spPr>
        <p:txBody>
          <a:bodyPr>
            <a:normAutofit fontScale="90000"/>
          </a:bodyPr>
          <a:lstStyle/>
          <a:p>
            <a:pPr algn="ctr"/>
            <a:r>
              <a:rPr lang="en-GB" i="0" dirty="0">
                <a:latin typeface="Arial" panose="020B0604020202020204" pitchFamily="34" charset="0"/>
                <a:cs typeface="Arial" panose="020B0604020202020204" pitchFamily="34" charset="0"/>
              </a:rPr>
              <a:t>Use Within the UK Legal System</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pic>
        <p:nvPicPr>
          <p:cNvPr id="2" name="Picture 1">
            <a:extLst>
              <a:ext uri="{FF2B5EF4-FFF2-40B4-BE49-F238E27FC236}">
                <a16:creationId xmlns:a16="http://schemas.microsoft.com/office/drawing/2014/main" id="{F43201C7-8305-49FD-A0FF-7CFF10AFBCB4}"/>
              </a:ext>
            </a:extLst>
          </p:cNvPr>
          <p:cNvPicPr>
            <a:picLocks noChangeAspect="1"/>
          </p:cNvPicPr>
          <p:nvPr/>
        </p:nvPicPr>
        <p:blipFill>
          <a:blip r:embed="rId3"/>
          <a:stretch>
            <a:fillRect/>
          </a:stretch>
        </p:blipFill>
        <p:spPr>
          <a:xfrm>
            <a:off x="1193238" y="3282568"/>
            <a:ext cx="2143125" cy="2143125"/>
          </a:xfrm>
          <a:prstGeom prst="rect">
            <a:avLst/>
          </a:prstGeom>
          <a:ln>
            <a:noFill/>
          </a:ln>
        </p:spPr>
      </p:pic>
      <p:pic>
        <p:nvPicPr>
          <p:cNvPr id="8" name="Picture 7">
            <a:extLst>
              <a:ext uri="{FF2B5EF4-FFF2-40B4-BE49-F238E27FC236}">
                <a16:creationId xmlns:a16="http://schemas.microsoft.com/office/drawing/2014/main" id="{B5DA2646-E34D-4878-81C2-876F55AB2F78}"/>
              </a:ext>
            </a:extLst>
          </p:cNvPr>
          <p:cNvPicPr>
            <a:picLocks noChangeAspect="1"/>
          </p:cNvPicPr>
          <p:nvPr/>
        </p:nvPicPr>
        <p:blipFill rotWithShape="1">
          <a:blip r:embed="rId4"/>
          <a:srcRect l="9918" t="1061" r="15863" b="86056"/>
          <a:stretch/>
        </p:blipFill>
        <p:spPr>
          <a:xfrm>
            <a:off x="5850185" y="218680"/>
            <a:ext cx="5728305" cy="735351"/>
          </a:xfrm>
          <a:prstGeom prst="rect">
            <a:avLst/>
          </a:prstGeom>
        </p:spPr>
      </p:pic>
      <p:sp>
        <p:nvSpPr>
          <p:cNvPr id="9" name="Rectangle 8">
            <a:extLst>
              <a:ext uri="{FF2B5EF4-FFF2-40B4-BE49-F238E27FC236}">
                <a16:creationId xmlns:a16="http://schemas.microsoft.com/office/drawing/2014/main" id="{AF4AD413-28FA-4D1C-9223-503D4B77AFBF}"/>
              </a:ext>
            </a:extLst>
          </p:cNvPr>
          <p:cNvSpPr/>
          <p:nvPr/>
        </p:nvSpPr>
        <p:spPr>
          <a:xfrm>
            <a:off x="7135660" y="758912"/>
            <a:ext cx="2701447" cy="369332"/>
          </a:xfrm>
          <a:prstGeom prst="rect">
            <a:avLst/>
          </a:prstGeom>
        </p:spPr>
        <p:txBody>
          <a:bodyPr wrap="square">
            <a:spAutoFit/>
          </a:bodyPr>
          <a:lstStyle/>
          <a:p>
            <a:r>
              <a:rPr lang="en-GB" dirty="0">
                <a:solidFill>
                  <a:prstClr val="black"/>
                </a:solidFill>
                <a:latin typeface="Calibri" panose="020F0502020204030204"/>
              </a:rPr>
              <a:t> </a:t>
            </a:r>
          </a:p>
        </p:txBody>
      </p:sp>
      <p:sp>
        <p:nvSpPr>
          <p:cNvPr id="4" name="Rectangle 3">
            <a:extLst>
              <a:ext uri="{FF2B5EF4-FFF2-40B4-BE49-F238E27FC236}">
                <a16:creationId xmlns:a16="http://schemas.microsoft.com/office/drawing/2014/main" id="{A3722480-C35D-4FEC-B8F0-EA1D8CE03227}"/>
              </a:ext>
            </a:extLst>
          </p:cNvPr>
          <p:cNvSpPr/>
          <p:nvPr/>
        </p:nvSpPr>
        <p:spPr>
          <a:xfrm>
            <a:off x="6058126" y="943578"/>
            <a:ext cx="5725885" cy="1785104"/>
          </a:xfrm>
          <a:prstGeom prst="rect">
            <a:avLst/>
          </a:prstGeom>
        </p:spPr>
        <p:txBody>
          <a:bodyPr wrap="square">
            <a:spAutoFit/>
          </a:bodyPr>
          <a:lstStyle/>
          <a:p>
            <a:pPr lvl="0"/>
            <a:r>
              <a:rPr lang="en-GB" sz="2800" dirty="0">
                <a:solidFill>
                  <a:srgbClr val="222222"/>
                </a:solidFill>
                <a:latin typeface="Times New Roman" panose="02020603050405020304" pitchFamily="18" charset="0"/>
                <a:cs typeface="Times New Roman" panose="02020603050405020304" pitchFamily="18" charset="0"/>
              </a:rPr>
              <a:t>Lie detector tests for sex offenders: Police catch criminal reoffending after using polygraph machine</a:t>
            </a:r>
          </a:p>
          <a:p>
            <a:pPr lvl="0"/>
            <a:endParaRPr lang="en-GB" sz="800" dirty="0">
              <a:solidFill>
                <a:srgbClr val="222222"/>
              </a:solidFill>
              <a:latin typeface="Times New Roman" panose="02020603050405020304" pitchFamily="18" charset="0"/>
              <a:cs typeface="Times New Roman" panose="02020603050405020304" pitchFamily="18" charset="0"/>
            </a:endParaRPr>
          </a:p>
          <a:p>
            <a:pPr lvl="0" algn="ctr"/>
            <a:r>
              <a:rPr lang="en-GB" dirty="0">
                <a:solidFill>
                  <a:prstClr val="black"/>
                </a:solidFill>
                <a:latin typeface="Times New Roman" panose="02020603050405020304" pitchFamily="18" charset="0"/>
                <a:cs typeface="Times New Roman" panose="02020603050405020304" pitchFamily="18" charset="0"/>
              </a:rPr>
              <a:t>                         by Cristina Criddle  </a:t>
            </a:r>
            <a:r>
              <a:rPr lang="en-GB" b="1" dirty="0">
                <a:latin typeface="Times New Roman" panose="02020603050405020304" pitchFamily="18" charset="0"/>
                <a:cs typeface="Times New Roman" panose="02020603050405020304" pitchFamily="18" charset="0"/>
              </a:rPr>
              <a:t>27 July 2016</a:t>
            </a:r>
          </a:p>
        </p:txBody>
      </p:sp>
      <p:pic>
        <p:nvPicPr>
          <p:cNvPr id="5" name="Picture 4">
            <a:extLst>
              <a:ext uri="{FF2B5EF4-FFF2-40B4-BE49-F238E27FC236}">
                <a16:creationId xmlns:a16="http://schemas.microsoft.com/office/drawing/2014/main" id="{F8274F83-513D-428B-84B9-C9D328F6AB4A}"/>
              </a:ext>
            </a:extLst>
          </p:cNvPr>
          <p:cNvPicPr>
            <a:picLocks noChangeAspect="1"/>
          </p:cNvPicPr>
          <p:nvPr/>
        </p:nvPicPr>
        <p:blipFill>
          <a:blip r:embed="rId5"/>
          <a:stretch>
            <a:fillRect/>
          </a:stretch>
        </p:blipFill>
        <p:spPr>
          <a:xfrm>
            <a:off x="6140842" y="2871025"/>
            <a:ext cx="5291787" cy="3310415"/>
          </a:xfrm>
          <a:prstGeom prst="rect">
            <a:avLst/>
          </a:prstGeom>
        </p:spPr>
      </p:pic>
      <p:sp>
        <p:nvSpPr>
          <p:cNvPr id="12" name="Rectangle 11">
            <a:extLst>
              <a:ext uri="{FF2B5EF4-FFF2-40B4-BE49-F238E27FC236}">
                <a16:creationId xmlns:a16="http://schemas.microsoft.com/office/drawing/2014/main" id="{BF0133D9-15E7-4670-A1A2-11405FAB05AD}"/>
              </a:ext>
            </a:extLst>
          </p:cNvPr>
          <p:cNvSpPr/>
          <p:nvPr/>
        </p:nvSpPr>
        <p:spPr>
          <a:xfrm>
            <a:off x="5892005" y="6273225"/>
            <a:ext cx="6096000" cy="584775"/>
          </a:xfrm>
          <a:prstGeom prst="rect">
            <a:avLst/>
          </a:prstGeom>
        </p:spPr>
        <p:txBody>
          <a:bodyPr>
            <a:spAutoFit/>
          </a:bodyPr>
          <a:lstStyle/>
          <a:p>
            <a:pPr lvl="0"/>
            <a:r>
              <a:rPr lang="en-GB" sz="1600" dirty="0">
                <a:solidFill>
                  <a:prstClr val="black"/>
                </a:solidFill>
                <a:latin typeface="Calibri" panose="020F0502020204030204"/>
              </a:rPr>
              <a:t>https://www.telegraph.co.uk/news/2016/07/27/lie-detector-tests-for-sex-offenders-police-catch-criminal-reoff/</a:t>
            </a:r>
          </a:p>
        </p:txBody>
      </p:sp>
    </p:spTree>
    <p:extLst>
      <p:ext uri="{BB962C8B-B14F-4D97-AF65-F5344CB8AC3E}">
        <p14:creationId xmlns:p14="http://schemas.microsoft.com/office/powerpoint/2010/main" val="32200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148448" y="167972"/>
            <a:ext cx="4610268" cy="2567507"/>
          </a:xfrm>
        </p:spPr>
        <p:txBody>
          <a:bodyPr>
            <a:normAutofit fontScale="90000"/>
          </a:bodyPr>
          <a:lstStyle/>
          <a:p>
            <a:pPr algn="ctr"/>
            <a:r>
              <a:rPr lang="en-GB" i="0" dirty="0">
                <a:latin typeface="Arial" panose="020B0604020202020204" pitchFamily="34" charset="0"/>
                <a:cs typeface="Arial" panose="020B0604020202020204" pitchFamily="34" charset="0"/>
              </a:rPr>
              <a:t>Currently Using AI Detection Across European Borders</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pic>
        <p:nvPicPr>
          <p:cNvPr id="2" name="Picture 1">
            <a:extLst>
              <a:ext uri="{FF2B5EF4-FFF2-40B4-BE49-F238E27FC236}">
                <a16:creationId xmlns:a16="http://schemas.microsoft.com/office/drawing/2014/main" id="{F43201C7-8305-49FD-A0FF-7CFF10AFBCB4}"/>
              </a:ext>
            </a:extLst>
          </p:cNvPr>
          <p:cNvPicPr>
            <a:picLocks noChangeAspect="1"/>
          </p:cNvPicPr>
          <p:nvPr/>
        </p:nvPicPr>
        <p:blipFill>
          <a:blip r:embed="rId3"/>
          <a:stretch>
            <a:fillRect/>
          </a:stretch>
        </p:blipFill>
        <p:spPr>
          <a:xfrm>
            <a:off x="1412454" y="3061607"/>
            <a:ext cx="2143125" cy="2143125"/>
          </a:xfrm>
          <a:prstGeom prst="rect">
            <a:avLst/>
          </a:prstGeom>
          <a:ln>
            <a:noFill/>
          </a:ln>
        </p:spPr>
      </p:pic>
      <p:pic>
        <p:nvPicPr>
          <p:cNvPr id="8" name="Picture 7">
            <a:extLst>
              <a:ext uri="{FF2B5EF4-FFF2-40B4-BE49-F238E27FC236}">
                <a16:creationId xmlns:a16="http://schemas.microsoft.com/office/drawing/2014/main" id="{B5DA2646-E34D-4878-81C2-876F55AB2F78}"/>
              </a:ext>
            </a:extLst>
          </p:cNvPr>
          <p:cNvPicPr>
            <a:picLocks noChangeAspect="1"/>
          </p:cNvPicPr>
          <p:nvPr/>
        </p:nvPicPr>
        <p:blipFill rotWithShape="1">
          <a:blip r:embed="rId4"/>
          <a:srcRect l="9918" t="1061" r="15863" b="86056"/>
          <a:stretch/>
        </p:blipFill>
        <p:spPr>
          <a:xfrm>
            <a:off x="5646408" y="275509"/>
            <a:ext cx="6236416" cy="800578"/>
          </a:xfrm>
          <a:prstGeom prst="rect">
            <a:avLst/>
          </a:prstGeom>
        </p:spPr>
      </p:pic>
      <p:sp>
        <p:nvSpPr>
          <p:cNvPr id="9" name="Rectangle 8">
            <a:extLst>
              <a:ext uri="{FF2B5EF4-FFF2-40B4-BE49-F238E27FC236}">
                <a16:creationId xmlns:a16="http://schemas.microsoft.com/office/drawing/2014/main" id="{AF4AD413-28FA-4D1C-9223-503D4B77AFBF}"/>
              </a:ext>
            </a:extLst>
          </p:cNvPr>
          <p:cNvSpPr/>
          <p:nvPr/>
        </p:nvSpPr>
        <p:spPr>
          <a:xfrm>
            <a:off x="7135660" y="758912"/>
            <a:ext cx="2701447" cy="369332"/>
          </a:xfrm>
          <a:prstGeom prst="rect">
            <a:avLst/>
          </a:prstGeom>
        </p:spPr>
        <p:txBody>
          <a:bodyPr wrap="square">
            <a:spAutoFit/>
          </a:bodyPr>
          <a:lstStyle/>
          <a:p>
            <a:r>
              <a:rPr lang="en-GB" dirty="0">
                <a:solidFill>
                  <a:prstClr val="black"/>
                </a:solidFill>
                <a:latin typeface="Calibri" panose="020F0502020204030204"/>
              </a:rPr>
              <a:t> </a:t>
            </a:r>
          </a:p>
        </p:txBody>
      </p:sp>
      <p:sp>
        <p:nvSpPr>
          <p:cNvPr id="6" name="TextBox 5">
            <a:extLst>
              <a:ext uri="{FF2B5EF4-FFF2-40B4-BE49-F238E27FC236}">
                <a16:creationId xmlns:a16="http://schemas.microsoft.com/office/drawing/2014/main" id="{78A85E1F-B6FD-4D19-8353-972E6B8648F9}"/>
              </a:ext>
            </a:extLst>
          </p:cNvPr>
          <p:cNvSpPr txBox="1"/>
          <p:nvPr/>
        </p:nvSpPr>
        <p:spPr>
          <a:xfrm>
            <a:off x="6006230" y="1073486"/>
            <a:ext cx="6185770" cy="1661993"/>
          </a:xfrm>
          <a:prstGeom prst="rect">
            <a:avLst/>
          </a:prstGeom>
          <a:noFill/>
        </p:spPr>
        <p:txBody>
          <a:bodyPr wrap="square" rtlCol="0">
            <a:spAutoFit/>
          </a:bodyPr>
          <a:lstStyle/>
          <a:p>
            <a:r>
              <a:rPr lang="en-GB" dirty="0"/>
              <a:t> </a:t>
            </a:r>
            <a:r>
              <a:rPr lang="en-GB" sz="2800" dirty="0">
                <a:latin typeface="Times New Roman" panose="02020603050405020304" pitchFamily="18" charset="0"/>
                <a:cs typeface="Times New Roman" panose="02020603050405020304" pitchFamily="18" charset="0"/>
              </a:rPr>
              <a:t>Technology Intelligence: </a:t>
            </a:r>
          </a:p>
          <a:p>
            <a:r>
              <a:rPr lang="en-GB" sz="2800" dirty="0">
                <a:latin typeface="Times New Roman" panose="02020603050405020304" pitchFamily="18" charset="0"/>
                <a:cs typeface="Times New Roman" panose="02020603050405020304" pitchFamily="18" charset="0"/>
              </a:rPr>
              <a:t>AI lie detectors to be tested by the EU at border points </a:t>
            </a:r>
          </a:p>
          <a:p>
            <a:r>
              <a:rPr lang="en-GB" dirty="0">
                <a:latin typeface="Times New Roman" panose="02020603050405020304" pitchFamily="18" charset="0"/>
                <a:cs typeface="Times New Roman" panose="02020603050405020304" pitchFamily="18" charset="0"/>
              </a:rPr>
              <a:t>                               by Natasha Bernal  </a:t>
            </a:r>
            <a:r>
              <a:rPr lang="en-GB" b="1" dirty="0">
                <a:latin typeface="Times New Roman" panose="02020603050405020304" pitchFamily="18" charset="0"/>
                <a:cs typeface="Times New Roman" panose="02020603050405020304" pitchFamily="18" charset="0"/>
              </a:rPr>
              <a:t>18 November 2018</a:t>
            </a:r>
          </a:p>
        </p:txBody>
      </p:sp>
      <p:sp>
        <p:nvSpPr>
          <p:cNvPr id="10" name="TextBox 9">
            <a:extLst>
              <a:ext uri="{FF2B5EF4-FFF2-40B4-BE49-F238E27FC236}">
                <a16:creationId xmlns:a16="http://schemas.microsoft.com/office/drawing/2014/main" id="{ED92CA9A-F133-46F6-9EC0-5C18DFDA7E6A}"/>
              </a:ext>
            </a:extLst>
          </p:cNvPr>
          <p:cNvSpPr txBox="1"/>
          <p:nvPr/>
        </p:nvSpPr>
        <p:spPr>
          <a:xfrm>
            <a:off x="6269277" y="1396652"/>
            <a:ext cx="184731" cy="369332"/>
          </a:xfrm>
          <a:prstGeom prst="rect">
            <a:avLst/>
          </a:prstGeom>
          <a:noFill/>
        </p:spPr>
        <p:txBody>
          <a:bodyPr wrap="none" rtlCol="0">
            <a:spAutoFit/>
          </a:bodyPr>
          <a:lstStyle/>
          <a:p>
            <a:endParaRPr lang="en-GB" dirty="0"/>
          </a:p>
        </p:txBody>
      </p:sp>
      <p:pic>
        <p:nvPicPr>
          <p:cNvPr id="11" name="Picture 10">
            <a:extLst>
              <a:ext uri="{FF2B5EF4-FFF2-40B4-BE49-F238E27FC236}">
                <a16:creationId xmlns:a16="http://schemas.microsoft.com/office/drawing/2014/main" id="{7D851C9E-B352-432E-A023-BEA8BF0B697D}"/>
              </a:ext>
            </a:extLst>
          </p:cNvPr>
          <p:cNvPicPr>
            <a:picLocks noChangeAspect="1"/>
          </p:cNvPicPr>
          <p:nvPr/>
        </p:nvPicPr>
        <p:blipFill>
          <a:blip r:embed="rId5"/>
          <a:stretch>
            <a:fillRect/>
          </a:stretch>
        </p:blipFill>
        <p:spPr>
          <a:xfrm>
            <a:off x="6063367" y="2901707"/>
            <a:ext cx="5604627" cy="3502892"/>
          </a:xfrm>
          <a:prstGeom prst="rect">
            <a:avLst/>
          </a:prstGeom>
        </p:spPr>
      </p:pic>
      <p:sp>
        <p:nvSpPr>
          <p:cNvPr id="13" name="TextBox 12">
            <a:extLst>
              <a:ext uri="{FF2B5EF4-FFF2-40B4-BE49-F238E27FC236}">
                <a16:creationId xmlns:a16="http://schemas.microsoft.com/office/drawing/2014/main" id="{E739B1F3-B82D-485A-A5F3-250EADE0E2C6}"/>
              </a:ext>
            </a:extLst>
          </p:cNvPr>
          <p:cNvSpPr txBox="1"/>
          <p:nvPr/>
        </p:nvSpPr>
        <p:spPr>
          <a:xfrm>
            <a:off x="6437900" y="6404599"/>
            <a:ext cx="5114862" cy="276999"/>
          </a:xfrm>
          <a:prstGeom prst="rect">
            <a:avLst/>
          </a:prstGeom>
          <a:noFill/>
        </p:spPr>
        <p:txBody>
          <a:bodyPr wrap="none" rtlCol="0">
            <a:spAutoFit/>
          </a:bodyPr>
          <a:lstStyle/>
          <a:p>
            <a:r>
              <a:rPr lang="en-GB" sz="1200" b="1" dirty="0"/>
              <a:t>The EU is rolling out AI lie detectors to speed up border control   </a:t>
            </a:r>
            <a:r>
              <a:rPr lang="en-GB" sz="1200" dirty="0"/>
              <a:t>Credit:  AP </a:t>
            </a:r>
          </a:p>
        </p:txBody>
      </p:sp>
      <p:pic>
        <p:nvPicPr>
          <p:cNvPr id="14" name="Picture 13">
            <a:extLst>
              <a:ext uri="{FF2B5EF4-FFF2-40B4-BE49-F238E27FC236}">
                <a16:creationId xmlns:a16="http://schemas.microsoft.com/office/drawing/2014/main" id="{C922E181-863A-4E7D-A364-216A17699EBC}"/>
              </a:ext>
            </a:extLst>
          </p:cNvPr>
          <p:cNvPicPr>
            <a:picLocks noChangeAspect="1"/>
          </p:cNvPicPr>
          <p:nvPr/>
        </p:nvPicPr>
        <p:blipFill rotWithShape="1">
          <a:blip r:embed="rId6"/>
          <a:srcRect l="53638" t="55063" r="7567" b="7326"/>
          <a:stretch/>
        </p:blipFill>
        <p:spPr>
          <a:xfrm>
            <a:off x="976297" y="2921955"/>
            <a:ext cx="2804725" cy="2719155"/>
          </a:xfrm>
          <a:prstGeom prst="rect">
            <a:avLst/>
          </a:prstGeom>
        </p:spPr>
      </p:pic>
    </p:spTree>
    <p:extLst>
      <p:ext uri="{BB962C8B-B14F-4D97-AF65-F5344CB8AC3E}">
        <p14:creationId xmlns:p14="http://schemas.microsoft.com/office/powerpoint/2010/main" val="203960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95F88F-BC9A-4FCA-974F-CB25CA13E44C}"/>
              </a:ext>
            </a:extLst>
          </p:cNvPr>
          <p:cNvPicPr>
            <a:picLocks noChangeAspect="1"/>
          </p:cNvPicPr>
          <p:nvPr/>
        </p:nvPicPr>
        <p:blipFill rotWithShape="1">
          <a:blip r:embed="rId3"/>
          <a:srcRect l="16435" t="26319" r="38043" b="20812"/>
          <a:stretch/>
        </p:blipFill>
        <p:spPr>
          <a:xfrm>
            <a:off x="1377209" y="287418"/>
            <a:ext cx="9231466" cy="6030872"/>
          </a:xfrm>
          <a:prstGeom prst="rect">
            <a:avLst/>
          </a:prstGeom>
        </p:spPr>
      </p:pic>
      <p:sp>
        <p:nvSpPr>
          <p:cNvPr id="4" name="TextBox 3">
            <a:extLst>
              <a:ext uri="{FF2B5EF4-FFF2-40B4-BE49-F238E27FC236}">
                <a16:creationId xmlns:a16="http://schemas.microsoft.com/office/drawing/2014/main" id="{86D67804-B20B-46C8-A0D5-BA3AD598F168}"/>
              </a:ext>
            </a:extLst>
          </p:cNvPr>
          <p:cNvSpPr txBox="1"/>
          <p:nvPr/>
        </p:nvSpPr>
        <p:spPr>
          <a:xfrm>
            <a:off x="1155834" y="74475"/>
            <a:ext cx="442750" cy="830997"/>
          </a:xfrm>
          <a:prstGeom prst="rect">
            <a:avLst/>
          </a:prstGeom>
          <a:noFill/>
        </p:spPr>
        <p:txBody>
          <a:bodyPr wrap="none" rtlCol="0">
            <a:spAutoFit/>
          </a:bodyPr>
          <a:lstStyle/>
          <a:p>
            <a:r>
              <a:rPr lang="en-GB" sz="4800" dirty="0"/>
              <a:t>“</a:t>
            </a:r>
          </a:p>
        </p:txBody>
      </p:sp>
      <p:sp>
        <p:nvSpPr>
          <p:cNvPr id="6" name="Rectangle 5">
            <a:extLst>
              <a:ext uri="{FF2B5EF4-FFF2-40B4-BE49-F238E27FC236}">
                <a16:creationId xmlns:a16="http://schemas.microsoft.com/office/drawing/2014/main" id="{47BB9220-8466-421C-80E2-29CCD5459B79}"/>
              </a:ext>
            </a:extLst>
          </p:cNvPr>
          <p:cNvSpPr/>
          <p:nvPr/>
        </p:nvSpPr>
        <p:spPr>
          <a:xfrm>
            <a:off x="6217848" y="5598952"/>
            <a:ext cx="420308" cy="769441"/>
          </a:xfrm>
          <a:prstGeom prst="rect">
            <a:avLst/>
          </a:prstGeom>
        </p:spPr>
        <p:txBody>
          <a:bodyPr wrap="none">
            <a:spAutoFit/>
          </a:bodyPr>
          <a:lstStyle/>
          <a:p>
            <a:pPr lvl="0"/>
            <a:r>
              <a:rPr lang="en-GB" sz="4400" dirty="0">
                <a:solidFill>
                  <a:prstClr val="black"/>
                </a:solidFill>
              </a:rPr>
              <a:t>”</a:t>
            </a:r>
          </a:p>
        </p:txBody>
      </p:sp>
      <p:sp>
        <p:nvSpPr>
          <p:cNvPr id="7" name="TextBox 6">
            <a:extLst>
              <a:ext uri="{FF2B5EF4-FFF2-40B4-BE49-F238E27FC236}">
                <a16:creationId xmlns:a16="http://schemas.microsoft.com/office/drawing/2014/main" id="{BB458AE6-D987-4233-BC81-6D0C411C12FB}"/>
              </a:ext>
            </a:extLst>
          </p:cNvPr>
          <p:cNvSpPr txBox="1"/>
          <p:nvPr/>
        </p:nvSpPr>
        <p:spPr>
          <a:xfrm>
            <a:off x="4973124" y="6269623"/>
            <a:ext cx="5716630" cy="261610"/>
          </a:xfrm>
          <a:prstGeom prst="rect">
            <a:avLst/>
          </a:prstGeom>
          <a:noFill/>
        </p:spPr>
        <p:txBody>
          <a:bodyPr wrap="none" rtlCol="0">
            <a:spAutoFit/>
          </a:bodyPr>
          <a:lstStyle/>
          <a:p>
            <a:r>
              <a:rPr lang="en-GB" sz="1100" dirty="0"/>
              <a:t>https://www.telegraph.co.uk/technology/2018/11/01/ai-lie-detectors-tested-eu-border-points/ </a:t>
            </a:r>
          </a:p>
        </p:txBody>
      </p:sp>
    </p:spTree>
    <p:extLst>
      <p:ext uri="{BB962C8B-B14F-4D97-AF65-F5344CB8AC3E}">
        <p14:creationId xmlns:p14="http://schemas.microsoft.com/office/powerpoint/2010/main" val="3824238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253278" y="401057"/>
            <a:ext cx="4255536" cy="1661993"/>
          </a:xfrm>
        </p:spPr>
        <p:txBody>
          <a:bodyPr>
            <a:normAutofit/>
          </a:bodyPr>
          <a:lstStyle/>
          <a:p>
            <a:pPr algn="ctr"/>
            <a:r>
              <a:rPr lang="en-GB" i="0" dirty="0">
                <a:latin typeface="Arial" panose="020B0604020202020204" pitchFamily="34" charset="0"/>
                <a:cs typeface="Arial" panose="020B0604020202020204" pitchFamily="34" charset="0"/>
              </a:rPr>
              <a:t>Current Awareness</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pic>
        <p:nvPicPr>
          <p:cNvPr id="2" name="Picture 1">
            <a:extLst>
              <a:ext uri="{FF2B5EF4-FFF2-40B4-BE49-F238E27FC236}">
                <a16:creationId xmlns:a16="http://schemas.microsoft.com/office/drawing/2014/main" id="{F43201C7-8305-49FD-A0FF-7CFF10AFBCB4}"/>
              </a:ext>
            </a:extLst>
          </p:cNvPr>
          <p:cNvPicPr>
            <a:picLocks noChangeAspect="1"/>
          </p:cNvPicPr>
          <p:nvPr/>
        </p:nvPicPr>
        <p:blipFill>
          <a:blip r:embed="rId3"/>
          <a:stretch>
            <a:fillRect/>
          </a:stretch>
        </p:blipFill>
        <p:spPr>
          <a:xfrm>
            <a:off x="1237090" y="2793305"/>
            <a:ext cx="2398902" cy="2398902"/>
          </a:xfrm>
          <a:prstGeom prst="rect">
            <a:avLst/>
          </a:prstGeom>
          <a:ln>
            <a:noFill/>
          </a:ln>
        </p:spPr>
      </p:pic>
      <p:sp>
        <p:nvSpPr>
          <p:cNvPr id="9" name="Rectangle 8">
            <a:extLst>
              <a:ext uri="{FF2B5EF4-FFF2-40B4-BE49-F238E27FC236}">
                <a16:creationId xmlns:a16="http://schemas.microsoft.com/office/drawing/2014/main" id="{AF4AD413-28FA-4D1C-9223-503D4B77AFBF}"/>
              </a:ext>
            </a:extLst>
          </p:cNvPr>
          <p:cNvSpPr/>
          <p:nvPr/>
        </p:nvSpPr>
        <p:spPr>
          <a:xfrm>
            <a:off x="7135660" y="758912"/>
            <a:ext cx="2701447" cy="369332"/>
          </a:xfrm>
          <a:prstGeom prst="rect">
            <a:avLst/>
          </a:prstGeom>
        </p:spPr>
        <p:txBody>
          <a:bodyPr wrap="square">
            <a:spAutoFit/>
          </a:bodyPr>
          <a:lstStyle/>
          <a:p>
            <a:r>
              <a:rPr lang="en-GB" dirty="0">
                <a:solidFill>
                  <a:prstClr val="black"/>
                </a:solidFill>
                <a:latin typeface="Calibri" panose="020F0502020204030204"/>
              </a:rPr>
              <a:t> </a:t>
            </a:r>
          </a:p>
        </p:txBody>
      </p:sp>
      <p:sp>
        <p:nvSpPr>
          <p:cNvPr id="6" name="TextBox 5">
            <a:extLst>
              <a:ext uri="{FF2B5EF4-FFF2-40B4-BE49-F238E27FC236}">
                <a16:creationId xmlns:a16="http://schemas.microsoft.com/office/drawing/2014/main" id="{78A85E1F-B6FD-4D19-8353-972E6B8648F9}"/>
              </a:ext>
            </a:extLst>
          </p:cNvPr>
          <p:cNvSpPr txBox="1"/>
          <p:nvPr/>
        </p:nvSpPr>
        <p:spPr>
          <a:xfrm>
            <a:off x="6006230" y="1073486"/>
            <a:ext cx="6185770" cy="369332"/>
          </a:xfrm>
          <a:prstGeom prst="rect">
            <a:avLst/>
          </a:prstGeom>
          <a:noFill/>
        </p:spPr>
        <p:txBody>
          <a:bodyPr wrap="square" rtlCol="0">
            <a:spAutoFit/>
          </a:bodyPr>
          <a:lstStyle/>
          <a:p>
            <a:r>
              <a:rPr lang="en-GB" dirty="0"/>
              <a:t> </a:t>
            </a:r>
            <a:endParaRPr lang="en-GB"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D92CA9A-F133-46F6-9EC0-5C18DFDA7E6A}"/>
              </a:ext>
            </a:extLst>
          </p:cNvPr>
          <p:cNvSpPr txBox="1"/>
          <p:nvPr/>
        </p:nvSpPr>
        <p:spPr>
          <a:xfrm>
            <a:off x="6269277" y="1396652"/>
            <a:ext cx="184731" cy="369332"/>
          </a:xfrm>
          <a:prstGeom prst="rect">
            <a:avLst/>
          </a:prstGeom>
          <a:noFill/>
        </p:spPr>
        <p:txBody>
          <a:bodyPr wrap="none" rtlCol="0">
            <a:spAutoFit/>
          </a:bodyPr>
          <a:lstStyle/>
          <a:p>
            <a:endParaRPr lang="en-GB" dirty="0"/>
          </a:p>
        </p:txBody>
      </p:sp>
      <p:pic>
        <p:nvPicPr>
          <p:cNvPr id="4" name="Picture 3">
            <a:extLst>
              <a:ext uri="{FF2B5EF4-FFF2-40B4-BE49-F238E27FC236}">
                <a16:creationId xmlns:a16="http://schemas.microsoft.com/office/drawing/2014/main" id="{8B168DE8-17D2-416E-A147-113143FC29FD}"/>
              </a:ext>
            </a:extLst>
          </p:cNvPr>
          <p:cNvPicPr>
            <a:picLocks noChangeAspect="1"/>
          </p:cNvPicPr>
          <p:nvPr/>
        </p:nvPicPr>
        <p:blipFill>
          <a:blip r:embed="rId4"/>
          <a:stretch>
            <a:fillRect/>
          </a:stretch>
        </p:blipFill>
        <p:spPr>
          <a:xfrm>
            <a:off x="8299605" y="167972"/>
            <a:ext cx="3688400" cy="3688400"/>
          </a:xfrm>
          <a:prstGeom prst="rect">
            <a:avLst/>
          </a:prstGeom>
        </p:spPr>
      </p:pic>
      <p:pic>
        <p:nvPicPr>
          <p:cNvPr id="5" name="Picture 4">
            <a:extLst>
              <a:ext uri="{FF2B5EF4-FFF2-40B4-BE49-F238E27FC236}">
                <a16:creationId xmlns:a16="http://schemas.microsoft.com/office/drawing/2014/main" id="{972E18F2-30ED-4163-9002-CBE4F4A6A44D}"/>
              </a:ext>
            </a:extLst>
          </p:cNvPr>
          <p:cNvPicPr>
            <a:picLocks noChangeAspect="1"/>
          </p:cNvPicPr>
          <p:nvPr/>
        </p:nvPicPr>
        <p:blipFill>
          <a:blip r:embed="rId5"/>
          <a:stretch>
            <a:fillRect/>
          </a:stretch>
        </p:blipFill>
        <p:spPr>
          <a:xfrm>
            <a:off x="5772411" y="167972"/>
            <a:ext cx="2145978" cy="2145978"/>
          </a:xfrm>
          <a:prstGeom prst="rect">
            <a:avLst/>
          </a:prstGeom>
        </p:spPr>
      </p:pic>
      <p:sp>
        <p:nvSpPr>
          <p:cNvPr id="12" name="Rectangle 11">
            <a:extLst>
              <a:ext uri="{FF2B5EF4-FFF2-40B4-BE49-F238E27FC236}">
                <a16:creationId xmlns:a16="http://schemas.microsoft.com/office/drawing/2014/main" id="{BEEA0B94-8EF1-49DA-9045-2C4B4E2382F3}"/>
              </a:ext>
            </a:extLst>
          </p:cNvPr>
          <p:cNvSpPr/>
          <p:nvPr/>
        </p:nvSpPr>
        <p:spPr>
          <a:xfrm>
            <a:off x="5868365" y="1693718"/>
            <a:ext cx="801823" cy="369332"/>
          </a:xfrm>
          <a:prstGeom prst="rect">
            <a:avLst/>
          </a:prstGeom>
        </p:spPr>
        <p:txBody>
          <a:bodyPr wrap="none">
            <a:spAutoFit/>
          </a:bodyPr>
          <a:lstStyle/>
          <a:p>
            <a:pPr lvl="0"/>
            <a:r>
              <a:rPr lang="en-GB" dirty="0">
                <a:solidFill>
                  <a:prstClr val="black"/>
                </a:solidFill>
                <a:latin typeface="Calibri" panose="020F0502020204030204"/>
              </a:rPr>
              <a:t>Online</a:t>
            </a:r>
          </a:p>
        </p:txBody>
      </p:sp>
      <p:sp>
        <p:nvSpPr>
          <p:cNvPr id="15" name="Rectangle 14">
            <a:extLst>
              <a:ext uri="{FF2B5EF4-FFF2-40B4-BE49-F238E27FC236}">
                <a16:creationId xmlns:a16="http://schemas.microsoft.com/office/drawing/2014/main" id="{75E93320-D5FF-42D0-AE83-2F456EE65D5B}"/>
              </a:ext>
            </a:extLst>
          </p:cNvPr>
          <p:cNvSpPr/>
          <p:nvPr/>
        </p:nvSpPr>
        <p:spPr>
          <a:xfrm>
            <a:off x="5772411" y="2735479"/>
            <a:ext cx="6096000" cy="4431983"/>
          </a:xfrm>
          <a:prstGeom prst="rect">
            <a:avLst/>
          </a:prstGeom>
        </p:spPr>
        <p:txBody>
          <a:bodyPr>
            <a:spAutoFit/>
          </a:bodyPr>
          <a:lstStyle/>
          <a:p>
            <a:pPr lvl="0"/>
            <a:r>
              <a:rPr lang="en-GB" dirty="0">
                <a:solidFill>
                  <a:prstClr val="black"/>
                </a:solidFill>
                <a:latin typeface="Calibri" panose="020F0502020204030204"/>
              </a:rPr>
              <a:t>by Olivia B. Waxman </a:t>
            </a:r>
          </a:p>
          <a:p>
            <a:pPr lvl="0"/>
            <a:endParaRPr lang="en-GB" dirty="0">
              <a:solidFill>
                <a:prstClr val="black"/>
              </a:solidFill>
              <a:latin typeface="Calibri" panose="020F0502020204030204"/>
            </a:endParaRPr>
          </a:p>
          <a:p>
            <a:pPr lvl="0"/>
            <a:r>
              <a:rPr lang="en-GB" b="1" dirty="0">
                <a:solidFill>
                  <a:prstClr val="black"/>
                </a:solidFill>
                <a:latin typeface="Calibri" panose="020F0502020204030204"/>
              </a:rPr>
              <a:t>September 27, 2018 </a:t>
            </a:r>
          </a:p>
          <a:p>
            <a:pPr lvl="0"/>
            <a:endParaRPr lang="en-GB" dirty="0">
              <a:solidFill>
                <a:prstClr val="black"/>
              </a:solidFill>
              <a:latin typeface="Calibri" panose="020F0502020204030204"/>
            </a:endParaRPr>
          </a:p>
          <a:p>
            <a:pPr lvl="0"/>
            <a:r>
              <a:rPr lang="en-GB" sz="2400" dirty="0">
                <a:solidFill>
                  <a:prstClr val="black"/>
                </a:solidFill>
                <a:latin typeface="Calibri" panose="020F0502020204030204"/>
              </a:rPr>
              <a:t>“</a:t>
            </a:r>
            <a:r>
              <a:rPr lang="en-GB" dirty="0">
                <a:solidFill>
                  <a:prstClr val="black"/>
                </a:solidFill>
                <a:latin typeface="Calibri" panose="020F0502020204030204"/>
              </a:rPr>
              <a:t>In advance of her appearance on Thursday before the Senate Judiciary Committee, psychology professor </a:t>
            </a:r>
            <a:r>
              <a:rPr lang="en-GB" b="1" dirty="0">
                <a:solidFill>
                  <a:prstClr val="black"/>
                </a:solidFill>
                <a:latin typeface="Calibri" panose="020F0502020204030204"/>
              </a:rPr>
              <a:t>Christine Blasey Ford</a:t>
            </a:r>
            <a:r>
              <a:rPr lang="en-GB" dirty="0">
                <a:solidFill>
                  <a:prstClr val="black"/>
                </a:solidFill>
                <a:latin typeface="Calibri" panose="020F0502020204030204"/>
              </a:rPr>
              <a:t>, who accuses Supreme Court nominee </a:t>
            </a:r>
            <a:r>
              <a:rPr lang="en-GB" b="1" dirty="0">
                <a:solidFill>
                  <a:prstClr val="black"/>
                </a:solidFill>
                <a:latin typeface="Calibri" panose="020F0502020204030204"/>
              </a:rPr>
              <a:t>Brett Kavanaugh </a:t>
            </a:r>
            <a:r>
              <a:rPr lang="en-GB" dirty="0">
                <a:solidFill>
                  <a:prstClr val="black"/>
                </a:solidFill>
                <a:latin typeface="Calibri" panose="020F0502020204030204"/>
              </a:rPr>
              <a:t>of sexually assaulting her when they were in high school, submitted more than just an opening statement and supporting affidavits.</a:t>
            </a:r>
          </a:p>
          <a:p>
            <a:pPr lvl="0"/>
            <a:endParaRPr lang="en-GB" sz="800" dirty="0">
              <a:solidFill>
                <a:prstClr val="black"/>
              </a:solidFill>
              <a:latin typeface="Calibri" panose="020F0502020204030204"/>
            </a:endParaRPr>
          </a:p>
          <a:p>
            <a:pPr lvl="0"/>
            <a:r>
              <a:rPr lang="en-GB" dirty="0">
                <a:solidFill>
                  <a:prstClr val="black"/>
                </a:solidFill>
                <a:latin typeface="Calibri" panose="020F0502020204030204"/>
              </a:rPr>
              <a:t>She also submitted to the committee the results of a </a:t>
            </a:r>
            <a:r>
              <a:rPr lang="en-GB" b="1" dirty="0">
                <a:latin typeface="Calibri" panose="020F0502020204030204"/>
              </a:rPr>
              <a:t>polygraph, or lie-detector test</a:t>
            </a:r>
            <a:r>
              <a:rPr lang="en-GB" dirty="0">
                <a:solidFill>
                  <a:prstClr val="black"/>
                </a:solidFill>
                <a:latin typeface="Calibri" panose="020F0502020204030204"/>
              </a:rPr>
              <a:t>, which she took in August at the suggestion of her lawyer. </a:t>
            </a:r>
            <a:r>
              <a:rPr lang="en-GB" sz="2400" dirty="0">
                <a:solidFill>
                  <a:prstClr val="black"/>
                </a:solidFill>
                <a:latin typeface="Calibri" panose="020F0502020204030204"/>
              </a:rPr>
              <a:t>”</a:t>
            </a:r>
          </a:p>
          <a:p>
            <a:pPr lvl="0"/>
            <a:endParaRPr lang="en-GB" dirty="0">
              <a:solidFill>
                <a:prstClr val="black"/>
              </a:solidFill>
              <a:latin typeface="Calibri" panose="020F0502020204030204"/>
            </a:endParaRPr>
          </a:p>
        </p:txBody>
      </p:sp>
      <p:sp>
        <p:nvSpPr>
          <p:cNvPr id="16" name="Rectangle 15">
            <a:extLst>
              <a:ext uri="{FF2B5EF4-FFF2-40B4-BE49-F238E27FC236}">
                <a16:creationId xmlns:a16="http://schemas.microsoft.com/office/drawing/2014/main" id="{704A915A-CCB7-4B5E-A6B3-F70B106CBCAD}"/>
              </a:ext>
            </a:extLst>
          </p:cNvPr>
          <p:cNvSpPr/>
          <p:nvPr/>
        </p:nvSpPr>
        <p:spPr>
          <a:xfrm>
            <a:off x="9243312" y="6347018"/>
            <a:ext cx="2684896" cy="400110"/>
          </a:xfrm>
          <a:prstGeom prst="rect">
            <a:avLst/>
          </a:prstGeom>
        </p:spPr>
        <p:txBody>
          <a:bodyPr wrap="square">
            <a:spAutoFit/>
          </a:bodyPr>
          <a:lstStyle/>
          <a:p>
            <a:r>
              <a:rPr lang="en-GB" sz="1000" dirty="0"/>
              <a:t>http://time.com/5407482/polygraph-machine-lie-detector-test-history/</a:t>
            </a:r>
          </a:p>
        </p:txBody>
      </p:sp>
    </p:spTree>
    <p:extLst>
      <p:ext uri="{BB962C8B-B14F-4D97-AF65-F5344CB8AC3E}">
        <p14:creationId xmlns:p14="http://schemas.microsoft.com/office/powerpoint/2010/main" val="2642652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462744" y="660745"/>
            <a:ext cx="4043782" cy="934998"/>
          </a:xfrm>
        </p:spPr>
        <p:txBody>
          <a:bodyPr>
            <a:normAutofit/>
          </a:bodyPr>
          <a:lstStyle/>
          <a:p>
            <a:pPr algn="ctr"/>
            <a:r>
              <a:rPr lang="en-GB" i="0" dirty="0">
                <a:latin typeface="Arial" panose="020B0604020202020204" pitchFamily="34" charset="0"/>
                <a:cs typeface="Arial" panose="020B0604020202020204" pitchFamily="34" charset="0"/>
              </a:rPr>
              <a:t>False News?</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sp>
        <p:nvSpPr>
          <p:cNvPr id="9" name="Rectangle 8">
            <a:extLst>
              <a:ext uri="{FF2B5EF4-FFF2-40B4-BE49-F238E27FC236}">
                <a16:creationId xmlns:a16="http://schemas.microsoft.com/office/drawing/2014/main" id="{AF4AD413-28FA-4D1C-9223-503D4B77AFBF}"/>
              </a:ext>
            </a:extLst>
          </p:cNvPr>
          <p:cNvSpPr/>
          <p:nvPr/>
        </p:nvSpPr>
        <p:spPr>
          <a:xfrm>
            <a:off x="7135660" y="758912"/>
            <a:ext cx="2701447" cy="369332"/>
          </a:xfrm>
          <a:prstGeom prst="rect">
            <a:avLst/>
          </a:prstGeom>
        </p:spPr>
        <p:txBody>
          <a:bodyPr wrap="square">
            <a:spAutoFit/>
          </a:bodyPr>
          <a:lstStyle/>
          <a:p>
            <a:r>
              <a:rPr lang="en-GB" dirty="0">
                <a:solidFill>
                  <a:prstClr val="black"/>
                </a:solidFill>
                <a:latin typeface="Calibri" panose="020F0502020204030204"/>
              </a:rPr>
              <a:t> </a:t>
            </a:r>
          </a:p>
        </p:txBody>
      </p:sp>
      <p:sp>
        <p:nvSpPr>
          <p:cNvPr id="6" name="TextBox 5">
            <a:extLst>
              <a:ext uri="{FF2B5EF4-FFF2-40B4-BE49-F238E27FC236}">
                <a16:creationId xmlns:a16="http://schemas.microsoft.com/office/drawing/2014/main" id="{78A85E1F-B6FD-4D19-8353-972E6B8648F9}"/>
              </a:ext>
            </a:extLst>
          </p:cNvPr>
          <p:cNvSpPr txBox="1"/>
          <p:nvPr/>
        </p:nvSpPr>
        <p:spPr>
          <a:xfrm>
            <a:off x="6006230" y="1073486"/>
            <a:ext cx="6185770" cy="369332"/>
          </a:xfrm>
          <a:prstGeom prst="rect">
            <a:avLst/>
          </a:prstGeom>
          <a:noFill/>
        </p:spPr>
        <p:txBody>
          <a:bodyPr wrap="square" rtlCol="0">
            <a:spAutoFit/>
          </a:bodyPr>
          <a:lstStyle/>
          <a:p>
            <a:r>
              <a:rPr lang="en-GB" dirty="0"/>
              <a:t> </a:t>
            </a:r>
            <a:endParaRPr lang="en-GB"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D92CA9A-F133-46F6-9EC0-5C18DFDA7E6A}"/>
              </a:ext>
            </a:extLst>
          </p:cNvPr>
          <p:cNvSpPr txBox="1"/>
          <p:nvPr/>
        </p:nvSpPr>
        <p:spPr>
          <a:xfrm>
            <a:off x="6269277" y="1396652"/>
            <a:ext cx="184731" cy="369332"/>
          </a:xfrm>
          <a:prstGeom prst="rect">
            <a:avLst/>
          </a:prstGeom>
          <a:noFill/>
        </p:spPr>
        <p:txBody>
          <a:bodyPr wrap="none" rtlCol="0">
            <a:spAutoFit/>
          </a:bodyPr>
          <a:lstStyle/>
          <a:p>
            <a:endParaRPr lang="en-GB" dirty="0"/>
          </a:p>
        </p:txBody>
      </p:sp>
      <p:pic>
        <p:nvPicPr>
          <p:cNvPr id="8" name="Picture 7">
            <a:extLst>
              <a:ext uri="{FF2B5EF4-FFF2-40B4-BE49-F238E27FC236}">
                <a16:creationId xmlns:a16="http://schemas.microsoft.com/office/drawing/2014/main" id="{8E05A563-880D-4E74-86E4-C39C77B06441}"/>
              </a:ext>
            </a:extLst>
          </p:cNvPr>
          <p:cNvPicPr>
            <a:picLocks noChangeAspect="1"/>
          </p:cNvPicPr>
          <p:nvPr/>
        </p:nvPicPr>
        <p:blipFill>
          <a:blip r:embed="rId3"/>
          <a:stretch>
            <a:fillRect/>
          </a:stretch>
        </p:blipFill>
        <p:spPr>
          <a:xfrm>
            <a:off x="5635954" y="627209"/>
            <a:ext cx="5700857" cy="3299107"/>
          </a:xfrm>
          <a:prstGeom prst="rect">
            <a:avLst/>
          </a:prstGeom>
        </p:spPr>
      </p:pic>
      <p:pic>
        <p:nvPicPr>
          <p:cNvPr id="14" name="Picture 13">
            <a:extLst>
              <a:ext uri="{FF2B5EF4-FFF2-40B4-BE49-F238E27FC236}">
                <a16:creationId xmlns:a16="http://schemas.microsoft.com/office/drawing/2014/main" id="{6AAAFD74-8082-4BB4-ABAA-A39D3A3A5A09}"/>
              </a:ext>
            </a:extLst>
          </p:cNvPr>
          <p:cNvPicPr>
            <a:picLocks noChangeAspect="1"/>
          </p:cNvPicPr>
          <p:nvPr/>
        </p:nvPicPr>
        <p:blipFill rotWithShape="1">
          <a:blip r:embed="rId4"/>
          <a:srcRect l="24543" t="14952" r="24142" b="6758"/>
          <a:stretch/>
        </p:blipFill>
        <p:spPr>
          <a:xfrm>
            <a:off x="5754030" y="2619112"/>
            <a:ext cx="1399956" cy="1201411"/>
          </a:xfrm>
          <a:prstGeom prst="rect">
            <a:avLst/>
          </a:prstGeom>
        </p:spPr>
      </p:pic>
      <p:sp>
        <p:nvSpPr>
          <p:cNvPr id="16" name="Rectangle 15">
            <a:extLst>
              <a:ext uri="{FF2B5EF4-FFF2-40B4-BE49-F238E27FC236}">
                <a16:creationId xmlns:a16="http://schemas.microsoft.com/office/drawing/2014/main" id="{0C17E52B-2C1B-4DE4-8C0E-0614B50BF973}"/>
              </a:ext>
            </a:extLst>
          </p:cNvPr>
          <p:cNvSpPr/>
          <p:nvPr/>
        </p:nvSpPr>
        <p:spPr>
          <a:xfrm>
            <a:off x="5586996" y="4150779"/>
            <a:ext cx="6096000" cy="2308324"/>
          </a:xfrm>
          <a:prstGeom prst="rect">
            <a:avLst/>
          </a:prstGeom>
        </p:spPr>
        <p:txBody>
          <a:bodyPr>
            <a:spAutoFit/>
          </a:bodyPr>
          <a:lstStyle/>
          <a:p>
            <a:r>
              <a:rPr lang="en-GB" dirty="0">
                <a:latin typeface="Arial" panose="020B0604020202020204" pitchFamily="34" charset="0"/>
                <a:cs typeface="Arial" panose="020B0604020202020204" pitchFamily="34" charset="0"/>
              </a:rPr>
              <a:t>“The questions asked were: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“Have you received any funding  from Russia for the Brexit campaign?”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“Have you ever received any funding from Russia for the Brexit campaign?”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“On behalf of the Brexit campaign have you received any funding from Russia?” ”</a:t>
            </a:r>
          </a:p>
        </p:txBody>
      </p:sp>
      <p:sp>
        <p:nvSpPr>
          <p:cNvPr id="18" name="Rectangle 17">
            <a:extLst>
              <a:ext uri="{FF2B5EF4-FFF2-40B4-BE49-F238E27FC236}">
                <a16:creationId xmlns:a16="http://schemas.microsoft.com/office/drawing/2014/main" id="{AF97D167-80F0-4864-AACC-B590BD51217F}"/>
              </a:ext>
            </a:extLst>
          </p:cNvPr>
          <p:cNvSpPr/>
          <p:nvPr/>
        </p:nvSpPr>
        <p:spPr>
          <a:xfrm>
            <a:off x="5586996" y="103989"/>
            <a:ext cx="6096000" cy="523220"/>
          </a:xfrm>
          <a:prstGeom prst="rect">
            <a:avLst/>
          </a:prstGeom>
        </p:spPr>
        <p:txBody>
          <a:bodyPr>
            <a:spAutoFit/>
          </a:bodyPr>
          <a:lstStyle/>
          <a:p>
            <a:r>
              <a:rPr lang="en-GB" sz="1400" dirty="0">
                <a:solidFill>
                  <a:srgbClr val="0070C0"/>
                </a:solidFill>
              </a:rPr>
              <a:t>https://leave.eu/polygraph-test-arron-banks-island-of-truth-in-fakenews-swamp/</a:t>
            </a:r>
          </a:p>
        </p:txBody>
      </p:sp>
      <p:sp>
        <p:nvSpPr>
          <p:cNvPr id="19" name="Rectangle 18">
            <a:extLst>
              <a:ext uri="{FF2B5EF4-FFF2-40B4-BE49-F238E27FC236}">
                <a16:creationId xmlns:a16="http://schemas.microsoft.com/office/drawing/2014/main" id="{B1498233-F16B-4292-AFD2-EDE98AC149E8}"/>
              </a:ext>
            </a:extLst>
          </p:cNvPr>
          <p:cNvSpPr/>
          <p:nvPr/>
        </p:nvSpPr>
        <p:spPr>
          <a:xfrm>
            <a:off x="8130586" y="6468122"/>
            <a:ext cx="3653425" cy="215444"/>
          </a:xfrm>
          <a:prstGeom prst="rect">
            <a:avLst/>
          </a:prstGeom>
        </p:spPr>
        <p:txBody>
          <a:bodyPr wrap="square">
            <a:spAutoFit/>
          </a:bodyPr>
          <a:lstStyle/>
          <a:p>
            <a:r>
              <a:rPr lang="en-GB" sz="800" dirty="0"/>
              <a:t>https://leave.eu/polygraph-test-arron-banks-island-of-truth-in-fakenews-swamp/ </a:t>
            </a:r>
          </a:p>
        </p:txBody>
      </p:sp>
      <p:pic>
        <p:nvPicPr>
          <p:cNvPr id="4" name="Picture 3">
            <a:extLst>
              <a:ext uri="{FF2B5EF4-FFF2-40B4-BE49-F238E27FC236}">
                <a16:creationId xmlns:a16="http://schemas.microsoft.com/office/drawing/2014/main" id="{2B1DE908-5483-452A-BAC5-B3C6796E0BB8}"/>
              </a:ext>
            </a:extLst>
          </p:cNvPr>
          <p:cNvPicPr>
            <a:picLocks noChangeAspect="1"/>
          </p:cNvPicPr>
          <p:nvPr/>
        </p:nvPicPr>
        <p:blipFill>
          <a:blip r:embed="rId5"/>
          <a:stretch>
            <a:fillRect/>
          </a:stretch>
        </p:blipFill>
        <p:spPr>
          <a:xfrm>
            <a:off x="1183078" y="2725300"/>
            <a:ext cx="2395936" cy="2402032"/>
          </a:xfrm>
          <a:prstGeom prst="rect">
            <a:avLst/>
          </a:prstGeom>
        </p:spPr>
      </p:pic>
    </p:spTree>
    <p:extLst>
      <p:ext uri="{BB962C8B-B14F-4D97-AF65-F5344CB8AC3E}">
        <p14:creationId xmlns:p14="http://schemas.microsoft.com/office/powerpoint/2010/main" val="1744356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80FBCA7-DCC3-4A33-B6AB-DA51577D084A}"/>
              </a:ext>
            </a:extLst>
          </p:cNvPr>
          <p:cNvSpPr>
            <a:spLocks noGrp="1"/>
          </p:cNvSpPr>
          <p:nvPr>
            <p:ph type="title"/>
          </p:nvPr>
        </p:nvSpPr>
        <p:spPr>
          <a:xfrm>
            <a:off x="227125" y="574246"/>
            <a:ext cx="4255536" cy="1039997"/>
          </a:xfrm>
        </p:spPr>
        <p:txBody>
          <a:bodyPr>
            <a:normAutofit/>
          </a:bodyPr>
          <a:lstStyle/>
          <a:p>
            <a:pPr algn="ctr"/>
            <a:r>
              <a:rPr lang="en-GB" i="0" dirty="0">
                <a:latin typeface="Arial" panose="020B0604020202020204" pitchFamily="34" charset="0"/>
                <a:cs typeface="Arial" panose="020B0604020202020204" pitchFamily="34" charset="0"/>
              </a:rPr>
              <a:t>Issues</a:t>
            </a:r>
          </a:p>
        </p:txBody>
      </p:sp>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3D2E340-0663-474B-992C-9192B5C45E57}" type="slidenum">
              <a:rPr kumimoji="0" lang="en-ZA" sz="1200" b="0" i="1" u="none" strike="noStrike" kern="1200" cap="none" spc="0" normalizeH="0" baseline="0" noProof="0" smtClean="0">
                <a:ln>
                  <a:noFill/>
                </a:ln>
                <a:solidFill>
                  <a:srgbClr val="F5F5F5"/>
                </a:solidFill>
                <a:effectLst/>
                <a:uLnTx/>
                <a:uFillTx/>
                <a:latin typeface="Century Schoolbook" panose="020406040505050203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ZA" sz="1200" b="0" i="1" u="none" strike="noStrike" kern="1200" cap="none" spc="0" normalizeH="0" baseline="0" noProof="0">
              <a:ln>
                <a:noFill/>
              </a:ln>
              <a:solidFill>
                <a:srgbClr val="F5F5F5"/>
              </a:solidFill>
              <a:effectLst/>
              <a:uLnTx/>
              <a:uFillTx/>
              <a:latin typeface="Century Schoolbook" panose="02040604050505020304"/>
              <a:ea typeface="+mn-ea"/>
              <a:cs typeface="+mn-cs"/>
            </a:endParaRPr>
          </a:p>
        </p:txBody>
      </p:sp>
      <p:sp>
        <p:nvSpPr>
          <p:cNvPr id="9" name="Rectangle 8">
            <a:extLst>
              <a:ext uri="{FF2B5EF4-FFF2-40B4-BE49-F238E27FC236}">
                <a16:creationId xmlns:a16="http://schemas.microsoft.com/office/drawing/2014/main" id="{AF4AD413-28FA-4D1C-9223-503D4B77AFBF}"/>
              </a:ext>
            </a:extLst>
          </p:cNvPr>
          <p:cNvSpPr/>
          <p:nvPr/>
        </p:nvSpPr>
        <p:spPr>
          <a:xfrm>
            <a:off x="7135660" y="758912"/>
            <a:ext cx="2701447" cy="369332"/>
          </a:xfrm>
          <a:prstGeom prst="rect">
            <a:avLst/>
          </a:prstGeom>
        </p:spPr>
        <p:txBody>
          <a:bodyPr wrap="square">
            <a:spAutoFit/>
          </a:bodyPr>
          <a:lstStyle/>
          <a:p>
            <a:r>
              <a:rPr lang="en-GB" dirty="0">
                <a:solidFill>
                  <a:prstClr val="black"/>
                </a:solidFill>
                <a:latin typeface="Calibri" panose="020F0502020204030204"/>
              </a:rPr>
              <a:t> </a:t>
            </a:r>
          </a:p>
        </p:txBody>
      </p:sp>
      <p:sp>
        <p:nvSpPr>
          <p:cNvPr id="6" name="TextBox 5">
            <a:extLst>
              <a:ext uri="{FF2B5EF4-FFF2-40B4-BE49-F238E27FC236}">
                <a16:creationId xmlns:a16="http://schemas.microsoft.com/office/drawing/2014/main" id="{78A85E1F-B6FD-4D19-8353-972E6B8648F9}"/>
              </a:ext>
            </a:extLst>
          </p:cNvPr>
          <p:cNvSpPr txBox="1"/>
          <p:nvPr/>
        </p:nvSpPr>
        <p:spPr>
          <a:xfrm>
            <a:off x="5912284" y="574246"/>
            <a:ext cx="6185770" cy="369332"/>
          </a:xfrm>
          <a:prstGeom prst="rect">
            <a:avLst/>
          </a:prstGeom>
          <a:noFill/>
        </p:spPr>
        <p:txBody>
          <a:bodyPr wrap="square" rtlCol="0">
            <a:spAutoFit/>
          </a:bodyPr>
          <a:lstStyle/>
          <a:p>
            <a:r>
              <a:rPr lang="en-GB" dirty="0"/>
              <a:t> </a:t>
            </a:r>
            <a:endParaRPr lang="en-GB"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D92CA9A-F133-46F6-9EC0-5C18DFDA7E6A}"/>
              </a:ext>
            </a:extLst>
          </p:cNvPr>
          <p:cNvSpPr txBox="1"/>
          <p:nvPr/>
        </p:nvSpPr>
        <p:spPr>
          <a:xfrm>
            <a:off x="5254276" y="96787"/>
            <a:ext cx="6464214" cy="7363554"/>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Validity issues due to:</a:t>
            </a:r>
          </a:p>
          <a:p>
            <a:endParaRPr lang="en-GB" sz="1000" dirty="0">
              <a:latin typeface="Arial" panose="020B0604020202020204" pitchFamily="34" charset="0"/>
              <a:cs typeface="Arial" panose="020B0604020202020204" pitchFamily="34" charset="0"/>
            </a:endParaRPr>
          </a:p>
          <a:p>
            <a:pPr algn="ctr"/>
            <a:r>
              <a:rPr lang="en-GB" sz="2800" b="1" dirty="0">
                <a:solidFill>
                  <a:srgbClr val="0070C0"/>
                </a:solidFill>
                <a:latin typeface="Arial" panose="020B0604020202020204" pitchFamily="34" charset="0"/>
                <a:cs typeface="Arial" panose="020B0604020202020204" pitchFamily="34" charset="0"/>
              </a:rPr>
              <a:t>False Positives</a:t>
            </a:r>
          </a:p>
          <a:p>
            <a:pPr algn="ctr"/>
            <a:r>
              <a:rPr lang="en-GB" sz="2800" dirty="0">
                <a:latin typeface="Arial" panose="020B0604020202020204" pitchFamily="34" charset="0"/>
                <a:cs typeface="Arial" panose="020B0604020202020204" pitchFamily="34" charset="0"/>
              </a:rPr>
              <a:t>&amp;</a:t>
            </a:r>
          </a:p>
          <a:p>
            <a:pPr algn="ctr"/>
            <a:r>
              <a:rPr lang="en-GB" sz="2800" b="1" dirty="0">
                <a:solidFill>
                  <a:srgbClr val="0070C0"/>
                </a:solidFill>
                <a:latin typeface="Arial" panose="020B0604020202020204" pitchFamily="34" charset="0"/>
                <a:cs typeface="Arial" panose="020B0604020202020204" pitchFamily="34" charset="0"/>
              </a:rPr>
              <a:t>False Negatives </a:t>
            </a:r>
            <a:r>
              <a:rPr lang="en-GB" sz="2800" dirty="0">
                <a:latin typeface="Arial" panose="020B0604020202020204" pitchFamily="34" charset="0"/>
                <a:cs typeface="Arial" panose="020B0604020202020204" pitchFamily="34" charset="0"/>
              </a:rPr>
              <a:t>(less of a problem)</a:t>
            </a:r>
          </a:p>
          <a:p>
            <a:pPr algn="ctr"/>
            <a:endParaRPr lang="en-GB" sz="1050"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Also, guilty participants maybe able to falsify results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For above reasons, not considered rigorous enough for use as evidence in British courts,  but used elsewhere within British legal system</a:t>
            </a:r>
          </a:p>
          <a:p>
            <a:pPr marL="171450" indent="-1714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Also used within the legal systems of the US, Belgium, Canada, Israel, Japan, Korea, Mexico, Thailand  &amp;  Turkey</a:t>
            </a:r>
            <a:endParaRPr lang="en-GB" sz="1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(Vrij 2008, cited in Granhag &amp; Hartwig 2018)</a:t>
            </a:r>
          </a:p>
          <a:p>
            <a:endParaRPr lang="en-GB" sz="2400" dirty="0"/>
          </a:p>
          <a:p>
            <a:r>
              <a:rPr lang="en-GB" dirty="0"/>
              <a:t> </a:t>
            </a:r>
          </a:p>
        </p:txBody>
      </p:sp>
      <p:pic>
        <p:nvPicPr>
          <p:cNvPr id="4" name="Picture 3">
            <a:extLst>
              <a:ext uri="{FF2B5EF4-FFF2-40B4-BE49-F238E27FC236}">
                <a16:creationId xmlns:a16="http://schemas.microsoft.com/office/drawing/2014/main" id="{5839B325-9368-46EE-A545-E9A9D648079A}"/>
              </a:ext>
            </a:extLst>
          </p:cNvPr>
          <p:cNvPicPr>
            <a:picLocks noChangeAspect="1"/>
          </p:cNvPicPr>
          <p:nvPr/>
        </p:nvPicPr>
        <p:blipFill>
          <a:blip r:embed="rId3"/>
          <a:stretch>
            <a:fillRect/>
          </a:stretch>
        </p:blipFill>
        <p:spPr>
          <a:xfrm>
            <a:off x="1156925" y="2657290"/>
            <a:ext cx="2395936" cy="2402032"/>
          </a:xfrm>
          <a:prstGeom prst="rect">
            <a:avLst/>
          </a:prstGeom>
        </p:spPr>
      </p:pic>
    </p:spTree>
    <p:extLst>
      <p:ext uri="{BB962C8B-B14F-4D97-AF65-F5344CB8AC3E}">
        <p14:creationId xmlns:p14="http://schemas.microsoft.com/office/powerpoint/2010/main" val="2721327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2502B7-21E2-4392-BC05-D0458875B509}"/>
              </a:ext>
            </a:extLst>
          </p:cNvPr>
          <p:cNvSpPr txBox="1"/>
          <p:nvPr/>
        </p:nvSpPr>
        <p:spPr>
          <a:xfrm>
            <a:off x="369517" y="0"/>
            <a:ext cx="11580313" cy="7417415"/>
          </a:xfrm>
          <a:prstGeom prst="rect">
            <a:avLst/>
          </a:prstGeom>
          <a:noFill/>
        </p:spPr>
        <p:txBody>
          <a:bodyPr wrap="square" rtlCol="0">
            <a:spAutoFit/>
          </a:bodyPr>
          <a:lstStyle/>
          <a:p>
            <a:r>
              <a:rPr lang="en-GB" sz="4000" dirty="0">
                <a:solidFill>
                  <a:schemeClr val="bg1"/>
                </a:solidFill>
              </a:rPr>
              <a:t>Slide References:</a:t>
            </a:r>
          </a:p>
          <a:p>
            <a:pPr lvl="0"/>
            <a:endParaRPr lang="en-GB" dirty="0">
              <a:solidFill>
                <a:prstClr val="white"/>
              </a:solidFill>
            </a:endParaRPr>
          </a:p>
          <a:p>
            <a:pPr lvl="0"/>
            <a:r>
              <a:rPr lang="en-GB" dirty="0">
                <a:solidFill>
                  <a:schemeClr val="bg1"/>
                </a:solidFill>
              </a:rPr>
              <a:t> </a:t>
            </a:r>
            <a:r>
              <a:rPr lang="en-GB" dirty="0">
                <a:solidFill>
                  <a:schemeClr val="bg1"/>
                </a:solidFill>
                <a:hlinkClick r:id="rId3"/>
              </a:rPr>
              <a:t>http://www.theilpe.com/faq_eng.html</a:t>
            </a:r>
            <a:r>
              <a:rPr lang="en-GB" dirty="0">
                <a:solidFill>
                  <a:schemeClr val="bg1"/>
                </a:solidFill>
              </a:rPr>
              <a:t>     </a:t>
            </a:r>
            <a:r>
              <a:rPr lang="en-GB" dirty="0">
                <a:solidFill>
                  <a:prstClr val="white"/>
                </a:solidFill>
              </a:rPr>
              <a:t>[Accessed 02.01.19]   </a:t>
            </a:r>
            <a:r>
              <a:rPr lang="en-GB" dirty="0">
                <a:solidFill>
                  <a:schemeClr val="bg1"/>
                </a:solidFill>
              </a:rPr>
              <a:t>slides 2, 4 &amp; 5</a:t>
            </a:r>
          </a:p>
          <a:p>
            <a:endParaRPr lang="en-GB" sz="1200" dirty="0">
              <a:solidFill>
                <a:schemeClr val="bg1"/>
              </a:solidFill>
            </a:endParaRPr>
          </a:p>
          <a:p>
            <a:pPr lvl="0"/>
            <a:r>
              <a:rPr lang="en-GB" dirty="0">
                <a:solidFill>
                  <a:schemeClr val="bg1"/>
                </a:solidFill>
                <a:hlinkClick r:id="rId4"/>
              </a:rPr>
              <a:t>https://www.telegraph.co.uk/news/2018/02/16/liedetectorshave-used-send-160-sex-offenders-back-prison/</a:t>
            </a:r>
            <a:r>
              <a:rPr lang="en-GB" dirty="0">
                <a:solidFill>
                  <a:schemeClr val="bg1"/>
                </a:solidFill>
              </a:rPr>
              <a:t>   </a:t>
            </a:r>
            <a:r>
              <a:rPr lang="en-GB" dirty="0">
                <a:solidFill>
                  <a:prstClr val="white"/>
                </a:solidFill>
              </a:rPr>
              <a:t>[Accessed 02.01.19]   </a:t>
            </a:r>
            <a:r>
              <a:rPr lang="en-GB" dirty="0">
                <a:solidFill>
                  <a:schemeClr val="bg1"/>
                </a:solidFill>
              </a:rPr>
              <a:t>slides 7 &amp; 8</a:t>
            </a:r>
          </a:p>
          <a:p>
            <a:pPr lvl="0"/>
            <a:endParaRPr lang="en-GB" sz="1200" dirty="0">
              <a:solidFill>
                <a:schemeClr val="bg1"/>
              </a:solidFill>
            </a:endParaRPr>
          </a:p>
          <a:p>
            <a:pPr lvl="0"/>
            <a:r>
              <a:rPr lang="en-GB" dirty="0">
                <a:solidFill>
                  <a:schemeClr val="bg1"/>
                </a:solidFill>
              </a:rPr>
              <a:t>Bernal, N. 2018. AI lie detectors to be tested by the EU at border points. [Online]. [Accessed 02.01.19]. Available from: </a:t>
            </a:r>
            <a:r>
              <a:rPr lang="en-GB" u="sng" dirty="0">
                <a:hlinkClick r:id="rId5"/>
              </a:rPr>
              <a:t>https://www.telegraph.co.uk/technology/2018/11/01/ai-lie-detectors-tested-eu-border-points/</a:t>
            </a:r>
            <a:r>
              <a:rPr lang="en-GB" dirty="0"/>
              <a:t>  </a:t>
            </a:r>
            <a:r>
              <a:rPr lang="en-GB" dirty="0">
                <a:solidFill>
                  <a:schemeClr val="bg1"/>
                </a:solidFill>
              </a:rPr>
              <a:t>slides 10 &amp; 11</a:t>
            </a:r>
          </a:p>
          <a:p>
            <a:pPr lvl="0"/>
            <a:endParaRPr lang="en-GB" sz="1200" dirty="0">
              <a:solidFill>
                <a:schemeClr val="bg1"/>
              </a:solidFill>
            </a:endParaRPr>
          </a:p>
          <a:p>
            <a:pPr lvl="0"/>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Criddle, C. 2016. Lie detector tests for sex offenders: Police catch criminal reoffending after using polygraph machine [Online]. [Accessed 02.01.19]. Available from: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https://www.telegraph.co.uk/news/2016/07/27/lie-detector-tests-for-sex-offenders-police-catch-criminal-reoff/</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dirty="0">
                <a:solidFill>
                  <a:schemeClr val="bg1"/>
                </a:solidFill>
              </a:rPr>
              <a:t>   Slide 9</a:t>
            </a:r>
          </a:p>
          <a:p>
            <a:pPr lvl="0"/>
            <a:endParaRPr lang="en-GB" sz="1200" dirty="0">
              <a:solidFill>
                <a:schemeClr val="bg1"/>
              </a:solidFill>
              <a:hlinkClick r:id="rId6"/>
            </a:endParaRPr>
          </a:p>
          <a:p>
            <a:r>
              <a:rPr lang="en-GB" dirty="0">
                <a:solidFill>
                  <a:prstClr val="white"/>
                </a:solidFill>
              </a:rPr>
              <a:t>Granhag, P. &amp; Hartwig, M. 2018. Offender Profiling and Crime Linkage. In G. Davies &amp; A. Beech (eds.), </a:t>
            </a:r>
            <a:r>
              <a:rPr lang="en-GB" i="1" dirty="0">
                <a:solidFill>
                  <a:prstClr val="white"/>
                </a:solidFill>
              </a:rPr>
              <a:t>Forensic Psychology: Crime, Justice, Law, Interventions. </a:t>
            </a:r>
            <a:r>
              <a:rPr lang="en-GB" dirty="0">
                <a:solidFill>
                  <a:prstClr val="white"/>
                </a:solidFill>
              </a:rPr>
              <a:t>285-305. UK: BPS and John Wiley &amp; Sons Ltd</a:t>
            </a:r>
            <a:r>
              <a:rPr lang="en-GB" dirty="0">
                <a:solidFill>
                  <a:schemeClr val="bg1"/>
                </a:solidFill>
              </a:rPr>
              <a:t>.      Slide 14</a:t>
            </a:r>
          </a:p>
          <a:p>
            <a:pPr lvl="0"/>
            <a:endParaRPr lang="en-GB" sz="1200" dirty="0">
              <a:solidFill>
                <a:schemeClr val="bg1"/>
              </a:solidFill>
              <a:hlinkClick r:id="rId6"/>
            </a:endParaRPr>
          </a:p>
          <a:p>
            <a:pPr lvl="0"/>
            <a:r>
              <a:rPr lang="en-GB" dirty="0">
                <a:solidFill>
                  <a:schemeClr val="bg1"/>
                </a:solidFill>
                <a:hlinkClick r:id="rId6"/>
              </a:rPr>
              <a:t>https://www.telegraph.co.uk/news/2016/07/27/lie-detector-tests-for-sex-offenders-police-catch-criminal-reoff/</a:t>
            </a:r>
            <a:r>
              <a:rPr lang="en-GB" dirty="0">
                <a:solidFill>
                  <a:schemeClr val="bg1"/>
                </a:solidFill>
              </a:rPr>
              <a:t>   </a:t>
            </a:r>
            <a:r>
              <a:rPr lang="en-GB" dirty="0">
                <a:solidFill>
                  <a:prstClr val="white"/>
                </a:solidFill>
              </a:rPr>
              <a:t>[Accessed 02.01.19]   </a:t>
            </a:r>
            <a:r>
              <a:rPr lang="en-GB" dirty="0">
                <a:solidFill>
                  <a:schemeClr val="bg1"/>
                </a:solidFill>
              </a:rPr>
              <a:t>slide 9</a:t>
            </a:r>
          </a:p>
          <a:p>
            <a:pPr lvl="0"/>
            <a:endParaRPr lang="en-GB" sz="1200" dirty="0">
              <a:solidFill>
                <a:schemeClr val="bg1"/>
              </a:solidFill>
            </a:endParaRPr>
          </a:p>
          <a:p>
            <a:pPr lvl="0"/>
            <a:r>
              <a:rPr lang="en-GB" dirty="0">
                <a:solidFill>
                  <a:schemeClr val="bg1"/>
                </a:solidFill>
              </a:rPr>
              <a:t>Waxman, C. 2018. A Perfect Lie Detector Has Never Been Found. Here’s Where Polygraphs Like Christine Blasey Ford’s Come In. [Online]. [Accessed 02.01.19]. Available from:</a:t>
            </a:r>
            <a:r>
              <a:rPr lang="en-GB" dirty="0"/>
              <a:t>]  </a:t>
            </a:r>
            <a:r>
              <a:rPr lang="en-GB" u="sng" dirty="0">
                <a:hlinkClick r:id="rId7"/>
              </a:rPr>
              <a:t>http://time.com/5407482/polygraph-machine-lie-detector-test-history/</a:t>
            </a:r>
            <a:r>
              <a:rPr lang="en-GB" dirty="0"/>
              <a:t>   </a:t>
            </a:r>
            <a:r>
              <a:rPr lang="en-GB" dirty="0">
                <a:solidFill>
                  <a:schemeClr val="bg1"/>
                </a:solidFill>
              </a:rPr>
              <a:t>slide 12</a:t>
            </a:r>
          </a:p>
          <a:p>
            <a:r>
              <a:rPr lang="en-GB" dirty="0">
                <a:solidFill>
                  <a:schemeClr val="bg1"/>
                </a:solidFill>
              </a:rPr>
              <a:t> </a:t>
            </a:r>
          </a:p>
          <a:p>
            <a:pPr lvl="0"/>
            <a:r>
              <a:rPr lang="en-GB" dirty="0">
                <a:solidFill>
                  <a:schemeClr val="bg1"/>
                </a:solidFill>
                <a:hlinkClick r:id="rId8"/>
              </a:rPr>
              <a:t>https://leave.eu/polygraph-test-arron-banks-island-of-truth-in-fakenews-swamp/</a:t>
            </a:r>
            <a:r>
              <a:rPr lang="en-GB" dirty="0">
                <a:solidFill>
                  <a:schemeClr val="bg1"/>
                </a:solidFill>
              </a:rPr>
              <a:t>  </a:t>
            </a:r>
            <a:r>
              <a:rPr lang="en-GB" dirty="0">
                <a:solidFill>
                  <a:prstClr val="white"/>
                </a:solidFill>
              </a:rPr>
              <a:t>[Accessed 02.01.19]   </a:t>
            </a:r>
            <a:r>
              <a:rPr lang="en-GB" dirty="0">
                <a:solidFill>
                  <a:schemeClr val="bg1"/>
                </a:solidFill>
              </a:rPr>
              <a:t>slide 13</a:t>
            </a:r>
          </a:p>
          <a:p>
            <a:endParaRPr lang="en-GB" sz="4000" dirty="0">
              <a:solidFill>
                <a:schemeClr val="bg1"/>
              </a:solidFill>
            </a:endParaRPr>
          </a:p>
        </p:txBody>
      </p:sp>
    </p:spTree>
    <p:extLst>
      <p:ext uri="{BB962C8B-B14F-4D97-AF65-F5344CB8AC3E}">
        <p14:creationId xmlns:p14="http://schemas.microsoft.com/office/powerpoint/2010/main" val="1536229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ography Template SB v5" id="{C8F63719-C7B0-440F-BF45-FBF3A61BF5B0}" vid="{52D5C24F-F4F1-40E8-BCD0-A5A76B78905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2100</TotalTime>
  <Words>1492</Words>
  <Application>Microsoft Office PowerPoint</Application>
  <PresentationFormat>Widescreen</PresentationFormat>
  <Paragraphs>179</Paragraphs>
  <Slides>15</Slides>
  <Notes>10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15</vt:i4>
      </vt:variant>
    </vt:vector>
  </HeadingPairs>
  <TitlesOfParts>
    <vt:vector size="25" baseType="lpstr">
      <vt:lpstr>&amp;quot</vt:lpstr>
      <vt:lpstr>Arial</vt:lpstr>
      <vt:lpstr>Calibri</vt:lpstr>
      <vt:lpstr>Calibri Light</vt:lpstr>
      <vt:lpstr>Century Schoolbook</vt:lpstr>
      <vt:lpstr>Corbel</vt:lpstr>
      <vt:lpstr>Georgia</vt:lpstr>
      <vt:lpstr>Times New Roman</vt:lpstr>
      <vt:lpstr>Office Theme</vt:lpstr>
      <vt:lpstr>Headlines</vt:lpstr>
      <vt:lpstr>Lie Detection &amp; the Polygraph</vt:lpstr>
      <vt:lpstr>Lie Detection &amp; the Polygraph </vt:lpstr>
      <vt:lpstr>Based on Recordings of Physiological Data</vt:lpstr>
      <vt:lpstr>PowerPoint Presentation</vt:lpstr>
      <vt:lpstr>Widespread Use Within Some Countries</vt:lpstr>
      <vt:lpstr>Admissible As Evidence?</vt:lpstr>
      <vt:lpstr>Use Within the UK Legal System</vt:lpstr>
      <vt:lpstr>PowerPoint Presentation</vt:lpstr>
      <vt:lpstr>Use Within the UK Legal System</vt:lpstr>
      <vt:lpstr>Currently Using AI Detection Across European Borders</vt:lpstr>
      <vt:lpstr>PowerPoint Presentation</vt:lpstr>
      <vt:lpstr>Current Awareness</vt:lpstr>
      <vt:lpstr>False News?</vt:lpstr>
      <vt:lpstr>Issues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Lie Detection</dc:title>
  <dc:creator>Ros Coard</dc:creator>
  <cp:lastModifiedBy>Andy Coard</cp:lastModifiedBy>
  <cp:revision>101</cp:revision>
  <dcterms:created xsi:type="dcterms:W3CDTF">2018-12-12T19:24:16Z</dcterms:created>
  <dcterms:modified xsi:type="dcterms:W3CDTF">2021-05-13T21:00:54Z</dcterms:modified>
</cp:coreProperties>
</file>