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853"/>
  </p:normalViewPr>
  <p:slideViewPr>
    <p:cSldViewPr snapToGrid="0" snapToObjects="1">
      <p:cViewPr varScale="1">
        <p:scale>
          <a:sx n="113" d="100"/>
          <a:sy n="113" d="100"/>
        </p:scale>
        <p:origin x="52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11/7/23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11/7/23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11/7/23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11/7/23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aon.com/attachments/human-capital-consulting/2013_Trends_in_Global_Employee_Engagement_Highlight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37E44-A5E9-9448-A150-03EDB03FE954}"/>
              </a:ext>
            </a:extLst>
          </p:cNvPr>
          <p:cNvSpPr>
            <a:spLocks noGrp="1"/>
          </p:cNvSpPr>
          <p:nvPr>
            <p:ph type="ctrTitle"/>
          </p:nvPr>
        </p:nvSpPr>
        <p:spPr>
          <a:xfrm>
            <a:off x="1154955" y="2099733"/>
            <a:ext cx="10043476" cy="1284735"/>
          </a:xfrm>
        </p:spPr>
        <p:txBody>
          <a:bodyPr/>
          <a:lstStyle/>
          <a:p>
            <a:pPr algn="ctr"/>
            <a:r>
              <a:rPr lang="en-US" sz="6000" dirty="0">
                <a:latin typeface="Arial" panose="020B0604020202020204" pitchFamily="34" charset="0"/>
                <a:ea typeface="Times New Roman"/>
                <a:cs typeface="Arial" panose="020B0604020202020204" pitchFamily="34" charset="0"/>
                <a:sym typeface="Times New Roman"/>
              </a:rPr>
              <a:t>TRAINING PRESENTATION</a:t>
            </a:r>
            <a:endParaRPr lang="en-US" sz="6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EB3ABE2-374A-9444-BBB8-35989886DAFA}"/>
              </a:ext>
            </a:extLst>
          </p:cNvPr>
          <p:cNvSpPr>
            <a:spLocks noGrp="1"/>
          </p:cNvSpPr>
          <p:nvPr>
            <p:ph type="subTitle" idx="1"/>
          </p:nvPr>
        </p:nvSpPr>
        <p:spPr>
          <a:xfrm>
            <a:off x="1365662" y="3906982"/>
            <a:ext cx="9714015" cy="1731818"/>
          </a:xfrm>
        </p:spPr>
        <p:txBody>
          <a:bodyPr>
            <a:normAutofit lnSpcReduction="10000"/>
          </a:bodyPr>
          <a:lstStyle/>
          <a:p>
            <a:r>
              <a:rPr lang="en-US" sz="1600" dirty="0">
                <a:latin typeface="Arial" panose="020B0604020202020204" pitchFamily="34" charset="0"/>
                <a:cs typeface="Arial" panose="020B0604020202020204" pitchFamily="34" charset="0"/>
              </a:rPr>
              <a:t>Student name: Catalina </a:t>
            </a:r>
            <a:r>
              <a:rPr lang="en-US" sz="1600" dirty="0" err="1">
                <a:latin typeface="Arial" panose="020B0604020202020204" pitchFamily="34" charset="0"/>
                <a:cs typeface="Arial" panose="020B0604020202020204" pitchFamily="34" charset="0"/>
              </a:rPr>
              <a:t>Chirila</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Student No:      2233497</a:t>
            </a:r>
          </a:p>
          <a:p>
            <a:r>
              <a:rPr lang="en-US" sz="1600" dirty="0">
                <a:latin typeface="Arial" panose="020B0604020202020204" pitchFamily="34" charset="0"/>
                <a:cs typeface="Arial" panose="020B0604020202020204" pitchFamily="34" charset="0"/>
              </a:rPr>
              <a:t>Module :             hotel placement : OPERATING hotel FACILITIES </a:t>
            </a:r>
          </a:p>
          <a:p>
            <a:r>
              <a:rPr lang="en-US" sz="1600" dirty="0">
                <a:latin typeface="Arial" panose="020B0604020202020204" pitchFamily="34" charset="0"/>
                <a:cs typeface="Arial" panose="020B0604020202020204" pitchFamily="34" charset="0"/>
              </a:rPr>
              <a:t>                              BMHI4006</a:t>
            </a:r>
          </a:p>
          <a:p>
            <a:r>
              <a:rPr lang="en-US" sz="1600" dirty="0">
                <a:latin typeface="Arial" panose="020B0604020202020204" pitchFamily="34" charset="0"/>
                <a:cs typeface="Arial" panose="020B0604020202020204" pitchFamily="34" charset="0"/>
              </a:rPr>
              <a:t>LECTURER :         NEIL DYER</a:t>
            </a:r>
          </a:p>
          <a:p>
            <a:endParaRPr lang="en-US" dirty="0"/>
          </a:p>
        </p:txBody>
      </p:sp>
    </p:spTree>
    <p:extLst>
      <p:ext uri="{BB962C8B-B14F-4D97-AF65-F5344CB8AC3E}">
        <p14:creationId xmlns:p14="http://schemas.microsoft.com/office/powerpoint/2010/main" val="990466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62463-CD37-FE4A-A378-90DA92BE4895}"/>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NOVOTEL LONDON BRIDGE HOTEL</a:t>
            </a:r>
          </a:p>
        </p:txBody>
      </p:sp>
      <p:pic>
        <p:nvPicPr>
          <p:cNvPr id="5" name="Content Placeholder 4">
            <a:extLst>
              <a:ext uri="{FF2B5EF4-FFF2-40B4-BE49-F238E27FC236}">
                <a16:creationId xmlns:a16="http://schemas.microsoft.com/office/drawing/2014/main" id="{7AA369AF-8316-754A-A32F-21296CE88D48}"/>
              </a:ext>
            </a:extLst>
          </p:cNvPr>
          <p:cNvPicPr>
            <a:picLocks noGrp="1" noChangeAspect="1"/>
          </p:cNvPicPr>
          <p:nvPr>
            <p:ph idx="1"/>
          </p:nvPr>
        </p:nvPicPr>
        <p:blipFill>
          <a:blip r:embed="rId2"/>
          <a:stretch>
            <a:fillRect/>
          </a:stretch>
        </p:blipFill>
        <p:spPr>
          <a:xfrm>
            <a:off x="1900051" y="2591624"/>
            <a:ext cx="8277101" cy="3416300"/>
          </a:xfrm>
        </p:spPr>
      </p:pic>
      <p:sp>
        <p:nvSpPr>
          <p:cNvPr id="6" name="TextBox 5">
            <a:extLst>
              <a:ext uri="{FF2B5EF4-FFF2-40B4-BE49-F238E27FC236}">
                <a16:creationId xmlns:a16="http://schemas.microsoft.com/office/drawing/2014/main" id="{9C2FADD5-8EDA-9D46-9187-D92FD020DF09}"/>
              </a:ext>
            </a:extLst>
          </p:cNvPr>
          <p:cNvSpPr txBox="1"/>
          <p:nvPr/>
        </p:nvSpPr>
        <p:spPr>
          <a:xfrm>
            <a:off x="7615451" y="6176941"/>
            <a:ext cx="2300916"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Image 1 ,source : </a:t>
            </a:r>
            <a:r>
              <a:rPr lang="en-US" sz="1100" dirty="0" err="1">
                <a:latin typeface="Arial" panose="020B0604020202020204" pitchFamily="34" charset="0"/>
                <a:cs typeface="Arial" panose="020B0604020202020204" pitchFamily="34" charset="0"/>
              </a:rPr>
              <a:t>all.accor.com</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4165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CC9EB-B141-734A-A9DE-C91515A4AB1E}"/>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Table of content</a:t>
            </a:r>
          </a:p>
        </p:txBody>
      </p:sp>
      <p:sp>
        <p:nvSpPr>
          <p:cNvPr id="3" name="Content Placeholder 2">
            <a:extLst>
              <a:ext uri="{FF2B5EF4-FFF2-40B4-BE49-F238E27FC236}">
                <a16:creationId xmlns:a16="http://schemas.microsoft.com/office/drawing/2014/main" id="{8FF0D556-4FEC-BB4C-ABC6-40D931273A2F}"/>
              </a:ext>
            </a:extLst>
          </p:cNvPr>
          <p:cNvSpPr>
            <a:spLocks noGrp="1"/>
          </p:cNvSpPr>
          <p:nvPr>
            <p:ph idx="1"/>
          </p:nvPr>
        </p:nvSpPr>
        <p:spPr>
          <a:xfrm>
            <a:off x="1154954" y="2603500"/>
            <a:ext cx="9402210" cy="4011056"/>
          </a:xfrm>
        </p:spPr>
        <p:txBody>
          <a:bodyPr>
            <a:normAutofit fontScale="62500" lnSpcReduction="20000"/>
          </a:bodyPr>
          <a:lstStyle/>
          <a:p>
            <a:pPr lvl="0" algn="just">
              <a:lnSpc>
                <a:spcPct val="170000"/>
              </a:lnSpc>
              <a:spcBef>
                <a:spcPts val="0"/>
              </a:spcBef>
              <a:buSzPts val="2000"/>
              <a:buChar char="🞆"/>
            </a:pPr>
            <a:r>
              <a:rPr lang="en-US" sz="2600" dirty="0">
                <a:solidFill>
                  <a:schemeClr val="tx1"/>
                </a:solidFill>
                <a:latin typeface="Arial" panose="020B0604020202020204" pitchFamily="34" charset="0"/>
                <a:ea typeface="Times New Roman"/>
                <a:cs typeface="Arial" panose="020B0604020202020204" pitchFamily="34" charset="0"/>
                <a:sym typeface="Times New Roman"/>
              </a:rPr>
              <a:t>Introduction</a:t>
            </a:r>
          </a:p>
          <a:p>
            <a:pPr lvl="0" algn="just">
              <a:lnSpc>
                <a:spcPct val="170000"/>
              </a:lnSpc>
              <a:spcBef>
                <a:spcPts val="0"/>
              </a:spcBef>
              <a:buSzPts val="2000"/>
            </a:pPr>
            <a:r>
              <a:rPr lang="en-US" sz="2600" dirty="0">
                <a:solidFill>
                  <a:schemeClr val="tx1"/>
                </a:solidFill>
                <a:latin typeface="Arial" panose="020B0604020202020204" pitchFamily="34" charset="0"/>
                <a:ea typeface="Times New Roman"/>
                <a:cs typeface="Arial" panose="020B0604020202020204" pitchFamily="34" charset="0"/>
                <a:sym typeface="Times New Roman"/>
              </a:rPr>
              <a:t>Importance of checklist</a:t>
            </a:r>
          </a:p>
          <a:p>
            <a:pPr lvl="0" algn="just">
              <a:lnSpc>
                <a:spcPct val="170000"/>
              </a:lnSpc>
              <a:spcBef>
                <a:spcPts val="0"/>
              </a:spcBef>
              <a:buSzPts val="2000"/>
              <a:buFont typeface="Wingdings 3" pitchFamily="2" charset="2"/>
              <a:buChar char=""/>
            </a:pPr>
            <a:r>
              <a:rPr lang="en-US" sz="2600" dirty="0">
                <a:solidFill>
                  <a:schemeClr val="tx1"/>
                </a:solidFill>
                <a:latin typeface="Arial" panose="020B0604020202020204" pitchFamily="34" charset="0"/>
                <a:ea typeface="Times New Roman"/>
                <a:cs typeface="Arial" panose="020B0604020202020204" pitchFamily="34" charset="0"/>
                <a:sym typeface="Times New Roman"/>
              </a:rPr>
              <a:t>Checklist</a:t>
            </a:r>
          </a:p>
          <a:p>
            <a:pPr lvl="0" algn="just">
              <a:lnSpc>
                <a:spcPct val="170000"/>
              </a:lnSpc>
              <a:spcBef>
                <a:spcPts val="0"/>
              </a:spcBef>
              <a:buSzPts val="2000"/>
            </a:pPr>
            <a:r>
              <a:rPr lang="en-US" sz="2600" dirty="0">
                <a:solidFill>
                  <a:schemeClr val="tx1"/>
                </a:solidFill>
                <a:latin typeface="Arial" panose="020B0604020202020204" pitchFamily="34" charset="0"/>
                <a:ea typeface="Times New Roman"/>
                <a:cs typeface="Arial" panose="020B0604020202020204" pitchFamily="34" charset="0"/>
                <a:sym typeface="Times New Roman"/>
              </a:rPr>
              <a:t>Consequences of Not Following the Checklist</a:t>
            </a:r>
          </a:p>
          <a:p>
            <a:pPr lvl="0" algn="just">
              <a:lnSpc>
                <a:spcPct val="170000"/>
              </a:lnSpc>
              <a:spcBef>
                <a:spcPts val="0"/>
              </a:spcBef>
              <a:buSzPts val="2000"/>
            </a:pPr>
            <a:r>
              <a:rPr lang="en-US" sz="2600" dirty="0">
                <a:solidFill>
                  <a:schemeClr val="tx1"/>
                </a:solidFill>
                <a:latin typeface="Arial" panose="020B0604020202020204" pitchFamily="34" charset="0"/>
                <a:ea typeface="Times New Roman"/>
                <a:cs typeface="Arial" panose="020B0604020202020204" pitchFamily="34" charset="0"/>
                <a:sym typeface="Times New Roman"/>
              </a:rPr>
              <a:t>Employee Engagement Model</a:t>
            </a:r>
          </a:p>
          <a:p>
            <a:pPr lvl="0" algn="just">
              <a:lnSpc>
                <a:spcPct val="170000"/>
              </a:lnSpc>
              <a:spcBef>
                <a:spcPts val="0"/>
              </a:spcBef>
              <a:buSzPts val="2000"/>
            </a:pPr>
            <a:r>
              <a:rPr lang="en-US" sz="2600" dirty="0">
                <a:solidFill>
                  <a:schemeClr val="tx1"/>
                </a:solidFill>
                <a:latin typeface="Arial" panose="020B0604020202020204" pitchFamily="34" charset="0"/>
                <a:ea typeface="Times New Roman"/>
                <a:cs typeface="Arial" panose="020B0604020202020204" pitchFamily="34" charset="0"/>
                <a:sym typeface="Times New Roman"/>
              </a:rPr>
              <a:t>Contribution of Employee Engagement Model in housekeeping</a:t>
            </a:r>
          </a:p>
          <a:p>
            <a:pPr lvl="0" algn="just">
              <a:lnSpc>
                <a:spcPct val="170000"/>
              </a:lnSpc>
              <a:spcBef>
                <a:spcPts val="0"/>
              </a:spcBef>
              <a:buSzPts val="2000"/>
            </a:pPr>
            <a:r>
              <a:rPr lang="en-US" sz="2600" dirty="0">
                <a:solidFill>
                  <a:schemeClr val="tx1"/>
                </a:solidFill>
                <a:latin typeface="Arial" panose="020B0604020202020204" pitchFamily="34" charset="0"/>
                <a:ea typeface="Times New Roman"/>
                <a:cs typeface="Arial" panose="020B0604020202020204" pitchFamily="34" charset="0"/>
                <a:sym typeface="Times New Roman"/>
              </a:rPr>
              <a:t>How to maintain brand standards by following checklist</a:t>
            </a:r>
          </a:p>
          <a:p>
            <a:pPr lvl="0" algn="just">
              <a:lnSpc>
                <a:spcPct val="170000"/>
              </a:lnSpc>
              <a:spcBef>
                <a:spcPts val="0"/>
              </a:spcBef>
              <a:buSzPts val="2000"/>
            </a:pPr>
            <a:r>
              <a:rPr lang="en-US" sz="2600" dirty="0">
                <a:solidFill>
                  <a:schemeClr val="tx1"/>
                </a:solidFill>
                <a:latin typeface="Arial" panose="020B0604020202020204" pitchFamily="34" charset="0"/>
                <a:ea typeface="Times New Roman"/>
                <a:cs typeface="Arial" panose="020B0604020202020204" pitchFamily="34" charset="0"/>
                <a:sym typeface="Times New Roman"/>
              </a:rPr>
              <a:t>How to maintain safety procedures by following checklist</a:t>
            </a:r>
          </a:p>
          <a:p>
            <a:pPr lvl="0" algn="just">
              <a:lnSpc>
                <a:spcPct val="170000"/>
              </a:lnSpc>
              <a:spcBef>
                <a:spcPts val="0"/>
              </a:spcBef>
              <a:buSzPts val="2000"/>
            </a:pPr>
            <a:r>
              <a:rPr lang="en-US" sz="2600" dirty="0">
                <a:solidFill>
                  <a:schemeClr val="tx1"/>
                </a:solidFill>
                <a:latin typeface="Arial" panose="020B0604020202020204" pitchFamily="34" charset="0"/>
                <a:ea typeface="Times New Roman"/>
                <a:cs typeface="Arial" panose="020B0604020202020204" pitchFamily="34" charset="0"/>
                <a:sym typeface="Times New Roman"/>
              </a:rPr>
              <a:t>Conclusion </a:t>
            </a:r>
          </a:p>
          <a:p>
            <a:pPr lvl="0" algn="just">
              <a:lnSpc>
                <a:spcPct val="170000"/>
              </a:lnSpc>
              <a:spcBef>
                <a:spcPts val="0"/>
              </a:spcBef>
              <a:buSzPts val="2000"/>
            </a:pPr>
            <a:r>
              <a:rPr lang="en-US" sz="2600" dirty="0">
                <a:solidFill>
                  <a:schemeClr val="tx1"/>
                </a:solidFill>
                <a:latin typeface="Arial" panose="020B0604020202020204" pitchFamily="34" charset="0"/>
                <a:ea typeface="Times New Roman"/>
                <a:cs typeface="Arial" panose="020B0604020202020204" pitchFamily="34" charset="0"/>
                <a:sym typeface="Times New Roman"/>
              </a:rPr>
              <a:t>References </a:t>
            </a:r>
          </a:p>
          <a:p>
            <a:endParaRPr lang="en-US" dirty="0"/>
          </a:p>
        </p:txBody>
      </p:sp>
    </p:spTree>
    <p:extLst>
      <p:ext uri="{BB962C8B-B14F-4D97-AF65-F5344CB8AC3E}">
        <p14:creationId xmlns:p14="http://schemas.microsoft.com/office/powerpoint/2010/main" val="892605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38BAE-864F-8643-BD99-7119057F787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CE0CBBF-A7AF-E84F-A15C-D225BD074CBB}"/>
              </a:ext>
            </a:extLst>
          </p:cNvPr>
          <p:cNvSpPr>
            <a:spLocks noGrp="1"/>
          </p:cNvSpPr>
          <p:nvPr>
            <p:ph idx="1"/>
          </p:nvPr>
        </p:nvSpPr>
        <p:spPr>
          <a:xfrm>
            <a:off x="1154954" y="2603500"/>
            <a:ext cx="10435363" cy="3416300"/>
          </a:xfrm>
        </p:spPr>
        <p:txBody>
          <a:bodyPr/>
          <a:lstStyle/>
          <a:p>
            <a:pPr lvl="0" algn="just">
              <a:lnSpc>
                <a:spcPct val="200000"/>
              </a:lnSpc>
              <a:spcBef>
                <a:spcPts val="0"/>
              </a:spcBef>
              <a:buSzPts val="2000"/>
              <a:buChar char="🞆"/>
            </a:pPr>
            <a:endParaRPr lang="en-US" dirty="0">
              <a:solidFill>
                <a:schemeClr val="tx1"/>
              </a:solidFill>
              <a:latin typeface="Arial" panose="020B0604020202020204" pitchFamily="34" charset="0"/>
              <a:ea typeface="Times New Roman"/>
              <a:cs typeface="Arial" panose="020B0604020202020204" pitchFamily="34" charset="0"/>
              <a:sym typeface="Times New Roman"/>
            </a:endParaRPr>
          </a:p>
          <a:p>
            <a:pPr lvl="0" algn="just">
              <a:lnSpc>
                <a:spcPct val="200000"/>
              </a:lnSpc>
              <a:spcBef>
                <a:spcPts val="0"/>
              </a:spcBef>
              <a:buSzPts val="2000"/>
              <a:buChar char="🞆"/>
            </a:pPr>
            <a:r>
              <a:rPr lang="en-US" dirty="0">
                <a:solidFill>
                  <a:schemeClr val="tx1"/>
                </a:solidFill>
                <a:latin typeface="Arial" panose="020B0604020202020204" pitchFamily="34" charset="0"/>
                <a:ea typeface="Times New Roman"/>
                <a:cs typeface="Arial" panose="020B0604020202020204" pitchFamily="34" charset="0"/>
                <a:sym typeface="Times New Roman"/>
              </a:rPr>
              <a:t>This presentation consists of basic training related to the new room cleaning checklist in order to engage the employees. </a:t>
            </a:r>
            <a:endParaRPr lang="en-US" dirty="0">
              <a:solidFill>
                <a:schemeClr val="tx1"/>
              </a:solidFill>
              <a:latin typeface="Arial" panose="020B0604020202020204" pitchFamily="34" charset="0"/>
              <a:cs typeface="Arial" panose="020B0604020202020204" pitchFamily="34" charset="0"/>
            </a:endParaRPr>
          </a:p>
          <a:p>
            <a:pPr lvl="0" algn="just">
              <a:lnSpc>
                <a:spcPct val="200000"/>
              </a:lnSpc>
              <a:buSzPts val="2000"/>
              <a:buChar char="🞆"/>
            </a:pPr>
            <a:r>
              <a:rPr lang="en-US" dirty="0">
                <a:solidFill>
                  <a:schemeClr val="tx1"/>
                </a:solidFill>
                <a:latin typeface="Arial" panose="020B0604020202020204" pitchFamily="34" charset="0"/>
                <a:ea typeface="Times New Roman"/>
                <a:cs typeface="Arial" panose="020B0604020202020204" pitchFamily="34" charset="0"/>
                <a:sym typeface="Times New Roman"/>
              </a:rPr>
              <a:t>The presentation includes an employee engagement model while meeting the brand standards related to health and safety. </a:t>
            </a:r>
          </a:p>
          <a:p>
            <a:endParaRPr lang="en-US" dirty="0"/>
          </a:p>
        </p:txBody>
      </p:sp>
    </p:spTree>
    <p:extLst>
      <p:ext uri="{BB962C8B-B14F-4D97-AF65-F5344CB8AC3E}">
        <p14:creationId xmlns:p14="http://schemas.microsoft.com/office/powerpoint/2010/main" val="286814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41F5-5245-A146-B423-C212ED9DDAC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Importance of the checklist</a:t>
            </a:r>
          </a:p>
        </p:txBody>
      </p:sp>
      <p:sp>
        <p:nvSpPr>
          <p:cNvPr id="3" name="Content Placeholder 2">
            <a:extLst>
              <a:ext uri="{FF2B5EF4-FFF2-40B4-BE49-F238E27FC236}">
                <a16:creationId xmlns:a16="http://schemas.microsoft.com/office/drawing/2014/main" id="{F02F343F-09B3-3D49-89E5-07FC05458EF8}"/>
              </a:ext>
            </a:extLst>
          </p:cNvPr>
          <p:cNvSpPr>
            <a:spLocks noGrp="1"/>
          </p:cNvSpPr>
          <p:nvPr>
            <p:ph idx="1"/>
          </p:nvPr>
        </p:nvSpPr>
        <p:spPr>
          <a:xfrm>
            <a:off x="368135" y="2303813"/>
            <a:ext cx="7255824" cy="4037610"/>
          </a:xfrm>
        </p:spPr>
        <p:txBody>
          <a:bodyPr>
            <a:normAutofit lnSpcReduction="10000"/>
          </a:bodyPr>
          <a:lstStyle/>
          <a:p>
            <a:pPr lvl="0" indent="-325755" algn="just">
              <a:lnSpc>
                <a:spcPct val="200000"/>
              </a:lnSpc>
              <a:spcBef>
                <a:spcPts val="0"/>
              </a:spcBef>
              <a:buSzPct val="100000"/>
              <a:buChar char="🞆"/>
            </a:pPr>
            <a:r>
              <a:rPr lang="en-US" dirty="0">
                <a:solidFill>
                  <a:schemeClr val="tx1"/>
                </a:solidFill>
                <a:latin typeface="Arial" panose="020B0604020202020204" pitchFamily="34" charset="0"/>
                <a:ea typeface="Times New Roman"/>
                <a:cs typeface="Arial" panose="020B0604020202020204" pitchFamily="34" charset="0"/>
                <a:sym typeface="Times New Roman"/>
              </a:rPr>
              <a:t>The hotel sector stands to gain a great deal by using cleaning checklists. </a:t>
            </a:r>
            <a:endParaRPr lang="en-US" dirty="0">
              <a:solidFill>
                <a:schemeClr val="tx1"/>
              </a:solidFill>
              <a:latin typeface="Arial" panose="020B0604020202020204" pitchFamily="34" charset="0"/>
              <a:cs typeface="Arial" panose="020B0604020202020204" pitchFamily="34" charset="0"/>
            </a:endParaRPr>
          </a:p>
          <a:p>
            <a:pPr lvl="0" indent="-325755" algn="just">
              <a:lnSpc>
                <a:spcPct val="200000"/>
              </a:lnSpc>
              <a:spcBef>
                <a:spcPts val="960"/>
              </a:spcBef>
              <a:buSzPct val="100000"/>
              <a:buChar char="🞆"/>
            </a:pPr>
            <a:r>
              <a:rPr lang="en-US" dirty="0">
                <a:solidFill>
                  <a:schemeClr val="tx1"/>
                </a:solidFill>
                <a:latin typeface="Arial" panose="020B0604020202020204" pitchFamily="34" charset="0"/>
                <a:ea typeface="Times New Roman"/>
                <a:cs typeface="Arial" panose="020B0604020202020204" pitchFamily="34" charset="0"/>
                <a:sym typeface="Times New Roman"/>
              </a:rPr>
              <a:t>Keeping things spotless and hygienic is crucial to giving visitors a satisfying stay (Bhatnagar and </a:t>
            </a:r>
            <a:r>
              <a:rPr lang="en-US" dirty="0" err="1">
                <a:solidFill>
                  <a:schemeClr val="tx1"/>
                </a:solidFill>
                <a:latin typeface="Arial" panose="020B0604020202020204" pitchFamily="34" charset="0"/>
                <a:ea typeface="Times New Roman"/>
                <a:cs typeface="Arial" panose="020B0604020202020204" pitchFamily="34" charset="0"/>
                <a:sym typeface="Times New Roman"/>
              </a:rPr>
              <a:t>Nim</a:t>
            </a:r>
            <a:r>
              <a:rPr lang="en-US" dirty="0">
                <a:solidFill>
                  <a:schemeClr val="tx1"/>
                </a:solidFill>
                <a:latin typeface="Arial" panose="020B0604020202020204" pitchFamily="34" charset="0"/>
                <a:ea typeface="Times New Roman"/>
                <a:cs typeface="Arial" panose="020B0604020202020204" pitchFamily="34" charset="0"/>
                <a:sym typeface="Times New Roman"/>
              </a:rPr>
              <a:t>, 2019). </a:t>
            </a:r>
          </a:p>
          <a:p>
            <a:pPr lvl="0" indent="-336550" algn="just">
              <a:lnSpc>
                <a:spcPct val="200000"/>
              </a:lnSpc>
              <a:spcBef>
                <a:spcPts val="0"/>
              </a:spcBef>
              <a:buSzPct val="100000"/>
              <a:buChar char="🞆"/>
            </a:pPr>
            <a:r>
              <a:rPr lang="en-US" dirty="0">
                <a:solidFill>
                  <a:schemeClr val="tx1"/>
                </a:solidFill>
                <a:latin typeface="Arial" panose="020B0604020202020204" pitchFamily="34" charset="0"/>
                <a:ea typeface="Times New Roman"/>
                <a:cs typeface="Arial" panose="020B0604020202020204" pitchFamily="34" charset="0"/>
                <a:sym typeface="Times New Roman"/>
              </a:rPr>
              <a:t>Following the checklist is a way to uphold those high standards. </a:t>
            </a:r>
          </a:p>
          <a:p>
            <a:pPr lvl="0" indent="-336550" algn="just">
              <a:lnSpc>
                <a:spcPct val="200000"/>
              </a:lnSpc>
              <a:spcBef>
                <a:spcPts val="0"/>
              </a:spcBef>
              <a:buSzPct val="100000"/>
              <a:buChar char="🞆"/>
            </a:pPr>
            <a:r>
              <a:rPr lang="en-US" dirty="0">
                <a:solidFill>
                  <a:schemeClr val="tx1"/>
                </a:solidFill>
                <a:latin typeface="Arial" panose="020B0604020202020204" pitchFamily="34" charset="0"/>
                <a:ea typeface="Times New Roman"/>
                <a:cs typeface="Arial" panose="020B0604020202020204" pitchFamily="34" charset="0"/>
                <a:sym typeface="Times New Roman"/>
              </a:rPr>
              <a:t>It ensures consistency and quality, which is essential for building brand loyalty. </a:t>
            </a:r>
          </a:p>
          <a:p>
            <a:endParaRPr lang="en-US" dirty="0"/>
          </a:p>
        </p:txBody>
      </p:sp>
      <p:pic>
        <p:nvPicPr>
          <p:cNvPr id="4" name="Google Shape;128;p3">
            <a:extLst>
              <a:ext uri="{FF2B5EF4-FFF2-40B4-BE49-F238E27FC236}">
                <a16:creationId xmlns:a16="http://schemas.microsoft.com/office/drawing/2014/main" id="{877E9DB3-30BB-5846-ABB8-38A60BEC0132}"/>
              </a:ext>
            </a:extLst>
          </p:cNvPr>
          <p:cNvPicPr preferRelativeResize="0"/>
          <p:nvPr/>
        </p:nvPicPr>
        <p:blipFill rotWithShape="1">
          <a:blip r:embed="rId2">
            <a:alphaModFix/>
          </a:blip>
          <a:srcRect/>
          <a:stretch/>
        </p:blipFill>
        <p:spPr>
          <a:xfrm>
            <a:off x="8625729" y="2303813"/>
            <a:ext cx="2581275" cy="4037610"/>
          </a:xfrm>
          <a:prstGeom prst="rect">
            <a:avLst/>
          </a:prstGeom>
          <a:noFill/>
          <a:ln>
            <a:noFill/>
          </a:ln>
        </p:spPr>
      </p:pic>
    </p:spTree>
    <p:extLst>
      <p:ext uri="{BB962C8B-B14F-4D97-AF65-F5344CB8AC3E}">
        <p14:creationId xmlns:p14="http://schemas.microsoft.com/office/powerpoint/2010/main" val="10267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CE049-ACD0-FD47-83BA-19AA78DE7188}"/>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Check list </a:t>
            </a:r>
          </a:p>
        </p:txBody>
      </p:sp>
      <p:pic>
        <p:nvPicPr>
          <p:cNvPr id="4" name="Google Shape;134;p4">
            <a:extLst>
              <a:ext uri="{FF2B5EF4-FFF2-40B4-BE49-F238E27FC236}">
                <a16:creationId xmlns:a16="http://schemas.microsoft.com/office/drawing/2014/main" id="{DFAEC6AB-38B3-AE48-8501-9034A970AF0D}"/>
              </a:ext>
            </a:extLst>
          </p:cNvPr>
          <p:cNvPicPr preferRelativeResize="0">
            <a:picLocks noGrp="1"/>
          </p:cNvPicPr>
          <p:nvPr>
            <p:ph idx="1"/>
          </p:nvPr>
        </p:nvPicPr>
        <p:blipFill rotWithShape="1">
          <a:blip r:embed="rId2">
            <a:alphaModFix/>
          </a:blip>
          <a:srcRect/>
          <a:stretch/>
        </p:blipFill>
        <p:spPr>
          <a:xfrm>
            <a:off x="166255" y="2576945"/>
            <a:ext cx="5142015" cy="4132613"/>
          </a:xfrm>
          <a:prstGeom prst="rect">
            <a:avLst/>
          </a:prstGeom>
          <a:noFill/>
          <a:ln>
            <a:noFill/>
          </a:ln>
        </p:spPr>
      </p:pic>
      <p:pic>
        <p:nvPicPr>
          <p:cNvPr id="5" name="Google Shape;135;p4">
            <a:extLst>
              <a:ext uri="{FF2B5EF4-FFF2-40B4-BE49-F238E27FC236}">
                <a16:creationId xmlns:a16="http://schemas.microsoft.com/office/drawing/2014/main" id="{08F53CB2-4674-FC45-8ACF-25E2EA846954}"/>
              </a:ext>
            </a:extLst>
          </p:cNvPr>
          <p:cNvPicPr preferRelativeResize="0"/>
          <p:nvPr/>
        </p:nvPicPr>
        <p:blipFill rotWithShape="1">
          <a:blip r:embed="rId3">
            <a:alphaModFix/>
          </a:blip>
          <a:srcRect/>
          <a:stretch/>
        </p:blipFill>
        <p:spPr>
          <a:xfrm>
            <a:off x="5533901" y="3028209"/>
            <a:ext cx="6658100" cy="2683822"/>
          </a:xfrm>
          <a:prstGeom prst="rect">
            <a:avLst/>
          </a:prstGeom>
          <a:noFill/>
          <a:ln>
            <a:noFill/>
          </a:ln>
        </p:spPr>
      </p:pic>
    </p:spTree>
    <p:extLst>
      <p:ext uri="{BB962C8B-B14F-4D97-AF65-F5344CB8AC3E}">
        <p14:creationId xmlns:p14="http://schemas.microsoft.com/office/powerpoint/2010/main" val="4230914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415A0-78A9-8F46-8A0E-45A21C526243}"/>
              </a:ext>
            </a:extLst>
          </p:cNvPr>
          <p:cNvSpPr>
            <a:spLocks noGrp="1"/>
          </p:cNvSpPr>
          <p:nvPr>
            <p:ph type="title"/>
          </p:nvPr>
        </p:nvSpPr>
        <p:spPr>
          <a:xfrm>
            <a:off x="1154954" y="668740"/>
            <a:ext cx="8761413" cy="1011892"/>
          </a:xfrm>
        </p:spPr>
        <p:txBody>
          <a:bodyPr/>
          <a:lstStyle/>
          <a:p>
            <a:r>
              <a:rPr lang="en-US" dirty="0">
                <a:latin typeface="Arial" panose="020B0604020202020204" pitchFamily="34" charset="0"/>
                <a:ea typeface="Times New Roman"/>
                <a:cs typeface="Arial" panose="020B0604020202020204" pitchFamily="34" charset="0"/>
                <a:sym typeface="Times New Roman"/>
              </a:rPr>
              <a:t>Consequences of Not Following the Checklist</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10C6D8D-E6D8-E744-8D89-621DE86160CA}"/>
              </a:ext>
            </a:extLst>
          </p:cNvPr>
          <p:cNvSpPr>
            <a:spLocks noGrp="1"/>
          </p:cNvSpPr>
          <p:nvPr>
            <p:ph idx="1"/>
          </p:nvPr>
        </p:nvSpPr>
        <p:spPr>
          <a:xfrm>
            <a:off x="423081" y="2320119"/>
            <a:ext cx="11436823" cy="4353636"/>
          </a:xfrm>
        </p:spPr>
        <p:txBody>
          <a:bodyPr>
            <a:normAutofit fontScale="70000" lnSpcReduction="20000"/>
          </a:bodyPr>
          <a:lstStyle/>
          <a:p>
            <a:pPr lvl="0" indent="-314325" algn="just">
              <a:lnSpc>
                <a:spcPct val="200000"/>
              </a:lnSpc>
              <a:buSzPct val="100000"/>
              <a:buChar char="🞆"/>
            </a:pPr>
            <a:r>
              <a:rPr lang="en-US" sz="2300" dirty="0">
                <a:solidFill>
                  <a:schemeClr val="tx1"/>
                </a:solidFill>
                <a:latin typeface="Arial" panose="020B0604020202020204" pitchFamily="34" charset="0"/>
                <a:ea typeface="Times New Roman"/>
                <a:cs typeface="Arial" panose="020B0604020202020204" pitchFamily="34" charset="0"/>
                <a:sym typeface="Times New Roman"/>
              </a:rPr>
              <a:t>Failing to follow the checklist can lead to deviations from our brand's identity.</a:t>
            </a:r>
          </a:p>
          <a:p>
            <a:pPr lvl="0" indent="-314325" algn="just">
              <a:lnSpc>
                <a:spcPct val="200000"/>
              </a:lnSpc>
              <a:buSzPct val="100000"/>
              <a:buFont typeface="Times New Roman"/>
              <a:buChar char="🞆"/>
            </a:pPr>
            <a:r>
              <a:rPr lang="en-US" sz="2300" dirty="0">
                <a:solidFill>
                  <a:schemeClr val="tx1"/>
                </a:solidFill>
                <a:latin typeface="Arial" panose="020B0604020202020204" pitchFamily="34" charset="0"/>
                <a:ea typeface="Times New Roman"/>
                <a:cs typeface="Arial" panose="020B0604020202020204" pitchFamily="34" charset="0"/>
                <a:sym typeface="Times New Roman"/>
              </a:rPr>
              <a:t>Neglecting these procedures can jeopardize the well-being of everyone involved.</a:t>
            </a:r>
          </a:p>
          <a:p>
            <a:pPr lvl="0" indent="-314325" algn="just">
              <a:lnSpc>
                <a:spcPct val="200000"/>
              </a:lnSpc>
              <a:buSzPct val="100000"/>
              <a:buFont typeface="Times New Roman"/>
              <a:buChar char="🞆"/>
            </a:pPr>
            <a:r>
              <a:rPr lang="en-US" sz="2300" dirty="0">
                <a:solidFill>
                  <a:schemeClr val="tx1"/>
                </a:solidFill>
                <a:latin typeface="Arial" panose="020B0604020202020204" pitchFamily="34" charset="0"/>
                <a:ea typeface="Times New Roman"/>
                <a:cs typeface="Arial" panose="020B0604020202020204" pitchFamily="34" charset="0"/>
                <a:sym typeface="Times New Roman"/>
              </a:rPr>
              <a:t>Neglecting the checklist can result in complaints and lower guest ratings, affecting the overall reputation of our hotel.</a:t>
            </a:r>
          </a:p>
          <a:p>
            <a:pPr lvl="0" indent="-314325" algn="just">
              <a:lnSpc>
                <a:spcPct val="200000"/>
              </a:lnSpc>
              <a:buSzPct val="100000"/>
              <a:buFont typeface="Times New Roman"/>
              <a:buChar char="🞆"/>
            </a:pPr>
            <a:r>
              <a:rPr lang="en-US" sz="2300" dirty="0">
                <a:solidFill>
                  <a:schemeClr val="tx1"/>
                </a:solidFill>
                <a:latin typeface="Arial" panose="020B0604020202020204" pitchFamily="34" charset="0"/>
                <a:ea typeface="Times New Roman"/>
                <a:cs typeface="Arial" panose="020B0604020202020204" pitchFamily="34" charset="0"/>
                <a:sym typeface="Times New Roman"/>
              </a:rPr>
              <a:t>Neglecting the checklist can have serious consequences. It can lead to guest dissatisfaction, poor ratings, and damage to our hotel's reputation (Barber and </a:t>
            </a:r>
            <a:r>
              <a:rPr lang="en-US" sz="2300" dirty="0" err="1">
                <a:solidFill>
                  <a:schemeClr val="tx1"/>
                </a:solidFill>
                <a:latin typeface="Arial" panose="020B0604020202020204" pitchFamily="34" charset="0"/>
                <a:ea typeface="Times New Roman"/>
                <a:cs typeface="Arial" panose="020B0604020202020204" pitchFamily="34" charset="0"/>
                <a:sym typeface="Times New Roman"/>
              </a:rPr>
              <a:t>Scarcelli</a:t>
            </a:r>
            <a:r>
              <a:rPr lang="en-US" sz="2300" dirty="0">
                <a:solidFill>
                  <a:schemeClr val="tx1"/>
                </a:solidFill>
                <a:latin typeface="Arial" panose="020B0604020202020204" pitchFamily="34" charset="0"/>
                <a:ea typeface="Times New Roman"/>
                <a:cs typeface="Arial" panose="020B0604020202020204" pitchFamily="34" charset="0"/>
                <a:sym typeface="Times New Roman"/>
              </a:rPr>
              <a:t>, 2019). </a:t>
            </a:r>
          </a:p>
          <a:p>
            <a:pPr lvl="0" indent="-314325" algn="just">
              <a:lnSpc>
                <a:spcPct val="200000"/>
              </a:lnSpc>
              <a:buSzPct val="100000"/>
              <a:buFont typeface="Times New Roman"/>
              <a:buChar char="🞆"/>
            </a:pPr>
            <a:r>
              <a:rPr lang="en-US" sz="2300" dirty="0">
                <a:solidFill>
                  <a:schemeClr val="tx1"/>
                </a:solidFill>
                <a:latin typeface="Arial" panose="020B0604020202020204" pitchFamily="34" charset="0"/>
                <a:ea typeface="Times New Roman"/>
                <a:cs typeface="Arial" panose="020B0604020202020204" pitchFamily="34" charset="0"/>
                <a:sym typeface="Times New Roman"/>
              </a:rPr>
              <a:t>Additionally, overlooking health and safety procedures may result in accidents, infections, and discomfort for guests and our team (Grover et al., 2023). </a:t>
            </a:r>
          </a:p>
          <a:p>
            <a:pPr lvl="0" indent="-314325" algn="just">
              <a:lnSpc>
                <a:spcPct val="200000"/>
              </a:lnSpc>
              <a:buSzPct val="100000"/>
              <a:buFont typeface="Times New Roman"/>
              <a:buChar char="🞆"/>
            </a:pPr>
            <a:r>
              <a:rPr lang="en-US" sz="2300" dirty="0">
                <a:solidFill>
                  <a:schemeClr val="tx1"/>
                </a:solidFill>
                <a:latin typeface="Arial" panose="020B0604020202020204" pitchFamily="34" charset="0"/>
                <a:ea typeface="Times New Roman"/>
                <a:cs typeface="Arial" panose="020B0604020202020204" pitchFamily="34" charset="0"/>
                <a:sym typeface="Times New Roman"/>
              </a:rPr>
              <a:t>Every day, following the checklist is a step toward delivering excellence and avoiding these negative outcomes.</a:t>
            </a:r>
          </a:p>
          <a:p>
            <a:endParaRPr lang="en-US" dirty="0"/>
          </a:p>
        </p:txBody>
      </p:sp>
    </p:spTree>
    <p:extLst>
      <p:ext uri="{BB962C8B-B14F-4D97-AF65-F5344CB8AC3E}">
        <p14:creationId xmlns:p14="http://schemas.microsoft.com/office/powerpoint/2010/main" val="589838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CB90C-937C-564F-9366-28FF4C59F85D}"/>
              </a:ext>
            </a:extLst>
          </p:cNvPr>
          <p:cNvSpPr>
            <a:spLocks noGrp="1"/>
          </p:cNvSpPr>
          <p:nvPr>
            <p:ph type="title"/>
          </p:nvPr>
        </p:nvSpPr>
        <p:spPr/>
        <p:txBody>
          <a:bodyPr/>
          <a:lstStyle/>
          <a:p>
            <a:r>
              <a:rPr lang="en-US" dirty="0">
                <a:latin typeface="Arial" panose="020B0604020202020204" pitchFamily="34" charset="0"/>
                <a:ea typeface="Times New Roman"/>
                <a:cs typeface="Arial" panose="020B0604020202020204" pitchFamily="34" charset="0"/>
                <a:sym typeface="Times New Roman"/>
              </a:rPr>
              <a:t>Employee Engagement Model</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57FCEA9-D790-5941-B4DB-06EDD06D539B}"/>
              </a:ext>
            </a:extLst>
          </p:cNvPr>
          <p:cNvSpPr>
            <a:spLocks noGrp="1"/>
          </p:cNvSpPr>
          <p:nvPr>
            <p:ph idx="1"/>
          </p:nvPr>
        </p:nvSpPr>
        <p:spPr>
          <a:xfrm>
            <a:off x="177422" y="2429300"/>
            <a:ext cx="6141492" cy="4230806"/>
          </a:xfrm>
        </p:spPr>
        <p:txBody>
          <a:bodyPr/>
          <a:lstStyle/>
          <a:p>
            <a:pPr lvl="0">
              <a:lnSpc>
                <a:spcPct val="200000"/>
              </a:lnSpc>
              <a:spcBef>
                <a:spcPts val="0"/>
              </a:spcBef>
              <a:buSzPct val="100000"/>
              <a:buChar char="🞆"/>
            </a:pPr>
            <a:r>
              <a:rPr lang="en-US" dirty="0">
                <a:solidFill>
                  <a:schemeClr val="tx1"/>
                </a:solidFill>
                <a:latin typeface="Arial" panose="020B0604020202020204" pitchFamily="34" charset="0"/>
                <a:ea typeface="Times New Roman"/>
                <a:cs typeface="Arial" panose="020B0604020202020204" pitchFamily="34" charset="0"/>
                <a:sym typeface="Times New Roman"/>
              </a:rPr>
              <a:t>The Aon Hewitt Engagement Model is a technique for measuring and improving employee morale at work (Aon , 2013).</a:t>
            </a:r>
            <a:endParaRPr lang="en-US" dirty="0">
              <a:solidFill>
                <a:schemeClr val="tx1"/>
              </a:solidFill>
              <a:latin typeface="Arial" panose="020B0604020202020204" pitchFamily="34" charset="0"/>
              <a:cs typeface="Arial" panose="020B0604020202020204" pitchFamily="34" charset="0"/>
            </a:endParaRPr>
          </a:p>
          <a:p>
            <a:pPr lvl="0">
              <a:lnSpc>
                <a:spcPct val="200000"/>
              </a:lnSpc>
              <a:spcBef>
                <a:spcPts val="970"/>
              </a:spcBef>
              <a:buSzPct val="100000"/>
              <a:buChar char="🞆"/>
            </a:pPr>
            <a:r>
              <a:rPr lang="en-US" dirty="0">
                <a:solidFill>
                  <a:schemeClr val="tx1"/>
                </a:solidFill>
                <a:latin typeface="Arial" panose="020B0604020202020204" pitchFamily="34" charset="0"/>
                <a:ea typeface="Times New Roman"/>
                <a:cs typeface="Arial" panose="020B0604020202020204" pitchFamily="34" charset="0"/>
                <a:sym typeface="Times New Roman"/>
              </a:rPr>
              <a:t>The model illustrates that motivating employee excitement centers on leadership, open channels of communication, possibilities for progress, and public recognition (Nagori, 2022). </a:t>
            </a:r>
          </a:p>
          <a:p>
            <a:endParaRPr lang="en-US" dirty="0"/>
          </a:p>
        </p:txBody>
      </p:sp>
      <p:pic>
        <p:nvPicPr>
          <p:cNvPr id="5" name="Google Shape;148;p6">
            <a:extLst>
              <a:ext uri="{FF2B5EF4-FFF2-40B4-BE49-F238E27FC236}">
                <a16:creationId xmlns:a16="http://schemas.microsoft.com/office/drawing/2014/main" id="{DE0A623A-7763-8644-B690-F7CE8B80BD96}"/>
              </a:ext>
            </a:extLst>
          </p:cNvPr>
          <p:cNvPicPr preferRelativeResize="0"/>
          <p:nvPr/>
        </p:nvPicPr>
        <p:blipFill rotWithShape="1">
          <a:blip r:embed="rId2">
            <a:alphaModFix/>
          </a:blip>
          <a:srcRect/>
          <a:stretch/>
        </p:blipFill>
        <p:spPr>
          <a:xfrm>
            <a:off x="6318913" y="2429300"/>
            <a:ext cx="5629666" cy="3998795"/>
          </a:xfrm>
          <a:prstGeom prst="rect">
            <a:avLst/>
          </a:prstGeom>
          <a:noFill/>
          <a:ln>
            <a:noFill/>
          </a:ln>
        </p:spPr>
      </p:pic>
      <p:sp>
        <p:nvSpPr>
          <p:cNvPr id="7" name="TextBox 6">
            <a:extLst>
              <a:ext uri="{FF2B5EF4-FFF2-40B4-BE49-F238E27FC236}">
                <a16:creationId xmlns:a16="http://schemas.microsoft.com/office/drawing/2014/main" id="{6A9AE6AE-3642-8844-BD46-02AAA7291606}"/>
              </a:ext>
            </a:extLst>
          </p:cNvPr>
          <p:cNvSpPr txBox="1"/>
          <p:nvPr/>
        </p:nvSpPr>
        <p:spPr>
          <a:xfrm>
            <a:off x="10945504" y="6521606"/>
            <a:ext cx="3957851"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Image 2 </a:t>
            </a:r>
          </a:p>
        </p:txBody>
      </p:sp>
    </p:spTree>
    <p:extLst>
      <p:ext uri="{BB962C8B-B14F-4D97-AF65-F5344CB8AC3E}">
        <p14:creationId xmlns:p14="http://schemas.microsoft.com/office/powerpoint/2010/main" val="2898363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B0CBA-7AA4-D742-B437-8DA57E04DE75}"/>
              </a:ext>
            </a:extLst>
          </p:cNvPr>
          <p:cNvSpPr>
            <a:spLocks noGrp="1"/>
          </p:cNvSpPr>
          <p:nvPr>
            <p:ph type="title"/>
          </p:nvPr>
        </p:nvSpPr>
        <p:spPr/>
        <p:txBody>
          <a:bodyPr/>
          <a:lstStyle/>
          <a:p>
            <a:r>
              <a:rPr lang="en-US" dirty="0">
                <a:latin typeface="Arial" panose="020B0604020202020204" pitchFamily="34" charset="0"/>
                <a:ea typeface="Times New Roman"/>
                <a:cs typeface="Arial" panose="020B0604020202020204" pitchFamily="34" charset="0"/>
                <a:sym typeface="Times New Roman"/>
              </a:rPr>
              <a:t>Contribution of Employee Engagement Model in housekeeping</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41574F9-FCFE-C045-8984-C4C256E2651E}"/>
              </a:ext>
            </a:extLst>
          </p:cNvPr>
          <p:cNvSpPr>
            <a:spLocks noGrp="1"/>
          </p:cNvSpPr>
          <p:nvPr>
            <p:ph idx="1"/>
          </p:nvPr>
        </p:nvSpPr>
        <p:spPr>
          <a:xfrm>
            <a:off x="245661" y="2320119"/>
            <a:ext cx="11573300" cy="4537881"/>
          </a:xfrm>
        </p:spPr>
        <p:txBody>
          <a:bodyPr>
            <a:normAutofit/>
          </a:bodyPr>
          <a:lstStyle/>
          <a:p>
            <a:pPr lvl="0" indent="-311150" algn="just">
              <a:lnSpc>
                <a:spcPct val="200000"/>
              </a:lnSpc>
              <a:spcBef>
                <a:spcPts val="0"/>
              </a:spcBef>
              <a:buSzPts val="1500"/>
              <a:buChar char="🞆"/>
            </a:pPr>
            <a:r>
              <a:rPr lang="en-US" sz="1500" dirty="0">
                <a:solidFill>
                  <a:schemeClr val="tx1"/>
                </a:solidFill>
                <a:latin typeface="Arial" panose="020B0604020202020204" pitchFamily="34" charset="0"/>
                <a:ea typeface="Times New Roman"/>
                <a:cs typeface="Arial" panose="020B0604020202020204" pitchFamily="34" charset="0"/>
                <a:sym typeface="Times New Roman"/>
              </a:rPr>
              <a:t>The implementation of the Engagement Model of Aon Hewitt is quite advantageous for the housekeeping industry. </a:t>
            </a:r>
          </a:p>
          <a:p>
            <a:pPr lvl="0" indent="-311150" algn="just">
              <a:lnSpc>
                <a:spcPct val="200000"/>
              </a:lnSpc>
              <a:buSzPts val="1500"/>
              <a:buChar char="🞆"/>
            </a:pPr>
            <a:r>
              <a:rPr lang="en-US" sz="1500" dirty="0">
                <a:solidFill>
                  <a:schemeClr val="tx1"/>
                </a:solidFill>
                <a:latin typeface="Arial" panose="020B0604020202020204" pitchFamily="34" charset="0"/>
                <a:ea typeface="Times New Roman"/>
                <a:cs typeface="Arial" panose="020B0604020202020204" pitchFamily="34" charset="0"/>
                <a:sym typeface="Times New Roman"/>
              </a:rPr>
              <a:t>Hotels can be able to discover what motivates housekeepers to feel committed to their work by using this model (</a:t>
            </a:r>
            <a:r>
              <a:rPr lang="en-US" sz="1500" dirty="0" err="1">
                <a:solidFill>
                  <a:schemeClr val="tx1"/>
                </a:solidFill>
                <a:latin typeface="Arial" panose="020B0604020202020204" pitchFamily="34" charset="0"/>
                <a:ea typeface="Times New Roman"/>
                <a:cs typeface="Arial" panose="020B0604020202020204" pitchFamily="34" charset="0"/>
                <a:sym typeface="Times New Roman"/>
              </a:rPr>
              <a:t>Rabiul</a:t>
            </a:r>
            <a:r>
              <a:rPr lang="en-US" sz="1500" dirty="0">
                <a:solidFill>
                  <a:schemeClr val="tx1"/>
                </a:solidFill>
                <a:latin typeface="Arial" panose="020B0604020202020204" pitchFamily="34" charset="0"/>
                <a:ea typeface="Times New Roman"/>
                <a:cs typeface="Arial" panose="020B0604020202020204" pitchFamily="34" charset="0"/>
                <a:sym typeface="Times New Roman"/>
              </a:rPr>
              <a:t>, 2022). </a:t>
            </a:r>
          </a:p>
          <a:p>
            <a:pPr lvl="0" indent="-311150" algn="just">
              <a:lnSpc>
                <a:spcPct val="200000"/>
              </a:lnSpc>
              <a:buSzPts val="1500"/>
              <a:buChar char="🞆"/>
            </a:pPr>
            <a:r>
              <a:rPr lang="en-US" sz="1500" dirty="0">
                <a:solidFill>
                  <a:schemeClr val="tx1"/>
                </a:solidFill>
                <a:latin typeface="Arial" panose="020B0604020202020204" pitchFamily="34" charset="0"/>
                <a:ea typeface="Times New Roman"/>
                <a:cs typeface="Arial" panose="020B0604020202020204" pitchFamily="34" charset="0"/>
                <a:sym typeface="Times New Roman"/>
              </a:rPr>
              <a:t>Equipped with this knowledge, they can identify issues related to work-life balance, communication, and appreciation (</a:t>
            </a:r>
            <a:r>
              <a:rPr lang="en-US" sz="1500" dirty="0" err="1">
                <a:solidFill>
                  <a:schemeClr val="tx1"/>
                </a:solidFill>
                <a:latin typeface="Arial" panose="020B0604020202020204" pitchFamily="34" charset="0"/>
                <a:ea typeface="Times New Roman"/>
                <a:cs typeface="Arial" panose="020B0604020202020204" pitchFamily="34" charset="0"/>
                <a:sym typeface="Times New Roman"/>
              </a:rPr>
              <a:t>Magh</a:t>
            </a:r>
            <a:r>
              <a:rPr lang="en-US" sz="1500" dirty="0">
                <a:solidFill>
                  <a:schemeClr val="tx1"/>
                </a:solidFill>
                <a:latin typeface="Arial" panose="020B0604020202020204" pitchFamily="34" charset="0"/>
                <a:ea typeface="Times New Roman"/>
                <a:cs typeface="Arial" panose="020B0604020202020204" pitchFamily="34" charset="0"/>
                <a:sym typeface="Times New Roman"/>
              </a:rPr>
              <a:t> </a:t>
            </a:r>
            <a:r>
              <a:rPr lang="en-US" sz="1500" dirty="0" err="1">
                <a:solidFill>
                  <a:schemeClr val="tx1"/>
                </a:solidFill>
                <a:latin typeface="Arial" panose="020B0604020202020204" pitchFamily="34" charset="0"/>
                <a:ea typeface="Times New Roman"/>
                <a:cs typeface="Arial" panose="020B0604020202020204" pitchFamily="34" charset="0"/>
                <a:sym typeface="Times New Roman"/>
              </a:rPr>
              <a:t>Mela</a:t>
            </a:r>
            <a:r>
              <a:rPr lang="en-US" sz="1500" dirty="0">
                <a:solidFill>
                  <a:schemeClr val="tx1"/>
                </a:solidFill>
                <a:latin typeface="Arial" panose="020B0604020202020204" pitchFamily="34" charset="0"/>
                <a:ea typeface="Times New Roman"/>
                <a:cs typeface="Arial" panose="020B0604020202020204" pitchFamily="34" charset="0"/>
                <a:sym typeface="Times New Roman"/>
              </a:rPr>
              <a:t> et al., 2023) </a:t>
            </a:r>
          </a:p>
          <a:p>
            <a:pPr lvl="0" indent="-323850" algn="just">
              <a:lnSpc>
                <a:spcPct val="200000"/>
              </a:lnSpc>
              <a:spcBef>
                <a:spcPts val="0"/>
              </a:spcBef>
              <a:buSzPts val="1500"/>
              <a:buChar char="🞆"/>
            </a:pPr>
            <a:r>
              <a:rPr lang="en-US" sz="1500" dirty="0">
                <a:solidFill>
                  <a:schemeClr val="tx1"/>
                </a:solidFill>
                <a:latin typeface="Arial" panose="020B0604020202020204" pitchFamily="34" charset="0"/>
                <a:ea typeface="Times New Roman"/>
                <a:cs typeface="Arial" panose="020B0604020202020204" pitchFamily="34" charset="0"/>
                <a:sym typeface="Times New Roman"/>
              </a:rPr>
              <a:t>Consistent and superior cleaning services are essential for the enjoyment of guests. </a:t>
            </a:r>
            <a:endParaRPr lang="en-US" sz="1500" dirty="0">
              <a:solidFill>
                <a:schemeClr val="tx1"/>
              </a:solidFill>
              <a:latin typeface="Arial" panose="020B0604020202020204" pitchFamily="34" charset="0"/>
              <a:cs typeface="Arial" panose="020B0604020202020204" pitchFamily="34" charset="0"/>
            </a:endParaRPr>
          </a:p>
          <a:p>
            <a:pPr lvl="0" indent="-323850" algn="just">
              <a:lnSpc>
                <a:spcPct val="200000"/>
              </a:lnSpc>
              <a:buSzPts val="1500"/>
              <a:buChar char="🞆"/>
            </a:pPr>
            <a:r>
              <a:rPr lang="en-US" sz="1500" dirty="0">
                <a:solidFill>
                  <a:schemeClr val="tx1"/>
                </a:solidFill>
                <a:latin typeface="Arial" panose="020B0604020202020204" pitchFamily="34" charset="0"/>
                <a:ea typeface="Times New Roman"/>
                <a:cs typeface="Arial" panose="020B0604020202020204" pitchFamily="34" charset="0"/>
                <a:sym typeface="Times New Roman"/>
              </a:rPr>
              <a:t>In the housekeeping department, the Aon Hewitt strategy also aids in staff motivation and retention, resulting in cost savings on attrition and new recruitment. </a:t>
            </a:r>
          </a:p>
          <a:p>
            <a:pPr lvl="0" indent="-323850" algn="just">
              <a:lnSpc>
                <a:spcPct val="200000"/>
              </a:lnSpc>
              <a:buSzPts val="1500"/>
              <a:buChar char="🞆"/>
            </a:pPr>
            <a:r>
              <a:rPr lang="en-US" sz="1500" dirty="0">
                <a:solidFill>
                  <a:schemeClr val="tx1"/>
                </a:solidFill>
                <a:latin typeface="Arial" panose="020B0604020202020204" pitchFamily="34" charset="0"/>
                <a:ea typeface="Times New Roman"/>
                <a:cs typeface="Arial" panose="020B0604020202020204" pitchFamily="34" charset="0"/>
                <a:sym typeface="Times New Roman"/>
              </a:rPr>
              <a:t>Overall, having cleaners who are more passionate could improve both the reputation of the hotel and the experience of its guests.</a:t>
            </a:r>
          </a:p>
          <a:p>
            <a:endParaRPr lang="en-US" dirty="0"/>
          </a:p>
        </p:txBody>
      </p:sp>
    </p:spTree>
    <p:extLst>
      <p:ext uri="{BB962C8B-B14F-4D97-AF65-F5344CB8AC3E}">
        <p14:creationId xmlns:p14="http://schemas.microsoft.com/office/powerpoint/2010/main" val="486451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0061-F583-4D41-A9F1-E426E2B8620C}"/>
              </a:ext>
            </a:extLst>
          </p:cNvPr>
          <p:cNvSpPr>
            <a:spLocks noGrp="1"/>
          </p:cNvSpPr>
          <p:nvPr>
            <p:ph type="title"/>
          </p:nvPr>
        </p:nvSpPr>
        <p:spPr>
          <a:xfrm>
            <a:off x="1154954" y="518616"/>
            <a:ext cx="8761413" cy="887104"/>
          </a:xfrm>
        </p:spPr>
        <p:txBody>
          <a:bodyPr/>
          <a:lstStyle/>
          <a:p>
            <a:r>
              <a:rPr lang="en-US" dirty="0">
                <a:latin typeface="Arial" panose="020B0604020202020204" pitchFamily="34" charset="0"/>
                <a:ea typeface="Times New Roman"/>
                <a:cs typeface="Arial" panose="020B0604020202020204" pitchFamily="34" charset="0"/>
                <a:sym typeface="Times New Roman"/>
              </a:rPr>
              <a:t>How to maintain brand standards by following checklist</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F87E42-A2CF-894C-8121-B11BFCE371DD}"/>
              </a:ext>
            </a:extLst>
          </p:cNvPr>
          <p:cNvSpPr>
            <a:spLocks noGrp="1"/>
          </p:cNvSpPr>
          <p:nvPr>
            <p:ph idx="1"/>
          </p:nvPr>
        </p:nvSpPr>
        <p:spPr>
          <a:xfrm>
            <a:off x="136478" y="2715904"/>
            <a:ext cx="12055522" cy="4142096"/>
          </a:xfrm>
        </p:spPr>
        <p:txBody>
          <a:bodyPr>
            <a:normAutofit/>
          </a:bodyPr>
          <a:lstStyle/>
          <a:p>
            <a:pPr indent="-355600">
              <a:lnSpc>
                <a:spcPct val="175000"/>
              </a:lnSpc>
              <a:spcBef>
                <a:spcPts val="0"/>
              </a:spcBef>
              <a:buSzPts val="2000"/>
              <a:buFont typeface="Wingdings 3" charset="2"/>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The Aon Hewitt Engagement Model plays a pivotal role in empowering housekeeping employees to uphold brand standards through the meticulous adherence to the room cleaning checklist. </a:t>
            </a:r>
          </a:p>
          <a:p>
            <a:pPr lvl="0" indent="-355600">
              <a:lnSpc>
                <a:spcPct val="175000"/>
              </a:lnSpc>
              <a:spcBef>
                <a:spcPts val="0"/>
              </a:spcBef>
              <a:buSzPts val="2000"/>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By fostering a culture of engagement, it promotes a sense of ownership and pride in their work (Barber and </a:t>
            </a:r>
            <a:r>
              <a:rPr lang="en-US" sz="1600" dirty="0" err="1">
                <a:solidFill>
                  <a:schemeClr val="tx1"/>
                </a:solidFill>
                <a:latin typeface="Arial" panose="020B0604020202020204" pitchFamily="34" charset="0"/>
                <a:ea typeface="Times New Roman"/>
                <a:cs typeface="Arial" panose="020B0604020202020204" pitchFamily="34" charset="0"/>
                <a:sym typeface="Times New Roman"/>
              </a:rPr>
              <a:t>Scarcelli</a:t>
            </a:r>
            <a:r>
              <a:rPr lang="en-US" sz="1600" dirty="0">
                <a:solidFill>
                  <a:schemeClr val="tx1"/>
                </a:solidFill>
                <a:latin typeface="Arial" panose="020B0604020202020204" pitchFamily="34" charset="0"/>
                <a:ea typeface="Times New Roman"/>
                <a:cs typeface="Arial" panose="020B0604020202020204" pitchFamily="34" charset="0"/>
                <a:sym typeface="Times New Roman"/>
              </a:rPr>
              <a:t>, 2019).</a:t>
            </a:r>
          </a:p>
          <a:p>
            <a:pPr lvl="0" indent="-355600">
              <a:lnSpc>
                <a:spcPct val="175000"/>
              </a:lnSpc>
              <a:spcBef>
                <a:spcPts val="0"/>
              </a:spcBef>
              <a:buSzPts val="2000"/>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Employees who feel valued and motivated are more likely to take the checklist seriously.</a:t>
            </a:r>
          </a:p>
          <a:p>
            <a:pPr indent="-355600">
              <a:lnSpc>
                <a:spcPct val="175000"/>
              </a:lnSpc>
              <a:spcBef>
                <a:spcPts val="0"/>
              </a:spcBef>
              <a:buSzPts val="2000"/>
              <a:buFont typeface="Wingdings 3" charset="2"/>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The Aon Hewitt Engagement Model plays a pivotal role in empowering housekeeping employees as they become proactive in ensuring every detail is addressed, from cleanliness to maintenance (</a:t>
            </a:r>
            <a:r>
              <a:rPr lang="en-US" sz="1600" dirty="0">
                <a:solidFill>
                  <a:schemeClr val="tx1"/>
                </a:solidFill>
                <a:latin typeface="Arial" panose="020B0604020202020204" pitchFamily="34" charset="0"/>
                <a:cs typeface="Arial" panose="020B0604020202020204" pitchFamily="34" charset="0"/>
              </a:rPr>
              <a:t>Guy et al., 2023)</a:t>
            </a:r>
            <a:r>
              <a:rPr lang="en-US" sz="1600" dirty="0">
                <a:solidFill>
                  <a:schemeClr val="tx1"/>
                </a:solidFill>
                <a:latin typeface="Arial" panose="020B0604020202020204" pitchFamily="34" charset="0"/>
                <a:ea typeface="Times New Roman"/>
                <a:cs typeface="Arial" panose="020B0604020202020204" pitchFamily="34" charset="0"/>
                <a:sym typeface="Times New Roman"/>
              </a:rPr>
              <a:t>. </a:t>
            </a:r>
          </a:p>
          <a:p>
            <a:pPr lvl="0" indent="-355600">
              <a:lnSpc>
                <a:spcPct val="175000"/>
              </a:lnSpc>
              <a:spcBef>
                <a:spcPts val="0"/>
              </a:spcBef>
              <a:buSzPts val="2000"/>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The model's emphasis on recognition and development further encourages staff to continually improve.</a:t>
            </a:r>
          </a:p>
          <a:p>
            <a:pPr lvl="0" indent="-355600">
              <a:lnSpc>
                <a:spcPct val="175000"/>
              </a:lnSpc>
              <a:spcBef>
                <a:spcPts val="0"/>
              </a:spcBef>
              <a:buSzPts val="2000"/>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Also, helps enabling them to consistently meet and exceed the brand's exacting standards (</a:t>
            </a:r>
            <a:r>
              <a:rPr lang="en-US" sz="1600" dirty="0" err="1">
                <a:solidFill>
                  <a:schemeClr val="tx1"/>
                </a:solidFill>
                <a:latin typeface="Arial" panose="020B0604020202020204" pitchFamily="34" charset="0"/>
                <a:ea typeface="Times New Roman"/>
                <a:cs typeface="Arial" panose="020B0604020202020204" pitchFamily="34" charset="0"/>
                <a:sym typeface="Times New Roman"/>
              </a:rPr>
              <a:t>Rabiul</a:t>
            </a:r>
            <a:r>
              <a:rPr lang="en-US" sz="1600" dirty="0">
                <a:solidFill>
                  <a:schemeClr val="tx1"/>
                </a:solidFill>
                <a:latin typeface="Arial" panose="020B0604020202020204" pitchFamily="34" charset="0"/>
                <a:ea typeface="Times New Roman"/>
                <a:cs typeface="Arial" panose="020B0604020202020204" pitchFamily="34" charset="0"/>
                <a:sym typeface="Times New Roman"/>
              </a:rPr>
              <a:t>, 2022).</a:t>
            </a:r>
          </a:p>
          <a:p>
            <a:endParaRPr lang="en-US" dirty="0"/>
          </a:p>
        </p:txBody>
      </p:sp>
    </p:spTree>
    <p:extLst>
      <p:ext uri="{BB962C8B-B14F-4D97-AF65-F5344CB8AC3E}">
        <p14:creationId xmlns:p14="http://schemas.microsoft.com/office/powerpoint/2010/main" val="2454643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E0943-6AC3-3F4F-8F19-F2D52F6BACC1}"/>
              </a:ext>
            </a:extLst>
          </p:cNvPr>
          <p:cNvSpPr>
            <a:spLocks noGrp="1"/>
          </p:cNvSpPr>
          <p:nvPr>
            <p:ph type="title"/>
          </p:nvPr>
        </p:nvSpPr>
        <p:spPr/>
        <p:txBody>
          <a:bodyPr/>
          <a:lstStyle/>
          <a:p>
            <a:r>
              <a:rPr lang="en-US" dirty="0">
                <a:latin typeface="Arial" panose="020B0604020202020204" pitchFamily="34" charset="0"/>
                <a:ea typeface="Times New Roman"/>
                <a:cs typeface="Arial" panose="020B0604020202020204" pitchFamily="34" charset="0"/>
                <a:sym typeface="Times New Roman"/>
              </a:rPr>
              <a:t>How to maintain safety procedures by following checklist</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EBB457-A4BD-7C4E-B3DE-8F989C8C5581}"/>
              </a:ext>
            </a:extLst>
          </p:cNvPr>
          <p:cNvSpPr>
            <a:spLocks noGrp="1"/>
          </p:cNvSpPr>
          <p:nvPr>
            <p:ph idx="1"/>
          </p:nvPr>
        </p:nvSpPr>
        <p:spPr>
          <a:xfrm>
            <a:off x="382138" y="2224584"/>
            <a:ext cx="11614244" cy="4633415"/>
          </a:xfrm>
        </p:spPr>
        <p:txBody>
          <a:bodyPr>
            <a:normAutofit lnSpcReduction="10000"/>
          </a:bodyPr>
          <a:lstStyle/>
          <a:p>
            <a:pPr lvl="0" indent="-355600">
              <a:lnSpc>
                <a:spcPct val="175000"/>
              </a:lnSpc>
              <a:spcBef>
                <a:spcPts val="0"/>
              </a:spcBef>
              <a:buSzPts val="2000"/>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The Aon Hewitt Engagement Model significantly contributes to the successful implementation of health and safety procedures within the housekeeping department. </a:t>
            </a:r>
          </a:p>
          <a:p>
            <a:pPr lvl="0" indent="-355600">
              <a:lnSpc>
                <a:spcPct val="175000"/>
              </a:lnSpc>
              <a:spcBef>
                <a:spcPts val="0"/>
              </a:spcBef>
              <a:buSzPts val="2000"/>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By fostering a culture of employee engagement, it motivates and empowers housekeeping staff to take these procedures seriously ( </a:t>
            </a:r>
            <a:r>
              <a:rPr lang="en-US" sz="1600" dirty="0" err="1">
                <a:solidFill>
                  <a:schemeClr val="tx1"/>
                </a:solidFill>
                <a:latin typeface="Arial" panose="020B0604020202020204" pitchFamily="34" charset="0"/>
                <a:ea typeface="Times New Roman"/>
                <a:cs typeface="Arial" panose="020B0604020202020204" pitchFamily="34" charset="0"/>
                <a:sym typeface="Times New Roman"/>
              </a:rPr>
              <a:t>Rabiul</a:t>
            </a:r>
            <a:r>
              <a:rPr lang="en-US" sz="1600" dirty="0">
                <a:solidFill>
                  <a:schemeClr val="tx1"/>
                </a:solidFill>
                <a:latin typeface="Arial" panose="020B0604020202020204" pitchFamily="34" charset="0"/>
                <a:ea typeface="Times New Roman"/>
                <a:cs typeface="Arial" panose="020B0604020202020204" pitchFamily="34" charset="0"/>
                <a:sym typeface="Times New Roman"/>
              </a:rPr>
              <a:t> et al., 2023).</a:t>
            </a:r>
          </a:p>
          <a:p>
            <a:pPr lvl="0" indent="-355600">
              <a:lnSpc>
                <a:spcPct val="175000"/>
              </a:lnSpc>
              <a:spcBef>
                <a:spcPts val="0"/>
              </a:spcBef>
              <a:buSzPts val="2000"/>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Engaged employees are more likely to embrace the importance of health and safety, from using appropriate cleaning products to preventing accidents. </a:t>
            </a:r>
          </a:p>
          <a:p>
            <a:pPr lvl="0" indent="-355600">
              <a:lnSpc>
                <a:spcPct val="175000"/>
              </a:lnSpc>
              <a:spcBef>
                <a:spcPts val="0"/>
              </a:spcBef>
              <a:buSzPts val="2000"/>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Helps to maintain a safe environment for guests and themselves (</a:t>
            </a:r>
            <a:r>
              <a:rPr lang="en-US" sz="1600" dirty="0">
                <a:solidFill>
                  <a:schemeClr val="tx1"/>
                </a:solidFill>
                <a:latin typeface="Arial" panose="020B0604020202020204" pitchFamily="34" charset="0"/>
                <a:cs typeface="Arial" panose="020B0604020202020204" pitchFamily="34" charset="0"/>
              </a:rPr>
              <a:t>Vinod, 2022)</a:t>
            </a:r>
            <a:r>
              <a:rPr lang="en-US" sz="1600" dirty="0">
                <a:solidFill>
                  <a:schemeClr val="tx1"/>
                </a:solidFill>
                <a:latin typeface="Arial" panose="020B0604020202020204" pitchFamily="34" charset="0"/>
                <a:ea typeface="Times New Roman"/>
                <a:cs typeface="Arial" panose="020B0604020202020204" pitchFamily="34" charset="0"/>
                <a:sym typeface="Times New Roman"/>
              </a:rPr>
              <a:t>. </a:t>
            </a:r>
          </a:p>
          <a:p>
            <a:pPr lvl="0" indent="-355600">
              <a:lnSpc>
                <a:spcPct val="175000"/>
              </a:lnSpc>
              <a:spcBef>
                <a:spcPts val="0"/>
              </a:spcBef>
              <a:buSzPts val="2000"/>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The model's focus on communication and continuous improvement encourages staff to stay informed and updated on the latest health and safety guidelines (</a:t>
            </a:r>
            <a:r>
              <a:rPr lang="en-US" sz="1600" dirty="0">
                <a:solidFill>
                  <a:schemeClr val="tx1"/>
                </a:solidFill>
                <a:latin typeface="Arial" panose="020B0604020202020204" pitchFamily="34" charset="0"/>
                <a:cs typeface="Arial" panose="020B0604020202020204" pitchFamily="34" charset="0"/>
              </a:rPr>
              <a:t>de Vries, 2022).</a:t>
            </a:r>
            <a:endParaRPr lang="en-US" sz="1600" dirty="0">
              <a:solidFill>
                <a:schemeClr val="tx1"/>
              </a:solidFill>
              <a:latin typeface="Arial" panose="020B0604020202020204" pitchFamily="34" charset="0"/>
              <a:ea typeface="Times New Roman"/>
              <a:cs typeface="Arial" panose="020B0604020202020204" pitchFamily="34" charset="0"/>
              <a:sym typeface="Times New Roman"/>
            </a:endParaRPr>
          </a:p>
          <a:p>
            <a:pPr lvl="0" indent="-355600">
              <a:lnSpc>
                <a:spcPct val="175000"/>
              </a:lnSpc>
              <a:spcBef>
                <a:spcPts val="0"/>
              </a:spcBef>
              <a:buSzPts val="2000"/>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Ensuring that these critical procedures are consistently met (</a:t>
            </a:r>
            <a:r>
              <a:rPr lang="en-US" sz="1600" dirty="0" err="1">
                <a:solidFill>
                  <a:schemeClr val="tx1"/>
                </a:solidFill>
                <a:latin typeface="Arial" panose="020B0604020202020204" pitchFamily="34" charset="0"/>
                <a:ea typeface="Times New Roman"/>
                <a:cs typeface="Arial" panose="020B0604020202020204" pitchFamily="34" charset="0"/>
                <a:sym typeface="Times New Roman"/>
              </a:rPr>
              <a:t>Rabiul</a:t>
            </a:r>
            <a:r>
              <a:rPr lang="en-US" sz="1600" dirty="0">
                <a:solidFill>
                  <a:schemeClr val="tx1"/>
                </a:solidFill>
                <a:latin typeface="Arial" panose="020B0604020202020204" pitchFamily="34" charset="0"/>
                <a:ea typeface="Times New Roman"/>
                <a:cs typeface="Arial" panose="020B0604020202020204" pitchFamily="34" charset="0"/>
                <a:sym typeface="Times New Roman"/>
              </a:rPr>
              <a:t>, 2022).</a:t>
            </a:r>
          </a:p>
          <a:p>
            <a:pPr lvl="0" indent="-355600">
              <a:lnSpc>
                <a:spcPct val="175000"/>
              </a:lnSpc>
              <a:spcBef>
                <a:spcPts val="0"/>
              </a:spcBef>
              <a:buSzPts val="2000"/>
              <a:buChar char="🞆"/>
            </a:pPr>
            <a:r>
              <a:rPr lang="en-US" sz="1600" dirty="0">
                <a:solidFill>
                  <a:schemeClr val="tx1"/>
                </a:solidFill>
                <a:latin typeface="Arial" panose="020B0604020202020204" pitchFamily="34" charset="0"/>
                <a:ea typeface="Times New Roman"/>
                <a:cs typeface="Arial" panose="020B0604020202020204" pitchFamily="34" charset="0"/>
                <a:sym typeface="Times New Roman"/>
              </a:rPr>
              <a:t>Helps to reduce the risk of accidents and safeguarding both guests and employees.</a:t>
            </a:r>
          </a:p>
          <a:p>
            <a:endParaRPr lang="en-US" dirty="0"/>
          </a:p>
        </p:txBody>
      </p:sp>
    </p:spTree>
    <p:extLst>
      <p:ext uri="{BB962C8B-B14F-4D97-AF65-F5344CB8AC3E}">
        <p14:creationId xmlns:p14="http://schemas.microsoft.com/office/powerpoint/2010/main" val="2519039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9336B-82FA-7B4E-9F7F-5F17B42CA344}"/>
              </a:ext>
            </a:extLst>
          </p:cNvPr>
          <p:cNvSpPr>
            <a:spLocks noGrp="1"/>
          </p:cNvSpPr>
          <p:nvPr>
            <p:ph type="title"/>
          </p:nvPr>
        </p:nvSpPr>
        <p:spPr/>
        <p:txBody>
          <a:bodyPr/>
          <a:lstStyle/>
          <a:p>
            <a:r>
              <a:rPr lang="en-US" dirty="0">
                <a:latin typeface="Arial" panose="020B0604020202020204" pitchFamily="34" charset="0"/>
                <a:ea typeface="Times New Roman"/>
                <a:cs typeface="Arial" panose="020B0604020202020204" pitchFamily="34" charset="0"/>
                <a:sym typeface="Times New Roman"/>
              </a:rPr>
              <a:t>Summary/Conclusion</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AB59AEE-65E8-E34C-9294-1FD718833334}"/>
              </a:ext>
            </a:extLst>
          </p:cNvPr>
          <p:cNvSpPr>
            <a:spLocks noGrp="1"/>
          </p:cNvSpPr>
          <p:nvPr>
            <p:ph idx="1"/>
          </p:nvPr>
        </p:nvSpPr>
        <p:spPr>
          <a:xfrm>
            <a:off x="423081" y="2603500"/>
            <a:ext cx="11532357" cy="3416300"/>
          </a:xfrm>
        </p:spPr>
        <p:txBody>
          <a:bodyPr/>
          <a:lstStyle/>
          <a:p>
            <a:pPr lvl="0" indent="-355600">
              <a:lnSpc>
                <a:spcPct val="175000"/>
              </a:lnSpc>
              <a:spcBef>
                <a:spcPts val="0"/>
              </a:spcBef>
              <a:buSzPts val="2000"/>
            </a:pPr>
            <a:endParaRPr lang="en-US" dirty="0">
              <a:solidFill>
                <a:schemeClr val="tx1"/>
              </a:solidFill>
              <a:latin typeface="Arial" panose="020B0604020202020204" pitchFamily="34" charset="0"/>
              <a:ea typeface="Times New Roman"/>
              <a:cs typeface="Arial" panose="020B0604020202020204" pitchFamily="34" charset="0"/>
              <a:sym typeface="Times New Roman"/>
            </a:endParaRPr>
          </a:p>
          <a:p>
            <a:pPr lvl="0" indent="-355600">
              <a:lnSpc>
                <a:spcPct val="175000"/>
              </a:lnSpc>
              <a:spcBef>
                <a:spcPts val="0"/>
              </a:spcBef>
              <a:buSzPts val="2000"/>
            </a:pPr>
            <a:r>
              <a:rPr lang="en-US" dirty="0">
                <a:solidFill>
                  <a:schemeClr val="tx1"/>
                </a:solidFill>
                <a:latin typeface="Arial" panose="020B0604020202020204" pitchFamily="34" charset="0"/>
                <a:ea typeface="Times New Roman"/>
                <a:cs typeface="Arial" panose="020B0604020202020204" pitchFamily="34" charset="0"/>
                <a:sym typeface="Times New Roman"/>
              </a:rPr>
              <a:t>It has been concluded that the checklist includes essential health and safety procedures. Proper cleaning and maintenance reduce the risk of accidents, infections, and allergic reactions for both guests and our team.</a:t>
            </a:r>
          </a:p>
          <a:p>
            <a:pPr lvl="0" indent="-355600">
              <a:lnSpc>
                <a:spcPct val="175000"/>
              </a:lnSpc>
              <a:spcBef>
                <a:spcPts val="0"/>
              </a:spcBef>
              <a:buSzPts val="2000"/>
            </a:pPr>
            <a:endParaRPr lang="en-US" dirty="0">
              <a:solidFill>
                <a:schemeClr val="tx1"/>
              </a:solidFill>
              <a:latin typeface="Arial" panose="020B0604020202020204" pitchFamily="34" charset="0"/>
              <a:ea typeface="Times New Roman"/>
              <a:cs typeface="Arial" panose="020B0604020202020204" pitchFamily="34" charset="0"/>
              <a:sym typeface="Times New Roman"/>
            </a:endParaRPr>
          </a:p>
          <a:p>
            <a:pPr lvl="0" indent="-355600">
              <a:lnSpc>
                <a:spcPct val="175000"/>
              </a:lnSpc>
              <a:spcBef>
                <a:spcPts val="0"/>
              </a:spcBef>
              <a:buSzPts val="2000"/>
            </a:pPr>
            <a:r>
              <a:rPr lang="en-US" dirty="0">
                <a:solidFill>
                  <a:schemeClr val="tx1"/>
                </a:solidFill>
                <a:latin typeface="Arial" panose="020B0604020202020204" pitchFamily="34" charset="0"/>
                <a:ea typeface="Times New Roman"/>
                <a:cs typeface="Arial" panose="020B0604020202020204" pitchFamily="34" charset="0"/>
                <a:sym typeface="Times New Roman"/>
              </a:rPr>
              <a:t>Employees are more skillful at prioritizing tasks, which boosts output and reduces errors. </a:t>
            </a:r>
          </a:p>
          <a:p>
            <a:endParaRPr lang="en-US" dirty="0"/>
          </a:p>
        </p:txBody>
      </p:sp>
    </p:spTree>
    <p:extLst>
      <p:ext uri="{BB962C8B-B14F-4D97-AF65-F5344CB8AC3E}">
        <p14:creationId xmlns:p14="http://schemas.microsoft.com/office/powerpoint/2010/main" val="1062721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2936F-AEEC-6245-BD09-4301E86D1B5C}"/>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7981B51-EF38-1E4F-9929-F2E6B189DA1C}"/>
              </a:ext>
            </a:extLst>
          </p:cNvPr>
          <p:cNvSpPr>
            <a:spLocks noGrp="1"/>
          </p:cNvSpPr>
          <p:nvPr>
            <p:ph idx="1"/>
          </p:nvPr>
        </p:nvSpPr>
        <p:spPr>
          <a:xfrm>
            <a:off x="204717" y="2265528"/>
            <a:ext cx="11750722" cy="4708477"/>
          </a:xfrm>
        </p:spPr>
        <p:txBody>
          <a:bodyPr>
            <a:normAutofit lnSpcReduction="10000"/>
          </a:bodyPr>
          <a:lstStyle/>
          <a:p>
            <a:r>
              <a:rPr lang="en-US" dirty="0">
                <a:solidFill>
                  <a:schemeClr val="tx1"/>
                </a:solidFill>
                <a:latin typeface="Arial" panose="020B0604020202020204" pitchFamily="34" charset="0"/>
                <a:cs typeface="Arial" panose="020B0604020202020204" pitchFamily="34" charset="0"/>
              </a:rPr>
              <a:t>Aon Hewitt , 2013, </a:t>
            </a:r>
            <a:r>
              <a:rPr lang="en-GB" dirty="0">
                <a:solidFill>
                  <a:schemeClr val="tx1"/>
                </a:solidFill>
                <a:latin typeface="Arial" panose="020B0604020202020204" pitchFamily="34" charset="0"/>
                <a:cs typeface="Arial" panose="020B0604020202020204" pitchFamily="34" charset="0"/>
              </a:rPr>
              <a:t>2013 Trends in Global Employee Engagement, Journal available at:  https://</a:t>
            </a:r>
            <a:r>
              <a:rPr lang="en-GB" dirty="0" err="1">
                <a:solidFill>
                  <a:schemeClr val="tx1"/>
                </a:solidFill>
                <a:latin typeface="Arial" panose="020B0604020202020204" pitchFamily="34" charset="0"/>
                <a:cs typeface="Arial" panose="020B0604020202020204" pitchFamily="34" charset="0"/>
              </a:rPr>
              <a:t>www.aon.com</a:t>
            </a:r>
            <a:r>
              <a:rPr lang="en-GB" dirty="0">
                <a:solidFill>
                  <a:schemeClr val="tx1"/>
                </a:solidFill>
                <a:latin typeface="Arial" panose="020B0604020202020204" pitchFamily="34" charset="0"/>
                <a:cs typeface="Arial" panose="020B0604020202020204" pitchFamily="34" charset="0"/>
              </a:rPr>
              <a:t>/attachments/human-capital-consulting/2013_Trends_in_Global_Employee_Engagement_Highlights.pdf  , </a:t>
            </a:r>
            <a:r>
              <a:rPr lang="en-GB" dirty="0" err="1">
                <a:solidFill>
                  <a:schemeClr val="tx1"/>
                </a:solidFill>
                <a:latin typeface="Arial" panose="020B0604020202020204" pitchFamily="34" charset="0"/>
                <a:cs typeface="Arial" panose="020B0604020202020204" pitchFamily="34" charset="0"/>
              </a:rPr>
              <a:t>Accesed</a:t>
            </a:r>
            <a:r>
              <a:rPr lang="en-GB" dirty="0">
                <a:solidFill>
                  <a:schemeClr val="tx1"/>
                </a:solidFill>
                <a:latin typeface="Arial" panose="020B0604020202020204" pitchFamily="34" charset="0"/>
                <a:cs typeface="Arial" panose="020B0604020202020204" pitchFamily="34" charset="0"/>
              </a:rPr>
              <a:t> on 7.10.2023</a:t>
            </a:r>
          </a:p>
          <a:p>
            <a:r>
              <a:rPr lang="en-US" dirty="0">
                <a:solidFill>
                  <a:schemeClr val="tx1"/>
                </a:solidFill>
                <a:latin typeface="Arial" panose="020B0604020202020204" pitchFamily="34" charset="0"/>
                <a:cs typeface="Arial" panose="020B0604020202020204" pitchFamily="34" charset="0"/>
              </a:rPr>
              <a:t>Barber, N. and </a:t>
            </a:r>
            <a:r>
              <a:rPr lang="en-US" dirty="0" err="1">
                <a:solidFill>
                  <a:schemeClr val="tx1"/>
                </a:solidFill>
                <a:latin typeface="Arial" panose="020B0604020202020204" pitchFamily="34" charset="0"/>
                <a:cs typeface="Arial" panose="020B0604020202020204" pitchFamily="34" charset="0"/>
              </a:rPr>
              <a:t>Scarcelli</a:t>
            </a:r>
            <a:r>
              <a:rPr lang="en-US" dirty="0">
                <a:solidFill>
                  <a:schemeClr val="tx1"/>
                </a:solidFill>
                <a:latin typeface="Arial" panose="020B0604020202020204" pitchFamily="34" charset="0"/>
                <a:cs typeface="Arial" panose="020B0604020202020204" pitchFamily="34" charset="0"/>
              </a:rPr>
              <a:t>, J.M., 2019. Clean restrooms: How important are they to restaurant consumers? Journal of Foodservice, 20(6), pp.309-320.</a:t>
            </a:r>
          </a:p>
          <a:p>
            <a:pPr lvl="0" algn="just">
              <a:spcBef>
                <a:spcPts val="810"/>
              </a:spcBef>
              <a:buSzPts val="1050"/>
            </a:pPr>
            <a:r>
              <a:rPr lang="en-US" dirty="0">
                <a:solidFill>
                  <a:schemeClr val="tx1"/>
                </a:solidFill>
                <a:latin typeface="Arial" panose="020B0604020202020204" pitchFamily="34" charset="0"/>
                <a:cs typeface="Arial" panose="020B0604020202020204" pitchFamily="34" charset="0"/>
              </a:rPr>
              <a:t>Bhatnagar, E. and </a:t>
            </a:r>
            <a:r>
              <a:rPr lang="en-US" dirty="0" err="1">
                <a:solidFill>
                  <a:schemeClr val="tx1"/>
                </a:solidFill>
                <a:latin typeface="Arial" panose="020B0604020202020204" pitchFamily="34" charset="0"/>
                <a:cs typeface="Arial" panose="020B0604020202020204" pitchFamily="34" charset="0"/>
              </a:rPr>
              <a:t>Nim</a:t>
            </a:r>
            <a:r>
              <a:rPr lang="en-US" dirty="0">
                <a:solidFill>
                  <a:schemeClr val="tx1"/>
                </a:solidFill>
                <a:latin typeface="Arial" panose="020B0604020202020204" pitchFamily="34" charset="0"/>
                <a:cs typeface="Arial" panose="020B0604020202020204" pitchFamily="34" charset="0"/>
              </a:rPr>
              <a:t>, D., 2019. Impact of housekeeping services and practices on customer satisfaction and repeat business. </a:t>
            </a:r>
            <a:r>
              <a:rPr lang="en-US" dirty="0" err="1">
                <a:solidFill>
                  <a:schemeClr val="tx1"/>
                </a:solidFill>
                <a:latin typeface="Arial" panose="020B0604020202020204" pitchFamily="34" charset="0"/>
                <a:cs typeface="Arial" panose="020B0604020202020204" pitchFamily="34" charset="0"/>
              </a:rPr>
              <a:t>Prabandhan</a:t>
            </a:r>
            <a:r>
              <a:rPr lang="en-US" dirty="0">
                <a:solidFill>
                  <a:schemeClr val="tx1"/>
                </a:solidFill>
                <a:latin typeface="Arial" panose="020B0604020202020204" pitchFamily="34" charset="0"/>
                <a:cs typeface="Arial" panose="020B0604020202020204" pitchFamily="34" charset="0"/>
              </a:rPr>
              <a:t>: Indian Journal of Management, 12(8), pp.46-57.</a:t>
            </a:r>
          </a:p>
          <a:p>
            <a:pPr lvl="0" algn="just">
              <a:spcBef>
                <a:spcPts val="810"/>
              </a:spcBef>
              <a:buSzPts val="1050"/>
            </a:pPr>
            <a:r>
              <a:rPr lang="en-US" dirty="0">
                <a:solidFill>
                  <a:schemeClr val="tx1"/>
                </a:solidFill>
                <a:latin typeface="Arial" panose="020B0604020202020204" pitchFamily="34" charset="0"/>
                <a:cs typeface="Arial" panose="020B0604020202020204" pitchFamily="34" charset="0"/>
              </a:rPr>
              <a:t>de Vries, M., 2022. What can hotels learn content wise from online travel agency websites?. Research in Hospitality Management, 12(3), pp.294-298.</a:t>
            </a:r>
          </a:p>
          <a:p>
            <a:pPr lvl="0" algn="just">
              <a:spcBef>
                <a:spcPts val="810"/>
              </a:spcBef>
              <a:buSzPts val="1050"/>
            </a:pPr>
            <a:r>
              <a:rPr lang="en-US" dirty="0">
                <a:solidFill>
                  <a:schemeClr val="tx1"/>
                </a:solidFill>
                <a:latin typeface="Arial" panose="020B0604020202020204" pitchFamily="34" charset="0"/>
                <a:cs typeface="Arial" panose="020B0604020202020204" pitchFamily="34" charset="0"/>
              </a:rPr>
              <a:t>Grover, S., Kumar, K., Batra, R. and Paul, V.K., 2023. Reliability of Audit Procedures for Life and Fire Safety in Institutional Occupancy Building. Research &amp; Reviews: Journal of Architectural Designing, 4(3), pp.1-13.</a:t>
            </a:r>
          </a:p>
          <a:p>
            <a:pPr lvl="0" algn="just">
              <a:spcBef>
                <a:spcPts val="810"/>
              </a:spcBef>
              <a:buSzPts val="1050"/>
            </a:pPr>
            <a:r>
              <a:rPr lang="en-US" dirty="0">
                <a:solidFill>
                  <a:schemeClr val="tx1"/>
                </a:solidFill>
                <a:latin typeface="Arial" panose="020B0604020202020204" pitchFamily="34" charset="0"/>
                <a:cs typeface="Arial" panose="020B0604020202020204" pitchFamily="34" charset="0"/>
              </a:rPr>
              <a:t>Guy, I.A., </a:t>
            </a:r>
            <a:r>
              <a:rPr lang="en-US" dirty="0" err="1">
                <a:solidFill>
                  <a:schemeClr val="tx1"/>
                </a:solidFill>
                <a:latin typeface="Arial" panose="020B0604020202020204" pitchFamily="34" charset="0"/>
                <a:cs typeface="Arial" panose="020B0604020202020204" pitchFamily="34" charset="0"/>
              </a:rPr>
              <a:t>Kerstein</a:t>
            </a:r>
            <a:r>
              <a:rPr lang="en-US" dirty="0">
                <a:solidFill>
                  <a:schemeClr val="tx1"/>
                </a:solidFill>
                <a:latin typeface="Arial" panose="020B0604020202020204" pitchFamily="34" charset="0"/>
                <a:cs typeface="Arial" panose="020B0604020202020204" pitchFamily="34" charset="0"/>
              </a:rPr>
              <a:t>, R.L. and Brennan, P.A., 2022. How to WHO: lessons from aviation in checklists and debriefs. The Annals of The Royal College of Surgeons of England, 104(7), pp.510-516.</a:t>
            </a:r>
          </a:p>
          <a:p>
            <a:pPr lvl="0" algn="just">
              <a:spcBef>
                <a:spcPts val="810"/>
              </a:spcBef>
              <a:buSzPts val="1050"/>
            </a:pPr>
            <a:r>
              <a:rPr lang="en-US" dirty="0" err="1">
                <a:solidFill>
                  <a:schemeClr val="tx1"/>
                </a:solidFill>
                <a:latin typeface="Arial" panose="020B0604020202020204" pitchFamily="34" charset="0"/>
                <a:cs typeface="Arial" panose="020B0604020202020204" pitchFamily="34" charset="0"/>
              </a:rPr>
              <a:t>Magh</a:t>
            </a:r>
            <a:r>
              <a:rPr lang="en-US" dirty="0">
                <a:solidFill>
                  <a:schemeClr val="tx1"/>
                </a:solidFill>
                <a:latin typeface="Arial" panose="020B0604020202020204" pitchFamily="34" charset="0"/>
                <a:cs typeface="Arial" panose="020B0604020202020204" pitchFamily="34" charset="0"/>
              </a:rPr>
              <a:t> </a:t>
            </a:r>
            <a:r>
              <a:rPr lang="en-US" dirty="0" err="1">
                <a:solidFill>
                  <a:schemeClr val="tx1"/>
                </a:solidFill>
                <a:latin typeface="Arial" panose="020B0604020202020204" pitchFamily="34" charset="0"/>
                <a:cs typeface="Arial" panose="020B0604020202020204" pitchFamily="34" charset="0"/>
              </a:rPr>
              <a:t>Mela</a:t>
            </a:r>
            <a:r>
              <a:rPr lang="en-US" dirty="0">
                <a:solidFill>
                  <a:schemeClr val="tx1"/>
                </a:solidFill>
                <a:latin typeface="Arial" panose="020B0604020202020204" pitchFamily="34" charset="0"/>
                <a:cs typeface="Arial" panose="020B0604020202020204" pitchFamily="34" charset="0"/>
              </a:rPr>
              <a:t>, P., Mishra, S. and Sen, A., 2023. CHAPTER Sanitation Workers and 14 Associated Problems for the Sustainability of Religious Events: a case study of. Constraints in Achieving Sustainability of India, p.195.</a:t>
            </a:r>
          </a:p>
          <a:p>
            <a:endParaRPr lang="en-US" dirty="0"/>
          </a:p>
        </p:txBody>
      </p:sp>
    </p:spTree>
    <p:extLst>
      <p:ext uri="{BB962C8B-B14F-4D97-AF65-F5344CB8AC3E}">
        <p14:creationId xmlns:p14="http://schemas.microsoft.com/office/powerpoint/2010/main" val="1315441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C58CD-8C89-FD49-86F0-BFCAB6513896}"/>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1481D67F-1B2B-9D4B-AE12-0C847B29D7B4}"/>
              </a:ext>
            </a:extLst>
          </p:cNvPr>
          <p:cNvSpPr>
            <a:spLocks noGrp="1"/>
          </p:cNvSpPr>
          <p:nvPr>
            <p:ph idx="1"/>
          </p:nvPr>
        </p:nvSpPr>
        <p:spPr>
          <a:xfrm>
            <a:off x="0" y="2603500"/>
            <a:ext cx="12192000" cy="4384154"/>
          </a:xfrm>
        </p:spPr>
        <p:txBody>
          <a:bodyPr>
            <a:normAutofit/>
          </a:bodyPr>
          <a:lstStyle/>
          <a:p>
            <a:pPr lvl="0" algn="just">
              <a:spcBef>
                <a:spcPts val="810"/>
              </a:spcBef>
              <a:buSzPts val="1050"/>
            </a:pPr>
            <a:r>
              <a:rPr lang="en-US" dirty="0">
                <a:solidFill>
                  <a:schemeClr val="tx1"/>
                </a:solidFill>
                <a:latin typeface="Arial" panose="020B0604020202020204" pitchFamily="34" charset="0"/>
                <a:cs typeface="Arial" panose="020B0604020202020204" pitchFamily="34" charset="0"/>
              </a:rPr>
              <a:t>Nagori, R., 2022. Improving Employee Engagement in Small and Medium Enterprises. In Small Business Management and Control of the Uncertain External Environment (pp. 151-177). Emerald Publishing Limited.</a:t>
            </a:r>
          </a:p>
          <a:p>
            <a:pPr lvl="0" algn="just">
              <a:spcBef>
                <a:spcPts val="810"/>
              </a:spcBef>
              <a:buSzPts val="1050"/>
            </a:pPr>
            <a:r>
              <a:rPr lang="en-US" dirty="0" err="1">
                <a:solidFill>
                  <a:schemeClr val="tx1"/>
                </a:solidFill>
                <a:latin typeface="Arial" panose="020B0604020202020204" pitchFamily="34" charset="0"/>
                <a:cs typeface="Arial" panose="020B0604020202020204" pitchFamily="34" charset="0"/>
              </a:rPr>
              <a:t>Rabiul</a:t>
            </a:r>
            <a:r>
              <a:rPr lang="en-US" dirty="0">
                <a:solidFill>
                  <a:schemeClr val="tx1"/>
                </a:solidFill>
                <a:latin typeface="Arial" panose="020B0604020202020204" pitchFamily="34" charset="0"/>
                <a:cs typeface="Arial" panose="020B0604020202020204" pitchFamily="34" charset="0"/>
              </a:rPr>
              <a:t>, M.K., 2022. Does transactional leadership generate work engagement in the hotel industry? The role of motivating language and job prestige. Journal of Quality Assurance in Hospitality &amp; Tourism, pp.1-25.</a:t>
            </a:r>
          </a:p>
          <a:p>
            <a:pPr lvl="0" algn="just">
              <a:spcBef>
                <a:spcPts val="810"/>
              </a:spcBef>
              <a:buSzPts val="1050"/>
            </a:pPr>
            <a:r>
              <a:rPr lang="en-US" dirty="0" err="1">
                <a:solidFill>
                  <a:schemeClr val="tx1"/>
                </a:solidFill>
                <a:latin typeface="Arial" panose="020B0604020202020204" pitchFamily="34" charset="0"/>
                <a:cs typeface="Arial" panose="020B0604020202020204" pitchFamily="34" charset="0"/>
              </a:rPr>
              <a:t>Rabiul</a:t>
            </a:r>
            <a:r>
              <a:rPr lang="en-US" dirty="0">
                <a:solidFill>
                  <a:schemeClr val="tx1"/>
                </a:solidFill>
                <a:latin typeface="Arial" panose="020B0604020202020204" pitchFamily="34" charset="0"/>
                <a:cs typeface="Arial" panose="020B0604020202020204" pitchFamily="34" charset="0"/>
              </a:rPr>
              <a:t>, M.K., </a:t>
            </a:r>
            <a:r>
              <a:rPr lang="en-US" dirty="0" err="1">
                <a:solidFill>
                  <a:schemeClr val="tx1"/>
                </a:solidFill>
                <a:latin typeface="Arial" panose="020B0604020202020204" pitchFamily="34" charset="0"/>
                <a:cs typeface="Arial" panose="020B0604020202020204" pitchFamily="34" charset="0"/>
              </a:rPr>
              <a:t>Shamsudin</a:t>
            </a:r>
            <a:r>
              <a:rPr lang="en-US" dirty="0">
                <a:solidFill>
                  <a:schemeClr val="tx1"/>
                </a:solidFill>
                <a:latin typeface="Arial" panose="020B0604020202020204" pitchFamily="34" charset="0"/>
                <a:cs typeface="Arial" panose="020B0604020202020204" pitchFamily="34" charset="0"/>
              </a:rPr>
              <a:t>, F.M., Yean, T.F. and </a:t>
            </a:r>
            <a:r>
              <a:rPr lang="en-US" dirty="0" err="1">
                <a:solidFill>
                  <a:schemeClr val="tx1"/>
                </a:solidFill>
                <a:latin typeface="Arial" panose="020B0604020202020204" pitchFamily="34" charset="0"/>
                <a:cs typeface="Arial" panose="020B0604020202020204" pitchFamily="34" charset="0"/>
              </a:rPr>
              <a:t>Patwary</a:t>
            </a:r>
            <a:r>
              <a:rPr lang="en-US" dirty="0">
                <a:solidFill>
                  <a:schemeClr val="tx1"/>
                </a:solidFill>
                <a:latin typeface="Arial" panose="020B0604020202020204" pitchFamily="34" charset="0"/>
                <a:cs typeface="Arial" panose="020B0604020202020204" pitchFamily="34" charset="0"/>
              </a:rPr>
              <a:t>, A.K., 2023. Linking leadership styles to communication competency and work engagement: evidence from the hotel industry. Journal of Hospitality and Tourism Insights, 6(2), pp.425-446.</a:t>
            </a:r>
          </a:p>
          <a:p>
            <a:pPr lvl="0" algn="just">
              <a:spcBef>
                <a:spcPts val="810"/>
              </a:spcBef>
              <a:buSzPts val="1050"/>
            </a:pPr>
            <a:r>
              <a:rPr lang="en-US" dirty="0">
                <a:solidFill>
                  <a:schemeClr val="tx1"/>
                </a:solidFill>
                <a:latin typeface="Arial" panose="020B0604020202020204" pitchFamily="34" charset="0"/>
                <a:cs typeface="Arial" panose="020B0604020202020204" pitchFamily="34" charset="0"/>
              </a:rPr>
              <a:t>Vinod, B., 2022. The Checklist for Competitive Advantage. In Revenue Management in the Lodging Industry: Origins to the Last Frontier (pp. 245-253). Cham: Springer International Publishing.</a:t>
            </a:r>
          </a:p>
          <a:p>
            <a:pPr lvl="0" algn="just">
              <a:spcBef>
                <a:spcPts val="810"/>
              </a:spcBef>
              <a:buSzPts val="1050"/>
            </a:pPr>
            <a:r>
              <a:rPr lang="en-US" dirty="0">
                <a:solidFill>
                  <a:schemeClr val="tx1"/>
                </a:solidFill>
                <a:latin typeface="Arial" panose="020B0604020202020204" pitchFamily="34" charset="0"/>
                <a:cs typeface="Arial" panose="020B0604020202020204" pitchFamily="34" charset="0"/>
              </a:rPr>
              <a:t>Image 1 , available at: https://</a:t>
            </a:r>
            <a:r>
              <a:rPr lang="en-US" dirty="0" err="1">
                <a:solidFill>
                  <a:schemeClr val="tx1"/>
                </a:solidFill>
                <a:latin typeface="Arial" panose="020B0604020202020204" pitchFamily="34" charset="0"/>
                <a:cs typeface="Arial" panose="020B0604020202020204" pitchFamily="34" charset="0"/>
              </a:rPr>
              <a:t>all.accor.com</a:t>
            </a:r>
            <a:r>
              <a:rPr lang="en-US" dirty="0">
                <a:solidFill>
                  <a:schemeClr val="tx1"/>
                </a:solidFill>
                <a:latin typeface="Arial" panose="020B0604020202020204" pitchFamily="34" charset="0"/>
                <a:cs typeface="Arial" panose="020B0604020202020204" pitchFamily="34" charset="0"/>
              </a:rPr>
              <a:t>/hotel/3269/</a:t>
            </a:r>
            <a:r>
              <a:rPr lang="en-US" dirty="0" err="1">
                <a:solidFill>
                  <a:schemeClr val="tx1"/>
                </a:solidFill>
                <a:latin typeface="Arial" panose="020B0604020202020204" pitchFamily="34" charset="0"/>
                <a:cs typeface="Arial" panose="020B0604020202020204" pitchFamily="34" charset="0"/>
              </a:rPr>
              <a:t>index.en.shtml</a:t>
            </a:r>
            <a:endParaRPr lang="en-US" dirty="0">
              <a:solidFill>
                <a:schemeClr val="tx1"/>
              </a:solidFill>
              <a:latin typeface="Arial" panose="020B0604020202020204" pitchFamily="34" charset="0"/>
              <a:cs typeface="Arial" panose="020B0604020202020204" pitchFamily="34" charset="0"/>
            </a:endParaRPr>
          </a:p>
          <a:p>
            <a:r>
              <a:rPr lang="en-US" dirty="0">
                <a:solidFill>
                  <a:schemeClr val="tx1"/>
                </a:solidFill>
                <a:latin typeface="Arial" panose="020B0604020202020204" pitchFamily="34" charset="0"/>
                <a:cs typeface="Arial" panose="020B0604020202020204" pitchFamily="34" charset="0"/>
              </a:rPr>
              <a:t>Image 2, available at: </a:t>
            </a:r>
            <a:r>
              <a:rPr lang="en-US" dirty="0">
                <a:solidFill>
                  <a:schemeClr val="tx1"/>
                </a:solidFill>
                <a:latin typeface="Arial" panose="020B0604020202020204" pitchFamily="34" charset="0"/>
                <a:cs typeface="Arial" panose="020B0604020202020204" pitchFamily="34" charset="0"/>
                <a:hlinkClick r:id="rId2"/>
              </a:rPr>
              <a:t>https://www.aon.com/attachments/human-capital-consulting/2013_Trends_in_Global_Employee_Engagement_Highlights.pdf</a:t>
            </a:r>
            <a:r>
              <a:rPr lang="en-US" dirty="0">
                <a:solidFill>
                  <a:schemeClr val="tx1"/>
                </a:solidFill>
                <a:latin typeface="Arial" panose="020B0604020202020204" pitchFamily="34" charset="0"/>
                <a:cs typeface="Arial" panose="020B0604020202020204" pitchFamily="34" charset="0"/>
              </a:rPr>
              <a:t> , p 3</a:t>
            </a:r>
          </a:p>
        </p:txBody>
      </p:sp>
    </p:spTree>
    <p:extLst>
      <p:ext uri="{BB962C8B-B14F-4D97-AF65-F5344CB8AC3E}">
        <p14:creationId xmlns:p14="http://schemas.microsoft.com/office/powerpoint/2010/main" val="4408099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127</TotalTime>
  <Words>1373</Words>
  <Application>Microsoft Macintosh PowerPoint</Application>
  <PresentationFormat>Widescreen</PresentationFormat>
  <Paragraphs>82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Century Gothic</vt:lpstr>
      <vt:lpstr>Times New Roman</vt:lpstr>
      <vt:lpstr>Wingdings 3</vt:lpstr>
      <vt:lpstr>Ion Boardroom</vt:lpstr>
      <vt:lpstr>TRAINING PRESENTATION</vt:lpstr>
      <vt:lpstr>NOVOTEL LONDON BRIDGE HOTEL</vt:lpstr>
      <vt:lpstr>Table of content</vt:lpstr>
      <vt:lpstr>Introduction</vt:lpstr>
      <vt:lpstr>Importance of the checklist</vt:lpstr>
      <vt:lpstr>Check list </vt:lpstr>
      <vt:lpstr>Consequences of Not Following the Checklist</vt:lpstr>
      <vt:lpstr>Employee Engagement Model</vt:lpstr>
      <vt:lpstr>Contribution of Employee Engagement Model in housekeeping</vt:lpstr>
      <vt:lpstr>How to maintain brand standards by following checklist</vt:lpstr>
      <vt:lpstr>How to maintain safety procedures by following checklist</vt:lpstr>
      <vt:lpstr>Summary/Conclusion</vt:lpstr>
      <vt:lpstr>References</vt:lpstr>
      <vt:lpstr>References</vt:lpstr>
    </vt:vector>
  </TitlesOfParts>
  <Company/>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Microsoft Office User</dc:creator>
  <cp:lastModifiedBy>Microsoft Office User</cp:lastModifiedBy>
  <cp:revision>12</cp:revision>
  <dcterms:created xsi:type="dcterms:W3CDTF">2023-11-07T09:45:41Z</dcterms:created>
  <dcterms:modified xsi:type="dcterms:W3CDTF">2023-11-07T20:39:54Z</dcterms:modified>
</cp:coreProperties>
</file>