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3"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12192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760A77-7CB0-E047-86C9-EB2247C4328C}" v="11" dt="2026-07-12T12:06:12.8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4984"/>
    <p:restoredTop sz="94610"/>
  </p:normalViewPr>
  <p:slideViewPr>
    <p:cSldViewPr snapToGrid="0" snapToObjects="1">
      <p:cViewPr varScale="1">
        <p:scale>
          <a:sx n="87" d="100"/>
          <a:sy n="87" d="100"/>
        </p:scale>
        <p:origin x="200" y="2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34525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Board members. My name is Kremena Nedelcheva, and as Director I've been asked to set out how we can turn our proposed partnership between Sterling Precision Engineering and Donghai Industrial Group into a successful, durable deal. Both firms are direct counterparts in precision industrial manufacturing, so the commercial case is already strong -- what I want to focus on today is the cultural dimension, because that is where deals like this usually succeed or fail. This should take about 10 minutes, leaving 5 minutes for questions.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Here's the shape of the talk: I'll define culture and its elements, introduce Hofstede's theory as our analytical lens, walk through the specific cultural elements we need to overcome when negotiating with Donghai Industrial Group, set out concrete negotiation strategies, and close with why adaptability is the deciding factor. Reference list is at the end for anyone who wants to follow up on the sources.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start with what we mean by culture. Hofstede defined it as 'the collective programming of the mind' -- essentially the shared assumptions a group doesn't even notice it's making. In a negotiation, culture isn't decoration -- it determines how trust gets built, what counts as respectful communication, who's allowed to make decisions, and how the other side views contracts and risk. Get this wrong, and it doesn't read as a cultural misstep -- it reads as bad-faith negotiating.</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helps to picture culture as an iceberg. Above the waterline are the visible things -- language, dress, gift-giving, business card etiquette -- easy to prepare for with a briefing pack. Below the waterline is what actually sinks deals: values, hierarchy assumptions, time orientation, how face and trust work, decision-making norms, and attitudes to contracts. Our preparation needs to go well below the waterline, not just cover the visible etiquette.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analyse this systematically rather than anecdotally, I'm using Hofstede's Cultural Dimensions Theory. Hofstede studied over 100,000 IBM employees across more than 50 countries and identified measurable dimensions on which national cultures differ. It's the most widely used framework in international business precisely because it turns 'they're just different' into specific, actionable variables. Four dimensions matter most for us: Power Distance, Individualism, Uncertainty Avoidance, and Long-Term Orientation.</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chart shows the UK and China scored on those four dimensions. The gaps are stark. China scores 80 on Power Distance versus our 35 -- hierarchy and seniority must be visibly respected. China scores 20 on Individualism against our 89 -- decisions are collective, not individual. China scores 87 on Long-Term Orientation versus our 51 -- patience is rewarded over quick wins. The one area of genuine common ground is Uncertainty Avoidance, which is similar on both sides -- both cultures are moderately comfortable with ambiguity, which should make process flexibility easier to agree.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Two concepts sit underneath those numbers and translate them into daily behaviour. Guanxi is the network of personal trust and mutual obligation built over time -- in China, business grows out of relationship; in the UK we're more used to relationship growing out of a signed contract. Mianzi, or face, is about dignity and reputation. Public criticism, a blunt refusal, or proving someone wrong in front of colleagues causes real and lasting damage -- to us as much as to them. Rushing guanxi or ignoring face are the two most common ways UK negotiators unintentionally derail a promising deal.</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more elements to flag. Hierarchy means the most senior person in the room is expected to lead -- sending a junior negotiator, or letting juniors contradict seniors, reads as disrespect. High-context communication means a lot of the real message is in tone, silence, and what's left unsaid -- a 'yes' can mean 'I hear you', not 'I agree', so we need to read between the lines rather than take statements at face value. And long-term time orientation means they're evaluating us as a multi-year partner from the first meeting, not judging us on how fast we can close.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what do we actually do differently? First: invest in guanxi before the deal is even on the table. That means relationship-building visits, plant tours, and shared meals before we discuss commercial terms; sending the same team consistently so trust compounds; using a trusted, well-connected intermediary who can vouch for us; and, critically, budgeting real calendar time for this -- rushing the social stage is the single most common UK error.</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Second: communicate with face in mind. Never disagree or correct someone publicly -- raise concerns privately or through the intermediary. Learn to read indirect signals -- hesitation or a vague 'we'll consider it' is meaningful feedback, not agreement. Brief our interpreter to carry cultural nuance, not just translate words. And always frame our proposals so that saying yes enhances their standing, not just ours.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Third: match their hierarchy and pace. Send genuinely senior decision-makers -- a Director-led delegation signals this is a Board priority. Respect speaking order and address the most senior counterpart first. Expect collective, slower decision-making as approvals move through their organisation, and build that into our timeline. And stay patient without becoming passive -- use the slower pace to deepen the relationship and refine terms.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Fourth: treat the contract as a living framework, not a finish line. Present it as the formal record of a relationship we've already built. Build in scheduled review points, not just legal clauses. Keep a named relationship owner after signing, because guanxi needs maintenance. And commit to the next visit before we even leave the table -- that single act signals long-term intent more than any clause we could draft.</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the commercial logic of this partnership is sound. The real risk here is cultural, not financial. Hofstede's dimensions show us precisely where our expectations and theirs diverge; guanxi, face, hierarchy and time orientation aren't soft details -- they determine whether this deal happens at all. A negotiator who adapts, without losing sight of our own commercial objectives, is the one who builds the trust needed for better long-term terms. My recommendation to the Board is a phased, relationship-first negotiation plan -- not a fast-track close. Thank you -- I'm happy to take questions.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academic and practitioner sources underpinning today's analysis, available for the Board's own reading if useful.</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E2BE4-0ED1-BB66-272C-478F7D4A275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56977A2-98BC-C3FE-C6E5-AEAD45843F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82A2A2A-D4FE-2842-F8DA-BE0C11941B83}"/>
              </a:ext>
            </a:extLst>
          </p:cNvPr>
          <p:cNvSpPr>
            <a:spLocks noGrp="1"/>
          </p:cNvSpPr>
          <p:nvPr>
            <p:ph type="dt" sz="half" idx="10"/>
          </p:nvPr>
        </p:nvSpPr>
        <p:spPr/>
        <p:txBody>
          <a:bodyPr/>
          <a:lstStyle/>
          <a:p>
            <a:fld id="{9AB3A824-1A51-4B26-AD58-A6D8E14F6C04}" type="datetimeFigureOut">
              <a:rPr lang="en-US" smtClean="0"/>
              <a:t>7/12/26</a:t>
            </a:fld>
            <a:endParaRPr lang="en-US" dirty="0"/>
          </a:p>
        </p:txBody>
      </p:sp>
      <p:sp>
        <p:nvSpPr>
          <p:cNvPr id="5" name="Footer Placeholder 4">
            <a:extLst>
              <a:ext uri="{FF2B5EF4-FFF2-40B4-BE49-F238E27FC236}">
                <a16:creationId xmlns:a16="http://schemas.microsoft.com/office/drawing/2014/main" id="{A7D42FB2-0036-C32F-BBCB-EAE46386F2ED}"/>
              </a:ext>
            </a:extLst>
          </p:cNvPr>
          <p:cNvSpPr>
            <a:spLocks noGrp="1"/>
          </p:cNvSpPr>
          <p:nvPr>
            <p:ph type="ftr" sz="quarter" idx="11"/>
          </p:nvPr>
        </p:nvSpPr>
        <p:spPr/>
        <p:txBody>
          <a:bodyPr/>
          <a:lstStyle/>
          <a:p>
            <a:r>
              <a:rPr lang="en-US"/>
              <a:t>
              </a:t>
            </a:r>
            <a:endParaRPr lang="en-US" dirty="0"/>
          </a:p>
        </p:txBody>
      </p:sp>
      <p:sp>
        <p:nvSpPr>
          <p:cNvPr id="6" name="Slide Number Placeholder 5">
            <a:extLst>
              <a:ext uri="{FF2B5EF4-FFF2-40B4-BE49-F238E27FC236}">
                <a16:creationId xmlns:a16="http://schemas.microsoft.com/office/drawing/2014/main" id="{0292FC5F-E9FA-8577-E215-41DDF69668C8}"/>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3989520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4D6D1-F97D-4F34-576D-3894EE9158D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B7F987B-5367-3C20-1ADC-AB4796881FC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AE7A123-2A13-FBC4-ED75-B3B8571D0FBB}"/>
              </a:ext>
            </a:extLst>
          </p:cNvPr>
          <p:cNvSpPr>
            <a:spLocks noGrp="1"/>
          </p:cNvSpPr>
          <p:nvPr>
            <p:ph type="dt" sz="half" idx="10"/>
          </p:nvPr>
        </p:nvSpPr>
        <p:spPr/>
        <p:txBody>
          <a:bodyPr/>
          <a:lstStyle/>
          <a:p>
            <a:fld id="{97D162C4-EDD9-4389-A98B-B87ECEA2A816}" type="datetimeFigureOut">
              <a:rPr lang="en-US" smtClean="0"/>
              <a:t>7/12/26</a:t>
            </a:fld>
            <a:endParaRPr lang="en-US" dirty="0"/>
          </a:p>
        </p:txBody>
      </p:sp>
      <p:sp>
        <p:nvSpPr>
          <p:cNvPr id="5" name="Footer Placeholder 4">
            <a:extLst>
              <a:ext uri="{FF2B5EF4-FFF2-40B4-BE49-F238E27FC236}">
                <a16:creationId xmlns:a16="http://schemas.microsoft.com/office/drawing/2014/main" id="{76EDDCA4-C75B-3758-25AC-63F687CDF901}"/>
              </a:ext>
            </a:extLst>
          </p:cNvPr>
          <p:cNvSpPr>
            <a:spLocks noGrp="1"/>
          </p:cNvSpPr>
          <p:nvPr>
            <p:ph type="ftr" sz="quarter" idx="11"/>
          </p:nvPr>
        </p:nvSpPr>
        <p:spPr/>
        <p:txBody>
          <a:bodyPr/>
          <a:lstStyle/>
          <a:p>
            <a:r>
              <a:rPr lang="en-US"/>
              <a:t>
              </a:t>
            </a:r>
            <a:endParaRPr lang="en-US" dirty="0"/>
          </a:p>
        </p:txBody>
      </p:sp>
      <p:sp>
        <p:nvSpPr>
          <p:cNvPr id="6" name="Slide Number Placeholder 5">
            <a:extLst>
              <a:ext uri="{FF2B5EF4-FFF2-40B4-BE49-F238E27FC236}">
                <a16:creationId xmlns:a16="http://schemas.microsoft.com/office/drawing/2014/main" id="{5BFEF994-CED8-F99D-8BD7-6CB440DD1AF6}"/>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0193708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D5D2C-F8F1-8C1E-3821-BA029CA4E57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8116419-71EB-EC3D-A51B-EE9B2A7E3E2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FEDE709-B9AB-F5D8-719D-8B0B2A962C66}"/>
              </a:ext>
            </a:extLst>
          </p:cNvPr>
          <p:cNvSpPr>
            <a:spLocks noGrp="1"/>
          </p:cNvSpPr>
          <p:nvPr>
            <p:ph type="dt" sz="half" idx="10"/>
          </p:nvPr>
        </p:nvSpPr>
        <p:spPr/>
        <p:txBody>
          <a:bodyPr/>
          <a:lstStyle/>
          <a:p>
            <a:fld id="{3E5059C3-6A89-4494-99FF-5A4D6FFD50EB}" type="datetimeFigureOut">
              <a:rPr lang="en-US" smtClean="0"/>
              <a:t>7/12/26</a:t>
            </a:fld>
            <a:endParaRPr lang="en-US" dirty="0"/>
          </a:p>
        </p:txBody>
      </p:sp>
      <p:sp>
        <p:nvSpPr>
          <p:cNvPr id="5" name="Footer Placeholder 4">
            <a:extLst>
              <a:ext uri="{FF2B5EF4-FFF2-40B4-BE49-F238E27FC236}">
                <a16:creationId xmlns:a16="http://schemas.microsoft.com/office/drawing/2014/main" id="{38603D0F-E385-74C9-E261-61AEA78F75DA}"/>
              </a:ext>
            </a:extLst>
          </p:cNvPr>
          <p:cNvSpPr>
            <a:spLocks noGrp="1"/>
          </p:cNvSpPr>
          <p:nvPr>
            <p:ph type="ftr" sz="quarter" idx="11"/>
          </p:nvPr>
        </p:nvSpPr>
        <p:spPr/>
        <p:txBody>
          <a:bodyPr/>
          <a:lstStyle/>
          <a:p>
            <a:r>
              <a:rPr lang="en-US"/>
              <a:t>
              </a:t>
            </a:r>
            <a:endParaRPr lang="en-US" dirty="0"/>
          </a:p>
        </p:txBody>
      </p:sp>
      <p:sp>
        <p:nvSpPr>
          <p:cNvPr id="6" name="Slide Number Placeholder 5">
            <a:extLst>
              <a:ext uri="{FF2B5EF4-FFF2-40B4-BE49-F238E27FC236}">
                <a16:creationId xmlns:a16="http://schemas.microsoft.com/office/drawing/2014/main" id="{E948FD67-77CC-F037-D158-40F015B02FF9}"/>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6918145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A92CE-976C-28E8-3818-9AEAE6280E7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64C3-DECF-36C7-5269-00F2D78181A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2CA832A-43A5-19B0-9766-B17B170190C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62452E6-517D-77F8-B5DC-B817F253A443}"/>
              </a:ext>
            </a:extLst>
          </p:cNvPr>
          <p:cNvSpPr>
            <a:spLocks noGrp="1"/>
          </p:cNvSpPr>
          <p:nvPr>
            <p:ph type="dt" sz="half" idx="10"/>
          </p:nvPr>
        </p:nvSpPr>
        <p:spPr/>
        <p:txBody>
          <a:bodyPr/>
          <a:lstStyle/>
          <a:p>
            <a:fld id="{CA954B2F-12DE-47F5-8894-472B206D2E1E}" type="datetimeFigureOut">
              <a:rPr lang="en-US" smtClean="0"/>
              <a:t>7/12/26</a:t>
            </a:fld>
            <a:endParaRPr lang="en-US" dirty="0"/>
          </a:p>
        </p:txBody>
      </p:sp>
      <p:sp>
        <p:nvSpPr>
          <p:cNvPr id="6" name="Footer Placeholder 5">
            <a:extLst>
              <a:ext uri="{FF2B5EF4-FFF2-40B4-BE49-F238E27FC236}">
                <a16:creationId xmlns:a16="http://schemas.microsoft.com/office/drawing/2014/main" id="{E9E353CD-1992-240F-9319-415FB5CD6835}"/>
              </a:ext>
            </a:extLst>
          </p:cNvPr>
          <p:cNvSpPr>
            <a:spLocks noGrp="1"/>
          </p:cNvSpPr>
          <p:nvPr>
            <p:ph type="ftr" sz="quarter" idx="11"/>
          </p:nvPr>
        </p:nvSpPr>
        <p:spPr/>
        <p:txBody>
          <a:bodyPr/>
          <a:lstStyle/>
          <a:p>
            <a:r>
              <a:rPr lang="en-US"/>
              <a:t>
              </a:t>
            </a:r>
            <a:endParaRPr lang="en-US" dirty="0"/>
          </a:p>
        </p:txBody>
      </p:sp>
      <p:sp>
        <p:nvSpPr>
          <p:cNvPr id="7" name="Slide Number Placeholder 6">
            <a:extLst>
              <a:ext uri="{FF2B5EF4-FFF2-40B4-BE49-F238E27FC236}">
                <a16:creationId xmlns:a16="http://schemas.microsoft.com/office/drawing/2014/main" id="{A685087A-F99D-DD4D-DAB7-A7EF5BB89460}"/>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0019464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6D469-7E39-9CD0-80EB-2EB176EFE28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82823C9-7215-ACD8-E742-77D45293A05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93766D5-45BE-001D-4478-64A0D1FDE6C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DDFBFDC-8DFA-2685-EEC6-69B6F24D11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A3DB08D-7421-9309-A35C-61D73BCB65B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F003414-4E2E-B9DD-6FF1-4B7964FEFC6F}"/>
              </a:ext>
            </a:extLst>
          </p:cNvPr>
          <p:cNvSpPr>
            <a:spLocks noGrp="1"/>
          </p:cNvSpPr>
          <p:nvPr>
            <p:ph type="dt" sz="half" idx="10"/>
          </p:nvPr>
        </p:nvSpPr>
        <p:spPr/>
        <p:txBody>
          <a:bodyPr/>
          <a:lstStyle/>
          <a:p>
            <a:fld id="{3CBC1C18-307B-4F68-A007-B5B542270E8D}" type="datetimeFigureOut">
              <a:rPr lang="en-US" smtClean="0"/>
              <a:t>7/12/26</a:t>
            </a:fld>
            <a:endParaRPr lang="en-US" dirty="0"/>
          </a:p>
        </p:txBody>
      </p:sp>
      <p:sp>
        <p:nvSpPr>
          <p:cNvPr id="8" name="Footer Placeholder 7">
            <a:extLst>
              <a:ext uri="{FF2B5EF4-FFF2-40B4-BE49-F238E27FC236}">
                <a16:creationId xmlns:a16="http://schemas.microsoft.com/office/drawing/2014/main" id="{281C3A42-CF05-241B-8827-2B0546D761A7}"/>
              </a:ext>
            </a:extLst>
          </p:cNvPr>
          <p:cNvSpPr>
            <a:spLocks noGrp="1"/>
          </p:cNvSpPr>
          <p:nvPr>
            <p:ph type="ftr" sz="quarter" idx="11"/>
          </p:nvPr>
        </p:nvSpPr>
        <p:spPr/>
        <p:txBody>
          <a:bodyPr/>
          <a:lstStyle/>
          <a:p>
            <a:r>
              <a:rPr lang="en-US"/>
              <a:t>
              </a:t>
            </a:r>
            <a:endParaRPr lang="en-US" dirty="0"/>
          </a:p>
        </p:txBody>
      </p:sp>
      <p:sp>
        <p:nvSpPr>
          <p:cNvPr id="9" name="Slide Number Placeholder 8">
            <a:extLst>
              <a:ext uri="{FF2B5EF4-FFF2-40B4-BE49-F238E27FC236}">
                <a16:creationId xmlns:a16="http://schemas.microsoft.com/office/drawing/2014/main" id="{60EF1D4F-9C24-D48B-A467-531F10CB0118}"/>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83216546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58BDA-7161-E7DE-67EF-7F27A418931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FB24F18-3B57-48AD-93ED-E2F093CD6FD7}"/>
              </a:ext>
            </a:extLst>
          </p:cNvPr>
          <p:cNvSpPr>
            <a:spLocks noGrp="1"/>
          </p:cNvSpPr>
          <p:nvPr>
            <p:ph type="dt" sz="half" idx="10"/>
          </p:nvPr>
        </p:nvSpPr>
        <p:spPr/>
        <p:txBody>
          <a:bodyPr/>
          <a:lstStyle/>
          <a:p>
            <a:fld id="{1FAF3416-4057-4DAA-829D-4CA07428D088}" type="datetimeFigureOut">
              <a:rPr lang="en-US" smtClean="0"/>
              <a:t>7/12/26</a:t>
            </a:fld>
            <a:endParaRPr lang="en-US" dirty="0"/>
          </a:p>
        </p:txBody>
      </p:sp>
      <p:sp>
        <p:nvSpPr>
          <p:cNvPr id="4" name="Footer Placeholder 3">
            <a:extLst>
              <a:ext uri="{FF2B5EF4-FFF2-40B4-BE49-F238E27FC236}">
                <a16:creationId xmlns:a16="http://schemas.microsoft.com/office/drawing/2014/main" id="{D081C36E-2876-7821-CB3A-E6BC6F9BDA91}"/>
              </a:ext>
            </a:extLst>
          </p:cNvPr>
          <p:cNvSpPr>
            <a:spLocks noGrp="1"/>
          </p:cNvSpPr>
          <p:nvPr>
            <p:ph type="ftr" sz="quarter" idx="11"/>
          </p:nvPr>
        </p:nvSpPr>
        <p:spPr/>
        <p:txBody>
          <a:bodyPr/>
          <a:lstStyle/>
          <a:p>
            <a:r>
              <a:rPr lang="en-US"/>
              <a:t>
              </a:t>
            </a:r>
            <a:endParaRPr lang="en-US" dirty="0"/>
          </a:p>
        </p:txBody>
      </p:sp>
      <p:sp>
        <p:nvSpPr>
          <p:cNvPr id="5" name="Slide Number Placeholder 4">
            <a:extLst>
              <a:ext uri="{FF2B5EF4-FFF2-40B4-BE49-F238E27FC236}">
                <a16:creationId xmlns:a16="http://schemas.microsoft.com/office/drawing/2014/main" id="{9BCED03D-E762-44D4-94A7-57E55CFD455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52626562"/>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A893D7-7A08-CE4D-B3A4-450581F7CE7A}"/>
              </a:ext>
            </a:extLst>
          </p:cNvPr>
          <p:cNvSpPr>
            <a:spLocks noGrp="1"/>
          </p:cNvSpPr>
          <p:nvPr>
            <p:ph type="dt" sz="half" idx="10"/>
          </p:nvPr>
        </p:nvSpPr>
        <p:spPr/>
        <p:txBody>
          <a:bodyPr/>
          <a:lstStyle/>
          <a:p>
            <a:fld id="{921D9284-D300-4297-87F7-E791DCC15DB1}" type="datetimeFigureOut">
              <a:rPr lang="en-US" smtClean="0"/>
              <a:t>7/12/26</a:t>
            </a:fld>
            <a:endParaRPr lang="en-US" dirty="0"/>
          </a:p>
        </p:txBody>
      </p:sp>
      <p:sp>
        <p:nvSpPr>
          <p:cNvPr id="3" name="Footer Placeholder 2">
            <a:extLst>
              <a:ext uri="{FF2B5EF4-FFF2-40B4-BE49-F238E27FC236}">
                <a16:creationId xmlns:a16="http://schemas.microsoft.com/office/drawing/2014/main" id="{D2893EAA-9498-EB8E-4664-A82C9B50493F}"/>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9A7E3029-0B84-3374-EA48-CF24774A1BF3}"/>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151578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C33EA-B6A8-6FF3-9551-3FE110B9FB8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23D2EA5-4D51-011E-F175-F7E9DA0F3E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8C94609-9AE3-39A2-5728-921AC3C386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FF2DE18-98F0-2A9D-19EE-D631C31A6B49}"/>
              </a:ext>
            </a:extLst>
          </p:cNvPr>
          <p:cNvSpPr>
            <a:spLocks noGrp="1"/>
          </p:cNvSpPr>
          <p:nvPr>
            <p:ph type="dt" sz="half" idx="10"/>
          </p:nvPr>
        </p:nvSpPr>
        <p:spPr/>
        <p:txBody>
          <a:bodyPr/>
          <a:lstStyle/>
          <a:p>
            <a:fld id="{37D525BB-DA17-4BA0-B3C8-3AC3ABC827E6}" type="datetimeFigureOut">
              <a:rPr lang="en-US" smtClean="0"/>
              <a:t>7/12/26</a:t>
            </a:fld>
            <a:endParaRPr lang="en-US" dirty="0"/>
          </a:p>
        </p:txBody>
      </p:sp>
      <p:sp>
        <p:nvSpPr>
          <p:cNvPr id="6" name="Footer Placeholder 5">
            <a:extLst>
              <a:ext uri="{FF2B5EF4-FFF2-40B4-BE49-F238E27FC236}">
                <a16:creationId xmlns:a16="http://schemas.microsoft.com/office/drawing/2014/main" id="{CE6EB99F-4CB1-116C-9260-D1AFCF97701A}"/>
              </a:ext>
            </a:extLst>
          </p:cNvPr>
          <p:cNvSpPr>
            <a:spLocks noGrp="1"/>
          </p:cNvSpPr>
          <p:nvPr>
            <p:ph type="ftr" sz="quarter" idx="11"/>
          </p:nvPr>
        </p:nvSpPr>
        <p:spPr/>
        <p:txBody>
          <a:bodyPr/>
          <a:lstStyle/>
          <a:p>
            <a:r>
              <a:rPr lang="en-US"/>
              <a:t>
              </a:t>
            </a:r>
            <a:endParaRPr lang="en-US" dirty="0"/>
          </a:p>
        </p:txBody>
      </p:sp>
      <p:sp>
        <p:nvSpPr>
          <p:cNvPr id="7" name="Slide Number Placeholder 6">
            <a:extLst>
              <a:ext uri="{FF2B5EF4-FFF2-40B4-BE49-F238E27FC236}">
                <a16:creationId xmlns:a16="http://schemas.microsoft.com/office/drawing/2014/main" id="{E96C1B34-EC4D-165C-3CC0-757553412B79}"/>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7464399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8BE12-A2B3-70C6-5FA4-745B1B01FD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CBD7227-ADB6-D673-E4EE-685CFFCDE0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531481B-450B-8574-6746-5189B6AD19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169AC09-78D5-98DB-14AE-87D87BB0B41F}"/>
              </a:ext>
            </a:extLst>
          </p:cNvPr>
          <p:cNvSpPr>
            <a:spLocks noGrp="1"/>
          </p:cNvSpPr>
          <p:nvPr>
            <p:ph type="dt" sz="half" idx="10"/>
          </p:nvPr>
        </p:nvSpPr>
        <p:spPr/>
        <p:txBody>
          <a:bodyPr/>
          <a:lstStyle/>
          <a:p>
            <a:fld id="{B16C4C9A-3960-41CF-A4E9-2A8FB932454B}" type="datetimeFigureOut">
              <a:rPr lang="en-US" smtClean="0"/>
              <a:t>7/12/26</a:t>
            </a:fld>
            <a:endParaRPr lang="en-US" dirty="0"/>
          </a:p>
        </p:txBody>
      </p:sp>
      <p:sp>
        <p:nvSpPr>
          <p:cNvPr id="6" name="Footer Placeholder 5">
            <a:extLst>
              <a:ext uri="{FF2B5EF4-FFF2-40B4-BE49-F238E27FC236}">
                <a16:creationId xmlns:a16="http://schemas.microsoft.com/office/drawing/2014/main" id="{24A478DC-40B5-7EA9-B69D-6B4629F8EC4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1798CCB-63C6-42E3-66D0-FA1E0F1D65E6}"/>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0363003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F4FE3-6586-5A89-19E5-89B805DB4B5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F76757-2577-E09C-FA59-D36E6C52C24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17047C2-6F41-529C-B0E4-5B44802CAE9E}"/>
              </a:ext>
            </a:extLst>
          </p:cNvPr>
          <p:cNvSpPr>
            <a:spLocks noGrp="1"/>
          </p:cNvSpPr>
          <p:nvPr>
            <p:ph type="dt" sz="half" idx="10"/>
          </p:nvPr>
        </p:nvSpPr>
        <p:spPr/>
        <p:txBody>
          <a:bodyPr/>
          <a:lstStyle/>
          <a:p>
            <a:fld id="{D857E33E-8B18-4087-B112-809917729534}" type="datetimeFigureOut">
              <a:rPr lang="en-US" smtClean="0"/>
              <a:t>7/12/26</a:t>
            </a:fld>
            <a:endParaRPr lang="en-US" dirty="0"/>
          </a:p>
        </p:txBody>
      </p:sp>
      <p:sp>
        <p:nvSpPr>
          <p:cNvPr id="5" name="Footer Placeholder 4">
            <a:extLst>
              <a:ext uri="{FF2B5EF4-FFF2-40B4-BE49-F238E27FC236}">
                <a16:creationId xmlns:a16="http://schemas.microsoft.com/office/drawing/2014/main" id="{DE85E13E-4DC8-D03C-E755-57A06E1AB88B}"/>
              </a:ext>
            </a:extLst>
          </p:cNvPr>
          <p:cNvSpPr>
            <a:spLocks noGrp="1"/>
          </p:cNvSpPr>
          <p:nvPr>
            <p:ph type="ftr" sz="quarter" idx="11"/>
          </p:nvPr>
        </p:nvSpPr>
        <p:spPr/>
        <p:txBody>
          <a:bodyPr/>
          <a:lstStyle/>
          <a:p>
            <a:r>
              <a:rPr lang="en-US"/>
              <a:t>
              </a:t>
            </a:r>
            <a:endParaRPr lang="en-US" dirty="0"/>
          </a:p>
        </p:txBody>
      </p:sp>
      <p:sp>
        <p:nvSpPr>
          <p:cNvPr id="6" name="Slide Number Placeholder 5">
            <a:extLst>
              <a:ext uri="{FF2B5EF4-FFF2-40B4-BE49-F238E27FC236}">
                <a16:creationId xmlns:a16="http://schemas.microsoft.com/office/drawing/2014/main" id="{162DDF2A-4956-A97D-F1F7-6229E0C2965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992417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A790D50-9789-5C4D-1DBB-55E8FBE3915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9499983-1655-72A7-13F2-8C8CF0B94FF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A1DBCF-8645-BEA1-91A9-F05E6C8035A9}"/>
              </a:ext>
            </a:extLst>
          </p:cNvPr>
          <p:cNvSpPr>
            <a:spLocks noGrp="1"/>
          </p:cNvSpPr>
          <p:nvPr>
            <p:ph type="dt" sz="half" idx="10"/>
          </p:nvPr>
        </p:nvSpPr>
        <p:spPr/>
        <p:txBody>
          <a:bodyPr/>
          <a:lstStyle/>
          <a:p>
            <a:fld id="{D3FFE419-2371-464F-8239-3959401C3561}" type="datetimeFigureOut">
              <a:rPr lang="en-US" smtClean="0"/>
              <a:t>7/12/26</a:t>
            </a:fld>
            <a:endParaRPr lang="en-US" dirty="0"/>
          </a:p>
        </p:txBody>
      </p:sp>
      <p:sp>
        <p:nvSpPr>
          <p:cNvPr id="5" name="Footer Placeholder 4">
            <a:extLst>
              <a:ext uri="{FF2B5EF4-FFF2-40B4-BE49-F238E27FC236}">
                <a16:creationId xmlns:a16="http://schemas.microsoft.com/office/drawing/2014/main" id="{69AB00D1-51AA-B0B7-F1F8-CAF70551D279}"/>
              </a:ext>
            </a:extLst>
          </p:cNvPr>
          <p:cNvSpPr>
            <a:spLocks noGrp="1"/>
          </p:cNvSpPr>
          <p:nvPr>
            <p:ph type="ftr" sz="quarter" idx="11"/>
          </p:nvPr>
        </p:nvSpPr>
        <p:spPr/>
        <p:txBody>
          <a:bodyPr/>
          <a:lstStyle/>
          <a:p>
            <a:r>
              <a:rPr lang="en-US"/>
              <a:t>
              </a:t>
            </a:r>
            <a:endParaRPr lang="en-US" dirty="0"/>
          </a:p>
        </p:txBody>
      </p:sp>
      <p:sp>
        <p:nvSpPr>
          <p:cNvPr id="6" name="Slide Number Placeholder 5">
            <a:extLst>
              <a:ext uri="{FF2B5EF4-FFF2-40B4-BE49-F238E27FC236}">
                <a16:creationId xmlns:a16="http://schemas.microsoft.com/office/drawing/2014/main" id="{3DE79496-9B14-F604-0485-44E590A4C385}"/>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1644512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24755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08E60F-5A78-57AE-5B41-000ABD63F0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75E345B-B1B9-2DC0-89BE-B657598B51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B5E366-0470-D1B1-C7DE-1F9DEFA8DD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CBC1C18-307B-4F68-A007-B5B542270E8D}" type="datetimeFigureOut">
              <a:rPr lang="en-US" smtClean="0"/>
              <a:t>7/12/26</a:t>
            </a:fld>
            <a:endParaRPr lang="en-US" dirty="0"/>
          </a:p>
        </p:txBody>
      </p:sp>
      <p:sp>
        <p:nvSpPr>
          <p:cNvPr id="5" name="Footer Placeholder 4">
            <a:extLst>
              <a:ext uri="{FF2B5EF4-FFF2-40B4-BE49-F238E27FC236}">
                <a16:creationId xmlns:a16="http://schemas.microsoft.com/office/drawing/2014/main" id="{F8FD99E8-095A-932D-FB96-D034F77995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
              </a:t>
            </a:r>
            <a:endParaRPr lang="en-US" dirty="0"/>
          </a:p>
        </p:txBody>
      </p:sp>
      <p:sp>
        <p:nvSpPr>
          <p:cNvPr id="6" name="Slide Number Placeholder 5">
            <a:extLst>
              <a:ext uri="{FF2B5EF4-FFF2-40B4-BE49-F238E27FC236}">
                <a16:creationId xmlns:a16="http://schemas.microsoft.com/office/drawing/2014/main" id="{599A2E42-D242-038C-63D1-60EB62565C6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999122491"/>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 id="2147483785"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3203A"/>
        </a:solidFill>
        <a:effectLst/>
      </p:bgPr>
    </p:bg>
    <p:spTree>
      <p:nvGrpSpPr>
        <p:cNvPr id="1" name=""/>
        <p:cNvGrpSpPr/>
        <p:nvPr/>
      </p:nvGrpSpPr>
      <p:grpSpPr>
        <a:xfrm>
          <a:off x="0" y="0"/>
          <a:ext cx="0" cy="0"/>
          <a:chOff x="0" y="0"/>
          <a:chExt cx="0" cy="0"/>
        </a:xfrm>
      </p:grpSpPr>
      <p:sp>
        <p:nvSpPr>
          <p:cNvPr id="2" name="Shape 0"/>
          <p:cNvSpPr/>
          <p:nvPr/>
        </p:nvSpPr>
        <p:spPr>
          <a:xfrm>
            <a:off x="9418320" y="-1463040"/>
            <a:ext cx="4206240" cy="4206240"/>
          </a:xfrm>
          <a:prstGeom prst="ellipse">
            <a:avLst/>
          </a:prstGeom>
          <a:solidFill>
            <a:srgbClr val="1B2A4A">
              <a:alpha val="70000"/>
            </a:srgbClr>
          </a:solidFill>
          <a:ln/>
        </p:spPr>
        <p:txBody>
          <a:bodyPr/>
          <a:lstStyle/>
          <a:p>
            <a:endParaRPr lang="en-US"/>
          </a:p>
        </p:txBody>
      </p:sp>
      <p:sp>
        <p:nvSpPr>
          <p:cNvPr id="3" name="Shape 1"/>
          <p:cNvSpPr/>
          <p:nvPr/>
        </p:nvSpPr>
        <p:spPr>
          <a:xfrm>
            <a:off x="10607040" y="4206240"/>
            <a:ext cx="2743200" cy="2743200"/>
          </a:xfrm>
          <a:prstGeom prst="ellipse">
            <a:avLst/>
          </a:prstGeom>
          <a:solidFill>
            <a:srgbClr val="9A1B32">
              <a:alpha val="45000"/>
            </a:srgbClr>
          </a:solidFill>
          <a:ln/>
        </p:spPr>
        <p:txBody>
          <a:bodyPr/>
          <a:lstStyle/>
          <a:p>
            <a:endParaRPr lang="en-US"/>
          </a:p>
        </p:txBody>
      </p:sp>
      <p:sp>
        <p:nvSpPr>
          <p:cNvPr id="4" name="Text 2"/>
          <p:cNvSpPr/>
          <p:nvPr/>
        </p:nvSpPr>
        <p:spPr>
          <a:xfrm>
            <a:off x="822960" y="1508760"/>
            <a:ext cx="9601200" cy="365760"/>
          </a:xfrm>
          <a:prstGeom prst="rect">
            <a:avLst/>
          </a:prstGeom>
          <a:noFill/>
          <a:ln/>
        </p:spPr>
        <p:txBody>
          <a:bodyPr wrap="square" lIns="0" tIns="0" rIns="0" bIns="0" rtlCol="0" anchor="ctr"/>
          <a:lstStyle/>
          <a:p>
            <a:pPr marL="0" indent="0">
              <a:buNone/>
            </a:pPr>
            <a:r>
              <a:rPr lang="en-US" sz="2800" b="1" kern="0" spc="200" dirty="0">
                <a:solidFill>
                  <a:schemeClr val="bg1"/>
                </a:solidFill>
                <a:latin typeface="Calibri" pitchFamily="34" charset="0"/>
                <a:ea typeface="Calibri" pitchFamily="34" charset="-122"/>
                <a:cs typeface="Calibri" pitchFamily="34" charset="-120"/>
              </a:rPr>
              <a:t>BOARD PRESENTATION  ·  STERLING PRECISION ENGINEERING PLC</a:t>
            </a:r>
            <a:endParaRPr lang="en-US" sz="2800" dirty="0">
              <a:solidFill>
                <a:schemeClr val="bg1"/>
              </a:solidFill>
            </a:endParaRPr>
          </a:p>
        </p:txBody>
      </p:sp>
      <p:sp>
        <p:nvSpPr>
          <p:cNvPr id="5" name="Text 3"/>
          <p:cNvSpPr/>
          <p:nvPr/>
        </p:nvSpPr>
        <p:spPr>
          <a:xfrm>
            <a:off x="777240" y="1874520"/>
            <a:ext cx="9601200" cy="1005840"/>
          </a:xfrm>
          <a:prstGeom prst="rect">
            <a:avLst/>
          </a:prstGeom>
          <a:noFill/>
          <a:ln/>
        </p:spPr>
        <p:txBody>
          <a:bodyPr wrap="square" lIns="0" tIns="0" rIns="0" bIns="0" rtlCol="0" anchor="ctr"/>
          <a:lstStyle/>
          <a:p>
            <a:pPr marL="0" indent="0">
              <a:buNone/>
            </a:pPr>
            <a:endParaRPr lang="en-US" sz="4600" dirty="0"/>
          </a:p>
        </p:txBody>
      </p:sp>
      <p:sp>
        <p:nvSpPr>
          <p:cNvPr id="6" name="Text 4"/>
          <p:cNvSpPr/>
          <p:nvPr/>
        </p:nvSpPr>
        <p:spPr>
          <a:xfrm>
            <a:off x="822960" y="2788920"/>
            <a:ext cx="9601200" cy="822960"/>
          </a:xfrm>
          <a:prstGeom prst="rect">
            <a:avLst/>
          </a:prstGeom>
          <a:noFill/>
          <a:ln/>
        </p:spPr>
        <p:txBody>
          <a:bodyPr wrap="square" lIns="0" tIns="0" rIns="0" bIns="0" rtlCol="0" anchor="ctr"/>
          <a:lstStyle/>
          <a:p>
            <a:pPr marL="0" indent="0">
              <a:buNone/>
            </a:pPr>
            <a:r>
              <a:rPr lang="en-US" sz="1900" dirty="0">
                <a:solidFill>
                  <a:srgbClr val="EEF1F7"/>
                </a:solidFill>
                <a:latin typeface="Calibri" pitchFamily="34" charset="0"/>
                <a:ea typeface="Calibri" pitchFamily="34" charset="-122"/>
                <a:cs typeface="Calibri" pitchFamily="34" charset="-120"/>
              </a:rPr>
              <a:t>A Cross-Cultural Negotiation Strategy for a Successful Partnership with Donghai Industrial Group</a:t>
            </a:r>
            <a:endParaRPr lang="en-US" sz="1900" dirty="0"/>
          </a:p>
        </p:txBody>
      </p:sp>
      <p:sp>
        <p:nvSpPr>
          <p:cNvPr id="7" name="Shape 5"/>
          <p:cNvSpPr/>
          <p:nvPr/>
        </p:nvSpPr>
        <p:spPr>
          <a:xfrm>
            <a:off x="822960" y="3794760"/>
            <a:ext cx="2926080" cy="0"/>
          </a:xfrm>
          <a:prstGeom prst="line">
            <a:avLst/>
          </a:prstGeom>
          <a:noFill/>
          <a:ln w="25400">
            <a:solidFill>
              <a:srgbClr val="9A1B32"/>
            </a:solidFill>
            <a:prstDash val="solid"/>
          </a:ln>
        </p:spPr>
        <p:txBody>
          <a:bodyPr/>
          <a:lstStyle/>
          <a:p>
            <a:endParaRPr lang="en-US"/>
          </a:p>
        </p:txBody>
      </p:sp>
      <p:sp>
        <p:nvSpPr>
          <p:cNvPr id="8" name="Text 6"/>
          <p:cNvSpPr/>
          <p:nvPr/>
        </p:nvSpPr>
        <p:spPr>
          <a:xfrm>
            <a:off x="822960" y="4069080"/>
            <a:ext cx="7315200" cy="1097280"/>
          </a:xfrm>
          <a:prstGeom prst="rect">
            <a:avLst/>
          </a:prstGeom>
          <a:noFill/>
          <a:ln/>
        </p:spPr>
        <p:txBody>
          <a:bodyPr wrap="square" lIns="0" tIns="0" rIns="0" bIns="0" rtlCol="0" anchor="ctr"/>
          <a:lstStyle/>
          <a:p>
            <a:pPr marL="0" indent="0">
              <a:lnSpc>
                <a:spcPct val="130000"/>
              </a:lnSpc>
              <a:buNone/>
            </a:pPr>
            <a:r>
              <a:rPr lang="en-US" sz="1500" b="1" dirty="0">
                <a:solidFill>
                  <a:srgbClr val="FFFFFF"/>
                </a:solidFill>
                <a:latin typeface="Calibri" pitchFamily="34" charset="0"/>
                <a:ea typeface="Calibri" pitchFamily="34" charset="-122"/>
                <a:cs typeface="Calibri" pitchFamily="34" charset="-120"/>
              </a:rPr>
              <a:t>Kremena Petrova Nedelcheva</a:t>
            </a:r>
            <a:endParaRPr lang="en-US" sz="1500" dirty="0"/>
          </a:p>
          <a:p>
            <a:pPr marL="0" indent="0">
              <a:lnSpc>
                <a:spcPct val="130000"/>
              </a:lnSpc>
              <a:buNone/>
            </a:pPr>
            <a:r>
              <a:rPr lang="en-US" sz="1500" dirty="0">
                <a:solidFill>
                  <a:srgbClr val="FFFFFF"/>
                </a:solidFill>
                <a:latin typeface="Calibri" pitchFamily="34" charset="0"/>
                <a:ea typeface="Calibri" pitchFamily="34" charset="-122"/>
                <a:cs typeface="Calibri" pitchFamily="34" charset="-120"/>
              </a:rPr>
              <a:t>Student Number: 2336425</a:t>
            </a:r>
            <a:endParaRPr lang="en-US" sz="1500" dirty="0"/>
          </a:p>
          <a:p>
            <a:pPr marL="0" indent="0">
              <a:lnSpc>
                <a:spcPct val="130000"/>
              </a:lnSpc>
              <a:buNone/>
            </a:pPr>
            <a:r>
              <a:rPr lang="en-US" sz="1500" dirty="0">
                <a:solidFill>
                  <a:srgbClr val="FFFFFF"/>
                </a:solidFill>
                <a:latin typeface="Calibri" pitchFamily="34" charset="0"/>
                <a:ea typeface="Calibri" pitchFamily="34" charset="-122"/>
                <a:cs typeface="Calibri" pitchFamily="34" charset="-120"/>
              </a:rPr>
              <a:t>Director, Sterling Precision Engineering plc</a:t>
            </a:r>
            <a:endParaRPr lang="en-US" sz="1500" dirty="0"/>
          </a:p>
        </p:txBody>
      </p:sp>
      <p:pic>
        <p:nvPicPr>
          <p:cNvPr id="10" name="Picture 9">
            <a:extLst>
              <a:ext uri="{FF2B5EF4-FFF2-40B4-BE49-F238E27FC236}">
                <a16:creationId xmlns:a16="http://schemas.microsoft.com/office/drawing/2014/main" id="{67C98186-0F9D-7E2D-B256-243B85220749}"/>
              </a:ext>
            </a:extLst>
          </p:cNvPr>
          <p:cNvPicPr>
            <a:picLocks noChangeAspect="1"/>
          </p:cNvPicPr>
          <p:nvPr/>
        </p:nvPicPr>
        <p:blipFill>
          <a:blip r:embed="rId3"/>
          <a:stretch>
            <a:fillRect/>
          </a:stretch>
        </p:blipFill>
        <p:spPr>
          <a:xfrm>
            <a:off x="6557963" y="4526280"/>
            <a:ext cx="3657600" cy="1525214"/>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800">
        <p:fade thruBlk="1"/>
      </p:transition>
    </mc:Choice>
    <mc:Fallback xmlns="">
      <p:transition spd="slow">
        <p:fade thruBlk="1"/>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AFAFA"/>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300" b="1" kern="0" spc="200" dirty="0">
                <a:solidFill>
                  <a:srgbClr val="9A1B32"/>
                </a:solidFill>
                <a:latin typeface="Calibri" pitchFamily="34" charset="0"/>
                <a:ea typeface="Calibri" pitchFamily="34" charset="-122"/>
                <a:cs typeface="Calibri" pitchFamily="34" charset="-120"/>
              </a:rPr>
              <a:t>PRESENTATION OUTLINE</a:t>
            </a:r>
            <a:endParaRPr lang="en-US" sz="1300" dirty="0"/>
          </a:p>
        </p:txBody>
      </p:sp>
      <p:sp>
        <p:nvSpPr>
          <p:cNvPr id="3" name="Text 1"/>
          <p:cNvSpPr/>
          <p:nvPr/>
        </p:nvSpPr>
        <p:spPr>
          <a:xfrm>
            <a:off x="548640" y="594360"/>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What We Will Cover</a:t>
            </a:r>
            <a:endParaRPr lang="en-US" sz="3000" dirty="0"/>
          </a:p>
        </p:txBody>
      </p:sp>
      <p:sp>
        <p:nvSpPr>
          <p:cNvPr id="4" name="Shape 2"/>
          <p:cNvSpPr/>
          <p:nvPr/>
        </p:nvSpPr>
        <p:spPr>
          <a:xfrm>
            <a:off x="640080" y="1691640"/>
            <a:ext cx="457200" cy="457200"/>
          </a:xfrm>
          <a:prstGeom prst="ellipse">
            <a:avLst/>
          </a:prstGeom>
          <a:solidFill>
            <a:srgbClr val="9A1B32"/>
          </a:solidFill>
          <a:ln/>
        </p:spPr>
        <p:txBody>
          <a:bodyPr/>
          <a:lstStyle/>
          <a:p>
            <a:endParaRPr lang="en-US"/>
          </a:p>
        </p:txBody>
      </p:sp>
      <p:sp>
        <p:nvSpPr>
          <p:cNvPr id="5" name="Text 3"/>
          <p:cNvSpPr/>
          <p:nvPr/>
        </p:nvSpPr>
        <p:spPr>
          <a:xfrm>
            <a:off x="640080" y="1691640"/>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a:t>
            </a:r>
            <a:endParaRPr lang="en-US" sz="1600" dirty="0"/>
          </a:p>
        </p:txBody>
      </p:sp>
      <p:sp>
        <p:nvSpPr>
          <p:cNvPr id="6" name="Text 4"/>
          <p:cNvSpPr/>
          <p:nvPr/>
        </p:nvSpPr>
        <p:spPr>
          <a:xfrm>
            <a:off x="1325880" y="1636776"/>
            <a:ext cx="9875520" cy="566928"/>
          </a:xfrm>
          <a:prstGeom prst="rect">
            <a:avLst/>
          </a:prstGeom>
          <a:noFill/>
          <a:ln/>
        </p:spPr>
        <p:txBody>
          <a:bodyPr wrap="square" lIns="0" tIns="0" rIns="0" bIns="0" rtlCol="0" anchor="ctr"/>
          <a:lstStyle/>
          <a:p>
            <a:pPr marL="0" indent="0">
              <a:buNone/>
            </a:pPr>
            <a:r>
              <a:rPr lang="en-US" sz="1700" dirty="0">
                <a:solidFill>
                  <a:srgbClr val="1B2A4A"/>
                </a:solidFill>
                <a:latin typeface="Calibri" pitchFamily="34" charset="0"/>
                <a:ea typeface="Calibri" pitchFamily="34" charset="-122"/>
                <a:cs typeface="Calibri" pitchFamily="34" charset="-120"/>
              </a:rPr>
              <a:t>Defining culture and its visible and invisible elements</a:t>
            </a:r>
            <a:endParaRPr lang="en-US" sz="1700" dirty="0"/>
          </a:p>
        </p:txBody>
      </p:sp>
      <p:sp>
        <p:nvSpPr>
          <p:cNvPr id="7" name="Shape 5"/>
          <p:cNvSpPr/>
          <p:nvPr/>
        </p:nvSpPr>
        <p:spPr>
          <a:xfrm>
            <a:off x="640080" y="2404872"/>
            <a:ext cx="457200" cy="457200"/>
          </a:xfrm>
          <a:prstGeom prst="ellipse">
            <a:avLst/>
          </a:prstGeom>
          <a:solidFill>
            <a:srgbClr val="9A1B32"/>
          </a:solidFill>
          <a:ln/>
        </p:spPr>
        <p:txBody>
          <a:bodyPr/>
          <a:lstStyle/>
          <a:p>
            <a:endParaRPr lang="en-US"/>
          </a:p>
        </p:txBody>
      </p:sp>
      <p:sp>
        <p:nvSpPr>
          <p:cNvPr id="8" name="Text 6"/>
          <p:cNvSpPr/>
          <p:nvPr/>
        </p:nvSpPr>
        <p:spPr>
          <a:xfrm>
            <a:off x="640080" y="2404872"/>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2</a:t>
            </a:r>
            <a:endParaRPr lang="en-US" sz="1600" dirty="0"/>
          </a:p>
        </p:txBody>
      </p:sp>
      <p:sp>
        <p:nvSpPr>
          <p:cNvPr id="9" name="Text 7"/>
          <p:cNvSpPr/>
          <p:nvPr/>
        </p:nvSpPr>
        <p:spPr>
          <a:xfrm>
            <a:off x="1325880" y="2350008"/>
            <a:ext cx="9875520" cy="566928"/>
          </a:xfrm>
          <a:prstGeom prst="rect">
            <a:avLst/>
          </a:prstGeom>
          <a:noFill/>
          <a:ln/>
        </p:spPr>
        <p:txBody>
          <a:bodyPr wrap="square" lIns="0" tIns="0" rIns="0" bIns="0" rtlCol="0" anchor="ctr"/>
          <a:lstStyle/>
          <a:p>
            <a:pPr marL="0" indent="0">
              <a:buNone/>
            </a:pPr>
            <a:r>
              <a:rPr lang="en-US" sz="1700" dirty="0">
                <a:solidFill>
                  <a:srgbClr val="1B2A4A"/>
                </a:solidFill>
                <a:latin typeface="Calibri" pitchFamily="34" charset="0"/>
                <a:ea typeface="Calibri" pitchFamily="34" charset="-122"/>
                <a:cs typeface="Calibri" pitchFamily="34" charset="-120"/>
              </a:rPr>
              <a:t>A theoretical lens: Hofstede's Cultural Dimensions Theory</a:t>
            </a:r>
            <a:endParaRPr lang="en-US" sz="1700" dirty="0"/>
          </a:p>
        </p:txBody>
      </p:sp>
      <p:sp>
        <p:nvSpPr>
          <p:cNvPr id="10" name="Shape 8"/>
          <p:cNvSpPr/>
          <p:nvPr/>
        </p:nvSpPr>
        <p:spPr>
          <a:xfrm>
            <a:off x="640080" y="3118104"/>
            <a:ext cx="457200" cy="457200"/>
          </a:xfrm>
          <a:prstGeom prst="ellipse">
            <a:avLst/>
          </a:prstGeom>
          <a:solidFill>
            <a:srgbClr val="9A1B32"/>
          </a:solidFill>
          <a:ln/>
        </p:spPr>
        <p:txBody>
          <a:bodyPr/>
          <a:lstStyle/>
          <a:p>
            <a:endParaRPr lang="en-US"/>
          </a:p>
        </p:txBody>
      </p:sp>
      <p:sp>
        <p:nvSpPr>
          <p:cNvPr id="11" name="Text 9"/>
          <p:cNvSpPr/>
          <p:nvPr/>
        </p:nvSpPr>
        <p:spPr>
          <a:xfrm>
            <a:off x="640080" y="3118104"/>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3</a:t>
            </a:r>
            <a:endParaRPr lang="en-US" sz="1600" dirty="0"/>
          </a:p>
        </p:txBody>
      </p:sp>
      <p:sp>
        <p:nvSpPr>
          <p:cNvPr id="12" name="Text 10"/>
          <p:cNvSpPr/>
          <p:nvPr/>
        </p:nvSpPr>
        <p:spPr>
          <a:xfrm>
            <a:off x="1325880" y="3063240"/>
            <a:ext cx="9875520" cy="566928"/>
          </a:xfrm>
          <a:prstGeom prst="rect">
            <a:avLst/>
          </a:prstGeom>
          <a:noFill/>
          <a:ln/>
        </p:spPr>
        <p:txBody>
          <a:bodyPr wrap="square" lIns="0" tIns="0" rIns="0" bIns="0" rtlCol="0" anchor="ctr"/>
          <a:lstStyle/>
          <a:p>
            <a:pPr marL="0" indent="0">
              <a:buNone/>
            </a:pPr>
            <a:r>
              <a:rPr lang="en-US" sz="1700" dirty="0">
                <a:solidFill>
                  <a:srgbClr val="1B2A4A"/>
                </a:solidFill>
                <a:latin typeface="Calibri" pitchFamily="34" charset="0"/>
                <a:ea typeface="Calibri" pitchFamily="34" charset="-122"/>
                <a:cs typeface="Calibri" pitchFamily="34" charset="-120"/>
              </a:rPr>
              <a:t>Cultural elements to overcome when negotiating with Donghai Industrial Group</a:t>
            </a:r>
            <a:endParaRPr lang="en-US" sz="1700" dirty="0"/>
          </a:p>
        </p:txBody>
      </p:sp>
      <p:sp>
        <p:nvSpPr>
          <p:cNvPr id="13" name="Shape 11"/>
          <p:cNvSpPr/>
          <p:nvPr/>
        </p:nvSpPr>
        <p:spPr>
          <a:xfrm>
            <a:off x="640080" y="3831336"/>
            <a:ext cx="457200" cy="457200"/>
          </a:xfrm>
          <a:prstGeom prst="ellipse">
            <a:avLst/>
          </a:prstGeom>
          <a:solidFill>
            <a:srgbClr val="9A1B32"/>
          </a:solidFill>
          <a:ln/>
        </p:spPr>
        <p:txBody>
          <a:bodyPr/>
          <a:lstStyle/>
          <a:p>
            <a:endParaRPr lang="en-US"/>
          </a:p>
        </p:txBody>
      </p:sp>
      <p:sp>
        <p:nvSpPr>
          <p:cNvPr id="14" name="Text 12"/>
          <p:cNvSpPr/>
          <p:nvPr/>
        </p:nvSpPr>
        <p:spPr>
          <a:xfrm>
            <a:off x="640080" y="3831336"/>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4</a:t>
            </a:r>
            <a:endParaRPr lang="en-US" sz="1600" dirty="0"/>
          </a:p>
        </p:txBody>
      </p:sp>
      <p:sp>
        <p:nvSpPr>
          <p:cNvPr id="15" name="Text 13"/>
          <p:cNvSpPr/>
          <p:nvPr/>
        </p:nvSpPr>
        <p:spPr>
          <a:xfrm>
            <a:off x="1325880" y="3776472"/>
            <a:ext cx="9875520" cy="566928"/>
          </a:xfrm>
          <a:prstGeom prst="rect">
            <a:avLst/>
          </a:prstGeom>
          <a:noFill/>
          <a:ln/>
        </p:spPr>
        <p:txBody>
          <a:bodyPr wrap="square" lIns="0" tIns="0" rIns="0" bIns="0" rtlCol="0" anchor="ctr"/>
          <a:lstStyle/>
          <a:p>
            <a:pPr marL="0" indent="0">
              <a:buNone/>
            </a:pPr>
            <a:r>
              <a:rPr lang="en-US" sz="1700" dirty="0">
                <a:solidFill>
                  <a:srgbClr val="1B2A4A"/>
                </a:solidFill>
                <a:latin typeface="Calibri" pitchFamily="34" charset="0"/>
                <a:ea typeface="Calibri" pitchFamily="34" charset="-122"/>
                <a:cs typeface="Calibri" pitchFamily="34" charset="-120"/>
              </a:rPr>
              <a:t>Practical negotiation strategies for a successful, durable deal</a:t>
            </a:r>
            <a:endParaRPr lang="en-US" sz="1700" dirty="0"/>
          </a:p>
        </p:txBody>
      </p:sp>
      <p:sp>
        <p:nvSpPr>
          <p:cNvPr id="16" name="Shape 14"/>
          <p:cNvSpPr/>
          <p:nvPr/>
        </p:nvSpPr>
        <p:spPr>
          <a:xfrm>
            <a:off x="640080" y="4544568"/>
            <a:ext cx="457200" cy="457200"/>
          </a:xfrm>
          <a:prstGeom prst="ellipse">
            <a:avLst/>
          </a:prstGeom>
          <a:solidFill>
            <a:srgbClr val="9A1B32"/>
          </a:solidFill>
          <a:ln/>
        </p:spPr>
        <p:txBody>
          <a:bodyPr/>
          <a:lstStyle/>
          <a:p>
            <a:endParaRPr lang="en-US"/>
          </a:p>
        </p:txBody>
      </p:sp>
      <p:sp>
        <p:nvSpPr>
          <p:cNvPr id="17" name="Text 15"/>
          <p:cNvSpPr/>
          <p:nvPr/>
        </p:nvSpPr>
        <p:spPr>
          <a:xfrm>
            <a:off x="640080" y="4544568"/>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5</a:t>
            </a:r>
            <a:endParaRPr lang="en-US" sz="1600" dirty="0"/>
          </a:p>
        </p:txBody>
      </p:sp>
      <p:sp>
        <p:nvSpPr>
          <p:cNvPr id="18" name="Text 16"/>
          <p:cNvSpPr/>
          <p:nvPr/>
        </p:nvSpPr>
        <p:spPr>
          <a:xfrm>
            <a:off x="1325880" y="4489704"/>
            <a:ext cx="9875520" cy="566928"/>
          </a:xfrm>
          <a:prstGeom prst="rect">
            <a:avLst/>
          </a:prstGeom>
          <a:noFill/>
          <a:ln/>
        </p:spPr>
        <p:txBody>
          <a:bodyPr wrap="square" lIns="0" tIns="0" rIns="0" bIns="0" rtlCol="0" anchor="ctr"/>
          <a:lstStyle/>
          <a:p>
            <a:pPr marL="0" indent="0">
              <a:buNone/>
            </a:pPr>
            <a:r>
              <a:rPr lang="en-US" sz="1700" dirty="0">
                <a:solidFill>
                  <a:srgbClr val="1B2A4A"/>
                </a:solidFill>
                <a:latin typeface="Calibri" pitchFamily="34" charset="0"/>
                <a:ea typeface="Calibri" pitchFamily="34" charset="-122"/>
                <a:cs typeface="Calibri" pitchFamily="34" charset="-120"/>
              </a:rPr>
              <a:t>Why cultural awareness and adaptability decide the outcome</a:t>
            </a:r>
            <a:endParaRPr lang="en-US" sz="1700" dirty="0"/>
          </a:p>
        </p:txBody>
      </p:sp>
      <p:sp>
        <p:nvSpPr>
          <p:cNvPr id="19" name="Shape 17"/>
          <p:cNvSpPr/>
          <p:nvPr/>
        </p:nvSpPr>
        <p:spPr>
          <a:xfrm>
            <a:off x="640080" y="5257800"/>
            <a:ext cx="457200" cy="457200"/>
          </a:xfrm>
          <a:prstGeom prst="ellipse">
            <a:avLst/>
          </a:prstGeom>
          <a:solidFill>
            <a:srgbClr val="9A1B32"/>
          </a:solidFill>
          <a:ln/>
        </p:spPr>
        <p:txBody>
          <a:bodyPr/>
          <a:lstStyle/>
          <a:p>
            <a:endParaRPr lang="en-US"/>
          </a:p>
        </p:txBody>
      </p:sp>
      <p:sp>
        <p:nvSpPr>
          <p:cNvPr id="20" name="Text 18"/>
          <p:cNvSpPr/>
          <p:nvPr/>
        </p:nvSpPr>
        <p:spPr>
          <a:xfrm>
            <a:off x="640080" y="5257800"/>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6</a:t>
            </a:r>
            <a:endParaRPr lang="en-US" sz="1600" dirty="0"/>
          </a:p>
        </p:txBody>
      </p:sp>
      <p:sp>
        <p:nvSpPr>
          <p:cNvPr id="21" name="Text 19"/>
          <p:cNvSpPr/>
          <p:nvPr/>
        </p:nvSpPr>
        <p:spPr>
          <a:xfrm>
            <a:off x="1325880" y="5202936"/>
            <a:ext cx="9875520" cy="566928"/>
          </a:xfrm>
          <a:prstGeom prst="rect">
            <a:avLst/>
          </a:prstGeom>
          <a:noFill/>
          <a:ln/>
        </p:spPr>
        <p:txBody>
          <a:bodyPr wrap="square" lIns="0" tIns="0" rIns="0" bIns="0" rtlCol="0" anchor="ctr"/>
          <a:lstStyle/>
          <a:p>
            <a:pPr marL="0" indent="0">
              <a:buNone/>
            </a:pPr>
            <a:r>
              <a:rPr lang="en-US" sz="1700" dirty="0">
                <a:solidFill>
                  <a:srgbClr val="1B2A4A"/>
                </a:solidFill>
                <a:latin typeface="Calibri" pitchFamily="34" charset="0"/>
                <a:ea typeface="Calibri" pitchFamily="34" charset="-122"/>
                <a:cs typeface="Calibri" pitchFamily="34" charset="-120"/>
              </a:rPr>
              <a:t>Reference list</a:t>
            </a:r>
            <a:endParaRPr lang="en-US" sz="1700" dirty="0"/>
          </a:p>
        </p:txBody>
      </p:sp>
      <p:sp>
        <p:nvSpPr>
          <p:cNvPr id="22" name="Text 20"/>
          <p:cNvSpPr/>
          <p:nvPr/>
        </p:nvSpPr>
        <p:spPr>
          <a:xfrm>
            <a:off x="11548872" y="6446520"/>
            <a:ext cx="365760" cy="274320"/>
          </a:xfrm>
          <a:prstGeom prst="rect">
            <a:avLst/>
          </a:prstGeom>
          <a:noFill/>
          <a:ln/>
        </p:spPr>
        <p:txBody>
          <a:bodyPr wrap="square" lIns="0" tIns="0" rIns="0" bIns="0"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2</a:t>
            </a:r>
            <a:endParaRPr lang="en-US" sz="1000" dirty="0"/>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AFAFA"/>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300" b="1" kern="0" spc="200" dirty="0">
                <a:solidFill>
                  <a:srgbClr val="9A1B32"/>
                </a:solidFill>
                <a:latin typeface="Calibri" pitchFamily="34" charset="0"/>
                <a:ea typeface="Calibri" pitchFamily="34" charset="-122"/>
                <a:cs typeface="Calibri" pitchFamily="34" charset="-120"/>
              </a:rPr>
              <a:t>FOUNDATIONS — 1 OF 2</a:t>
            </a:r>
            <a:endParaRPr lang="en-US" sz="1300" dirty="0"/>
          </a:p>
        </p:txBody>
      </p:sp>
      <p:sp>
        <p:nvSpPr>
          <p:cNvPr id="3" name="Text 1"/>
          <p:cNvSpPr/>
          <p:nvPr/>
        </p:nvSpPr>
        <p:spPr>
          <a:xfrm>
            <a:off x="548640" y="594360"/>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What Do We Mean by ‘Culture’?</a:t>
            </a:r>
            <a:endParaRPr lang="en-US" sz="3000" dirty="0"/>
          </a:p>
        </p:txBody>
      </p:sp>
      <p:sp>
        <p:nvSpPr>
          <p:cNvPr id="4" name="Shape 2"/>
          <p:cNvSpPr/>
          <p:nvPr/>
        </p:nvSpPr>
        <p:spPr>
          <a:xfrm>
            <a:off x="548640" y="1691640"/>
            <a:ext cx="6492240" cy="4480560"/>
          </a:xfrm>
          <a:prstGeom prst="roundRect">
            <a:avLst>
              <a:gd name="adj" fmla="val 1633"/>
            </a:avLst>
          </a:prstGeom>
          <a:solidFill>
            <a:srgbClr val="EEF1F7"/>
          </a:solidFill>
          <a:ln/>
          <a:effectLst>
            <a:outerShdw blurRad="101600" dist="38100" dir="5400000" algn="bl" rotWithShape="0">
              <a:srgbClr val="1B2A4A">
                <a:alpha val="10000"/>
              </a:srgbClr>
            </a:outerShdw>
          </a:effectLst>
        </p:spPr>
        <p:txBody>
          <a:bodyPr/>
          <a:lstStyle/>
          <a:p>
            <a:endParaRPr lang="en-US"/>
          </a:p>
        </p:txBody>
      </p:sp>
      <p:sp>
        <p:nvSpPr>
          <p:cNvPr id="5" name="Text 3"/>
          <p:cNvSpPr/>
          <p:nvPr/>
        </p:nvSpPr>
        <p:spPr>
          <a:xfrm>
            <a:off x="868680" y="1965960"/>
            <a:ext cx="5852160" cy="1188720"/>
          </a:xfrm>
          <a:prstGeom prst="rect">
            <a:avLst/>
          </a:prstGeom>
          <a:noFill/>
          <a:ln/>
        </p:spPr>
        <p:txBody>
          <a:bodyPr wrap="square" lIns="0" tIns="0" rIns="0" bIns="0" rtlCol="0" anchor="ctr"/>
          <a:lstStyle/>
          <a:p>
            <a:pPr marL="0" indent="0">
              <a:buNone/>
            </a:pPr>
            <a:r>
              <a:rPr lang="en-US" sz="1800" i="1" dirty="0">
                <a:solidFill>
                  <a:srgbClr val="1B2A4A"/>
                </a:solidFill>
                <a:latin typeface="Cambria" pitchFamily="34" charset="0"/>
                <a:ea typeface="Cambria" pitchFamily="34" charset="-122"/>
                <a:cs typeface="Cambria" pitchFamily="34" charset="-120"/>
              </a:rPr>
              <a:t>“The collective programming of the mind that distinguishes members of one group from another.”</a:t>
            </a:r>
            <a:endParaRPr lang="en-US" sz="1800" dirty="0"/>
          </a:p>
        </p:txBody>
      </p:sp>
      <p:sp>
        <p:nvSpPr>
          <p:cNvPr id="6" name="Text 4"/>
          <p:cNvSpPr/>
          <p:nvPr/>
        </p:nvSpPr>
        <p:spPr>
          <a:xfrm>
            <a:off x="868680" y="3063240"/>
            <a:ext cx="5486400" cy="320040"/>
          </a:xfrm>
          <a:prstGeom prst="rect">
            <a:avLst/>
          </a:prstGeom>
          <a:noFill/>
          <a:ln/>
        </p:spPr>
        <p:txBody>
          <a:bodyPr wrap="square" lIns="0" tIns="0" rIns="0" bIns="0" rtlCol="0" anchor="ctr"/>
          <a:lstStyle/>
          <a:p>
            <a:pPr marL="0" indent="0">
              <a:buNone/>
            </a:pPr>
            <a:r>
              <a:rPr lang="en-US" sz="1300" dirty="0">
                <a:solidFill>
                  <a:srgbClr val="5B6472"/>
                </a:solidFill>
                <a:latin typeface="Calibri" pitchFamily="34" charset="0"/>
                <a:ea typeface="Calibri" pitchFamily="34" charset="-122"/>
                <a:cs typeface="Calibri" pitchFamily="34" charset="-120"/>
              </a:rPr>
              <a:t>— Geert Hofstede (2001)</a:t>
            </a:r>
            <a:endParaRPr lang="en-US" sz="1300" dirty="0"/>
          </a:p>
        </p:txBody>
      </p:sp>
      <p:sp>
        <p:nvSpPr>
          <p:cNvPr id="7" name="Text 5"/>
          <p:cNvSpPr/>
          <p:nvPr/>
        </p:nvSpPr>
        <p:spPr>
          <a:xfrm>
            <a:off x="868680" y="3611880"/>
            <a:ext cx="5852160" cy="2377440"/>
          </a:xfrm>
          <a:prstGeom prst="rect">
            <a:avLst/>
          </a:prstGeom>
          <a:noFill/>
          <a:ln/>
        </p:spPr>
        <p:txBody>
          <a:bodyPr wrap="square" lIns="0" tIns="0" rIns="0" bIns="0" rtlCol="0" anchor="ctr"/>
          <a:lstStyle/>
          <a:p>
            <a:pPr marL="0" indent="0">
              <a:spcAft>
                <a:spcPts val="800"/>
              </a:spcAft>
              <a:buNone/>
            </a:pPr>
            <a:r>
              <a:rPr lang="en-US" sz="1500" b="1" dirty="0">
                <a:solidFill>
                  <a:srgbClr val="1B2A4A"/>
                </a:solidFill>
                <a:latin typeface="Calibri" pitchFamily="34" charset="0"/>
                <a:ea typeface="Calibri" pitchFamily="34" charset="-122"/>
                <a:cs typeface="Calibri" pitchFamily="34" charset="-120"/>
              </a:rPr>
              <a:t>In business, culture shapes:</a:t>
            </a:r>
            <a:endParaRPr lang="en-US" sz="1500" dirty="0"/>
          </a:p>
          <a:p>
            <a:pPr marL="342900" indent="-342900">
              <a:spcAft>
                <a:spcPts val="800"/>
              </a:spcAft>
              <a:buSzPct val="100000"/>
              <a:buChar char="•"/>
            </a:pPr>
            <a:r>
              <a:rPr lang="en-US" sz="1500" dirty="0">
                <a:solidFill>
                  <a:srgbClr val="1B2A4A"/>
                </a:solidFill>
                <a:latin typeface="Calibri" pitchFamily="34" charset="0"/>
                <a:ea typeface="Calibri" pitchFamily="34" charset="-122"/>
                <a:cs typeface="Calibri" pitchFamily="34" charset="-120"/>
              </a:rPr>
              <a:t>How trust is built and signalled</a:t>
            </a:r>
            <a:endParaRPr lang="en-US" sz="1500" dirty="0"/>
          </a:p>
          <a:p>
            <a:pPr marL="342900" indent="-342900">
              <a:spcAft>
                <a:spcPts val="800"/>
              </a:spcAft>
              <a:buSzPct val="100000"/>
              <a:buChar char="•"/>
            </a:pPr>
            <a:r>
              <a:rPr lang="en-US" sz="1500" dirty="0">
                <a:solidFill>
                  <a:srgbClr val="1B2A4A"/>
                </a:solidFill>
                <a:latin typeface="Calibri" pitchFamily="34" charset="0"/>
                <a:ea typeface="Calibri" pitchFamily="34" charset="-122"/>
                <a:cs typeface="Calibri" pitchFamily="34" charset="-120"/>
              </a:rPr>
              <a:t>What counts as respectful communication</a:t>
            </a:r>
            <a:endParaRPr lang="en-US" sz="1500" dirty="0"/>
          </a:p>
          <a:p>
            <a:pPr marL="342900" indent="-342900">
              <a:spcAft>
                <a:spcPts val="800"/>
              </a:spcAft>
              <a:buSzPct val="100000"/>
              <a:buChar char="•"/>
            </a:pPr>
            <a:r>
              <a:rPr lang="en-US" sz="1500" dirty="0">
                <a:solidFill>
                  <a:srgbClr val="1B2A4A"/>
                </a:solidFill>
                <a:latin typeface="Calibri" pitchFamily="34" charset="0"/>
                <a:ea typeface="Calibri" pitchFamily="34" charset="-122"/>
                <a:cs typeface="Calibri" pitchFamily="34" charset="-120"/>
              </a:rPr>
              <a:t>Who holds decision-making authority</a:t>
            </a:r>
            <a:endParaRPr lang="en-US" sz="1500" dirty="0"/>
          </a:p>
          <a:p>
            <a:pPr marL="342900" indent="-342900">
              <a:spcAft>
                <a:spcPts val="800"/>
              </a:spcAft>
              <a:buSzPct val="100000"/>
              <a:buChar char="•"/>
            </a:pPr>
            <a:r>
              <a:rPr lang="en-US" sz="1500" dirty="0">
                <a:solidFill>
                  <a:srgbClr val="1B2A4A"/>
                </a:solidFill>
                <a:latin typeface="Calibri" pitchFamily="34" charset="0"/>
                <a:ea typeface="Calibri" pitchFamily="34" charset="-122"/>
                <a:cs typeface="Calibri" pitchFamily="34" charset="-120"/>
              </a:rPr>
              <a:t>How risk, time and contracts are viewed</a:t>
            </a:r>
            <a:endParaRPr lang="en-US" sz="1500" dirty="0"/>
          </a:p>
        </p:txBody>
      </p:sp>
      <p:sp>
        <p:nvSpPr>
          <p:cNvPr id="8" name="Shape 6"/>
          <p:cNvSpPr/>
          <p:nvPr/>
        </p:nvSpPr>
        <p:spPr>
          <a:xfrm>
            <a:off x="7360920" y="1691640"/>
            <a:ext cx="4297680" cy="4480560"/>
          </a:xfrm>
          <a:prstGeom prst="roundRect">
            <a:avLst>
              <a:gd name="adj" fmla="val 1702"/>
            </a:avLst>
          </a:prstGeom>
          <a:solidFill>
            <a:srgbClr val="1B2A4A"/>
          </a:solidFill>
          <a:ln/>
          <a:effectLst>
            <a:outerShdw blurRad="101600" dist="38100" dir="5400000" algn="bl" rotWithShape="0">
              <a:srgbClr val="1B2A4A">
                <a:alpha val="10000"/>
              </a:srgbClr>
            </a:outerShdw>
          </a:effectLst>
        </p:spPr>
        <p:txBody>
          <a:bodyPr/>
          <a:lstStyle/>
          <a:p>
            <a:endParaRPr lang="en-US"/>
          </a:p>
        </p:txBody>
      </p:sp>
      <p:sp>
        <p:nvSpPr>
          <p:cNvPr id="9" name="Text 7"/>
          <p:cNvSpPr/>
          <p:nvPr/>
        </p:nvSpPr>
        <p:spPr>
          <a:xfrm>
            <a:off x="7680960" y="1965960"/>
            <a:ext cx="3657600" cy="457200"/>
          </a:xfrm>
          <a:prstGeom prst="rect">
            <a:avLst/>
          </a:prstGeom>
          <a:noFill/>
          <a:ln/>
        </p:spPr>
        <p:txBody>
          <a:bodyPr wrap="square" lIns="0" tIns="0" rIns="0" bIns="0" rtlCol="0" anchor="ctr"/>
          <a:lstStyle/>
          <a:p>
            <a:pPr marL="0" indent="0">
              <a:buNone/>
            </a:pPr>
            <a:r>
              <a:rPr lang="en-US" sz="1600" b="1" dirty="0">
                <a:solidFill>
                  <a:srgbClr val="FFFFFF"/>
                </a:solidFill>
                <a:latin typeface="Cambria" pitchFamily="34" charset="0"/>
                <a:ea typeface="Cambria" pitchFamily="34" charset="-122"/>
                <a:cs typeface="Cambria" pitchFamily="34" charset="-120"/>
              </a:rPr>
              <a:t>Why the Board Should Care</a:t>
            </a:r>
            <a:endParaRPr lang="en-US" sz="1600" dirty="0"/>
          </a:p>
        </p:txBody>
      </p:sp>
      <p:sp>
        <p:nvSpPr>
          <p:cNvPr id="10" name="Text 8"/>
          <p:cNvSpPr/>
          <p:nvPr/>
        </p:nvSpPr>
        <p:spPr>
          <a:xfrm>
            <a:off x="7680960" y="2514600"/>
            <a:ext cx="3657600" cy="3383280"/>
          </a:xfrm>
          <a:prstGeom prst="rect">
            <a:avLst/>
          </a:prstGeom>
          <a:noFill/>
          <a:ln/>
        </p:spPr>
        <p:txBody>
          <a:bodyPr wrap="square" lIns="0" tIns="0" rIns="0" bIns="0" rtlCol="0" anchor="ctr"/>
          <a:lstStyle/>
          <a:p>
            <a:pPr marL="342900" indent="-342900">
              <a:spcAft>
                <a:spcPts val="800"/>
              </a:spcAft>
              <a:buSzPct val="100000"/>
              <a:buChar char="•"/>
            </a:pPr>
            <a:r>
              <a:rPr lang="en-US" sz="1300" dirty="0">
                <a:solidFill>
                  <a:srgbClr val="EEF1F7"/>
                </a:solidFill>
                <a:latin typeface="Calibri" pitchFamily="34" charset="0"/>
                <a:ea typeface="Calibri" pitchFamily="34" charset="-122"/>
                <a:cs typeface="Calibri" pitchFamily="34" charset="-120"/>
              </a:rPr>
              <a:t>Sterling and Donghai are direct counterparts in precision industrial manufacturing — the commercial fit is already strong</a:t>
            </a:r>
            <a:endParaRPr lang="en-US" sz="1300" dirty="0"/>
          </a:p>
          <a:p>
            <a:pPr marL="342900" indent="-342900">
              <a:spcAft>
                <a:spcPts val="800"/>
              </a:spcAft>
              <a:buSzPct val="100000"/>
              <a:buChar char="•"/>
            </a:pPr>
            <a:r>
              <a:rPr lang="en-US" sz="1300" dirty="0">
                <a:solidFill>
                  <a:srgbClr val="EEF1F7"/>
                </a:solidFill>
                <a:latin typeface="Calibri" pitchFamily="34" charset="0"/>
                <a:ea typeface="Calibri" pitchFamily="34" charset="-122"/>
                <a:cs typeface="Calibri" pitchFamily="34" charset="-120"/>
              </a:rPr>
              <a:t>70% of international joint ventures underperform when cultural fit is ignored</a:t>
            </a:r>
            <a:endParaRPr lang="en-US" sz="1300" dirty="0"/>
          </a:p>
          <a:p>
            <a:pPr marL="342900" indent="-342900">
              <a:spcAft>
                <a:spcPts val="800"/>
              </a:spcAft>
              <a:buSzPct val="100000"/>
              <a:buChar char="•"/>
            </a:pPr>
            <a:r>
              <a:rPr lang="en-US" sz="1300" dirty="0">
                <a:solidFill>
                  <a:srgbClr val="EEF1F7"/>
                </a:solidFill>
                <a:latin typeface="Calibri" pitchFamily="34" charset="0"/>
                <a:ea typeface="Calibri" pitchFamily="34" charset="-122"/>
                <a:cs typeface="Calibri" pitchFamily="34" charset="-120"/>
              </a:rPr>
              <a:t>Misreading culture reads as a negotiating error — not just an etiquette slip</a:t>
            </a:r>
            <a:endParaRPr lang="en-US" sz="1300" dirty="0"/>
          </a:p>
          <a:p>
            <a:pPr marL="342900" indent="-342900">
              <a:spcAft>
                <a:spcPts val="800"/>
              </a:spcAft>
              <a:buSzPct val="100000"/>
              <a:buChar char="•"/>
            </a:pPr>
            <a:r>
              <a:rPr lang="en-US" sz="1300" dirty="0">
                <a:solidFill>
                  <a:srgbClr val="EEF1F7"/>
                </a:solidFill>
                <a:latin typeface="Calibri" pitchFamily="34" charset="0"/>
                <a:ea typeface="Calibri" pitchFamily="34" charset="-122"/>
                <a:cs typeface="Calibri" pitchFamily="34" charset="-120"/>
              </a:rPr>
              <a:t>Getting it right builds trust that outlasts the initial contract</a:t>
            </a:r>
            <a:endParaRPr lang="en-US" sz="1300" dirty="0"/>
          </a:p>
        </p:txBody>
      </p:sp>
      <p:sp>
        <p:nvSpPr>
          <p:cNvPr id="11" name="Text 9"/>
          <p:cNvSpPr/>
          <p:nvPr/>
        </p:nvSpPr>
        <p:spPr>
          <a:xfrm>
            <a:off x="11548872" y="6446520"/>
            <a:ext cx="365760" cy="274320"/>
          </a:xfrm>
          <a:prstGeom prst="rect">
            <a:avLst/>
          </a:prstGeom>
          <a:noFill/>
          <a:ln/>
        </p:spPr>
        <p:txBody>
          <a:bodyPr wrap="square" lIns="0" tIns="0" rIns="0" bIns="0"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3</a:t>
            </a:r>
            <a:endParaRPr lang="en-US" sz="1000" dirty="0"/>
          </a:p>
        </p:txBody>
      </p:sp>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AFAFA"/>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300" b="1" kern="0" spc="200" dirty="0">
                <a:solidFill>
                  <a:srgbClr val="9A1B32"/>
                </a:solidFill>
                <a:latin typeface="Calibri" pitchFamily="34" charset="0"/>
                <a:ea typeface="Calibri" pitchFamily="34" charset="-122"/>
                <a:cs typeface="Calibri" pitchFamily="34" charset="-120"/>
              </a:rPr>
              <a:t>FOUNDATIONS — 2 OF 2</a:t>
            </a:r>
            <a:endParaRPr lang="en-US" sz="1300" dirty="0"/>
          </a:p>
        </p:txBody>
      </p:sp>
      <p:sp>
        <p:nvSpPr>
          <p:cNvPr id="3" name="Text 1"/>
          <p:cNvSpPr/>
          <p:nvPr/>
        </p:nvSpPr>
        <p:spPr>
          <a:xfrm>
            <a:off x="548640" y="594360"/>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The Elements of Culture: An Iceberg</a:t>
            </a:r>
            <a:endParaRPr lang="en-US" sz="3000" dirty="0"/>
          </a:p>
        </p:txBody>
      </p:sp>
      <p:sp>
        <p:nvSpPr>
          <p:cNvPr id="4" name="Shape 2"/>
          <p:cNvSpPr/>
          <p:nvPr/>
        </p:nvSpPr>
        <p:spPr>
          <a:xfrm>
            <a:off x="0" y="2880360"/>
            <a:ext cx="12188952" cy="54864"/>
          </a:xfrm>
          <a:prstGeom prst="rect">
            <a:avLst/>
          </a:prstGeom>
          <a:solidFill>
            <a:srgbClr val="9DB4CE"/>
          </a:solidFill>
          <a:ln/>
        </p:spPr>
        <p:txBody>
          <a:bodyPr/>
          <a:lstStyle/>
          <a:p>
            <a:endParaRPr lang="en-US"/>
          </a:p>
        </p:txBody>
      </p:sp>
      <p:sp>
        <p:nvSpPr>
          <p:cNvPr id="5" name="Shape 3"/>
          <p:cNvSpPr/>
          <p:nvPr/>
        </p:nvSpPr>
        <p:spPr>
          <a:xfrm>
            <a:off x="1188720" y="1600200"/>
            <a:ext cx="9784080" cy="1188720"/>
          </a:xfrm>
          <a:prstGeom prst="roundRect">
            <a:avLst>
              <a:gd name="adj" fmla="val 6154"/>
            </a:avLst>
          </a:prstGeom>
          <a:solidFill>
            <a:srgbClr val="D9E3F0"/>
          </a:solidFill>
          <a:ln/>
          <a:effectLst>
            <a:outerShdw blurRad="101600" dist="38100" dir="5400000" algn="bl" rotWithShape="0">
              <a:srgbClr val="1B2A4A">
                <a:alpha val="10000"/>
              </a:srgbClr>
            </a:outerShdw>
          </a:effectLst>
        </p:spPr>
        <p:txBody>
          <a:bodyPr/>
          <a:lstStyle/>
          <a:p>
            <a:endParaRPr lang="en-US"/>
          </a:p>
        </p:txBody>
      </p:sp>
      <p:sp>
        <p:nvSpPr>
          <p:cNvPr id="6" name="Text 4"/>
          <p:cNvSpPr/>
          <p:nvPr/>
        </p:nvSpPr>
        <p:spPr>
          <a:xfrm>
            <a:off x="1508760" y="1709928"/>
            <a:ext cx="4572000" cy="274320"/>
          </a:xfrm>
          <a:prstGeom prst="rect">
            <a:avLst/>
          </a:prstGeom>
          <a:noFill/>
          <a:ln/>
        </p:spPr>
        <p:txBody>
          <a:bodyPr wrap="square" lIns="0" tIns="0" rIns="0" bIns="0" rtlCol="0" anchor="ctr"/>
          <a:lstStyle/>
          <a:p>
            <a:pPr marL="0" indent="0">
              <a:buNone/>
            </a:pPr>
            <a:r>
              <a:rPr lang="en-US" sz="1200" b="1" kern="0" spc="200" dirty="0">
                <a:solidFill>
                  <a:srgbClr val="1B2A4A"/>
                </a:solidFill>
                <a:latin typeface="Calibri" pitchFamily="34" charset="0"/>
                <a:ea typeface="Calibri" pitchFamily="34" charset="-122"/>
                <a:cs typeface="Calibri" pitchFamily="34" charset="-120"/>
              </a:rPr>
              <a:t>VISIBLE</a:t>
            </a:r>
            <a:endParaRPr lang="en-US" sz="1200" dirty="0"/>
          </a:p>
        </p:txBody>
      </p:sp>
      <p:sp>
        <p:nvSpPr>
          <p:cNvPr id="7" name="Text 5"/>
          <p:cNvSpPr/>
          <p:nvPr/>
        </p:nvSpPr>
        <p:spPr>
          <a:xfrm>
            <a:off x="1508760" y="2011680"/>
            <a:ext cx="8869680" cy="640080"/>
          </a:xfrm>
          <a:prstGeom prst="rect">
            <a:avLst/>
          </a:prstGeom>
          <a:noFill/>
          <a:ln/>
        </p:spPr>
        <p:txBody>
          <a:bodyPr wrap="square" lIns="0" tIns="0" rIns="0" bIns="0" rtlCol="0" anchor="t"/>
          <a:lstStyle/>
          <a:p>
            <a:pPr marL="0" indent="0">
              <a:buNone/>
            </a:pPr>
            <a:r>
              <a:rPr lang="en-US" sz="1500" dirty="0">
                <a:solidFill>
                  <a:srgbClr val="1B2A4A"/>
                </a:solidFill>
                <a:latin typeface="Calibri" pitchFamily="34" charset="0"/>
                <a:ea typeface="Calibri" pitchFamily="34" charset="-122"/>
                <a:cs typeface="Calibri" pitchFamily="34" charset="-120"/>
              </a:rPr>
              <a:t>Language · Etiquette · Dress · Food · Gift-giving · Business cards</a:t>
            </a:r>
            <a:endParaRPr lang="en-US" sz="1500" dirty="0"/>
          </a:p>
        </p:txBody>
      </p:sp>
      <p:sp>
        <p:nvSpPr>
          <p:cNvPr id="8" name="Shape 6"/>
          <p:cNvSpPr/>
          <p:nvPr/>
        </p:nvSpPr>
        <p:spPr>
          <a:xfrm>
            <a:off x="1188720" y="3200400"/>
            <a:ext cx="9784080" cy="3063240"/>
          </a:xfrm>
          <a:prstGeom prst="roundRect">
            <a:avLst>
              <a:gd name="adj" fmla="val 2388"/>
            </a:avLst>
          </a:prstGeom>
          <a:solidFill>
            <a:srgbClr val="1B2A4A"/>
          </a:solidFill>
          <a:ln/>
          <a:effectLst>
            <a:outerShdw blurRad="101600" dist="38100" dir="5400000" algn="bl" rotWithShape="0">
              <a:srgbClr val="1B2A4A">
                <a:alpha val="10000"/>
              </a:srgbClr>
            </a:outerShdw>
          </a:effectLst>
        </p:spPr>
        <p:txBody>
          <a:bodyPr/>
          <a:lstStyle/>
          <a:p>
            <a:endParaRPr lang="en-US"/>
          </a:p>
        </p:txBody>
      </p:sp>
      <p:sp>
        <p:nvSpPr>
          <p:cNvPr id="9" name="Text 7"/>
          <p:cNvSpPr/>
          <p:nvPr/>
        </p:nvSpPr>
        <p:spPr>
          <a:xfrm>
            <a:off x="1508760" y="3364992"/>
            <a:ext cx="8229600" cy="292608"/>
          </a:xfrm>
          <a:prstGeom prst="rect">
            <a:avLst/>
          </a:prstGeom>
          <a:noFill/>
          <a:ln/>
        </p:spPr>
        <p:txBody>
          <a:bodyPr wrap="square" lIns="0" tIns="0" rIns="0" bIns="0" rtlCol="0" anchor="ctr"/>
          <a:lstStyle/>
          <a:p>
            <a:pPr marL="0" indent="0">
              <a:buNone/>
            </a:pPr>
            <a:r>
              <a:rPr lang="en-US" sz="1200" b="1" kern="0" spc="150" dirty="0">
                <a:solidFill>
                  <a:srgbClr val="C13A52"/>
                </a:solidFill>
                <a:latin typeface="Calibri" pitchFamily="34" charset="0"/>
                <a:ea typeface="Calibri" pitchFamily="34" charset="-122"/>
                <a:cs typeface="Calibri" pitchFamily="34" charset="-120"/>
              </a:rPr>
              <a:t>INVISIBLE — THE PART THAT DECIDES DEALS</a:t>
            </a:r>
            <a:endParaRPr lang="en-US" sz="1200" dirty="0"/>
          </a:p>
        </p:txBody>
      </p:sp>
      <p:sp>
        <p:nvSpPr>
          <p:cNvPr id="10" name="Text 8"/>
          <p:cNvSpPr/>
          <p:nvPr/>
        </p:nvSpPr>
        <p:spPr>
          <a:xfrm>
            <a:off x="1508760" y="3794760"/>
            <a:ext cx="2834640" cy="32004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Values &amp; Beliefs</a:t>
            </a:r>
            <a:endParaRPr lang="en-US" sz="1400" dirty="0"/>
          </a:p>
        </p:txBody>
      </p:sp>
      <p:sp>
        <p:nvSpPr>
          <p:cNvPr id="11" name="Text 9"/>
          <p:cNvSpPr/>
          <p:nvPr/>
        </p:nvSpPr>
        <p:spPr>
          <a:xfrm>
            <a:off x="1508760" y="4114800"/>
            <a:ext cx="2834640" cy="640080"/>
          </a:xfrm>
          <a:prstGeom prst="rect">
            <a:avLst/>
          </a:prstGeom>
          <a:noFill/>
          <a:ln/>
        </p:spPr>
        <p:txBody>
          <a:bodyPr wrap="square" lIns="0" tIns="0" rIns="0" bIns="0" rtlCol="0" anchor="ctr"/>
          <a:lstStyle/>
          <a:p>
            <a:pPr marL="0" indent="0">
              <a:buNone/>
            </a:pPr>
            <a:r>
              <a:rPr lang="en-US" sz="1150" dirty="0">
                <a:solidFill>
                  <a:srgbClr val="EEF1F7"/>
                </a:solidFill>
                <a:latin typeface="Calibri" pitchFamily="34" charset="0"/>
                <a:ea typeface="Calibri" pitchFamily="34" charset="-122"/>
                <a:cs typeface="Calibri" pitchFamily="34" charset="-120"/>
              </a:rPr>
              <a:t>What is considered right, fair, or honourable</a:t>
            </a:r>
            <a:endParaRPr lang="en-US" sz="1150" dirty="0"/>
          </a:p>
        </p:txBody>
      </p:sp>
      <p:sp>
        <p:nvSpPr>
          <p:cNvPr id="12" name="Text 10"/>
          <p:cNvSpPr/>
          <p:nvPr/>
        </p:nvSpPr>
        <p:spPr>
          <a:xfrm>
            <a:off x="4572000" y="3794760"/>
            <a:ext cx="2834640" cy="32004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Hierarchy &amp; Authority</a:t>
            </a:r>
            <a:endParaRPr lang="en-US" sz="1400" dirty="0"/>
          </a:p>
        </p:txBody>
      </p:sp>
      <p:sp>
        <p:nvSpPr>
          <p:cNvPr id="13" name="Text 11"/>
          <p:cNvSpPr/>
          <p:nvPr/>
        </p:nvSpPr>
        <p:spPr>
          <a:xfrm>
            <a:off x="4572000" y="4114800"/>
            <a:ext cx="2834640" cy="640080"/>
          </a:xfrm>
          <a:prstGeom prst="rect">
            <a:avLst/>
          </a:prstGeom>
          <a:noFill/>
          <a:ln/>
        </p:spPr>
        <p:txBody>
          <a:bodyPr wrap="square" lIns="0" tIns="0" rIns="0" bIns="0" rtlCol="0" anchor="ctr"/>
          <a:lstStyle/>
          <a:p>
            <a:pPr marL="0" indent="0">
              <a:buNone/>
            </a:pPr>
            <a:r>
              <a:rPr lang="en-US" sz="1150" dirty="0">
                <a:solidFill>
                  <a:srgbClr val="EEF1F7"/>
                </a:solidFill>
                <a:latin typeface="Calibri" pitchFamily="34" charset="0"/>
                <a:ea typeface="Calibri" pitchFamily="34" charset="-122"/>
                <a:cs typeface="Calibri" pitchFamily="34" charset="-120"/>
              </a:rPr>
              <a:t>Who may speak, decide, or be seen to concede</a:t>
            </a:r>
            <a:endParaRPr lang="en-US" sz="1150" dirty="0"/>
          </a:p>
        </p:txBody>
      </p:sp>
      <p:sp>
        <p:nvSpPr>
          <p:cNvPr id="14" name="Text 12"/>
          <p:cNvSpPr/>
          <p:nvPr/>
        </p:nvSpPr>
        <p:spPr>
          <a:xfrm>
            <a:off x="7635240" y="3794760"/>
            <a:ext cx="2834640" cy="32004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Time Orientation</a:t>
            </a:r>
            <a:endParaRPr lang="en-US" sz="1400" dirty="0"/>
          </a:p>
        </p:txBody>
      </p:sp>
      <p:sp>
        <p:nvSpPr>
          <p:cNvPr id="15" name="Text 13"/>
          <p:cNvSpPr/>
          <p:nvPr/>
        </p:nvSpPr>
        <p:spPr>
          <a:xfrm>
            <a:off x="7635240" y="4114800"/>
            <a:ext cx="2834640" cy="640080"/>
          </a:xfrm>
          <a:prstGeom prst="rect">
            <a:avLst/>
          </a:prstGeom>
          <a:noFill/>
          <a:ln/>
        </p:spPr>
        <p:txBody>
          <a:bodyPr wrap="square" lIns="0" tIns="0" rIns="0" bIns="0" rtlCol="0" anchor="ctr"/>
          <a:lstStyle/>
          <a:p>
            <a:pPr marL="0" indent="0">
              <a:buNone/>
            </a:pPr>
            <a:r>
              <a:rPr lang="en-US" sz="1150" dirty="0">
                <a:solidFill>
                  <a:srgbClr val="EEF1F7"/>
                </a:solidFill>
                <a:latin typeface="Calibri" pitchFamily="34" charset="0"/>
                <a:ea typeface="Calibri" pitchFamily="34" charset="-122"/>
                <a:cs typeface="Calibri" pitchFamily="34" charset="-120"/>
              </a:rPr>
              <a:t>Long-term relationship vs. short-term result</a:t>
            </a:r>
            <a:endParaRPr lang="en-US" sz="1150" dirty="0"/>
          </a:p>
        </p:txBody>
      </p:sp>
      <p:sp>
        <p:nvSpPr>
          <p:cNvPr id="16" name="Text 14"/>
          <p:cNvSpPr/>
          <p:nvPr/>
        </p:nvSpPr>
        <p:spPr>
          <a:xfrm>
            <a:off x="1508760" y="4892040"/>
            <a:ext cx="2834640" cy="32004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Face &amp; Trust</a:t>
            </a:r>
            <a:endParaRPr lang="en-US" sz="1400" dirty="0"/>
          </a:p>
        </p:txBody>
      </p:sp>
      <p:sp>
        <p:nvSpPr>
          <p:cNvPr id="17" name="Text 15"/>
          <p:cNvSpPr/>
          <p:nvPr/>
        </p:nvSpPr>
        <p:spPr>
          <a:xfrm>
            <a:off x="1508760" y="5212080"/>
            <a:ext cx="2834640" cy="640080"/>
          </a:xfrm>
          <a:prstGeom prst="rect">
            <a:avLst/>
          </a:prstGeom>
          <a:noFill/>
          <a:ln/>
        </p:spPr>
        <p:txBody>
          <a:bodyPr wrap="square" lIns="0" tIns="0" rIns="0" bIns="0" rtlCol="0" anchor="ctr"/>
          <a:lstStyle/>
          <a:p>
            <a:pPr marL="0" indent="0">
              <a:buNone/>
            </a:pPr>
            <a:r>
              <a:rPr lang="en-US" sz="1150" dirty="0">
                <a:solidFill>
                  <a:srgbClr val="EEF1F7"/>
                </a:solidFill>
                <a:latin typeface="Calibri" pitchFamily="34" charset="0"/>
                <a:ea typeface="Calibri" pitchFamily="34" charset="-122"/>
                <a:cs typeface="Calibri" pitchFamily="34" charset="-120"/>
              </a:rPr>
              <a:t>How dignity and reputation are protected</a:t>
            </a:r>
            <a:endParaRPr lang="en-US" sz="1150" dirty="0"/>
          </a:p>
        </p:txBody>
      </p:sp>
      <p:sp>
        <p:nvSpPr>
          <p:cNvPr id="18" name="Text 16"/>
          <p:cNvSpPr/>
          <p:nvPr/>
        </p:nvSpPr>
        <p:spPr>
          <a:xfrm>
            <a:off x="4572000" y="4892040"/>
            <a:ext cx="2834640" cy="32004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Decision-Making Norms</a:t>
            </a:r>
            <a:endParaRPr lang="en-US" sz="1400" dirty="0"/>
          </a:p>
        </p:txBody>
      </p:sp>
      <p:sp>
        <p:nvSpPr>
          <p:cNvPr id="19" name="Text 17"/>
          <p:cNvSpPr/>
          <p:nvPr/>
        </p:nvSpPr>
        <p:spPr>
          <a:xfrm>
            <a:off x="4572000" y="5212080"/>
            <a:ext cx="2834640" cy="640080"/>
          </a:xfrm>
          <a:prstGeom prst="rect">
            <a:avLst/>
          </a:prstGeom>
          <a:noFill/>
          <a:ln/>
        </p:spPr>
        <p:txBody>
          <a:bodyPr wrap="square" lIns="0" tIns="0" rIns="0" bIns="0" rtlCol="0" anchor="ctr"/>
          <a:lstStyle/>
          <a:p>
            <a:pPr marL="0" indent="0">
              <a:buNone/>
            </a:pPr>
            <a:r>
              <a:rPr lang="en-US" sz="1150" dirty="0">
                <a:solidFill>
                  <a:srgbClr val="EEF1F7"/>
                </a:solidFill>
                <a:latin typeface="Calibri" pitchFamily="34" charset="0"/>
                <a:ea typeface="Calibri" pitchFamily="34" charset="-122"/>
                <a:cs typeface="Calibri" pitchFamily="34" charset="-120"/>
              </a:rPr>
              <a:t>Individual authority vs. collective consensus</a:t>
            </a:r>
            <a:endParaRPr lang="en-US" sz="1150" dirty="0"/>
          </a:p>
        </p:txBody>
      </p:sp>
      <p:sp>
        <p:nvSpPr>
          <p:cNvPr id="20" name="Text 18"/>
          <p:cNvSpPr/>
          <p:nvPr/>
        </p:nvSpPr>
        <p:spPr>
          <a:xfrm>
            <a:off x="7635240" y="4892040"/>
            <a:ext cx="2834640" cy="32004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Attitude to Contracts</a:t>
            </a:r>
            <a:endParaRPr lang="en-US" sz="1400" dirty="0"/>
          </a:p>
        </p:txBody>
      </p:sp>
      <p:sp>
        <p:nvSpPr>
          <p:cNvPr id="21" name="Text 19"/>
          <p:cNvSpPr/>
          <p:nvPr/>
        </p:nvSpPr>
        <p:spPr>
          <a:xfrm>
            <a:off x="7635240" y="5212080"/>
            <a:ext cx="2834640" cy="640080"/>
          </a:xfrm>
          <a:prstGeom prst="rect">
            <a:avLst/>
          </a:prstGeom>
          <a:noFill/>
          <a:ln/>
        </p:spPr>
        <p:txBody>
          <a:bodyPr wrap="square" lIns="0" tIns="0" rIns="0" bIns="0" rtlCol="0" anchor="ctr"/>
          <a:lstStyle/>
          <a:p>
            <a:pPr marL="0" indent="0">
              <a:buNone/>
            </a:pPr>
            <a:r>
              <a:rPr lang="en-US" sz="1150" dirty="0">
                <a:solidFill>
                  <a:srgbClr val="EEF1F7"/>
                </a:solidFill>
                <a:latin typeface="Calibri" pitchFamily="34" charset="0"/>
                <a:ea typeface="Calibri" pitchFamily="34" charset="-122"/>
                <a:cs typeface="Calibri" pitchFamily="34" charset="-120"/>
              </a:rPr>
              <a:t>Fixed legal document vs. flexible framework</a:t>
            </a:r>
            <a:endParaRPr lang="en-US" sz="1150" dirty="0"/>
          </a:p>
        </p:txBody>
      </p:sp>
      <p:sp>
        <p:nvSpPr>
          <p:cNvPr id="22" name="Text 20"/>
          <p:cNvSpPr/>
          <p:nvPr/>
        </p:nvSpPr>
        <p:spPr>
          <a:xfrm>
            <a:off x="11548872" y="6446520"/>
            <a:ext cx="365760" cy="274320"/>
          </a:xfrm>
          <a:prstGeom prst="rect">
            <a:avLst/>
          </a:prstGeom>
          <a:noFill/>
          <a:ln/>
        </p:spPr>
        <p:txBody>
          <a:bodyPr wrap="square" lIns="0" tIns="0" rIns="0" bIns="0"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4</a:t>
            </a:r>
            <a:endParaRPr lang="en-US" sz="1000" dirty="0"/>
          </a:p>
        </p:txBody>
      </p:sp>
    </p:spTree>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AFAFA"/>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300" b="1" kern="0" spc="200" dirty="0">
                <a:solidFill>
                  <a:srgbClr val="9A1B32"/>
                </a:solidFill>
                <a:latin typeface="Calibri" pitchFamily="34" charset="0"/>
                <a:ea typeface="Calibri" pitchFamily="34" charset="-122"/>
                <a:cs typeface="Calibri" pitchFamily="34" charset="-120"/>
              </a:rPr>
              <a:t>THEORETICAL UNDERPINNING — 1 OF 2</a:t>
            </a:r>
            <a:endParaRPr lang="en-US" sz="1300" dirty="0"/>
          </a:p>
        </p:txBody>
      </p:sp>
      <p:sp>
        <p:nvSpPr>
          <p:cNvPr id="3" name="Text 1"/>
          <p:cNvSpPr/>
          <p:nvPr/>
        </p:nvSpPr>
        <p:spPr>
          <a:xfrm>
            <a:off x="548640" y="594360"/>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Hofstede's Cultural Dimensions Theory</a:t>
            </a:r>
            <a:endParaRPr lang="en-US" sz="3000" dirty="0"/>
          </a:p>
        </p:txBody>
      </p:sp>
      <p:sp>
        <p:nvSpPr>
          <p:cNvPr id="4" name="Text 2"/>
          <p:cNvSpPr/>
          <p:nvPr/>
        </p:nvSpPr>
        <p:spPr>
          <a:xfrm>
            <a:off x="548640" y="1691640"/>
            <a:ext cx="10789920" cy="1005840"/>
          </a:xfrm>
          <a:prstGeom prst="rect">
            <a:avLst/>
          </a:prstGeom>
          <a:noFill/>
          <a:ln/>
        </p:spPr>
        <p:txBody>
          <a:bodyPr wrap="square" lIns="0" tIns="0" rIns="0" bIns="0" rtlCol="0" anchor="ctr"/>
          <a:lstStyle/>
          <a:p>
            <a:pPr marL="0" indent="0">
              <a:buNone/>
            </a:pPr>
            <a:r>
              <a:rPr lang="en-US" sz="1550" dirty="0">
                <a:solidFill>
                  <a:srgbClr val="1B2A4A"/>
                </a:solidFill>
                <a:latin typeface="Calibri" pitchFamily="34" charset="0"/>
                <a:ea typeface="Calibri" pitchFamily="34" charset="-122"/>
                <a:cs typeface="Calibri" pitchFamily="34" charset="-120"/>
              </a:rPr>
              <a:t>Geert Hofstede (1980, 2001) analysed values data from over 100,000 IBM employees across 50+ countries to identify measurable dimensions on which national cultures differ. It remains the most widely applied framework for anticipating friction in cross-border business relationships.</a:t>
            </a:r>
            <a:endParaRPr lang="en-US" sz="1550" dirty="0"/>
          </a:p>
        </p:txBody>
      </p:sp>
      <p:sp>
        <p:nvSpPr>
          <p:cNvPr id="5" name="Shape 3"/>
          <p:cNvSpPr/>
          <p:nvPr/>
        </p:nvSpPr>
        <p:spPr>
          <a:xfrm>
            <a:off x="548640" y="2926080"/>
            <a:ext cx="2606040" cy="2286000"/>
          </a:xfrm>
          <a:prstGeom prst="roundRect">
            <a:avLst>
              <a:gd name="adj" fmla="val 3200"/>
            </a:avLst>
          </a:prstGeom>
          <a:solidFill>
            <a:srgbClr val="EEF1F7"/>
          </a:solidFill>
          <a:ln/>
          <a:effectLst>
            <a:outerShdw blurRad="101600" dist="38100" dir="5400000" algn="bl" rotWithShape="0">
              <a:srgbClr val="1B2A4A">
                <a:alpha val="10000"/>
              </a:srgbClr>
            </a:outerShdw>
          </a:effectLst>
        </p:spPr>
        <p:txBody>
          <a:bodyPr/>
          <a:lstStyle/>
          <a:p>
            <a:endParaRPr lang="en-US"/>
          </a:p>
        </p:txBody>
      </p:sp>
      <p:sp>
        <p:nvSpPr>
          <p:cNvPr id="6" name="Shape 4"/>
          <p:cNvSpPr/>
          <p:nvPr/>
        </p:nvSpPr>
        <p:spPr>
          <a:xfrm>
            <a:off x="777240" y="3200400"/>
            <a:ext cx="457200" cy="457200"/>
          </a:xfrm>
          <a:prstGeom prst="ellipse">
            <a:avLst/>
          </a:prstGeom>
          <a:solidFill>
            <a:srgbClr val="9A1B32"/>
          </a:solidFill>
          <a:ln/>
        </p:spPr>
        <p:txBody>
          <a:bodyPr/>
          <a:lstStyle/>
          <a:p>
            <a:endParaRPr lang="en-US"/>
          </a:p>
        </p:txBody>
      </p:sp>
      <p:sp>
        <p:nvSpPr>
          <p:cNvPr id="7" name="Text 5"/>
          <p:cNvSpPr/>
          <p:nvPr/>
        </p:nvSpPr>
        <p:spPr>
          <a:xfrm>
            <a:off x="777240" y="3200400"/>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a:t>
            </a:r>
            <a:endParaRPr lang="en-US" sz="1600" dirty="0"/>
          </a:p>
        </p:txBody>
      </p:sp>
      <p:sp>
        <p:nvSpPr>
          <p:cNvPr id="8" name="Text 6"/>
          <p:cNvSpPr/>
          <p:nvPr/>
        </p:nvSpPr>
        <p:spPr>
          <a:xfrm>
            <a:off x="777240" y="3794760"/>
            <a:ext cx="2148840" cy="548640"/>
          </a:xfrm>
          <a:prstGeom prst="rect">
            <a:avLst/>
          </a:prstGeom>
          <a:noFill/>
          <a:ln/>
        </p:spPr>
        <p:txBody>
          <a:bodyPr wrap="square" lIns="0" tIns="0" rIns="0" bIns="0" rtlCol="0" anchor="ctr"/>
          <a:lstStyle/>
          <a:p>
            <a:pPr marL="0" indent="0">
              <a:buNone/>
            </a:pPr>
            <a:r>
              <a:rPr lang="en-US" sz="1500" b="1" dirty="0">
                <a:solidFill>
                  <a:srgbClr val="1B2A4A"/>
                </a:solidFill>
                <a:latin typeface="Cambria" pitchFamily="34" charset="0"/>
                <a:ea typeface="Cambria" pitchFamily="34" charset="-122"/>
                <a:cs typeface="Cambria" pitchFamily="34" charset="-120"/>
              </a:rPr>
              <a:t>Power Distance</a:t>
            </a:r>
            <a:endParaRPr lang="en-US" sz="1500" dirty="0"/>
          </a:p>
        </p:txBody>
      </p:sp>
      <p:sp>
        <p:nvSpPr>
          <p:cNvPr id="9" name="Text 7"/>
          <p:cNvSpPr/>
          <p:nvPr/>
        </p:nvSpPr>
        <p:spPr>
          <a:xfrm>
            <a:off x="777240" y="4343400"/>
            <a:ext cx="2148840" cy="777240"/>
          </a:xfrm>
          <a:prstGeom prst="rect">
            <a:avLst/>
          </a:prstGeom>
          <a:noFill/>
          <a:ln/>
        </p:spPr>
        <p:txBody>
          <a:bodyPr wrap="square" lIns="0" tIns="0" rIns="0" bIns="0" rtlCol="0" anchor="ctr"/>
          <a:lstStyle/>
          <a:p>
            <a:pPr marL="0" indent="0">
              <a:buNone/>
            </a:pPr>
            <a:r>
              <a:rPr lang="en-US" sz="1250" dirty="0">
                <a:solidFill>
                  <a:srgbClr val="5B6472"/>
                </a:solidFill>
                <a:latin typeface="Calibri" pitchFamily="34" charset="0"/>
                <a:ea typeface="Calibri" pitchFamily="34" charset="-122"/>
                <a:cs typeface="Calibri" pitchFamily="34" charset="-120"/>
              </a:rPr>
              <a:t>Acceptance of unequal authority and hierarchy</a:t>
            </a:r>
            <a:endParaRPr lang="en-US" sz="1250" dirty="0"/>
          </a:p>
        </p:txBody>
      </p:sp>
      <p:sp>
        <p:nvSpPr>
          <p:cNvPr id="10" name="Shape 8"/>
          <p:cNvSpPr/>
          <p:nvPr/>
        </p:nvSpPr>
        <p:spPr>
          <a:xfrm>
            <a:off x="3291840" y="2926080"/>
            <a:ext cx="2606040" cy="2286000"/>
          </a:xfrm>
          <a:prstGeom prst="roundRect">
            <a:avLst>
              <a:gd name="adj" fmla="val 3200"/>
            </a:avLst>
          </a:prstGeom>
          <a:solidFill>
            <a:srgbClr val="E4E9F2"/>
          </a:solidFill>
          <a:ln/>
          <a:effectLst>
            <a:outerShdw blurRad="101600" dist="38100" dir="5400000" algn="bl" rotWithShape="0">
              <a:srgbClr val="1B2A4A">
                <a:alpha val="10000"/>
              </a:srgbClr>
            </a:outerShdw>
          </a:effectLst>
        </p:spPr>
        <p:txBody>
          <a:bodyPr/>
          <a:lstStyle/>
          <a:p>
            <a:endParaRPr lang="en-US"/>
          </a:p>
        </p:txBody>
      </p:sp>
      <p:sp>
        <p:nvSpPr>
          <p:cNvPr id="11" name="Shape 9"/>
          <p:cNvSpPr/>
          <p:nvPr/>
        </p:nvSpPr>
        <p:spPr>
          <a:xfrm>
            <a:off x="3520440" y="3200400"/>
            <a:ext cx="457200" cy="457200"/>
          </a:xfrm>
          <a:prstGeom prst="ellipse">
            <a:avLst/>
          </a:prstGeom>
          <a:solidFill>
            <a:srgbClr val="9A1B32"/>
          </a:solidFill>
          <a:ln/>
        </p:spPr>
        <p:txBody>
          <a:bodyPr/>
          <a:lstStyle/>
          <a:p>
            <a:endParaRPr lang="en-US"/>
          </a:p>
        </p:txBody>
      </p:sp>
      <p:sp>
        <p:nvSpPr>
          <p:cNvPr id="12" name="Text 10"/>
          <p:cNvSpPr/>
          <p:nvPr/>
        </p:nvSpPr>
        <p:spPr>
          <a:xfrm>
            <a:off x="3520440" y="3200400"/>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2</a:t>
            </a:r>
            <a:endParaRPr lang="en-US" sz="1600" dirty="0"/>
          </a:p>
        </p:txBody>
      </p:sp>
      <p:sp>
        <p:nvSpPr>
          <p:cNvPr id="13" name="Text 11"/>
          <p:cNvSpPr/>
          <p:nvPr/>
        </p:nvSpPr>
        <p:spPr>
          <a:xfrm>
            <a:off x="3520440" y="3794760"/>
            <a:ext cx="2148840" cy="548640"/>
          </a:xfrm>
          <a:prstGeom prst="rect">
            <a:avLst/>
          </a:prstGeom>
          <a:noFill/>
          <a:ln/>
        </p:spPr>
        <p:txBody>
          <a:bodyPr wrap="square" lIns="0" tIns="0" rIns="0" bIns="0" rtlCol="0" anchor="ctr"/>
          <a:lstStyle/>
          <a:p>
            <a:pPr marL="0" indent="0">
              <a:buNone/>
            </a:pPr>
            <a:r>
              <a:rPr lang="en-US" sz="1500" b="1" dirty="0">
                <a:solidFill>
                  <a:srgbClr val="1B2A4A"/>
                </a:solidFill>
                <a:latin typeface="Cambria" pitchFamily="34" charset="0"/>
                <a:ea typeface="Cambria" pitchFamily="34" charset="-122"/>
                <a:cs typeface="Cambria" pitchFamily="34" charset="-120"/>
              </a:rPr>
              <a:t>Individualism</a:t>
            </a:r>
            <a:endParaRPr lang="en-US" sz="1500" dirty="0"/>
          </a:p>
        </p:txBody>
      </p:sp>
      <p:sp>
        <p:nvSpPr>
          <p:cNvPr id="14" name="Text 12"/>
          <p:cNvSpPr/>
          <p:nvPr/>
        </p:nvSpPr>
        <p:spPr>
          <a:xfrm>
            <a:off x="3520440" y="4343400"/>
            <a:ext cx="2148840" cy="777240"/>
          </a:xfrm>
          <a:prstGeom prst="rect">
            <a:avLst/>
          </a:prstGeom>
          <a:noFill/>
          <a:ln/>
        </p:spPr>
        <p:txBody>
          <a:bodyPr wrap="square" lIns="0" tIns="0" rIns="0" bIns="0" rtlCol="0" anchor="ctr"/>
          <a:lstStyle/>
          <a:p>
            <a:pPr marL="0" indent="0">
              <a:buNone/>
            </a:pPr>
            <a:r>
              <a:rPr lang="en-US" sz="1250" dirty="0">
                <a:solidFill>
                  <a:srgbClr val="5B6472"/>
                </a:solidFill>
                <a:latin typeface="Calibri" pitchFamily="34" charset="0"/>
                <a:ea typeface="Calibri" pitchFamily="34" charset="-122"/>
                <a:cs typeface="Calibri" pitchFamily="34" charset="-120"/>
              </a:rPr>
              <a:t>‘I’ vs. ‘we’ — personal vs. group responsibility</a:t>
            </a:r>
            <a:endParaRPr lang="en-US" sz="1250" dirty="0"/>
          </a:p>
        </p:txBody>
      </p:sp>
      <p:sp>
        <p:nvSpPr>
          <p:cNvPr id="15" name="Shape 13"/>
          <p:cNvSpPr/>
          <p:nvPr/>
        </p:nvSpPr>
        <p:spPr>
          <a:xfrm>
            <a:off x="6035040" y="2926080"/>
            <a:ext cx="2606040" cy="2286000"/>
          </a:xfrm>
          <a:prstGeom prst="roundRect">
            <a:avLst>
              <a:gd name="adj" fmla="val 3200"/>
            </a:avLst>
          </a:prstGeom>
          <a:solidFill>
            <a:srgbClr val="EEF1F7"/>
          </a:solidFill>
          <a:ln/>
          <a:effectLst>
            <a:outerShdw blurRad="101600" dist="38100" dir="5400000" algn="bl" rotWithShape="0">
              <a:srgbClr val="1B2A4A">
                <a:alpha val="10000"/>
              </a:srgbClr>
            </a:outerShdw>
          </a:effectLst>
        </p:spPr>
        <p:txBody>
          <a:bodyPr/>
          <a:lstStyle/>
          <a:p>
            <a:endParaRPr lang="en-US"/>
          </a:p>
        </p:txBody>
      </p:sp>
      <p:sp>
        <p:nvSpPr>
          <p:cNvPr id="16" name="Shape 14"/>
          <p:cNvSpPr/>
          <p:nvPr/>
        </p:nvSpPr>
        <p:spPr>
          <a:xfrm>
            <a:off x="6263640" y="3200400"/>
            <a:ext cx="457200" cy="457200"/>
          </a:xfrm>
          <a:prstGeom prst="ellipse">
            <a:avLst/>
          </a:prstGeom>
          <a:solidFill>
            <a:srgbClr val="9A1B32"/>
          </a:solidFill>
          <a:ln/>
        </p:spPr>
        <p:txBody>
          <a:bodyPr/>
          <a:lstStyle/>
          <a:p>
            <a:endParaRPr lang="en-US"/>
          </a:p>
        </p:txBody>
      </p:sp>
      <p:sp>
        <p:nvSpPr>
          <p:cNvPr id="17" name="Text 15"/>
          <p:cNvSpPr/>
          <p:nvPr/>
        </p:nvSpPr>
        <p:spPr>
          <a:xfrm>
            <a:off x="6263640" y="3200400"/>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3</a:t>
            </a:r>
            <a:endParaRPr lang="en-US" sz="1600" dirty="0"/>
          </a:p>
        </p:txBody>
      </p:sp>
      <p:sp>
        <p:nvSpPr>
          <p:cNvPr id="18" name="Text 16"/>
          <p:cNvSpPr/>
          <p:nvPr/>
        </p:nvSpPr>
        <p:spPr>
          <a:xfrm>
            <a:off x="6263640" y="3794760"/>
            <a:ext cx="2148840" cy="548640"/>
          </a:xfrm>
          <a:prstGeom prst="rect">
            <a:avLst/>
          </a:prstGeom>
          <a:noFill/>
          <a:ln/>
        </p:spPr>
        <p:txBody>
          <a:bodyPr wrap="square" lIns="0" tIns="0" rIns="0" bIns="0" rtlCol="0" anchor="ctr"/>
          <a:lstStyle/>
          <a:p>
            <a:pPr marL="0" indent="0">
              <a:buNone/>
            </a:pPr>
            <a:r>
              <a:rPr lang="en-US" sz="1500" b="1" dirty="0">
                <a:solidFill>
                  <a:srgbClr val="1B2A4A"/>
                </a:solidFill>
                <a:latin typeface="Cambria" pitchFamily="34" charset="0"/>
                <a:ea typeface="Cambria" pitchFamily="34" charset="-122"/>
                <a:cs typeface="Cambria" pitchFamily="34" charset="-120"/>
              </a:rPr>
              <a:t>Uncertainty Avoidance</a:t>
            </a:r>
            <a:endParaRPr lang="en-US" sz="1500" dirty="0"/>
          </a:p>
        </p:txBody>
      </p:sp>
      <p:sp>
        <p:nvSpPr>
          <p:cNvPr id="19" name="Text 17"/>
          <p:cNvSpPr/>
          <p:nvPr/>
        </p:nvSpPr>
        <p:spPr>
          <a:xfrm>
            <a:off x="6263640" y="4343400"/>
            <a:ext cx="2148840" cy="777240"/>
          </a:xfrm>
          <a:prstGeom prst="rect">
            <a:avLst/>
          </a:prstGeom>
          <a:noFill/>
          <a:ln/>
        </p:spPr>
        <p:txBody>
          <a:bodyPr wrap="square" lIns="0" tIns="0" rIns="0" bIns="0" rtlCol="0" anchor="ctr"/>
          <a:lstStyle/>
          <a:p>
            <a:pPr marL="0" indent="0">
              <a:buNone/>
            </a:pPr>
            <a:r>
              <a:rPr lang="en-US" sz="1250" dirty="0">
                <a:solidFill>
                  <a:srgbClr val="5B6472"/>
                </a:solidFill>
                <a:latin typeface="Calibri" pitchFamily="34" charset="0"/>
                <a:ea typeface="Calibri" pitchFamily="34" charset="-122"/>
                <a:cs typeface="Calibri" pitchFamily="34" charset="-120"/>
              </a:rPr>
              <a:t>Comfort with ambiguity, risk and informality</a:t>
            </a:r>
            <a:endParaRPr lang="en-US" sz="1250" dirty="0"/>
          </a:p>
        </p:txBody>
      </p:sp>
      <p:sp>
        <p:nvSpPr>
          <p:cNvPr id="20" name="Shape 18"/>
          <p:cNvSpPr/>
          <p:nvPr/>
        </p:nvSpPr>
        <p:spPr>
          <a:xfrm>
            <a:off x="8778240" y="2926080"/>
            <a:ext cx="2606040" cy="2286000"/>
          </a:xfrm>
          <a:prstGeom prst="roundRect">
            <a:avLst>
              <a:gd name="adj" fmla="val 3200"/>
            </a:avLst>
          </a:prstGeom>
          <a:solidFill>
            <a:srgbClr val="E4E9F2"/>
          </a:solidFill>
          <a:ln/>
          <a:effectLst>
            <a:outerShdw blurRad="101600" dist="38100" dir="5400000" algn="bl" rotWithShape="0">
              <a:srgbClr val="1B2A4A">
                <a:alpha val="10000"/>
              </a:srgbClr>
            </a:outerShdw>
          </a:effectLst>
        </p:spPr>
        <p:txBody>
          <a:bodyPr/>
          <a:lstStyle/>
          <a:p>
            <a:endParaRPr lang="en-US"/>
          </a:p>
        </p:txBody>
      </p:sp>
      <p:sp>
        <p:nvSpPr>
          <p:cNvPr id="21" name="Shape 19"/>
          <p:cNvSpPr/>
          <p:nvPr/>
        </p:nvSpPr>
        <p:spPr>
          <a:xfrm>
            <a:off x="9006840" y="3200400"/>
            <a:ext cx="457200" cy="457200"/>
          </a:xfrm>
          <a:prstGeom prst="ellipse">
            <a:avLst/>
          </a:prstGeom>
          <a:solidFill>
            <a:srgbClr val="9A1B32"/>
          </a:solidFill>
          <a:ln/>
        </p:spPr>
        <p:txBody>
          <a:bodyPr/>
          <a:lstStyle/>
          <a:p>
            <a:endParaRPr lang="en-US"/>
          </a:p>
        </p:txBody>
      </p:sp>
      <p:sp>
        <p:nvSpPr>
          <p:cNvPr id="22" name="Text 20"/>
          <p:cNvSpPr/>
          <p:nvPr/>
        </p:nvSpPr>
        <p:spPr>
          <a:xfrm>
            <a:off x="9006840" y="3200400"/>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4</a:t>
            </a:r>
            <a:endParaRPr lang="en-US" sz="1600" dirty="0"/>
          </a:p>
        </p:txBody>
      </p:sp>
      <p:sp>
        <p:nvSpPr>
          <p:cNvPr id="23" name="Text 21"/>
          <p:cNvSpPr/>
          <p:nvPr/>
        </p:nvSpPr>
        <p:spPr>
          <a:xfrm>
            <a:off x="9006840" y="3794760"/>
            <a:ext cx="2148840" cy="548640"/>
          </a:xfrm>
          <a:prstGeom prst="rect">
            <a:avLst/>
          </a:prstGeom>
          <a:noFill/>
          <a:ln/>
        </p:spPr>
        <p:txBody>
          <a:bodyPr wrap="square" lIns="0" tIns="0" rIns="0" bIns="0" rtlCol="0" anchor="ctr"/>
          <a:lstStyle/>
          <a:p>
            <a:pPr marL="0" indent="0">
              <a:buNone/>
            </a:pPr>
            <a:r>
              <a:rPr lang="en-US" sz="1500" b="1" dirty="0">
                <a:solidFill>
                  <a:srgbClr val="1B2A4A"/>
                </a:solidFill>
                <a:latin typeface="Cambria" pitchFamily="34" charset="0"/>
                <a:ea typeface="Cambria" pitchFamily="34" charset="-122"/>
                <a:cs typeface="Cambria" pitchFamily="34" charset="-120"/>
              </a:rPr>
              <a:t>Long-Term Orientation</a:t>
            </a:r>
            <a:endParaRPr lang="en-US" sz="1500" dirty="0"/>
          </a:p>
        </p:txBody>
      </p:sp>
      <p:sp>
        <p:nvSpPr>
          <p:cNvPr id="24" name="Text 22"/>
          <p:cNvSpPr/>
          <p:nvPr/>
        </p:nvSpPr>
        <p:spPr>
          <a:xfrm>
            <a:off x="9006840" y="4343400"/>
            <a:ext cx="2148840" cy="777240"/>
          </a:xfrm>
          <a:prstGeom prst="rect">
            <a:avLst/>
          </a:prstGeom>
          <a:noFill/>
          <a:ln/>
        </p:spPr>
        <p:txBody>
          <a:bodyPr wrap="square" lIns="0" tIns="0" rIns="0" bIns="0" rtlCol="0" anchor="ctr"/>
          <a:lstStyle/>
          <a:p>
            <a:pPr marL="0" indent="0">
              <a:buNone/>
            </a:pPr>
            <a:r>
              <a:rPr lang="en-US" sz="1250" dirty="0">
                <a:solidFill>
                  <a:srgbClr val="5B6472"/>
                </a:solidFill>
                <a:latin typeface="Calibri" pitchFamily="34" charset="0"/>
                <a:ea typeface="Calibri" pitchFamily="34" charset="-122"/>
                <a:cs typeface="Calibri" pitchFamily="34" charset="-120"/>
              </a:rPr>
              <a:t>Pragmatic patience vs. focus on quick results</a:t>
            </a:r>
            <a:endParaRPr lang="en-US" sz="1250" dirty="0"/>
          </a:p>
        </p:txBody>
      </p:sp>
      <p:sp>
        <p:nvSpPr>
          <p:cNvPr id="25" name="Text 23"/>
          <p:cNvSpPr/>
          <p:nvPr/>
        </p:nvSpPr>
        <p:spPr>
          <a:xfrm>
            <a:off x="548640" y="5440680"/>
            <a:ext cx="10789920" cy="457200"/>
          </a:xfrm>
          <a:prstGeom prst="rect">
            <a:avLst/>
          </a:prstGeom>
          <a:noFill/>
          <a:ln/>
        </p:spPr>
        <p:txBody>
          <a:bodyPr wrap="square" lIns="0" tIns="0" rIns="0" bIns="0" rtlCol="0" anchor="ctr"/>
          <a:lstStyle/>
          <a:p>
            <a:pPr marL="0" indent="0">
              <a:buNone/>
            </a:pPr>
            <a:r>
              <a:rPr lang="en-US" sz="1350" i="1" dirty="0">
                <a:solidFill>
                  <a:srgbClr val="9A1B32"/>
                </a:solidFill>
                <a:latin typeface="Calibri" pitchFamily="34" charset="0"/>
                <a:ea typeface="Calibri" pitchFamily="34" charset="-122"/>
                <a:cs typeface="Calibri" pitchFamily="34" charset="-120"/>
              </a:rPr>
              <a:t>These four dimensions are the most consequential for UK–China negotiation dynamics.</a:t>
            </a:r>
            <a:endParaRPr lang="en-US" sz="1350" dirty="0"/>
          </a:p>
        </p:txBody>
      </p:sp>
      <p:sp>
        <p:nvSpPr>
          <p:cNvPr id="26" name="Text 24"/>
          <p:cNvSpPr/>
          <p:nvPr/>
        </p:nvSpPr>
        <p:spPr>
          <a:xfrm>
            <a:off x="11548872" y="6446520"/>
            <a:ext cx="365760" cy="274320"/>
          </a:xfrm>
          <a:prstGeom prst="rect">
            <a:avLst/>
          </a:prstGeom>
          <a:noFill/>
          <a:ln/>
        </p:spPr>
        <p:txBody>
          <a:bodyPr wrap="square" lIns="0" tIns="0" rIns="0" bIns="0"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5</a:t>
            </a:r>
            <a:endParaRPr lang="en-US" sz="1000" dirty="0"/>
          </a:p>
        </p:txBody>
      </p:sp>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AFAFA"/>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300" b="1" kern="0" spc="200" dirty="0">
                <a:solidFill>
                  <a:srgbClr val="9A1B32"/>
                </a:solidFill>
                <a:latin typeface="Calibri" pitchFamily="34" charset="0"/>
                <a:ea typeface="Calibri" pitchFamily="34" charset="-122"/>
                <a:cs typeface="Calibri" pitchFamily="34" charset="-120"/>
              </a:rPr>
              <a:t>THEORETICAL UNDERPINNING — 2 OF 2</a:t>
            </a:r>
            <a:endParaRPr lang="en-US" sz="1300" dirty="0"/>
          </a:p>
        </p:txBody>
      </p:sp>
      <p:sp>
        <p:nvSpPr>
          <p:cNvPr id="3" name="Text 1"/>
          <p:cNvSpPr/>
          <p:nvPr/>
        </p:nvSpPr>
        <p:spPr>
          <a:xfrm>
            <a:off x="701040" y="708660"/>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Hofstede Applied: UK vs. China</a:t>
            </a:r>
            <a:endParaRPr lang="en-US" sz="3000" dirty="0"/>
          </a:p>
        </p:txBody>
      </p:sp>
      <p:sp>
        <p:nvSpPr>
          <p:cNvPr id="5" name="Shape 2"/>
          <p:cNvSpPr/>
          <p:nvPr/>
        </p:nvSpPr>
        <p:spPr>
          <a:xfrm>
            <a:off x="7450393" y="320039"/>
            <a:ext cx="4505632" cy="6126481"/>
          </a:xfrm>
          <a:prstGeom prst="roundRect">
            <a:avLst>
              <a:gd name="adj" fmla="val 1702"/>
            </a:avLst>
          </a:prstGeom>
          <a:solidFill>
            <a:srgbClr val="1B2A4A"/>
          </a:solidFill>
          <a:ln/>
          <a:effectLst>
            <a:outerShdw blurRad="101600" dist="38100" dir="5400000" algn="bl" rotWithShape="0">
              <a:srgbClr val="1B2A4A">
                <a:alpha val="10000"/>
              </a:srgbClr>
            </a:outerShdw>
          </a:effectLst>
        </p:spPr>
        <p:txBody>
          <a:bodyPr/>
          <a:lstStyle/>
          <a:p>
            <a:r>
              <a:rPr lang="en-GB" sz="1600" b="1" dirty="0">
                <a:highlight>
                  <a:srgbClr val="C0C0C0"/>
                </a:highlight>
              </a:rPr>
              <a:t>Reading the Gap</a:t>
            </a:r>
          </a:p>
          <a:p>
            <a:endParaRPr lang="en-GB" sz="1600" dirty="0">
              <a:solidFill>
                <a:schemeClr val="tx2"/>
              </a:solidFill>
              <a:highlight>
                <a:srgbClr val="C0C0C0"/>
              </a:highlight>
            </a:endParaRPr>
          </a:p>
          <a:p>
            <a:r>
              <a:rPr lang="en-GB" sz="1600" b="1" dirty="0">
                <a:solidFill>
                  <a:schemeClr val="bg1"/>
                </a:solidFill>
                <a:highlight>
                  <a:srgbClr val="0000FF"/>
                </a:highlight>
              </a:rPr>
              <a:t>Power Distance:</a:t>
            </a:r>
            <a:r>
              <a:rPr lang="en-GB" sz="1600" dirty="0">
                <a:solidFill>
                  <a:schemeClr val="bg1"/>
                </a:solidFill>
                <a:highlight>
                  <a:srgbClr val="0000FF"/>
                </a:highlight>
              </a:rPr>
              <a:t> China scores high (80) while the UK scores lower (35). In China, people expect clear hierarchies and respect for authority. In the UK, flatter structures and equality are more common.</a:t>
            </a:r>
          </a:p>
          <a:p>
            <a:r>
              <a:rPr lang="en-GB" sz="1600" b="1" dirty="0">
                <a:solidFill>
                  <a:schemeClr val="bg1"/>
                </a:solidFill>
                <a:highlight>
                  <a:srgbClr val="0000FF"/>
                </a:highlight>
              </a:rPr>
              <a:t>Individualism:</a:t>
            </a:r>
            <a:r>
              <a:rPr lang="en-GB" sz="1600" dirty="0">
                <a:solidFill>
                  <a:schemeClr val="bg1"/>
                </a:solidFill>
                <a:highlight>
                  <a:srgbClr val="0000FF"/>
                </a:highlight>
              </a:rPr>
              <a:t> The UK scores very high (89) and China very low (20). The UK values personal choice and independence. China values group loyalty and collective decisions.</a:t>
            </a:r>
          </a:p>
          <a:p>
            <a:r>
              <a:rPr lang="en-GB" sz="1600" b="1" dirty="0">
                <a:solidFill>
                  <a:schemeClr val="bg1"/>
                </a:solidFill>
                <a:highlight>
                  <a:srgbClr val="0000FF"/>
                </a:highlight>
              </a:rPr>
              <a:t>Masculinity:</a:t>
            </a:r>
            <a:r>
              <a:rPr lang="en-GB" sz="1600" dirty="0">
                <a:solidFill>
                  <a:schemeClr val="bg1"/>
                </a:solidFill>
                <a:highlight>
                  <a:srgbClr val="0000FF"/>
                </a:highlight>
              </a:rPr>
              <a:t> Both countries are similar (66). This means both value achievement, success and performance.</a:t>
            </a:r>
          </a:p>
          <a:p>
            <a:r>
              <a:rPr lang="en-GB" sz="1600" b="1" dirty="0">
                <a:solidFill>
                  <a:schemeClr val="bg1"/>
                </a:solidFill>
                <a:highlight>
                  <a:srgbClr val="0000FF"/>
                </a:highlight>
              </a:rPr>
              <a:t>Uncertainty Avoidance:</a:t>
            </a:r>
            <a:r>
              <a:rPr lang="en-GB" sz="1600" dirty="0">
                <a:solidFill>
                  <a:schemeClr val="bg1"/>
                </a:solidFill>
                <a:highlight>
                  <a:srgbClr val="0000FF"/>
                </a:highlight>
              </a:rPr>
              <a:t> Both countries are relatively low (China 30, UK 35). This shows a willingness to take calculated risks and adapt to change.</a:t>
            </a:r>
          </a:p>
          <a:p>
            <a:r>
              <a:rPr lang="en-GB" sz="1600" b="1" dirty="0">
                <a:solidFill>
                  <a:schemeClr val="bg1"/>
                </a:solidFill>
                <a:highlight>
                  <a:srgbClr val="0000FF"/>
                </a:highlight>
              </a:rPr>
              <a:t>Long-Term Orientation:</a:t>
            </a:r>
            <a:r>
              <a:rPr lang="en-GB" sz="1600" dirty="0">
                <a:solidFill>
                  <a:schemeClr val="bg1"/>
                </a:solidFill>
                <a:highlight>
                  <a:srgbClr val="0000FF"/>
                </a:highlight>
              </a:rPr>
              <a:t> China scores very high (87) compared to the UK (51). China focuses on patience, persistence and future rewards, while the UK balances short-term results with long-term goals</a:t>
            </a:r>
          </a:p>
        </p:txBody>
      </p:sp>
      <p:sp>
        <p:nvSpPr>
          <p:cNvPr id="6" name="Text 3"/>
          <p:cNvSpPr/>
          <p:nvPr/>
        </p:nvSpPr>
        <p:spPr>
          <a:xfrm>
            <a:off x="7680960" y="1874520"/>
            <a:ext cx="3657600" cy="4069080"/>
          </a:xfrm>
          <a:prstGeom prst="rect">
            <a:avLst/>
          </a:prstGeom>
          <a:noFill/>
          <a:ln/>
        </p:spPr>
        <p:txBody>
          <a:bodyPr wrap="square" lIns="0" tIns="0" rIns="0" bIns="0" rtlCol="0" anchor="ctr"/>
          <a:lstStyle/>
          <a:p>
            <a:pPr marL="0" indent="0">
              <a:buNone/>
            </a:pPr>
            <a:endParaRPr lang="en-US" sz="1600" dirty="0"/>
          </a:p>
        </p:txBody>
      </p:sp>
      <p:sp>
        <p:nvSpPr>
          <p:cNvPr id="7" name="Text 4"/>
          <p:cNvSpPr/>
          <p:nvPr/>
        </p:nvSpPr>
        <p:spPr>
          <a:xfrm>
            <a:off x="7680960" y="2377440"/>
            <a:ext cx="3657600" cy="3566160"/>
          </a:xfrm>
          <a:prstGeom prst="rect">
            <a:avLst/>
          </a:prstGeom>
          <a:noFill/>
          <a:ln/>
        </p:spPr>
        <p:txBody>
          <a:bodyPr wrap="square" lIns="0" tIns="0" rIns="0" bIns="0" rtlCol="0" anchor="ctr"/>
          <a:lstStyle/>
          <a:p>
            <a:pPr marL="342900" indent="-342900">
              <a:spcAft>
                <a:spcPts val="800"/>
              </a:spcAft>
              <a:buSzPct val="100000"/>
              <a:buChar char="•"/>
            </a:pPr>
            <a:endParaRPr lang="en-US" sz="1250" dirty="0"/>
          </a:p>
        </p:txBody>
      </p:sp>
      <p:sp>
        <p:nvSpPr>
          <p:cNvPr id="8" name="Text 5"/>
          <p:cNvSpPr/>
          <p:nvPr/>
        </p:nvSpPr>
        <p:spPr>
          <a:xfrm>
            <a:off x="10944188" y="9056985"/>
            <a:ext cx="365760" cy="274320"/>
          </a:xfrm>
          <a:prstGeom prst="rect">
            <a:avLst/>
          </a:prstGeom>
          <a:noFill/>
          <a:ln/>
        </p:spPr>
        <p:txBody>
          <a:bodyPr wrap="square" lIns="0" tIns="0" rIns="0" bIns="0"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6</a:t>
            </a:r>
            <a:endParaRPr lang="en-US" sz="1000" dirty="0"/>
          </a:p>
        </p:txBody>
      </p:sp>
      <p:pic>
        <p:nvPicPr>
          <p:cNvPr id="10" name="Picture 9">
            <a:extLst>
              <a:ext uri="{FF2B5EF4-FFF2-40B4-BE49-F238E27FC236}">
                <a16:creationId xmlns:a16="http://schemas.microsoft.com/office/drawing/2014/main" id="{DC5D1DE6-582C-9579-C893-37A28596A9F7}"/>
              </a:ext>
            </a:extLst>
          </p:cNvPr>
          <p:cNvPicPr>
            <a:picLocks noChangeAspect="1"/>
          </p:cNvPicPr>
          <p:nvPr/>
        </p:nvPicPr>
        <p:blipFill>
          <a:blip r:embed="rId3"/>
          <a:stretch>
            <a:fillRect/>
          </a:stretch>
        </p:blipFill>
        <p:spPr>
          <a:xfrm>
            <a:off x="235975" y="1874520"/>
            <a:ext cx="6804906" cy="4572000"/>
          </a:xfrm>
          <a:prstGeom prst="rect">
            <a:avLst/>
          </a:prstGeom>
        </p:spPr>
      </p:pic>
      <p:sp>
        <p:nvSpPr>
          <p:cNvPr id="4" name="TextBox 3">
            <a:extLst>
              <a:ext uri="{FF2B5EF4-FFF2-40B4-BE49-F238E27FC236}">
                <a16:creationId xmlns:a16="http://schemas.microsoft.com/office/drawing/2014/main" id="{C027223F-56A7-BDF8-B65A-ABF8889EC469}"/>
              </a:ext>
            </a:extLst>
          </p:cNvPr>
          <p:cNvSpPr txBox="1"/>
          <p:nvPr/>
        </p:nvSpPr>
        <p:spPr>
          <a:xfrm>
            <a:off x="7698658" y="855406"/>
            <a:ext cx="184731" cy="369332"/>
          </a:xfrm>
          <a:prstGeom prst="rect">
            <a:avLst/>
          </a:prstGeom>
          <a:noFill/>
        </p:spPr>
        <p:txBody>
          <a:bodyPr wrap="none" rtlCol="0">
            <a:spAutoFit/>
          </a:bodyPr>
          <a:lstStyle/>
          <a:p>
            <a:endParaRPr lang="en-US" dirty="0"/>
          </a:p>
        </p:txBody>
      </p:sp>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AFAFA"/>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300" b="1" kern="0" spc="200" dirty="0">
                <a:solidFill>
                  <a:srgbClr val="9A1B32"/>
                </a:solidFill>
                <a:latin typeface="Calibri" pitchFamily="34" charset="0"/>
                <a:ea typeface="Calibri" pitchFamily="34" charset="-122"/>
                <a:cs typeface="Calibri" pitchFamily="34" charset="-120"/>
              </a:rPr>
              <a:t>CULTURAL ELEMENTS TO OVERCOME — 1 OF 2</a:t>
            </a:r>
            <a:endParaRPr lang="en-US" sz="1300" dirty="0"/>
          </a:p>
        </p:txBody>
      </p:sp>
      <p:sp>
        <p:nvSpPr>
          <p:cNvPr id="3" name="Text 1"/>
          <p:cNvSpPr/>
          <p:nvPr/>
        </p:nvSpPr>
        <p:spPr>
          <a:xfrm>
            <a:off x="548640" y="594360"/>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Guanxi and Mianzi (‘Face’)</a:t>
            </a:r>
            <a:endParaRPr lang="en-US" sz="3000" dirty="0"/>
          </a:p>
        </p:txBody>
      </p:sp>
      <p:sp>
        <p:nvSpPr>
          <p:cNvPr id="4" name="Shape 2"/>
          <p:cNvSpPr/>
          <p:nvPr/>
        </p:nvSpPr>
        <p:spPr>
          <a:xfrm>
            <a:off x="548640" y="1691640"/>
            <a:ext cx="5349240" cy="4480560"/>
          </a:xfrm>
          <a:prstGeom prst="roundRect">
            <a:avLst>
              <a:gd name="adj" fmla="val 1633"/>
            </a:avLst>
          </a:prstGeom>
          <a:solidFill>
            <a:srgbClr val="EEF1F7"/>
          </a:solidFill>
          <a:ln/>
          <a:effectLst>
            <a:outerShdw blurRad="101600" dist="38100" dir="5400000" algn="bl" rotWithShape="0">
              <a:srgbClr val="1B2A4A">
                <a:alpha val="10000"/>
              </a:srgbClr>
            </a:outerShdw>
          </a:effectLst>
        </p:spPr>
        <p:txBody>
          <a:bodyPr/>
          <a:lstStyle/>
          <a:p>
            <a:endParaRPr lang="en-US"/>
          </a:p>
        </p:txBody>
      </p:sp>
      <p:sp>
        <p:nvSpPr>
          <p:cNvPr id="5" name="Shape 3"/>
          <p:cNvSpPr/>
          <p:nvPr/>
        </p:nvSpPr>
        <p:spPr>
          <a:xfrm>
            <a:off x="868680" y="1965960"/>
            <a:ext cx="548640" cy="548640"/>
          </a:xfrm>
          <a:prstGeom prst="ellipse">
            <a:avLst/>
          </a:prstGeom>
          <a:solidFill>
            <a:srgbClr val="9A1B32"/>
          </a:solidFill>
          <a:ln/>
        </p:spPr>
        <p:txBody>
          <a:bodyPr/>
          <a:lstStyle/>
          <a:p>
            <a:endParaRPr lang="en-US"/>
          </a:p>
        </p:txBody>
      </p:sp>
      <p:sp>
        <p:nvSpPr>
          <p:cNvPr id="6" name="Text 4"/>
          <p:cNvSpPr/>
          <p:nvPr/>
        </p:nvSpPr>
        <p:spPr>
          <a:xfrm>
            <a:off x="868680" y="1965960"/>
            <a:ext cx="548640" cy="54864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GX</a:t>
            </a:r>
            <a:endParaRPr lang="en-US" sz="1600" dirty="0"/>
          </a:p>
        </p:txBody>
      </p:sp>
      <p:sp>
        <p:nvSpPr>
          <p:cNvPr id="7" name="Text 5"/>
          <p:cNvSpPr/>
          <p:nvPr/>
        </p:nvSpPr>
        <p:spPr>
          <a:xfrm>
            <a:off x="1600200" y="2011680"/>
            <a:ext cx="4114800" cy="548640"/>
          </a:xfrm>
          <a:prstGeom prst="rect">
            <a:avLst/>
          </a:prstGeom>
          <a:noFill/>
          <a:ln/>
        </p:spPr>
        <p:txBody>
          <a:bodyPr wrap="square" lIns="0" tIns="0" rIns="0" bIns="0" rtlCol="0" anchor="ctr"/>
          <a:lstStyle/>
          <a:p>
            <a:pPr marL="0" indent="0">
              <a:buNone/>
            </a:pPr>
            <a:r>
              <a:rPr lang="en-US" sz="1700" b="1" dirty="0">
                <a:solidFill>
                  <a:srgbClr val="1B2A4A"/>
                </a:solidFill>
                <a:latin typeface="Cambria" pitchFamily="34" charset="0"/>
                <a:ea typeface="Cambria" pitchFamily="34" charset="-122"/>
                <a:cs typeface="Cambria" pitchFamily="34" charset="-120"/>
              </a:rPr>
              <a:t>Guanxi — Relationship Networks</a:t>
            </a:r>
            <a:endParaRPr lang="en-US" sz="1700" dirty="0"/>
          </a:p>
        </p:txBody>
      </p:sp>
      <p:sp>
        <p:nvSpPr>
          <p:cNvPr id="8" name="Text 6"/>
          <p:cNvSpPr/>
          <p:nvPr/>
        </p:nvSpPr>
        <p:spPr>
          <a:xfrm>
            <a:off x="868680" y="2697480"/>
            <a:ext cx="4754880" cy="3291840"/>
          </a:xfrm>
          <a:prstGeom prst="rect">
            <a:avLst/>
          </a:prstGeom>
          <a:noFill/>
          <a:ln/>
        </p:spPr>
        <p:txBody>
          <a:bodyPr wrap="square" lIns="0" tIns="0" rIns="0" bIns="0" rtlCol="0" anchor="ctr"/>
          <a:lstStyle/>
          <a:p>
            <a:pPr marL="342900" indent="-342900">
              <a:spcAft>
                <a:spcPts val="1000"/>
              </a:spcAft>
              <a:buSzPct val="100000"/>
              <a:buChar char="•"/>
            </a:pPr>
            <a:r>
              <a:rPr lang="en-US" sz="1350" dirty="0">
                <a:solidFill>
                  <a:srgbClr val="1B2A4A"/>
                </a:solidFill>
                <a:latin typeface="Calibri" pitchFamily="34" charset="0"/>
                <a:ea typeface="Calibri" pitchFamily="34" charset="-122"/>
                <a:cs typeface="Calibri" pitchFamily="34" charset="-120"/>
              </a:rPr>
              <a:t>A web of personal trust and mutual obligation built over time, not signed into a contract</a:t>
            </a:r>
            <a:endParaRPr lang="en-US" sz="1350" dirty="0"/>
          </a:p>
          <a:p>
            <a:pPr marL="342900" indent="-342900">
              <a:spcAft>
                <a:spcPts val="1000"/>
              </a:spcAft>
              <a:buSzPct val="100000"/>
              <a:buChar char="•"/>
            </a:pPr>
            <a:r>
              <a:rPr lang="en-US" sz="1350" dirty="0">
                <a:solidFill>
                  <a:srgbClr val="1B2A4A"/>
                </a:solidFill>
                <a:latin typeface="Calibri" pitchFamily="34" charset="0"/>
                <a:ea typeface="Calibri" pitchFamily="34" charset="-122"/>
                <a:cs typeface="Calibri" pitchFamily="34" charset="-120"/>
              </a:rPr>
              <a:t>Business grows out of relationship first; in the UK, relationship often grows out of a signed contract</a:t>
            </a:r>
            <a:endParaRPr lang="en-US" sz="1350" dirty="0"/>
          </a:p>
          <a:p>
            <a:pPr marL="342900" indent="-342900">
              <a:spcAft>
                <a:spcPts val="1000"/>
              </a:spcAft>
              <a:buSzPct val="100000"/>
              <a:buChar char="•"/>
            </a:pPr>
            <a:r>
              <a:rPr lang="en-US" sz="1350" dirty="0">
                <a:solidFill>
                  <a:srgbClr val="1B2A4A"/>
                </a:solidFill>
                <a:latin typeface="Calibri" pitchFamily="34" charset="0"/>
                <a:ea typeface="Calibri" pitchFamily="34" charset="-122"/>
                <a:cs typeface="Calibri" pitchFamily="34" charset="-120"/>
              </a:rPr>
              <a:t>Impact: deals can stall for months while trust is established — rushing this reads as disrespect</a:t>
            </a:r>
            <a:endParaRPr lang="en-US" sz="1350" dirty="0"/>
          </a:p>
        </p:txBody>
      </p:sp>
      <p:sp>
        <p:nvSpPr>
          <p:cNvPr id="9" name="Shape 7"/>
          <p:cNvSpPr/>
          <p:nvPr/>
        </p:nvSpPr>
        <p:spPr>
          <a:xfrm>
            <a:off x="6263640" y="1691640"/>
            <a:ext cx="5349240" cy="4480560"/>
          </a:xfrm>
          <a:prstGeom prst="roundRect">
            <a:avLst>
              <a:gd name="adj" fmla="val 1633"/>
            </a:avLst>
          </a:prstGeom>
          <a:solidFill>
            <a:srgbClr val="1B2A4A"/>
          </a:solidFill>
          <a:ln/>
          <a:effectLst>
            <a:outerShdw blurRad="101600" dist="38100" dir="5400000" algn="bl" rotWithShape="0">
              <a:srgbClr val="1B2A4A">
                <a:alpha val="10000"/>
              </a:srgbClr>
            </a:outerShdw>
          </a:effectLst>
        </p:spPr>
        <p:txBody>
          <a:bodyPr/>
          <a:lstStyle/>
          <a:p>
            <a:endParaRPr lang="en-US"/>
          </a:p>
        </p:txBody>
      </p:sp>
      <p:sp>
        <p:nvSpPr>
          <p:cNvPr id="10" name="Shape 8"/>
          <p:cNvSpPr/>
          <p:nvPr/>
        </p:nvSpPr>
        <p:spPr>
          <a:xfrm>
            <a:off x="6583680" y="1965960"/>
            <a:ext cx="548640" cy="548640"/>
          </a:xfrm>
          <a:prstGeom prst="ellipse">
            <a:avLst/>
          </a:prstGeom>
          <a:solidFill>
            <a:srgbClr val="9A1B32"/>
          </a:solidFill>
          <a:ln/>
        </p:spPr>
        <p:txBody>
          <a:bodyPr/>
          <a:lstStyle/>
          <a:p>
            <a:endParaRPr lang="en-US"/>
          </a:p>
        </p:txBody>
      </p:sp>
      <p:sp>
        <p:nvSpPr>
          <p:cNvPr id="11" name="Text 9"/>
          <p:cNvSpPr/>
          <p:nvPr/>
        </p:nvSpPr>
        <p:spPr>
          <a:xfrm>
            <a:off x="6583680" y="1965960"/>
            <a:ext cx="548640" cy="54864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MZ</a:t>
            </a:r>
            <a:endParaRPr lang="en-US" sz="1600" dirty="0"/>
          </a:p>
        </p:txBody>
      </p:sp>
      <p:sp>
        <p:nvSpPr>
          <p:cNvPr id="12" name="Text 10"/>
          <p:cNvSpPr/>
          <p:nvPr/>
        </p:nvSpPr>
        <p:spPr>
          <a:xfrm>
            <a:off x="7315200" y="2011680"/>
            <a:ext cx="4114800" cy="548640"/>
          </a:xfrm>
          <a:prstGeom prst="rect">
            <a:avLst/>
          </a:prstGeom>
          <a:noFill/>
          <a:ln/>
        </p:spPr>
        <p:txBody>
          <a:bodyPr wrap="square" lIns="0" tIns="0" rIns="0" bIns="0" rtlCol="0" anchor="ctr"/>
          <a:lstStyle/>
          <a:p>
            <a:pPr marL="0" indent="0">
              <a:buNone/>
            </a:pPr>
            <a:r>
              <a:rPr lang="en-US" sz="1700" b="1" dirty="0">
                <a:solidFill>
                  <a:srgbClr val="FFFFFF"/>
                </a:solidFill>
                <a:latin typeface="Cambria" pitchFamily="34" charset="0"/>
                <a:ea typeface="Cambria" pitchFamily="34" charset="-122"/>
                <a:cs typeface="Cambria" pitchFamily="34" charset="-120"/>
              </a:rPr>
              <a:t>Mianzi — ‘Face’ and Dignity</a:t>
            </a:r>
            <a:endParaRPr lang="en-US" sz="1700" dirty="0"/>
          </a:p>
        </p:txBody>
      </p:sp>
      <p:sp>
        <p:nvSpPr>
          <p:cNvPr id="13" name="Text 11"/>
          <p:cNvSpPr/>
          <p:nvPr/>
        </p:nvSpPr>
        <p:spPr>
          <a:xfrm>
            <a:off x="6583680" y="2697480"/>
            <a:ext cx="4754880" cy="3291840"/>
          </a:xfrm>
          <a:prstGeom prst="rect">
            <a:avLst/>
          </a:prstGeom>
          <a:noFill/>
          <a:ln/>
        </p:spPr>
        <p:txBody>
          <a:bodyPr wrap="square" lIns="0" tIns="0" rIns="0" bIns="0" rtlCol="0" anchor="ctr"/>
          <a:lstStyle/>
          <a:p>
            <a:pPr marL="342900" indent="-342900">
              <a:spcAft>
                <a:spcPts val="1000"/>
              </a:spcAft>
              <a:buSzPct val="100000"/>
              <a:buChar char="•"/>
            </a:pPr>
            <a:r>
              <a:rPr lang="en-US" sz="1350" dirty="0">
                <a:solidFill>
                  <a:srgbClr val="EEF1F7"/>
                </a:solidFill>
                <a:latin typeface="Calibri" pitchFamily="34" charset="0"/>
                <a:ea typeface="Calibri" pitchFamily="34" charset="-122"/>
                <a:cs typeface="Calibri" pitchFamily="34" charset="-120"/>
              </a:rPr>
              <a:t>Public criticism, direct refusal, or being proven wrong in front of others causes deep, lasting offence</a:t>
            </a:r>
            <a:endParaRPr lang="en-US" sz="1350" dirty="0"/>
          </a:p>
          <a:p>
            <a:pPr marL="342900" indent="-342900">
              <a:spcAft>
                <a:spcPts val="1000"/>
              </a:spcAft>
              <a:buSzPct val="100000"/>
              <a:buChar char="•"/>
            </a:pPr>
            <a:r>
              <a:rPr lang="en-US" sz="1350" dirty="0">
                <a:solidFill>
                  <a:srgbClr val="EEF1F7"/>
                </a:solidFill>
                <a:latin typeface="Calibri" pitchFamily="34" charset="0"/>
                <a:ea typeface="Calibri" pitchFamily="34" charset="-122"/>
                <a:cs typeface="Calibri" pitchFamily="34" charset="-120"/>
              </a:rPr>
              <a:t>Both giving and protecting face applies to your own team as much as theirs</a:t>
            </a:r>
            <a:endParaRPr lang="en-US" sz="1350" dirty="0"/>
          </a:p>
          <a:p>
            <a:pPr marL="342900" indent="-342900">
              <a:spcAft>
                <a:spcPts val="1000"/>
              </a:spcAft>
              <a:buSzPct val="100000"/>
              <a:buChar char="•"/>
            </a:pPr>
            <a:r>
              <a:rPr lang="en-US" sz="1350" dirty="0">
                <a:solidFill>
                  <a:srgbClr val="EEF1F7"/>
                </a:solidFill>
                <a:latin typeface="Calibri" pitchFamily="34" charset="0"/>
                <a:ea typeface="Calibri" pitchFamily="34" charset="-122"/>
                <a:cs typeface="Calibri" pitchFamily="34" charset="-120"/>
              </a:rPr>
              <a:t>Impact: one blunt email or a raised voice in a meeting can quietly end a promising deal</a:t>
            </a:r>
            <a:endParaRPr lang="en-US" sz="1350" dirty="0"/>
          </a:p>
        </p:txBody>
      </p:sp>
      <p:sp>
        <p:nvSpPr>
          <p:cNvPr id="14" name="Text 12"/>
          <p:cNvSpPr/>
          <p:nvPr/>
        </p:nvSpPr>
        <p:spPr>
          <a:xfrm>
            <a:off x="11548872" y="6446520"/>
            <a:ext cx="365760" cy="274320"/>
          </a:xfrm>
          <a:prstGeom prst="rect">
            <a:avLst/>
          </a:prstGeom>
          <a:noFill/>
          <a:ln/>
        </p:spPr>
        <p:txBody>
          <a:bodyPr wrap="square" lIns="0" tIns="0" rIns="0" bIns="0"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7</a:t>
            </a:r>
            <a:endParaRPr lang="en-US" sz="1000" dirty="0"/>
          </a:p>
        </p:txBody>
      </p:sp>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AFAFA"/>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300" b="1" kern="0" spc="200" dirty="0">
                <a:solidFill>
                  <a:srgbClr val="9A1B32"/>
                </a:solidFill>
                <a:latin typeface="Calibri" pitchFamily="34" charset="0"/>
                <a:ea typeface="Calibri" pitchFamily="34" charset="-122"/>
                <a:cs typeface="Calibri" pitchFamily="34" charset="-120"/>
              </a:rPr>
              <a:t>CULTURAL ELEMENTS TO OVERCOME — 2 OF 2</a:t>
            </a:r>
            <a:endParaRPr lang="en-US" sz="1300" dirty="0"/>
          </a:p>
        </p:txBody>
      </p:sp>
      <p:sp>
        <p:nvSpPr>
          <p:cNvPr id="3" name="Text 1"/>
          <p:cNvSpPr/>
          <p:nvPr/>
        </p:nvSpPr>
        <p:spPr>
          <a:xfrm>
            <a:off x="548640" y="594360"/>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Hierarchy, Communication &amp; Time</a:t>
            </a:r>
            <a:endParaRPr lang="en-US" sz="3000" dirty="0"/>
          </a:p>
        </p:txBody>
      </p:sp>
      <p:sp>
        <p:nvSpPr>
          <p:cNvPr id="4" name="Shape 2"/>
          <p:cNvSpPr/>
          <p:nvPr/>
        </p:nvSpPr>
        <p:spPr>
          <a:xfrm>
            <a:off x="548640" y="1691640"/>
            <a:ext cx="10789920" cy="1417320"/>
          </a:xfrm>
          <a:prstGeom prst="roundRect">
            <a:avLst>
              <a:gd name="adj" fmla="val 5161"/>
            </a:avLst>
          </a:prstGeom>
          <a:solidFill>
            <a:srgbClr val="EEF1F7"/>
          </a:solidFill>
          <a:ln/>
          <a:effectLst>
            <a:outerShdw blurRad="101600" dist="38100" dir="5400000" algn="bl" rotWithShape="0">
              <a:srgbClr val="1B2A4A">
                <a:alpha val="10000"/>
              </a:srgbClr>
            </a:outerShdw>
          </a:effectLst>
        </p:spPr>
        <p:txBody>
          <a:bodyPr/>
          <a:lstStyle/>
          <a:p>
            <a:endParaRPr lang="en-US"/>
          </a:p>
        </p:txBody>
      </p:sp>
      <p:sp>
        <p:nvSpPr>
          <p:cNvPr id="5" name="Text 3"/>
          <p:cNvSpPr/>
          <p:nvPr/>
        </p:nvSpPr>
        <p:spPr>
          <a:xfrm>
            <a:off x="822960" y="1801368"/>
            <a:ext cx="2834640" cy="1188720"/>
          </a:xfrm>
          <a:prstGeom prst="rect">
            <a:avLst/>
          </a:prstGeom>
          <a:noFill/>
          <a:ln/>
        </p:spPr>
        <p:txBody>
          <a:bodyPr wrap="square" lIns="0" tIns="0" rIns="0" bIns="0" rtlCol="0" anchor="ctr"/>
          <a:lstStyle/>
          <a:p>
            <a:pPr marL="0" indent="0">
              <a:buNone/>
            </a:pPr>
            <a:r>
              <a:rPr lang="en-US" sz="1450" b="1" dirty="0">
                <a:solidFill>
                  <a:srgbClr val="9A1B32"/>
                </a:solidFill>
                <a:latin typeface="Cambria" pitchFamily="34" charset="0"/>
                <a:ea typeface="Cambria" pitchFamily="34" charset="-122"/>
                <a:cs typeface="Cambria" pitchFamily="34" charset="-120"/>
              </a:rPr>
              <a:t>Hierarchy &amp; Authority</a:t>
            </a:r>
            <a:endParaRPr lang="en-US" sz="1450" dirty="0"/>
          </a:p>
        </p:txBody>
      </p:sp>
      <p:sp>
        <p:nvSpPr>
          <p:cNvPr id="6" name="Shape 4"/>
          <p:cNvSpPr/>
          <p:nvPr/>
        </p:nvSpPr>
        <p:spPr>
          <a:xfrm>
            <a:off x="3794760" y="1874520"/>
            <a:ext cx="0" cy="1051560"/>
          </a:xfrm>
          <a:prstGeom prst="line">
            <a:avLst/>
          </a:prstGeom>
          <a:noFill/>
          <a:ln w="15875">
            <a:solidFill>
              <a:srgbClr val="C7CFDC"/>
            </a:solidFill>
            <a:prstDash val="solid"/>
          </a:ln>
        </p:spPr>
        <p:txBody>
          <a:bodyPr/>
          <a:lstStyle/>
          <a:p>
            <a:endParaRPr lang="en-US"/>
          </a:p>
        </p:txBody>
      </p:sp>
      <p:sp>
        <p:nvSpPr>
          <p:cNvPr id="7" name="Text 5"/>
          <p:cNvSpPr/>
          <p:nvPr/>
        </p:nvSpPr>
        <p:spPr>
          <a:xfrm>
            <a:off x="3977640" y="1801368"/>
            <a:ext cx="3520440" cy="1188720"/>
          </a:xfrm>
          <a:prstGeom prst="rect">
            <a:avLst/>
          </a:prstGeom>
          <a:noFill/>
          <a:ln/>
        </p:spPr>
        <p:txBody>
          <a:bodyPr wrap="square" lIns="0" tIns="0" rIns="0" bIns="0" rtlCol="0" anchor="ctr"/>
          <a:lstStyle/>
          <a:p>
            <a:pPr marL="0" indent="0">
              <a:buNone/>
            </a:pPr>
            <a:r>
              <a:rPr lang="en-US" sz="1200" dirty="0">
                <a:solidFill>
                  <a:srgbClr val="1B2A4A"/>
                </a:solidFill>
                <a:latin typeface="Calibri" pitchFamily="34" charset="0"/>
                <a:ea typeface="Calibri" pitchFamily="34" charset="-122"/>
                <a:cs typeface="Calibri" pitchFamily="34" charset="-120"/>
              </a:rPr>
              <a:t>Seniority is visibly deferred to; the most senior person present is expected to lead and speak</a:t>
            </a:r>
            <a:endParaRPr lang="en-US" sz="1200" dirty="0"/>
          </a:p>
        </p:txBody>
      </p:sp>
      <p:sp>
        <p:nvSpPr>
          <p:cNvPr id="8" name="Shape 6"/>
          <p:cNvSpPr/>
          <p:nvPr/>
        </p:nvSpPr>
        <p:spPr>
          <a:xfrm>
            <a:off x="7635240" y="1874520"/>
            <a:ext cx="0" cy="1051560"/>
          </a:xfrm>
          <a:prstGeom prst="line">
            <a:avLst/>
          </a:prstGeom>
          <a:noFill/>
          <a:ln w="15875">
            <a:solidFill>
              <a:srgbClr val="C7CFDC"/>
            </a:solidFill>
            <a:prstDash val="solid"/>
          </a:ln>
        </p:spPr>
        <p:txBody>
          <a:bodyPr/>
          <a:lstStyle/>
          <a:p>
            <a:endParaRPr lang="en-US"/>
          </a:p>
        </p:txBody>
      </p:sp>
      <p:sp>
        <p:nvSpPr>
          <p:cNvPr id="9" name="Text 7"/>
          <p:cNvSpPr/>
          <p:nvPr/>
        </p:nvSpPr>
        <p:spPr>
          <a:xfrm>
            <a:off x="7818120" y="1801368"/>
            <a:ext cx="3383280" cy="1188720"/>
          </a:xfrm>
          <a:prstGeom prst="rect">
            <a:avLst/>
          </a:prstGeom>
          <a:noFill/>
          <a:ln/>
        </p:spPr>
        <p:txBody>
          <a:bodyPr wrap="square" lIns="0" tIns="0" rIns="0" bIns="0" rtlCol="0" anchor="ctr"/>
          <a:lstStyle/>
          <a:p>
            <a:pPr marL="0" indent="0">
              <a:buNone/>
            </a:pPr>
            <a:r>
              <a:rPr lang="en-US" sz="1200" i="1" dirty="0">
                <a:solidFill>
                  <a:srgbClr val="5B6472"/>
                </a:solidFill>
                <a:latin typeface="Calibri" pitchFamily="34" charset="0"/>
                <a:ea typeface="Calibri" pitchFamily="34" charset="-122"/>
                <a:cs typeface="Calibri" pitchFamily="34" charset="-120"/>
              </a:rPr>
              <a:t>Sending a junior negotiator, or letting juniors contradict seniors, can be read as disrespect</a:t>
            </a:r>
            <a:endParaRPr lang="en-US" sz="1200" dirty="0"/>
          </a:p>
        </p:txBody>
      </p:sp>
      <p:sp>
        <p:nvSpPr>
          <p:cNvPr id="10" name="Shape 8"/>
          <p:cNvSpPr/>
          <p:nvPr/>
        </p:nvSpPr>
        <p:spPr>
          <a:xfrm>
            <a:off x="548640" y="3227832"/>
            <a:ext cx="10789920" cy="1417320"/>
          </a:xfrm>
          <a:prstGeom prst="roundRect">
            <a:avLst>
              <a:gd name="adj" fmla="val 5161"/>
            </a:avLst>
          </a:prstGeom>
          <a:solidFill>
            <a:srgbClr val="EEF1F7"/>
          </a:solidFill>
          <a:ln/>
          <a:effectLst>
            <a:outerShdw blurRad="101600" dist="38100" dir="5400000" algn="bl" rotWithShape="0">
              <a:srgbClr val="1B2A4A">
                <a:alpha val="10000"/>
              </a:srgbClr>
            </a:outerShdw>
          </a:effectLst>
        </p:spPr>
        <p:txBody>
          <a:bodyPr/>
          <a:lstStyle/>
          <a:p>
            <a:endParaRPr lang="en-US"/>
          </a:p>
        </p:txBody>
      </p:sp>
      <p:sp>
        <p:nvSpPr>
          <p:cNvPr id="11" name="Text 9"/>
          <p:cNvSpPr/>
          <p:nvPr/>
        </p:nvSpPr>
        <p:spPr>
          <a:xfrm>
            <a:off x="822960" y="3337560"/>
            <a:ext cx="2834640" cy="1188720"/>
          </a:xfrm>
          <a:prstGeom prst="rect">
            <a:avLst/>
          </a:prstGeom>
          <a:noFill/>
          <a:ln/>
        </p:spPr>
        <p:txBody>
          <a:bodyPr wrap="square" lIns="0" tIns="0" rIns="0" bIns="0" rtlCol="0" anchor="ctr"/>
          <a:lstStyle/>
          <a:p>
            <a:pPr marL="0" indent="0">
              <a:buNone/>
            </a:pPr>
            <a:r>
              <a:rPr lang="en-US" sz="1450" b="1" dirty="0">
                <a:solidFill>
                  <a:srgbClr val="9A1B32"/>
                </a:solidFill>
                <a:latin typeface="Cambria" pitchFamily="34" charset="0"/>
                <a:ea typeface="Cambria" pitchFamily="34" charset="-122"/>
                <a:cs typeface="Cambria" pitchFamily="34" charset="-120"/>
              </a:rPr>
              <a:t>High-Context Communication</a:t>
            </a:r>
            <a:endParaRPr lang="en-US" sz="1450" dirty="0"/>
          </a:p>
        </p:txBody>
      </p:sp>
      <p:sp>
        <p:nvSpPr>
          <p:cNvPr id="12" name="Shape 10"/>
          <p:cNvSpPr/>
          <p:nvPr/>
        </p:nvSpPr>
        <p:spPr>
          <a:xfrm>
            <a:off x="3794760" y="3410712"/>
            <a:ext cx="0" cy="1051560"/>
          </a:xfrm>
          <a:prstGeom prst="line">
            <a:avLst/>
          </a:prstGeom>
          <a:noFill/>
          <a:ln w="15875">
            <a:solidFill>
              <a:srgbClr val="C7CFDC"/>
            </a:solidFill>
            <a:prstDash val="solid"/>
          </a:ln>
        </p:spPr>
        <p:txBody>
          <a:bodyPr/>
          <a:lstStyle/>
          <a:p>
            <a:endParaRPr lang="en-US"/>
          </a:p>
        </p:txBody>
      </p:sp>
      <p:sp>
        <p:nvSpPr>
          <p:cNvPr id="13" name="Text 11"/>
          <p:cNvSpPr/>
          <p:nvPr/>
        </p:nvSpPr>
        <p:spPr>
          <a:xfrm>
            <a:off x="3977640" y="3337560"/>
            <a:ext cx="3520440" cy="1188720"/>
          </a:xfrm>
          <a:prstGeom prst="rect">
            <a:avLst/>
          </a:prstGeom>
          <a:noFill/>
          <a:ln/>
        </p:spPr>
        <p:txBody>
          <a:bodyPr wrap="square" lIns="0" tIns="0" rIns="0" bIns="0" rtlCol="0" anchor="ctr"/>
          <a:lstStyle/>
          <a:p>
            <a:pPr marL="0" indent="0">
              <a:buNone/>
            </a:pPr>
            <a:r>
              <a:rPr lang="en-US" sz="1200" dirty="0">
                <a:solidFill>
                  <a:srgbClr val="1B2A4A"/>
                </a:solidFill>
                <a:latin typeface="Calibri" pitchFamily="34" charset="0"/>
                <a:ea typeface="Calibri" pitchFamily="34" charset="-122"/>
                <a:cs typeface="Calibri" pitchFamily="34" charset="-120"/>
              </a:rPr>
              <a:t>Meaning is carried in tone, silence, and what is left unsaid — ‘yes’ can mean ‘I hear you’, not ‘I agree’</a:t>
            </a:r>
            <a:endParaRPr lang="en-US" sz="1200" dirty="0"/>
          </a:p>
        </p:txBody>
      </p:sp>
      <p:sp>
        <p:nvSpPr>
          <p:cNvPr id="14" name="Shape 12"/>
          <p:cNvSpPr/>
          <p:nvPr/>
        </p:nvSpPr>
        <p:spPr>
          <a:xfrm>
            <a:off x="7635240" y="3410712"/>
            <a:ext cx="0" cy="1051560"/>
          </a:xfrm>
          <a:prstGeom prst="line">
            <a:avLst/>
          </a:prstGeom>
          <a:noFill/>
          <a:ln w="15875">
            <a:solidFill>
              <a:srgbClr val="C7CFDC"/>
            </a:solidFill>
            <a:prstDash val="solid"/>
          </a:ln>
        </p:spPr>
        <p:txBody>
          <a:bodyPr/>
          <a:lstStyle/>
          <a:p>
            <a:endParaRPr lang="en-US"/>
          </a:p>
        </p:txBody>
      </p:sp>
      <p:sp>
        <p:nvSpPr>
          <p:cNvPr id="15" name="Text 13"/>
          <p:cNvSpPr/>
          <p:nvPr/>
        </p:nvSpPr>
        <p:spPr>
          <a:xfrm>
            <a:off x="7818120" y="3337560"/>
            <a:ext cx="3383280" cy="1188720"/>
          </a:xfrm>
          <a:prstGeom prst="rect">
            <a:avLst/>
          </a:prstGeom>
          <a:noFill/>
          <a:ln/>
        </p:spPr>
        <p:txBody>
          <a:bodyPr wrap="square" lIns="0" tIns="0" rIns="0" bIns="0" rtlCol="0" anchor="ctr"/>
          <a:lstStyle/>
          <a:p>
            <a:pPr marL="0" indent="0">
              <a:buNone/>
            </a:pPr>
            <a:r>
              <a:rPr lang="en-US" sz="1200" i="1" dirty="0">
                <a:solidFill>
                  <a:srgbClr val="5B6472"/>
                </a:solidFill>
                <a:latin typeface="Calibri" pitchFamily="34" charset="0"/>
                <a:ea typeface="Calibri" pitchFamily="34" charset="-122"/>
                <a:cs typeface="Calibri" pitchFamily="34" charset="-120"/>
              </a:rPr>
              <a:t>UK-style direct refusals or blunt yes/no answers can be misread as rude or as hiding disagreement</a:t>
            </a:r>
            <a:endParaRPr lang="en-US" sz="1200" dirty="0"/>
          </a:p>
        </p:txBody>
      </p:sp>
      <p:sp>
        <p:nvSpPr>
          <p:cNvPr id="16" name="Shape 14"/>
          <p:cNvSpPr/>
          <p:nvPr/>
        </p:nvSpPr>
        <p:spPr>
          <a:xfrm>
            <a:off x="548640" y="4764024"/>
            <a:ext cx="10789920" cy="1417320"/>
          </a:xfrm>
          <a:prstGeom prst="roundRect">
            <a:avLst>
              <a:gd name="adj" fmla="val 5161"/>
            </a:avLst>
          </a:prstGeom>
          <a:solidFill>
            <a:srgbClr val="EEF1F7"/>
          </a:solidFill>
          <a:ln/>
          <a:effectLst>
            <a:outerShdw blurRad="101600" dist="38100" dir="5400000" algn="bl" rotWithShape="0">
              <a:srgbClr val="1B2A4A">
                <a:alpha val="10000"/>
              </a:srgbClr>
            </a:outerShdw>
          </a:effectLst>
        </p:spPr>
        <p:txBody>
          <a:bodyPr/>
          <a:lstStyle/>
          <a:p>
            <a:endParaRPr lang="en-US"/>
          </a:p>
        </p:txBody>
      </p:sp>
      <p:sp>
        <p:nvSpPr>
          <p:cNvPr id="17" name="Text 15"/>
          <p:cNvSpPr/>
          <p:nvPr/>
        </p:nvSpPr>
        <p:spPr>
          <a:xfrm>
            <a:off x="822960" y="4873752"/>
            <a:ext cx="2834640" cy="1188720"/>
          </a:xfrm>
          <a:prstGeom prst="rect">
            <a:avLst/>
          </a:prstGeom>
          <a:noFill/>
          <a:ln/>
        </p:spPr>
        <p:txBody>
          <a:bodyPr wrap="square" lIns="0" tIns="0" rIns="0" bIns="0" rtlCol="0" anchor="ctr"/>
          <a:lstStyle/>
          <a:p>
            <a:pPr marL="0" indent="0">
              <a:buNone/>
            </a:pPr>
            <a:r>
              <a:rPr lang="en-US" sz="1450" b="1" dirty="0">
                <a:solidFill>
                  <a:srgbClr val="9A1B32"/>
                </a:solidFill>
                <a:latin typeface="Cambria" pitchFamily="34" charset="0"/>
                <a:ea typeface="Cambria" pitchFamily="34" charset="-122"/>
                <a:cs typeface="Cambria" pitchFamily="34" charset="-120"/>
              </a:rPr>
              <a:t>Long-Term Time Orientation</a:t>
            </a:r>
            <a:endParaRPr lang="en-US" sz="1450" dirty="0"/>
          </a:p>
        </p:txBody>
      </p:sp>
      <p:sp>
        <p:nvSpPr>
          <p:cNvPr id="18" name="Shape 16"/>
          <p:cNvSpPr/>
          <p:nvPr/>
        </p:nvSpPr>
        <p:spPr>
          <a:xfrm>
            <a:off x="3794760" y="4946904"/>
            <a:ext cx="0" cy="1051560"/>
          </a:xfrm>
          <a:prstGeom prst="line">
            <a:avLst/>
          </a:prstGeom>
          <a:noFill/>
          <a:ln w="15875">
            <a:solidFill>
              <a:srgbClr val="C7CFDC"/>
            </a:solidFill>
            <a:prstDash val="solid"/>
          </a:ln>
        </p:spPr>
        <p:txBody>
          <a:bodyPr/>
          <a:lstStyle/>
          <a:p>
            <a:endParaRPr lang="en-US"/>
          </a:p>
        </p:txBody>
      </p:sp>
      <p:sp>
        <p:nvSpPr>
          <p:cNvPr id="19" name="Text 17"/>
          <p:cNvSpPr/>
          <p:nvPr/>
        </p:nvSpPr>
        <p:spPr>
          <a:xfrm>
            <a:off x="3977640" y="4873752"/>
            <a:ext cx="3520440" cy="1188720"/>
          </a:xfrm>
          <a:prstGeom prst="rect">
            <a:avLst/>
          </a:prstGeom>
          <a:noFill/>
          <a:ln/>
        </p:spPr>
        <p:txBody>
          <a:bodyPr wrap="square" lIns="0" tIns="0" rIns="0" bIns="0" rtlCol="0" anchor="ctr"/>
          <a:lstStyle/>
          <a:p>
            <a:pPr marL="0" indent="0">
              <a:buNone/>
            </a:pPr>
            <a:r>
              <a:rPr lang="en-US" sz="1200" dirty="0">
                <a:solidFill>
                  <a:srgbClr val="1B2A4A"/>
                </a:solidFill>
                <a:latin typeface="Calibri" pitchFamily="34" charset="0"/>
                <a:ea typeface="Calibri" pitchFamily="34" charset="-122"/>
                <a:cs typeface="Calibri" pitchFamily="34" charset="-120"/>
              </a:rPr>
              <a:t>Negotiation is viewed as the start of a long relationship, not a single transaction to close quickly</a:t>
            </a:r>
            <a:endParaRPr lang="en-US" sz="1200" dirty="0"/>
          </a:p>
        </p:txBody>
      </p:sp>
      <p:sp>
        <p:nvSpPr>
          <p:cNvPr id="20" name="Shape 18"/>
          <p:cNvSpPr/>
          <p:nvPr/>
        </p:nvSpPr>
        <p:spPr>
          <a:xfrm>
            <a:off x="7635240" y="4946904"/>
            <a:ext cx="0" cy="1051560"/>
          </a:xfrm>
          <a:prstGeom prst="line">
            <a:avLst/>
          </a:prstGeom>
          <a:noFill/>
          <a:ln w="15875">
            <a:solidFill>
              <a:srgbClr val="C7CFDC"/>
            </a:solidFill>
            <a:prstDash val="solid"/>
          </a:ln>
        </p:spPr>
        <p:txBody>
          <a:bodyPr/>
          <a:lstStyle/>
          <a:p>
            <a:endParaRPr lang="en-US"/>
          </a:p>
        </p:txBody>
      </p:sp>
      <p:sp>
        <p:nvSpPr>
          <p:cNvPr id="21" name="Text 19"/>
          <p:cNvSpPr/>
          <p:nvPr/>
        </p:nvSpPr>
        <p:spPr>
          <a:xfrm>
            <a:off x="7818120" y="4873752"/>
            <a:ext cx="3383280" cy="1188720"/>
          </a:xfrm>
          <a:prstGeom prst="rect">
            <a:avLst/>
          </a:prstGeom>
          <a:noFill/>
          <a:ln/>
        </p:spPr>
        <p:txBody>
          <a:bodyPr wrap="square" lIns="0" tIns="0" rIns="0" bIns="0" rtlCol="0" anchor="ctr"/>
          <a:lstStyle/>
          <a:p>
            <a:pPr marL="0" indent="0">
              <a:buNone/>
            </a:pPr>
            <a:r>
              <a:rPr lang="en-US" sz="1200" i="1" dirty="0">
                <a:solidFill>
                  <a:srgbClr val="5B6472"/>
                </a:solidFill>
                <a:latin typeface="Calibri" pitchFamily="34" charset="0"/>
                <a:ea typeface="Calibri" pitchFamily="34" charset="-122"/>
                <a:cs typeface="Calibri" pitchFamily="34" charset="-120"/>
              </a:rPr>
              <a:t>Pushing for fast concessions can signal an unreliable, short-term partner</a:t>
            </a:r>
            <a:endParaRPr lang="en-US" sz="1200" dirty="0"/>
          </a:p>
        </p:txBody>
      </p:sp>
      <p:sp>
        <p:nvSpPr>
          <p:cNvPr id="22" name="Text 20"/>
          <p:cNvSpPr/>
          <p:nvPr/>
        </p:nvSpPr>
        <p:spPr>
          <a:xfrm>
            <a:off x="11548872" y="6446520"/>
            <a:ext cx="365760" cy="274320"/>
          </a:xfrm>
          <a:prstGeom prst="rect">
            <a:avLst/>
          </a:prstGeom>
          <a:noFill/>
          <a:ln/>
        </p:spPr>
        <p:txBody>
          <a:bodyPr wrap="square" lIns="0" tIns="0" rIns="0" bIns="0"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8</a:t>
            </a:r>
            <a:endParaRPr lang="en-US" sz="1000" dirty="0"/>
          </a:p>
        </p:txBody>
      </p:sp>
    </p:spTree>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AFAFA"/>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300" b="1" kern="0" spc="200" dirty="0">
                <a:solidFill>
                  <a:srgbClr val="9A1B32"/>
                </a:solidFill>
                <a:latin typeface="Calibri" pitchFamily="34" charset="0"/>
                <a:ea typeface="Calibri" pitchFamily="34" charset="-122"/>
                <a:cs typeface="Calibri" pitchFamily="34" charset="-120"/>
              </a:rPr>
              <a:t>NEGOTIATION STRATEGIES — 1 OF 4</a:t>
            </a:r>
            <a:endParaRPr lang="en-US" sz="1300" dirty="0"/>
          </a:p>
        </p:txBody>
      </p:sp>
      <p:sp>
        <p:nvSpPr>
          <p:cNvPr id="3" name="Text 1"/>
          <p:cNvSpPr/>
          <p:nvPr/>
        </p:nvSpPr>
        <p:spPr>
          <a:xfrm>
            <a:off x="548640" y="594360"/>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Invest in Guanxi Before the Deal</a:t>
            </a:r>
            <a:endParaRPr lang="en-US" sz="3000" dirty="0"/>
          </a:p>
        </p:txBody>
      </p:sp>
      <p:sp>
        <p:nvSpPr>
          <p:cNvPr id="4" name="Shape 2"/>
          <p:cNvSpPr/>
          <p:nvPr/>
        </p:nvSpPr>
        <p:spPr>
          <a:xfrm>
            <a:off x="548640" y="1828800"/>
            <a:ext cx="10789920" cy="960120"/>
          </a:xfrm>
          <a:prstGeom prst="roundRect">
            <a:avLst>
              <a:gd name="adj" fmla="val 7619"/>
            </a:avLst>
          </a:prstGeom>
          <a:solidFill>
            <a:srgbClr val="EEF1F7"/>
          </a:solidFill>
          <a:ln/>
          <a:effectLst>
            <a:outerShdw blurRad="101600" dist="38100" dir="5400000" algn="bl" rotWithShape="0">
              <a:srgbClr val="1B2A4A">
                <a:alpha val="10000"/>
              </a:srgbClr>
            </a:outerShdw>
          </a:effectLst>
        </p:spPr>
        <p:txBody>
          <a:bodyPr/>
          <a:lstStyle/>
          <a:p>
            <a:endParaRPr lang="en-US"/>
          </a:p>
        </p:txBody>
      </p:sp>
      <p:sp>
        <p:nvSpPr>
          <p:cNvPr id="5" name="Shape 3"/>
          <p:cNvSpPr/>
          <p:nvPr/>
        </p:nvSpPr>
        <p:spPr>
          <a:xfrm>
            <a:off x="822960" y="2057400"/>
            <a:ext cx="502920" cy="502920"/>
          </a:xfrm>
          <a:prstGeom prst="ellipse">
            <a:avLst/>
          </a:prstGeom>
          <a:solidFill>
            <a:srgbClr val="9A1B32"/>
          </a:solidFill>
          <a:ln/>
        </p:spPr>
        <p:txBody>
          <a:bodyPr/>
          <a:lstStyle/>
          <a:p>
            <a:endParaRPr lang="en-US"/>
          </a:p>
        </p:txBody>
      </p:sp>
      <p:sp>
        <p:nvSpPr>
          <p:cNvPr id="6" name="Text 4"/>
          <p:cNvSpPr/>
          <p:nvPr/>
        </p:nvSpPr>
        <p:spPr>
          <a:xfrm>
            <a:off x="822960" y="2057400"/>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a:t>
            </a:r>
            <a:endParaRPr lang="en-US" sz="1600" dirty="0"/>
          </a:p>
        </p:txBody>
      </p:sp>
      <p:sp>
        <p:nvSpPr>
          <p:cNvPr id="7" name="Text 5"/>
          <p:cNvSpPr/>
          <p:nvPr/>
        </p:nvSpPr>
        <p:spPr>
          <a:xfrm>
            <a:off x="1600200" y="1828800"/>
            <a:ext cx="4023360" cy="960120"/>
          </a:xfrm>
          <a:prstGeom prst="rect">
            <a:avLst/>
          </a:prstGeom>
          <a:noFill/>
          <a:ln/>
        </p:spPr>
        <p:txBody>
          <a:bodyPr wrap="square" lIns="0" tIns="0" rIns="0" bIns="0" rtlCol="0" anchor="ctr"/>
          <a:lstStyle/>
          <a:p>
            <a:pPr marL="0" indent="0">
              <a:buNone/>
            </a:pPr>
            <a:r>
              <a:rPr lang="en-US" sz="1550" b="1" dirty="0">
                <a:solidFill>
                  <a:srgbClr val="1B2A4A"/>
                </a:solidFill>
                <a:latin typeface="Cambria" pitchFamily="34" charset="0"/>
                <a:ea typeface="Cambria" pitchFamily="34" charset="-122"/>
                <a:cs typeface="Cambria" pitchFamily="34" charset="-120"/>
              </a:rPr>
              <a:t>Schedule relationship-building visits</a:t>
            </a:r>
            <a:endParaRPr lang="en-US" sz="1550" dirty="0"/>
          </a:p>
        </p:txBody>
      </p:sp>
      <p:sp>
        <p:nvSpPr>
          <p:cNvPr id="8" name="Shape 6"/>
          <p:cNvSpPr/>
          <p:nvPr/>
        </p:nvSpPr>
        <p:spPr>
          <a:xfrm>
            <a:off x="5760720" y="1965960"/>
            <a:ext cx="0" cy="685800"/>
          </a:xfrm>
          <a:prstGeom prst="line">
            <a:avLst/>
          </a:prstGeom>
          <a:noFill/>
          <a:ln w="12700">
            <a:solidFill>
              <a:srgbClr val="C7CFDC"/>
            </a:solidFill>
            <a:prstDash val="solid"/>
          </a:ln>
        </p:spPr>
        <p:txBody>
          <a:bodyPr/>
          <a:lstStyle/>
          <a:p>
            <a:endParaRPr lang="en-US"/>
          </a:p>
        </p:txBody>
      </p:sp>
      <p:sp>
        <p:nvSpPr>
          <p:cNvPr id="9" name="Text 7"/>
          <p:cNvSpPr/>
          <p:nvPr/>
        </p:nvSpPr>
        <p:spPr>
          <a:xfrm>
            <a:off x="5989320" y="1828800"/>
            <a:ext cx="5212080" cy="960120"/>
          </a:xfrm>
          <a:prstGeom prst="rect">
            <a:avLst/>
          </a:prstGeom>
          <a:noFill/>
          <a:ln/>
        </p:spPr>
        <p:txBody>
          <a:bodyPr wrap="square" lIns="0" tIns="0" rIns="0" bIns="0" rtlCol="0" anchor="ctr"/>
          <a:lstStyle/>
          <a:p>
            <a:pPr marL="0" indent="0">
              <a:buNone/>
            </a:pPr>
            <a:r>
              <a:rPr lang="en-US" sz="1300" dirty="0">
                <a:solidFill>
                  <a:srgbClr val="5B6472"/>
                </a:solidFill>
                <a:latin typeface="Calibri" pitchFamily="34" charset="0"/>
                <a:ea typeface="Calibri" pitchFamily="34" charset="-122"/>
                <a:cs typeface="Calibri" pitchFamily="34" charset="-120"/>
              </a:rPr>
              <a:t>Plan face-to-face meetings, plant tours, and shared meals before commercial terms are tabled</a:t>
            </a:r>
            <a:endParaRPr lang="en-US" sz="1300" dirty="0"/>
          </a:p>
        </p:txBody>
      </p:sp>
      <p:sp>
        <p:nvSpPr>
          <p:cNvPr id="10" name="Shape 8"/>
          <p:cNvSpPr/>
          <p:nvPr/>
        </p:nvSpPr>
        <p:spPr>
          <a:xfrm>
            <a:off x="548640" y="2926080"/>
            <a:ext cx="10789920" cy="960120"/>
          </a:xfrm>
          <a:prstGeom prst="roundRect">
            <a:avLst>
              <a:gd name="adj" fmla="val 7619"/>
            </a:avLst>
          </a:prstGeom>
          <a:solidFill>
            <a:srgbClr val="E4E9F2"/>
          </a:solidFill>
          <a:ln/>
          <a:effectLst>
            <a:outerShdw blurRad="101600" dist="38100" dir="5400000" algn="bl" rotWithShape="0">
              <a:srgbClr val="1B2A4A">
                <a:alpha val="10000"/>
              </a:srgbClr>
            </a:outerShdw>
          </a:effectLst>
        </p:spPr>
        <p:txBody>
          <a:bodyPr/>
          <a:lstStyle/>
          <a:p>
            <a:endParaRPr lang="en-US"/>
          </a:p>
        </p:txBody>
      </p:sp>
      <p:sp>
        <p:nvSpPr>
          <p:cNvPr id="11" name="Shape 9"/>
          <p:cNvSpPr/>
          <p:nvPr/>
        </p:nvSpPr>
        <p:spPr>
          <a:xfrm>
            <a:off x="822960" y="3154680"/>
            <a:ext cx="502920" cy="502920"/>
          </a:xfrm>
          <a:prstGeom prst="ellipse">
            <a:avLst/>
          </a:prstGeom>
          <a:solidFill>
            <a:srgbClr val="9A1B32"/>
          </a:solidFill>
          <a:ln/>
        </p:spPr>
        <p:txBody>
          <a:bodyPr/>
          <a:lstStyle/>
          <a:p>
            <a:endParaRPr lang="en-US"/>
          </a:p>
        </p:txBody>
      </p:sp>
      <p:sp>
        <p:nvSpPr>
          <p:cNvPr id="12" name="Text 10"/>
          <p:cNvSpPr/>
          <p:nvPr/>
        </p:nvSpPr>
        <p:spPr>
          <a:xfrm>
            <a:off x="822960" y="3154680"/>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2</a:t>
            </a:r>
            <a:endParaRPr lang="en-US" sz="1600" dirty="0"/>
          </a:p>
        </p:txBody>
      </p:sp>
      <p:sp>
        <p:nvSpPr>
          <p:cNvPr id="13" name="Text 11"/>
          <p:cNvSpPr/>
          <p:nvPr/>
        </p:nvSpPr>
        <p:spPr>
          <a:xfrm>
            <a:off x="1600200" y="2926080"/>
            <a:ext cx="4023360" cy="960120"/>
          </a:xfrm>
          <a:prstGeom prst="rect">
            <a:avLst/>
          </a:prstGeom>
          <a:noFill/>
          <a:ln/>
        </p:spPr>
        <p:txBody>
          <a:bodyPr wrap="square" lIns="0" tIns="0" rIns="0" bIns="0" rtlCol="0" anchor="ctr"/>
          <a:lstStyle/>
          <a:p>
            <a:pPr marL="0" indent="0">
              <a:buNone/>
            </a:pPr>
            <a:r>
              <a:rPr lang="en-US" sz="1550" b="1" dirty="0">
                <a:solidFill>
                  <a:srgbClr val="1B2A4A"/>
                </a:solidFill>
                <a:latin typeface="Cambria" pitchFamily="34" charset="0"/>
                <a:ea typeface="Cambria" pitchFamily="34" charset="-122"/>
                <a:cs typeface="Cambria" pitchFamily="34" charset="-120"/>
              </a:rPr>
              <a:t>Send the same team every time</a:t>
            </a:r>
            <a:endParaRPr lang="en-US" sz="1550" dirty="0"/>
          </a:p>
        </p:txBody>
      </p:sp>
      <p:sp>
        <p:nvSpPr>
          <p:cNvPr id="14" name="Shape 12"/>
          <p:cNvSpPr/>
          <p:nvPr/>
        </p:nvSpPr>
        <p:spPr>
          <a:xfrm>
            <a:off x="5760720" y="3063240"/>
            <a:ext cx="0" cy="685800"/>
          </a:xfrm>
          <a:prstGeom prst="line">
            <a:avLst/>
          </a:prstGeom>
          <a:noFill/>
          <a:ln w="12700">
            <a:solidFill>
              <a:srgbClr val="C7CFDC"/>
            </a:solidFill>
            <a:prstDash val="solid"/>
          </a:ln>
        </p:spPr>
        <p:txBody>
          <a:bodyPr/>
          <a:lstStyle/>
          <a:p>
            <a:endParaRPr lang="en-US"/>
          </a:p>
        </p:txBody>
      </p:sp>
      <p:sp>
        <p:nvSpPr>
          <p:cNvPr id="15" name="Text 13"/>
          <p:cNvSpPr/>
          <p:nvPr/>
        </p:nvSpPr>
        <p:spPr>
          <a:xfrm>
            <a:off x="5989320" y="2926080"/>
            <a:ext cx="5212080" cy="960120"/>
          </a:xfrm>
          <a:prstGeom prst="rect">
            <a:avLst/>
          </a:prstGeom>
          <a:noFill/>
          <a:ln/>
        </p:spPr>
        <p:txBody>
          <a:bodyPr wrap="square" lIns="0" tIns="0" rIns="0" bIns="0" rtlCol="0" anchor="ctr"/>
          <a:lstStyle/>
          <a:p>
            <a:pPr marL="0" indent="0">
              <a:buNone/>
            </a:pPr>
            <a:r>
              <a:rPr lang="en-US" sz="1300" dirty="0">
                <a:solidFill>
                  <a:srgbClr val="5B6472"/>
                </a:solidFill>
                <a:latin typeface="Calibri" pitchFamily="34" charset="0"/>
                <a:ea typeface="Calibri" pitchFamily="34" charset="-122"/>
                <a:cs typeface="Calibri" pitchFamily="34" charset="-120"/>
              </a:rPr>
              <a:t>Continuity of faces signals commitment and lets trust compound across meetings</a:t>
            </a:r>
            <a:endParaRPr lang="en-US" sz="1300" dirty="0"/>
          </a:p>
        </p:txBody>
      </p:sp>
      <p:sp>
        <p:nvSpPr>
          <p:cNvPr id="16" name="Shape 14"/>
          <p:cNvSpPr/>
          <p:nvPr/>
        </p:nvSpPr>
        <p:spPr>
          <a:xfrm>
            <a:off x="548640" y="4023360"/>
            <a:ext cx="10789920" cy="960120"/>
          </a:xfrm>
          <a:prstGeom prst="roundRect">
            <a:avLst>
              <a:gd name="adj" fmla="val 7619"/>
            </a:avLst>
          </a:prstGeom>
          <a:solidFill>
            <a:srgbClr val="EEF1F7"/>
          </a:solidFill>
          <a:ln/>
          <a:effectLst>
            <a:outerShdw blurRad="101600" dist="38100" dir="5400000" algn="bl" rotWithShape="0">
              <a:srgbClr val="1B2A4A">
                <a:alpha val="10000"/>
              </a:srgbClr>
            </a:outerShdw>
          </a:effectLst>
        </p:spPr>
        <p:txBody>
          <a:bodyPr/>
          <a:lstStyle/>
          <a:p>
            <a:endParaRPr lang="en-US"/>
          </a:p>
        </p:txBody>
      </p:sp>
      <p:sp>
        <p:nvSpPr>
          <p:cNvPr id="17" name="Shape 15"/>
          <p:cNvSpPr/>
          <p:nvPr/>
        </p:nvSpPr>
        <p:spPr>
          <a:xfrm>
            <a:off x="822960" y="4251960"/>
            <a:ext cx="502920" cy="502920"/>
          </a:xfrm>
          <a:prstGeom prst="ellipse">
            <a:avLst/>
          </a:prstGeom>
          <a:solidFill>
            <a:srgbClr val="9A1B32"/>
          </a:solidFill>
          <a:ln/>
        </p:spPr>
        <p:txBody>
          <a:bodyPr/>
          <a:lstStyle/>
          <a:p>
            <a:endParaRPr lang="en-US"/>
          </a:p>
        </p:txBody>
      </p:sp>
      <p:sp>
        <p:nvSpPr>
          <p:cNvPr id="18" name="Text 16"/>
          <p:cNvSpPr/>
          <p:nvPr/>
        </p:nvSpPr>
        <p:spPr>
          <a:xfrm>
            <a:off x="822960" y="4251960"/>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3</a:t>
            </a:r>
            <a:endParaRPr lang="en-US" sz="1600" dirty="0"/>
          </a:p>
        </p:txBody>
      </p:sp>
      <p:sp>
        <p:nvSpPr>
          <p:cNvPr id="19" name="Text 17"/>
          <p:cNvSpPr/>
          <p:nvPr/>
        </p:nvSpPr>
        <p:spPr>
          <a:xfrm>
            <a:off x="1600200" y="4023360"/>
            <a:ext cx="4023360" cy="960120"/>
          </a:xfrm>
          <a:prstGeom prst="rect">
            <a:avLst/>
          </a:prstGeom>
          <a:noFill/>
          <a:ln/>
        </p:spPr>
        <p:txBody>
          <a:bodyPr wrap="square" lIns="0" tIns="0" rIns="0" bIns="0" rtlCol="0" anchor="ctr"/>
          <a:lstStyle/>
          <a:p>
            <a:pPr marL="0" indent="0">
              <a:buNone/>
            </a:pPr>
            <a:r>
              <a:rPr lang="en-US" sz="1550" b="1" dirty="0">
                <a:solidFill>
                  <a:srgbClr val="1B2A4A"/>
                </a:solidFill>
                <a:latin typeface="Cambria" pitchFamily="34" charset="0"/>
                <a:ea typeface="Cambria" pitchFamily="34" charset="-122"/>
                <a:cs typeface="Cambria" pitchFamily="34" charset="-120"/>
              </a:rPr>
              <a:t>Use a trusted, well-connected intermediary</a:t>
            </a:r>
            <a:endParaRPr lang="en-US" sz="1550" dirty="0"/>
          </a:p>
        </p:txBody>
      </p:sp>
      <p:sp>
        <p:nvSpPr>
          <p:cNvPr id="20" name="Shape 18"/>
          <p:cNvSpPr/>
          <p:nvPr/>
        </p:nvSpPr>
        <p:spPr>
          <a:xfrm>
            <a:off x="5760720" y="4160520"/>
            <a:ext cx="0" cy="685800"/>
          </a:xfrm>
          <a:prstGeom prst="line">
            <a:avLst/>
          </a:prstGeom>
          <a:noFill/>
          <a:ln w="12700">
            <a:solidFill>
              <a:srgbClr val="C7CFDC"/>
            </a:solidFill>
            <a:prstDash val="solid"/>
          </a:ln>
        </p:spPr>
        <p:txBody>
          <a:bodyPr/>
          <a:lstStyle/>
          <a:p>
            <a:endParaRPr lang="en-US"/>
          </a:p>
        </p:txBody>
      </p:sp>
      <p:sp>
        <p:nvSpPr>
          <p:cNvPr id="21" name="Text 19"/>
          <p:cNvSpPr/>
          <p:nvPr/>
        </p:nvSpPr>
        <p:spPr>
          <a:xfrm>
            <a:off x="5989320" y="4023360"/>
            <a:ext cx="5212080" cy="960120"/>
          </a:xfrm>
          <a:prstGeom prst="rect">
            <a:avLst/>
          </a:prstGeom>
          <a:noFill/>
          <a:ln/>
        </p:spPr>
        <p:txBody>
          <a:bodyPr wrap="square" lIns="0" tIns="0" rIns="0" bIns="0" rtlCol="0" anchor="ctr"/>
          <a:lstStyle/>
          <a:p>
            <a:pPr marL="0" indent="0">
              <a:buNone/>
            </a:pPr>
            <a:r>
              <a:rPr lang="en-US" sz="1300" dirty="0">
                <a:solidFill>
                  <a:srgbClr val="5B6472"/>
                </a:solidFill>
                <a:latin typeface="Calibri" pitchFamily="34" charset="0"/>
                <a:ea typeface="Calibri" pitchFamily="34" charset="-122"/>
                <a:cs typeface="Calibri" pitchFamily="34" charset="-120"/>
              </a:rPr>
              <a:t>A respected third party can vouch for our credibility far faster than documents can</a:t>
            </a:r>
            <a:endParaRPr lang="en-US" sz="1300" dirty="0"/>
          </a:p>
        </p:txBody>
      </p:sp>
      <p:sp>
        <p:nvSpPr>
          <p:cNvPr id="22" name="Shape 20"/>
          <p:cNvSpPr/>
          <p:nvPr/>
        </p:nvSpPr>
        <p:spPr>
          <a:xfrm>
            <a:off x="548640" y="5120640"/>
            <a:ext cx="10789920" cy="960120"/>
          </a:xfrm>
          <a:prstGeom prst="roundRect">
            <a:avLst>
              <a:gd name="adj" fmla="val 7619"/>
            </a:avLst>
          </a:prstGeom>
          <a:solidFill>
            <a:srgbClr val="E4E9F2"/>
          </a:solidFill>
          <a:ln/>
          <a:effectLst>
            <a:outerShdw blurRad="101600" dist="38100" dir="5400000" algn="bl" rotWithShape="0">
              <a:srgbClr val="1B2A4A">
                <a:alpha val="10000"/>
              </a:srgbClr>
            </a:outerShdw>
          </a:effectLst>
        </p:spPr>
        <p:txBody>
          <a:bodyPr/>
          <a:lstStyle/>
          <a:p>
            <a:endParaRPr lang="en-US"/>
          </a:p>
        </p:txBody>
      </p:sp>
      <p:sp>
        <p:nvSpPr>
          <p:cNvPr id="23" name="Shape 21"/>
          <p:cNvSpPr/>
          <p:nvPr/>
        </p:nvSpPr>
        <p:spPr>
          <a:xfrm>
            <a:off x="822960" y="5349240"/>
            <a:ext cx="502920" cy="502920"/>
          </a:xfrm>
          <a:prstGeom prst="ellipse">
            <a:avLst/>
          </a:prstGeom>
          <a:solidFill>
            <a:srgbClr val="9A1B32"/>
          </a:solidFill>
          <a:ln/>
        </p:spPr>
        <p:txBody>
          <a:bodyPr/>
          <a:lstStyle/>
          <a:p>
            <a:endParaRPr lang="en-US"/>
          </a:p>
        </p:txBody>
      </p:sp>
      <p:sp>
        <p:nvSpPr>
          <p:cNvPr id="24" name="Text 22"/>
          <p:cNvSpPr/>
          <p:nvPr/>
        </p:nvSpPr>
        <p:spPr>
          <a:xfrm>
            <a:off x="822960" y="5349240"/>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4</a:t>
            </a:r>
            <a:endParaRPr lang="en-US" sz="1600" dirty="0"/>
          </a:p>
        </p:txBody>
      </p:sp>
      <p:sp>
        <p:nvSpPr>
          <p:cNvPr id="25" name="Text 23"/>
          <p:cNvSpPr/>
          <p:nvPr/>
        </p:nvSpPr>
        <p:spPr>
          <a:xfrm>
            <a:off x="1600200" y="5120640"/>
            <a:ext cx="4023360" cy="960120"/>
          </a:xfrm>
          <a:prstGeom prst="rect">
            <a:avLst/>
          </a:prstGeom>
          <a:noFill/>
          <a:ln/>
        </p:spPr>
        <p:txBody>
          <a:bodyPr wrap="square" lIns="0" tIns="0" rIns="0" bIns="0" rtlCol="0" anchor="ctr"/>
          <a:lstStyle/>
          <a:p>
            <a:pPr marL="0" indent="0">
              <a:buNone/>
            </a:pPr>
            <a:r>
              <a:rPr lang="en-US" sz="1550" b="1" dirty="0">
                <a:solidFill>
                  <a:srgbClr val="1B2A4A"/>
                </a:solidFill>
                <a:latin typeface="Cambria" pitchFamily="34" charset="0"/>
                <a:ea typeface="Cambria" pitchFamily="34" charset="-122"/>
                <a:cs typeface="Cambria" pitchFamily="34" charset="-120"/>
              </a:rPr>
              <a:t>Expect the social precedes the contractual</a:t>
            </a:r>
            <a:endParaRPr lang="en-US" sz="1550" dirty="0"/>
          </a:p>
        </p:txBody>
      </p:sp>
      <p:sp>
        <p:nvSpPr>
          <p:cNvPr id="26" name="Shape 24"/>
          <p:cNvSpPr/>
          <p:nvPr/>
        </p:nvSpPr>
        <p:spPr>
          <a:xfrm>
            <a:off x="5760720" y="5257800"/>
            <a:ext cx="0" cy="685800"/>
          </a:xfrm>
          <a:prstGeom prst="line">
            <a:avLst/>
          </a:prstGeom>
          <a:noFill/>
          <a:ln w="12700">
            <a:solidFill>
              <a:srgbClr val="C7CFDC"/>
            </a:solidFill>
            <a:prstDash val="solid"/>
          </a:ln>
        </p:spPr>
        <p:txBody>
          <a:bodyPr/>
          <a:lstStyle/>
          <a:p>
            <a:endParaRPr lang="en-US"/>
          </a:p>
        </p:txBody>
      </p:sp>
      <p:sp>
        <p:nvSpPr>
          <p:cNvPr id="27" name="Text 25"/>
          <p:cNvSpPr/>
          <p:nvPr/>
        </p:nvSpPr>
        <p:spPr>
          <a:xfrm>
            <a:off x="5989320" y="5120640"/>
            <a:ext cx="5212080" cy="960120"/>
          </a:xfrm>
          <a:prstGeom prst="rect">
            <a:avLst/>
          </a:prstGeom>
          <a:noFill/>
          <a:ln/>
        </p:spPr>
        <p:txBody>
          <a:bodyPr wrap="square" lIns="0" tIns="0" rIns="0" bIns="0" rtlCol="0" anchor="ctr"/>
          <a:lstStyle/>
          <a:p>
            <a:pPr marL="0" indent="0">
              <a:buNone/>
            </a:pPr>
            <a:r>
              <a:rPr lang="en-US" sz="1300" dirty="0">
                <a:solidFill>
                  <a:srgbClr val="5B6472"/>
                </a:solidFill>
                <a:latin typeface="Calibri" pitchFamily="34" charset="0"/>
                <a:ea typeface="Calibri" pitchFamily="34" charset="-122"/>
                <a:cs typeface="Calibri" pitchFamily="34" charset="-120"/>
              </a:rPr>
              <a:t>Budget real time in the plan — rushing this stage is the single most common UK error</a:t>
            </a:r>
            <a:endParaRPr lang="en-US" sz="1300" dirty="0"/>
          </a:p>
        </p:txBody>
      </p:sp>
      <p:sp>
        <p:nvSpPr>
          <p:cNvPr id="28" name="Text 26"/>
          <p:cNvSpPr/>
          <p:nvPr/>
        </p:nvSpPr>
        <p:spPr>
          <a:xfrm>
            <a:off x="11548872" y="6446520"/>
            <a:ext cx="365760" cy="274320"/>
          </a:xfrm>
          <a:prstGeom prst="rect">
            <a:avLst/>
          </a:prstGeom>
          <a:noFill/>
          <a:ln/>
        </p:spPr>
        <p:txBody>
          <a:bodyPr wrap="square" lIns="0" tIns="0" rIns="0" bIns="0"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9</a:t>
            </a:r>
            <a:endParaRPr lang="en-US" sz="1000" dirty="0"/>
          </a:p>
        </p:txBody>
      </p:sp>
    </p:spTree>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AFAFA"/>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300" b="1" kern="0" spc="200" dirty="0">
                <a:solidFill>
                  <a:srgbClr val="9A1B32"/>
                </a:solidFill>
                <a:latin typeface="Calibri" pitchFamily="34" charset="0"/>
                <a:ea typeface="Calibri" pitchFamily="34" charset="-122"/>
                <a:cs typeface="Calibri" pitchFamily="34" charset="-120"/>
              </a:rPr>
              <a:t>NEGOTIATION STRATEGIES — 2 OF 4</a:t>
            </a:r>
            <a:endParaRPr lang="en-US" sz="1300" dirty="0"/>
          </a:p>
        </p:txBody>
      </p:sp>
      <p:sp>
        <p:nvSpPr>
          <p:cNvPr id="3" name="Text 1"/>
          <p:cNvSpPr/>
          <p:nvPr/>
        </p:nvSpPr>
        <p:spPr>
          <a:xfrm>
            <a:off x="548640" y="594360"/>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Communicate with Face in Mind</a:t>
            </a:r>
            <a:endParaRPr lang="en-US" sz="3000" dirty="0"/>
          </a:p>
        </p:txBody>
      </p:sp>
      <p:sp>
        <p:nvSpPr>
          <p:cNvPr id="4" name="Shape 2"/>
          <p:cNvSpPr/>
          <p:nvPr/>
        </p:nvSpPr>
        <p:spPr>
          <a:xfrm>
            <a:off x="548640" y="1828800"/>
            <a:ext cx="10789920" cy="960120"/>
          </a:xfrm>
          <a:prstGeom prst="roundRect">
            <a:avLst>
              <a:gd name="adj" fmla="val 7619"/>
            </a:avLst>
          </a:prstGeom>
          <a:solidFill>
            <a:srgbClr val="EEF1F7"/>
          </a:solidFill>
          <a:ln/>
          <a:effectLst>
            <a:outerShdw blurRad="101600" dist="38100" dir="5400000" algn="bl" rotWithShape="0">
              <a:srgbClr val="1B2A4A">
                <a:alpha val="10000"/>
              </a:srgbClr>
            </a:outerShdw>
          </a:effectLst>
        </p:spPr>
        <p:txBody>
          <a:bodyPr/>
          <a:lstStyle/>
          <a:p>
            <a:endParaRPr lang="en-US"/>
          </a:p>
        </p:txBody>
      </p:sp>
      <p:sp>
        <p:nvSpPr>
          <p:cNvPr id="5" name="Shape 3"/>
          <p:cNvSpPr/>
          <p:nvPr/>
        </p:nvSpPr>
        <p:spPr>
          <a:xfrm>
            <a:off x="822960" y="2057400"/>
            <a:ext cx="502920" cy="502920"/>
          </a:xfrm>
          <a:prstGeom prst="ellipse">
            <a:avLst/>
          </a:prstGeom>
          <a:solidFill>
            <a:srgbClr val="9A1B32"/>
          </a:solidFill>
          <a:ln/>
        </p:spPr>
        <p:txBody>
          <a:bodyPr/>
          <a:lstStyle/>
          <a:p>
            <a:endParaRPr lang="en-US"/>
          </a:p>
        </p:txBody>
      </p:sp>
      <p:sp>
        <p:nvSpPr>
          <p:cNvPr id="6" name="Text 4"/>
          <p:cNvSpPr/>
          <p:nvPr/>
        </p:nvSpPr>
        <p:spPr>
          <a:xfrm>
            <a:off x="822960" y="2057400"/>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a:t>
            </a:r>
            <a:endParaRPr lang="en-US" sz="1600" dirty="0"/>
          </a:p>
        </p:txBody>
      </p:sp>
      <p:sp>
        <p:nvSpPr>
          <p:cNvPr id="7" name="Text 5"/>
          <p:cNvSpPr/>
          <p:nvPr/>
        </p:nvSpPr>
        <p:spPr>
          <a:xfrm>
            <a:off x="1600200" y="1828800"/>
            <a:ext cx="4023360" cy="960120"/>
          </a:xfrm>
          <a:prstGeom prst="rect">
            <a:avLst/>
          </a:prstGeom>
          <a:noFill/>
          <a:ln/>
        </p:spPr>
        <p:txBody>
          <a:bodyPr wrap="square" lIns="0" tIns="0" rIns="0" bIns="0" rtlCol="0" anchor="ctr"/>
          <a:lstStyle/>
          <a:p>
            <a:pPr marL="0" indent="0">
              <a:buNone/>
            </a:pPr>
            <a:r>
              <a:rPr lang="en-US" sz="1550" b="1" dirty="0">
                <a:solidFill>
                  <a:srgbClr val="1B2A4A"/>
                </a:solidFill>
                <a:latin typeface="Cambria" pitchFamily="34" charset="0"/>
                <a:ea typeface="Cambria" pitchFamily="34" charset="-122"/>
                <a:cs typeface="Cambria" pitchFamily="34" charset="-120"/>
              </a:rPr>
              <a:t>Never disagree or correct in public</a:t>
            </a:r>
            <a:endParaRPr lang="en-US" sz="1550" dirty="0"/>
          </a:p>
        </p:txBody>
      </p:sp>
      <p:sp>
        <p:nvSpPr>
          <p:cNvPr id="8" name="Shape 6"/>
          <p:cNvSpPr/>
          <p:nvPr/>
        </p:nvSpPr>
        <p:spPr>
          <a:xfrm>
            <a:off x="5760720" y="1965960"/>
            <a:ext cx="0" cy="685800"/>
          </a:xfrm>
          <a:prstGeom prst="line">
            <a:avLst/>
          </a:prstGeom>
          <a:noFill/>
          <a:ln w="12700">
            <a:solidFill>
              <a:srgbClr val="C7CFDC"/>
            </a:solidFill>
            <a:prstDash val="solid"/>
          </a:ln>
        </p:spPr>
        <p:txBody>
          <a:bodyPr/>
          <a:lstStyle/>
          <a:p>
            <a:endParaRPr lang="en-US"/>
          </a:p>
        </p:txBody>
      </p:sp>
      <p:sp>
        <p:nvSpPr>
          <p:cNvPr id="9" name="Text 7"/>
          <p:cNvSpPr/>
          <p:nvPr/>
        </p:nvSpPr>
        <p:spPr>
          <a:xfrm>
            <a:off x="5989320" y="1828800"/>
            <a:ext cx="5212080" cy="960120"/>
          </a:xfrm>
          <a:prstGeom prst="rect">
            <a:avLst/>
          </a:prstGeom>
          <a:noFill/>
          <a:ln/>
        </p:spPr>
        <p:txBody>
          <a:bodyPr wrap="square" lIns="0" tIns="0" rIns="0" bIns="0" rtlCol="0" anchor="ctr"/>
          <a:lstStyle/>
          <a:p>
            <a:pPr marL="0" indent="0">
              <a:buNone/>
            </a:pPr>
            <a:r>
              <a:rPr lang="en-US" sz="1300" dirty="0">
                <a:solidFill>
                  <a:srgbClr val="5B6472"/>
                </a:solidFill>
                <a:latin typeface="Calibri" pitchFamily="34" charset="0"/>
                <a:ea typeface="Calibri" pitchFamily="34" charset="-122"/>
                <a:cs typeface="Calibri" pitchFamily="34" charset="-120"/>
              </a:rPr>
              <a:t>Raise concerns privately, in small groups, or through the intermediary</a:t>
            </a:r>
            <a:endParaRPr lang="en-US" sz="1300" dirty="0"/>
          </a:p>
        </p:txBody>
      </p:sp>
      <p:sp>
        <p:nvSpPr>
          <p:cNvPr id="10" name="Shape 8"/>
          <p:cNvSpPr/>
          <p:nvPr/>
        </p:nvSpPr>
        <p:spPr>
          <a:xfrm>
            <a:off x="548640" y="2926080"/>
            <a:ext cx="10789920" cy="960120"/>
          </a:xfrm>
          <a:prstGeom prst="roundRect">
            <a:avLst>
              <a:gd name="adj" fmla="val 7619"/>
            </a:avLst>
          </a:prstGeom>
          <a:solidFill>
            <a:srgbClr val="E4E9F2"/>
          </a:solidFill>
          <a:ln/>
          <a:effectLst>
            <a:outerShdw blurRad="101600" dist="38100" dir="5400000" algn="bl" rotWithShape="0">
              <a:srgbClr val="1B2A4A">
                <a:alpha val="10000"/>
              </a:srgbClr>
            </a:outerShdw>
          </a:effectLst>
        </p:spPr>
        <p:txBody>
          <a:bodyPr/>
          <a:lstStyle/>
          <a:p>
            <a:endParaRPr lang="en-US"/>
          </a:p>
        </p:txBody>
      </p:sp>
      <p:sp>
        <p:nvSpPr>
          <p:cNvPr id="11" name="Shape 9"/>
          <p:cNvSpPr/>
          <p:nvPr/>
        </p:nvSpPr>
        <p:spPr>
          <a:xfrm>
            <a:off x="822960" y="3154680"/>
            <a:ext cx="502920" cy="502920"/>
          </a:xfrm>
          <a:prstGeom prst="ellipse">
            <a:avLst/>
          </a:prstGeom>
          <a:solidFill>
            <a:srgbClr val="9A1B32"/>
          </a:solidFill>
          <a:ln/>
        </p:spPr>
        <p:txBody>
          <a:bodyPr/>
          <a:lstStyle/>
          <a:p>
            <a:endParaRPr lang="en-US"/>
          </a:p>
        </p:txBody>
      </p:sp>
      <p:sp>
        <p:nvSpPr>
          <p:cNvPr id="12" name="Text 10"/>
          <p:cNvSpPr/>
          <p:nvPr/>
        </p:nvSpPr>
        <p:spPr>
          <a:xfrm>
            <a:off x="822960" y="3154680"/>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2</a:t>
            </a:r>
            <a:endParaRPr lang="en-US" sz="1600" dirty="0"/>
          </a:p>
        </p:txBody>
      </p:sp>
      <p:sp>
        <p:nvSpPr>
          <p:cNvPr id="13" name="Text 11"/>
          <p:cNvSpPr/>
          <p:nvPr/>
        </p:nvSpPr>
        <p:spPr>
          <a:xfrm>
            <a:off x="1600200" y="2926080"/>
            <a:ext cx="4023360" cy="960120"/>
          </a:xfrm>
          <a:prstGeom prst="rect">
            <a:avLst/>
          </a:prstGeom>
          <a:noFill/>
          <a:ln/>
        </p:spPr>
        <p:txBody>
          <a:bodyPr wrap="square" lIns="0" tIns="0" rIns="0" bIns="0" rtlCol="0" anchor="ctr"/>
          <a:lstStyle/>
          <a:p>
            <a:pPr marL="0" indent="0">
              <a:buNone/>
            </a:pPr>
            <a:r>
              <a:rPr lang="en-US" sz="1550" b="1" dirty="0">
                <a:solidFill>
                  <a:srgbClr val="1B2A4A"/>
                </a:solidFill>
                <a:latin typeface="Cambria" pitchFamily="34" charset="0"/>
                <a:ea typeface="Cambria" pitchFamily="34" charset="-122"/>
                <a:cs typeface="Cambria" pitchFamily="34" charset="-120"/>
              </a:rPr>
              <a:t>Learn to read indirect signals</a:t>
            </a:r>
            <a:endParaRPr lang="en-US" sz="1550" dirty="0"/>
          </a:p>
        </p:txBody>
      </p:sp>
      <p:sp>
        <p:nvSpPr>
          <p:cNvPr id="14" name="Shape 12"/>
          <p:cNvSpPr/>
          <p:nvPr/>
        </p:nvSpPr>
        <p:spPr>
          <a:xfrm>
            <a:off x="5760720" y="3063240"/>
            <a:ext cx="0" cy="685800"/>
          </a:xfrm>
          <a:prstGeom prst="line">
            <a:avLst/>
          </a:prstGeom>
          <a:noFill/>
          <a:ln w="12700">
            <a:solidFill>
              <a:srgbClr val="C7CFDC"/>
            </a:solidFill>
            <a:prstDash val="solid"/>
          </a:ln>
        </p:spPr>
        <p:txBody>
          <a:bodyPr/>
          <a:lstStyle/>
          <a:p>
            <a:endParaRPr lang="en-US"/>
          </a:p>
        </p:txBody>
      </p:sp>
      <p:sp>
        <p:nvSpPr>
          <p:cNvPr id="15" name="Text 13"/>
          <p:cNvSpPr/>
          <p:nvPr/>
        </p:nvSpPr>
        <p:spPr>
          <a:xfrm>
            <a:off x="5989320" y="2926080"/>
            <a:ext cx="5212080" cy="960120"/>
          </a:xfrm>
          <a:prstGeom prst="rect">
            <a:avLst/>
          </a:prstGeom>
          <a:noFill/>
          <a:ln/>
        </p:spPr>
        <p:txBody>
          <a:bodyPr wrap="square" lIns="0" tIns="0" rIns="0" bIns="0" rtlCol="0" anchor="ctr"/>
          <a:lstStyle/>
          <a:p>
            <a:pPr marL="0" indent="0">
              <a:buNone/>
            </a:pPr>
            <a:r>
              <a:rPr lang="en-US" sz="1300" dirty="0">
                <a:solidFill>
                  <a:srgbClr val="5B6472"/>
                </a:solidFill>
                <a:latin typeface="Calibri" pitchFamily="34" charset="0"/>
                <a:ea typeface="Calibri" pitchFamily="34" charset="-122"/>
                <a:cs typeface="Calibri" pitchFamily="34" charset="-120"/>
              </a:rPr>
              <a:t>Treat hesitation, silence, or a vague ‘we will consider it’ as meaningful feedback, not agreement</a:t>
            </a:r>
            <a:endParaRPr lang="en-US" sz="1300" dirty="0"/>
          </a:p>
        </p:txBody>
      </p:sp>
      <p:sp>
        <p:nvSpPr>
          <p:cNvPr id="16" name="Shape 14"/>
          <p:cNvSpPr/>
          <p:nvPr/>
        </p:nvSpPr>
        <p:spPr>
          <a:xfrm>
            <a:off x="548640" y="4023360"/>
            <a:ext cx="10789920" cy="960120"/>
          </a:xfrm>
          <a:prstGeom prst="roundRect">
            <a:avLst>
              <a:gd name="adj" fmla="val 7619"/>
            </a:avLst>
          </a:prstGeom>
          <a:solidFill>
            <a:srgbClr val="EEF1F7"/>
          </a:solidFill>
          <a:ln/>
          <a:effectLst>
            <a:outerShdw blurRad="101600" dist="38100" dir="5400000" algn="bl" rotWithShape="0">
              <a:srgbClr val="1B2A4A">
                <a:alpha val="10000"/>
              </a:srgbClr>
            </a:outerShdw>
          </a:effectLst>
        </p:spPr>
        <p:txBody>
          <a:bodyPr/>
          <a:lstStyle/>
          <a:p>
            <a:endParaRPr lang="en-US"/>
          </a:p>
        </p:txBody>
      </p:sp>
      <p:sp>
        <p:nvSpPr>
          <p:cNvPr id="17" name="Shape 15"/>
          <p:cNvSpPr/>
          <p:nvPr/>
        </p:nvSpPr>
        <p:spPr>
          <a:xfrm>
            <a:off x="822960" y="4251960"/>
            <a:ext cx="502920" cy="502920"/>
          </a:xfrm>
          <a:prstGeom prst="ellipse">
            <a:avLst/>
          </a:prstGeom>
          <a:solidFill>
            <a:srgbClr val="9A1B32"/>
          </a:solidFill>
          <a:ln/>
        </p:spPr>
        <p:txBody>
          <a:bodyPr/>
          <a:lstStyle/>
          <a:p>
            <a:endParaRPr lang="en-US"/>
          </a:p>
        </p:txBody>
      </p:sp>
      <p:sp>
        <p:nvSpPr>
          <p:cNvPr id="18" name="Text 16"/>
          <p:cNvSpPr/>
          <p:nvPr/>
        </p:nvSpPr>
        <p:spPr>
          <a:xfrm>
            <a:off x="822960" y="4251960"/>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3</a:t>
            </a:r>
            <a:endParaRPr lang="en-US" sz="1600" dirty="0"/>
          </a:p>
        </p:txBody>
      </p:sp>
      <p:sp>
        <p:nvSpPr>
          <p:cNvPr id="19" name="Text 17"/>
          <p:cNvSpPr/>
          <p:nvPr/>
        </p:nvSpPr>
        <p:spPr>
          <a:xfrm>
            <a:off x="1600200" y="4023360"/>
            <a:ext cx="4023360" cy="960120"/>
          </a:xfrm>
          <a:prstGeom prst="rect">
            <a:avLst/>
          </a:prstGeom>
          <a:noFill/>
          <a:ln/>
        </p:spPr>
        <p:txBody>
          <a:bodyPr wrap="square" lIns="0" tIns="0" rIns="0" bIns="0" rtlCol="0" anchor="ctr"/>
          <a:lstStyle/>
          <a:p>
            <a:pPr marL="0" indent="0">
              <a:buNone/>
            </a:pPr>
            <a:r>
              <a:rPr lang="en-US" sz="1550" b="1" dirty="0">
                <a:solidFill>
                  <a:srgbClr val="1B2A4A"/>
                </a:solidFill>
                <a:latin typeface="Cambria" pitchFamily="34" charset="0"/>
                <a:ea typeface="Cambria" pitchFamily="34" charset="-122"/>
                <a:cs typeface="Cambria" pitchFamily="34" charset="-120"/>
              </a:rPr>
              <a:t>Brief a professional interpreter, not just a translator</a:t>
            </a:r>
            <a:endParaRPr lang="en-US" sz="1550" dirty="0"/>
          </a:p>
        </p:txBody>
      </p:sp>
      <p:sp>
        <p:nvSpPr>
          <p:cNvPr id="20" name="Shape 18"/>
          <p:cNvSpPr/>
          <p:nvPr/>
        </p:nvSpPr>
        <p:spPr>
          <a:xfrm>
            <a:off x="5760720" y="4160520"/>
            <a:ext cx="0" cy="685800"/>
          </a:xfrm>
          <a:prstGeom prst="line">
            <a:avLst/>
          </a:prstGeom>
          <a:noFill/>
          <a:ln w="12700">
            <a:solidFill>
              <a:srgbClr val="C7CFDC"/>
            </a:solidFill>
            <a:prstDash val="solid"/>
          </a:ln>
        </p:spPr>
        <p:txBody>
          <a:bodyPr/>
          <a:lstStyle/>
          <a:p>
            <a:endParaRPr lang="en-US"/>
          </a:p>
        </p:txBody>
      </p:sp>
      <p:sp>
        <p:nvSpPr>
          <p:cNvPr id="21" name="Text 19"/>
          <p:cNvSpPr/>
          <p:nvPr/>
        </p:nvSpPr>
        <p:spPr>
          <a:xfrm>
            <a:off x="5989320" y="4023360"/>
            <a:ext cx="5212080" cy="960120"/>
          </a:xfrm>
          <a:prstGeom prst="rect">
            <a:avLst/>
          </a:prstGeom>
          <a:noFill/>
          <a:ln/>
        </p:spPr>
        <p:txBody>
          <a:bodyPr wrap="square" lIns="0" tIns="0" rIns="0" bIns="0" rtlCol="0" anchor="ctr"/>
          <a:lstStyle/>
          <a:p>
            <a:pPr marL="0" indent="0">
              <a:buNone/>
            </a:pPr>
            <a:r>
              <a:rPr lang="en-US" sz="1300" dirty="0">
                <a:solidFill>
                  <a:srgbClr val="5B6472"/>
                </a:solidFill>
                <a:latin typeface="Calibri" pitchFamily="34" charset="0"/>
                <a:ea typeface="Calibri" pitchFamily="34" charset="-122"/>
                <a:cs typeface="Calibri" pitchFamily="34" charset="-120"/>
              </a:rPr>
              <a:t>They should carry cultural nuance, not just words, and flag risk of face loss in real time</a:t>
            </a:r>
            <a:endParaRPr lang="en-US" sz="1300" dirty="0"/>
          </a:p>
        </p:txBody>
      </p:sp>
      <p:sp>
        <p:nvSpPr>
          <p:cNvPr id="22" name="Shape 20"/>
          <p:cNvSpPr/>
          <p:nvPr/>
        </p:nvSpPr>
        <p:spPr>
          <a:xfrm>
            <a:off x="548640" y="5120640"/>
            <a:ext cx="10789920" cy="960120"/>
          </a:xfrm>
          <a:prstGeom prst="roundRect">
            <a:avLst>
              <a:gd name="adj" fmla="val 7619"/>
            </a:avLst>
          </a:prstGeom>
          <a:solidFill>
            <a:srgbClr val="E4E9F2"/>
          </a:solidFill>
          <a:ln/>
          <a:effectLst>
            <a:outerShdw blurRad="101600" dist="38100" dir="5400000" algn="bl" rotWithShape="0">
              <a:srgbClr val="1B2A4A">
                <a:alpha val="10000"/>
              </a:srgbClr>
            </a:outerShdw>
          </a:effectLst>
        </p:spPr>
        <p:txBody>
          <a:bodyPr/>
          <a:lstStyle/>
          <a:p>
            <a:endParaRPr lang="en-US"/>
          </a:p>
        </p:txBody>
      </p:sp>
      <p:sp>
        <p:nvSpPr>
          <p:cNvPr id="23" name="Shape 21"/>
          <p:cNvSpPr/>
          <p:nvPr/>
        </p:nvSpPr>
        <p:spPr>
          <a:xfrm>
            <a:off x="822960" y="5349240"/>
            <a:ext cx="502920" cy="502920"/>
          </a:xfrm>
          <a:prstGeom prst="ellipse">
            <a:avLst/>
          </a:prstGeom>
          <a:solidFill>
            <a:srgbClr val="9A1B32"/>
          </a:solidFill>
          <a:ln/>
        </p:spPr>
        <p:txBody>
          <a:bodyPr/>
          <a:lstStyle/>
          <a:p>
            <a:endParaRPr lang="en-US"/>
          </a:p>
        </p:txBody>
      </p:sp>
      <p:sp>
        <p:nvSpPr>
          <p:cNvPr id="24" name="Text 22"/>
          <p:cNvSpPr/>
          <p:nvPr/>
        </p:nvSpPr>
        <p:spPr>
          <a:xfrm>
            <a:off x="822960" y="5349240"/>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4</a:t>
            </a:r>
            <a:endParaRPr lang="en-US" sz="1600" dirty="0"/>
          </a:p>
        </p:txBody>
      </p:sp>
      <p:sp>
        <p:nvSpPr>
          <p:cNvPr id="25" name="Text 23"/>
          <p:cNvSpPr/>
          <p:nvPr/>
        </p:nvSpPr>
        <p:spPr>
          <a:xfrm>
            <a:off x="1600200" y="5120640"/>
            <a:ext cx="4023360" cy="960120"/>
          </a:xfrm>
          <a:prstGeom prst="rect">
            <a:avLst/>
          </a:prstGeom>
          <a:noFill/>
          <a:ln/>
        </p:spPr>
        <p:txBody>
          <a:bodyPr wrap="square" lIns="0" tIns="0" rIns="0" bIns="0" rtlCol="0" anchor="ctr"/>
          <a:lstStyle/>
          <a:p>
            <a:pPr marL="0" indent="0">
              <a:buNone/>
            </a:pPr>
            <a:r>
              <a:rPr lang="en-US" sz="1550" b="1" dirty="0">
                <a:solidFill>
                  <a:srgbClr val="1B2A4A"/>
                </a:solidFill>
                <a:latin typeface="Cambria" pitchFamily="34" charset="0"/>
                <a:ea typeface="Cambria" pitchFamily="34" charset="-122"/>
                <a:cs typeface="Cambria" pitchFamily="34" charset="-120"/>
              </a:rPr>
              <a:t>Always leave the other side a graceful way to say yes</a:t>
            </a:r>
            <a:endParaRPr lang="en-US" sz="1550" dirty="0"/>
          </a:p>
        </p:txBody>
      </p:sp>
      <p:sp>
        <p:nvSpPr>
          <p:cNvPr id="26" name="Shape 24"/>
          <p:cNvSpPr/>
          <p:nvPr/>
        </p:nvSpPr>
        <p:spPr>
          <a:xfrm>
            <a:off x="5760720" y="5257800"/>
            <a:ext cx="0" cy="685800"/>
          </a:xfrm>
          <a:prstGeom prst="line">
            <a:avLst/>
          </a:prstGeom>
          <a:noFill/>
          <a:ln w="12700">
            <a:solidFill>
              <a:srgbClr val="C7CFDC"/>
            </a:solidFill>
            <a:prstDash val="solid"/>
          </a:ln>
        </p:spPr>
        <p:txBody>
          <a:bodyPr/>
          <a:lstStyle/>
          <a:p>
            <a:endParaRPr lang="en-US"/>
          </a:p>
        </p:txBody>
      </p:sp>
      <p:sp>
        <p:nvSpPr>
          <p:cNvPr id="27" name="Text 25"/>
          <p:cNvSpPr/>
          <p:nvPr/>
        </p:nvSpPr>
        <p:spPr>
          <a:xfrm>
            <a:off x="5989320" y="5120640"/>
            <a:ext cx="5212080" cy="960120"/>
          </a:xfrm>
          <a:prstGeom prst="rect">
            <a:avLst/>
          </a:prstGeom>
          <a:noFill/>
          <a:ln/>
        </p:spPr>
        <p:txBody>
          <a:bodyPr wrap="square" lIns="0" tIns="0" rIns="0" bIns="0" rtlCol="0" anchor="ctr"/>
          <a:lstStyle/>
          <a:p>
            <a:pPr marL="0" indent="0">
              <a:buNone/>
            </a:pPr>
            <a:r>
              <a:rPr lang="en-US" sz="1300" dirty="0">
                <a:solidFill>
                  <a:srgbClr val="5B6472"/>
                </a:solidFill>
                <a:latin typeface="Calibri" pitchFamily="34" charset="0"/>
                <a:ea typeface="Calibri" pitchFamily="34" charset="-122"/>
                <a:cs typeface="Calibri" pitchFamily="34" charset="-120"/>
              </a:rPr>
              <a:t>Frame proposals so accepting them enhances their standing, not just ours</a:t>
            </a:r>
            <a:endParaRPr lang="en-US" sz="1300" dirty="0"/>
          </a:p>
        </p:txBody>
      </p:sp>
      <p:sp>
        <p:nvSpPr>
          <p:cNvPr id="28" name="Text 26"/>
          <p:cNvSpPr/>
          <p:nvPr/>
        </p:nvSpPr>
        <p:spPr>
          <a:xfrm>
            <a:off x="11548872" y="6446520"/>
            <a:ext cx="365760" cy="274320"/>
          </a:xfrm>
          <a:prstGeom prst="rect">
            <a:avLst/>
          </a:prstGeom>
          <a:noFill/>
          <a:ln/>
        </p:spPr>
        <p:txBody>
          <a:bodyPr wrap="square" lIns="0" tIns="0" rIns="0" bIns="0"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10</a:t>
            </a:r>
            <a:endParaRPr lang="en-US" sz="1000" dirty="0"/>
          </a:p>
        </p:txBody>
      </p:sp>
    </p:spTree>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AFAFA"/>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300" b="1" kern="0" spc="200" dirty="0">
                <a:solidFill>
                  <a:srgbClr val="9A1B32"/>
                </a:solidFill>
                <a:latin typeface="Calibri" pitchFamily="34" charset="0"/>
                <a:ea typeface="Calibri" pitchFamily="34" charset="-122"/>
                <a:cs typeface="Calibri" pitchFamily="34" charset="-120"/>
              </a:rPr>
              <a:t>NEGOTIATION STRATEGIES — 3 OF 4</a:t>
            </a:r>
            <a:endParaRPr lang="en-US" sz="1300" dirty="0"/>
          </a:p>
        </p:txBody>
      </p:sp>
      <p:sp>
        <p:nvSpPr>
          <p:cNvPr id="3" name="Text 1"/>
          <p:cNvSpPr/>
          <p:nvPr/>
        </p:nvSpPr>
        <p:spPr>
          <a:xfrm>
            <a:off x="548640" y="594360"/>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Match Their Hierarchy and Pace</a:t>
            </a:r>
            <a:endParaRPr lang="en-US" sz="3000" dirty="0"/>
          </a:p>
        </p:txBody>
      </p:sp>
      <p:sp>
        <p:nvSpPr>
          <p:cNvPr id="4" name="Shape 2"/>
          <p:cNvSpPr/>
          <p:nvPr/>
        </p:nvSpPr>
        <p:spPr>
          <a:xfrm>
            <a:off x="548640" y="1828800"/>
            <a:ext cx="10789920" cy="960120"/>
          </a:xfrm>
          <a:prstGeom prst="roundRect">
            <a:avLst>
              <a:gd name="adj" fmla="val 7619"/>
            </a:avLst>
          </a:prstGeom>
          <a:solidFill>
            <a:srgbClr val="EEF1F7"/>
          </a:solidFill>
          <a:ln/>
          <a:effectLst>
            <a:outerShdw blurRad="101600" dist="38100" dir="5400000" algn="bl" rotWithShape="0">
              <a:srgbClr val="1B2A4A">
                <a:alpha val="10000"/>
              </a:srgbClr>
            </a:outerShdw>
          </a:effectLst>
        </p:spPr>
        <p:txBody>
          <a:bodyPr/>
          <a:lstStyle/>
          <a:p>
            <a:endParaRPr lang="en-US"/>
          </a:p>
        </p:txBody>
      </p:sp>
      <p:sp>
        <p:nvSpPr>
          <p:cNvPr id="5" name="Shape 3"/>
          <p:cNvSpPr/>
          <p:nvPr/>
        </p:nvSpPr>
        <p:spPr>
          <a:xfrm>
            <a:off x="822960" y="2057400"/>
            <a:ext cx="502920" cy="502920"/>
          </a:xfrm>
          <a:prstGeom prst="ellipse">
            <a:avLst/>
          </a:prstGeom>
          <a:solidFill>
            <a:srgbClr val="9A1B32"/>
          </a:solidFill>
          <a:ln/>
        </p:spPr>
        <p:txBody>
          <a:bodyPr/>
          <a:lstStyle/>
          <a:p>
            <a:endParaRPr lang="en-US"/>
          </a:p>
        </p:txBody>
      </p:sp>
      <p:sp>
        <p:nvSpPr>
          <p:cNvPr id="6" name="Text 4"/>
          <p:cNvSpPr/>
          <p:nvPr/>
        </p:nvSpPr>
        <p:spPr>
          <a:xfrm>
            <a:off x="822960" y="2057400"/>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a:t>
            </a:r>
            <a:endParaRPr lang="en-US" sz="1600" dirty="0"/>
          </a:p>
        </p:txBody>
      </p:sp>
      <p:sp>
        <p:nvSpPr>
          <p:cNvPr id="7" name="Text 5"/>
          <p:cNvSpPr/>
          <p:nvPr/>
        </p:nvSpPr>
        <p:spPr>
          <a:xfrm>
            <a:off x="1600200" y="1828800"/>
            <a:ext cx="4023360" cy="960120"/>
          </a:xfrm>
          <a:prstGeom prst="rect">
            <a:avLst/>
          </a:prstGeom>
          <a:noFill/>
          <a:ln/>
        </p:spPr>
        <p:txBody>
          <a:bodyPr wrap="square" lIns="0" tIns="0" rIns="0" bIns="0" rtlCol="0" anchor="ctr"/>
          <a:lstStyle/>
          <a:p>
            <a:pPr marL="0" indent="0">
              <a:buNone/>
            </a:pPr>
            <a:r>
              <a:rPr lang="en-US" sz="1550" b="1" dirty="0">
                <a:solidFill>
                  <a:srgbClr val="1B2A4A"/>
                </a:solidFill>
                <a:latin typeface="Cambria" pitchFamily="34" charset="0"/>
                <a:ea typeface="Cambria" pitchFamily="34" charset="-122"/>
                <a:cs typeface="Cambria" pitchFamily="34" charset="-120"/>
              </a:rPr>
              <a:t>Send genuinely senior decision-makers</a:t>
            </a:r>
            <a:endParaRPr lang="en-US" sz="1550" dirty="0"/>
          </a:p>
        </p:txBody>
      </p:sp>
      <p:sp>
        <p:nvSpPr>
          <p:cNvPr id="8" name="Shape 6"/>
          <p:cNvSpPr/>
          <p:nvPr/>
        </p:nvSpPr>
        <p:spPr>
          <a:xfrm>
            <a:off x="5760720" y="1965960"/>
            <a:ext cx="0" cy="685800"/>
          </a:xfrm>
          <a:prstGeom prst="line">
            <a:avLst/>
          </a:prstGeom>
          <a:noFill/>
          <a:ln w="12700">
            <a:solidFill>
              <a:srgbClr val="C7CFDC"/>
            </a:solidFill>
            <a:prstDash val="solid"/>
          </a:ln>
        </p:spPr>
        <p:txBody>
          <a:bodyPr/>
          <a:lstStyle/>
          <a:p>
            <a:endParaRPr lang="en-US"/>
          </a:p>
        </p:txBody>
      </p:sp>
      <p:sp>
        <p:nvSpPr>
          <p:cNvPr id="9" name="Text 7"/>
          <p:cNvSpPr/>
          <p:nvPr/>
        </p:nvSpPr>
        <p:spPr>
          <a:xfrm>
            <a:off x="5989320" y="1828800"/>
            <a:ext cx="5212080" cy="960120"/>
          </a:xfrm>
          <a:prstGeom prst="rect">
            <a:avLst/>
          </a:prstGeom>
          <a:noFill/>
          <a:ln/>
        </p:spPr>
        <p:txBody>
          <a:bodyPr wrap="square" lIns="0" tIns="0" rIns="0" bIns="0" rtlCol="0" anchor="ctr"/>
          <a:lstStyle/>
          <a:p>
            <a:pPr marL="0" indent="0">
              <a:buNone/>
            </a:pPr>
            <a:r>
              <a:rPr lang="en-US" sz="1300" dirty="0">
                <a:solidFill>
                  <a:srgbClr val="5B6472"/>
                </a:solidFill>
                <a:latin typeface="Calibri" pitchFamily="34" charset="0"/>
                <a:ea typeface="Calibri" pitchFamily="34" charset="-122"/>
                <a:cs typeface="Calibri" pitchFamily="34" charset="-120"/>
              </a:rPr>
              <a:t>Mirror seniority level — a Director-led delegation signals the partnership is a Board priority</a:t>
            </a:r>
            <a:endParaRPr lang="en-US" sz="1300" dirty="0"/>
          </a:p>
        </p:txBody>
      </p:sp>
      <p:sp>
        <p:nvSpPr>
          <p:cNvPr id="10" name="Shape 8"/>
          <p:cNvSpPr/>
          <p:nvPr/>
        </p:nvSpPr>
        <p:spPr>
          <a:xfrm>
            <a:off x="548640" y="2926080"/>
            <a:ext cx="10789920" cy="960120"/>
          </a:xfrm>
          <a:prstGeom prst="roundRect">
            <a:avLst>
              <a:gd name="adj" fmla="val 7619"/>
            </a:avLst>
          </a:prstGeom>
          <a:solidFill>
            <a:srgbClr val="E4E9F2"/>
          </a:solidFill>
          <a:ln/>
          <a:effectLst>
            <a:outerShdw blurRad="101600" dist="38100" dir="5400000" algn="bl" rotWithShape="0">
              <a:srgbClr val="1B2A4A">
                <a:alpha val="10000"/>
              </a:srgbClr>
            </a:outerShdw>
          </a:effectLst>
        </p:spPr>
        <p:txBody>
          <a:bodyPr/>
          <a:lstStyle/>
          <a:p>
            <a:endParaRPr lang="en-US"/>
          </a:p>
        </p:txBody>
      </p:sp>
      <p:sp>
        <p:nvSpPr>
          <p:cNvPr id="11" name="Shape 9"/>
          <p:cNvSpPr/>
          <p:nvPr/>
        </p:nvSpPr>
        <p:spPr>
          <a:xfrm>
            <a:off x="822960" y="3154680"/>
            <a:ext cx="502920" cy="502920"/>
          </a:xfrm>
          <a:prstGeom prst="ellipse">
            <a:avLst/>
          </a:prstGeom>
          <a:solidFill>
            <a:srgbClr val="9A1B32"/>
          </a:solidFill>
          <a:ln/>
        </p:spPr>
        <p:txBody>
          <a:bodyPr/>
          <a:lstStyle/>
          <a:p>
            <a:endParaRPr lang="en-US"/>
          </a:p>
        </p:txBody>
      </p:sp>
      <p:sp>
        <p:nvSpPr>
          <p:cNvPr id="12" name="Text 10"/>
          <p:cNvSpPr/>
          <p:nvPr/>
        </p:nvSpPr>
        <p:spPr>
          <a:xfrm>
            <a:off x="822960" y="3154680"/>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2</a:t>
            </a:r>
            <a:endParaRPr lang="en-US" sz="1600" dirty="0"/>
          </a:p>
        </p:txBody>
      </p:sp>
      <p:sp>
        <p:nvSpPr>
          <p:cNvPr id="13" name="Text 11"/>
          <p:cNvSpPr/>
          <p:nvPr/>
        </p:nvSpPr>
        <p:spPr>
          <a:xfrm>
            <a:off x="1600200" y="2926080"/>
            <a:ext cx="4023360" cy="960120"/>
          </a:xfrm>
          <a:prstGeom prst="rect">
            <a:avLst/>
          </a:prstGeom>
          <a:noFill/>
          <a:ln/>
        </p:spPr>
        <p:txBody>
          <a:bodyPr wrap="square" lIns="0" tIns="0" rIns="0" bIns="0" rtlCol="0" anchor="ctr"/>
          <a:lstStyle/>
          <a:p>
            <a:pPr marL="0" indent="0">
              <a:buNone/>
            </a:pPr>
            <a:r>
              <a:rPr lang="en-US" sz="1550" b="1" dirty="0">
                <a:solidFill>
                  <a:srgbClr val="1B2A4A"/>
                </a:solidFill>
                <a:latin typeface="Cambria" pitchFamily="34" charset="0"/>
                <a:ea typeface="Cambria" pitchFamily="34" charset="-122"/>
                <a:cs typeface="Cambria" pitchFamily="34" charset="-120"/>
              </a:rPr>
              <a:t>Respect the room's speaking order</a:t>
            </a:r>
            <a:endParaRPr lang="en-US" sz="1550" dirty="0"/>
          </a:p>
        </p:txBody>
      </p:sp>
      <p:sp>
        <p:nvSpPr>
          <p:cNvPr id="14" name="Shape 12"/>
          <p:cNvSpPr/>
          <p:nvPr/>
        </p:nvSpPr>
        <p:spPr>
          <a:xfrm>
            <a:off x="5760720" y="3063240"/>
            <a:ext cx="0" cy="685800"/>
          </a:xfrm>
          <a:prstGeom prst="line">
            <a:avLst/>
          </a:prstGeom>
          <a:noFill/>
          <a:ln w="12700">
            <a:solidFill>
              <a:srgbClr val="C7CFDC"/>
            </a:solidFill>
            <a:prstDash val="solid"/>
          </a:ln>
        </p:spPr>
        <p:txBody>
          <a:bodyPr/>
          <a:lstStyle/>
          <a:p>
            <a:endParaRPr lang="en-US"/>
          </a:p>
        </p:txBody>
      </p:sp>
      <p:sp>
        <p:nvSpPr>
          <p:cNvPr id="15" name="Text 13"/>
          <p:cNvSpPr/>
          <p:nvPr/>
        </p:nvSpPr>
        <p:spPr>
          <a:xfrm>
            <a:off x="5989320" y="2926080"/>
            <a:ext cx="5212080" cy="960120"/>
          </a:xfrm>
          <a:prstGeom prst="rect">
            <a:avLst/>
          </a:prstGeom>
          <a:noFill/>
          <a:ln/>
        </p:spPr>
        <p:txBody>
          <a:bodyPr wrap="square" lIns="0" tIns="0" rIns="0" bIns="0" rtlCol="0" anchor="ctr"/>
          <a:lstStyle/>
          <a:p>
            <a:pPr marL="0" indent="0">
              <a:buNone/>
            </a:pPr>
            <a:r>
              <a:rPr lang="en-US" sz="1300" dirty="0">
                <a:solidFill>
                  <a:srgbClr val="5B6472"/>
                </a:solidFill>
                <a:latin typeface="Calibri" pitchFamily="34" charset="0"/>
                <a:ea typeface="Calibri" pitchFamily="34" charset="-122"/>
                <a:cs typeface="Calibri" pitchFamily="34" charset="-120"/>
              </a:rPr>
              <a:t>Address the most senior counterpart first and let them lead the exchange</a:t>
            </a:r>
            <a:endParaRPr lang="en-US" sz="1300" dirty="0"/>
          </a:p>
        </p:txBody>
      </p:sp>
      <p:sp>
        <p:nvSpPr>
          <p:cNvPr id="16" name="Shape 14"/>
          <p:cNvSpPr/>
          <p:nvPr/>
        </p:nvSpPr>
        <p:spPr>
          <a:xfrm>
            <a:off x="548640" y="4023360"/>
            <a:ext cx="10789920" cy="960120"/>
          </a:xfrm>
          <a:prstGeom prst="roundRect">
            <a:avLst>
              <a:gd name="adj" fmla="val 7619"/>
            </a:avLst>
          </a:prstGeom>
          <a:solidFill>
            <a:srgbClr val="EEF1F7"/>
          </a:solidFill>
          <a:ln/>
          <a:effectLst>
            <a:outerShdw blurRad="101600" dist="38100" dir="5400000" algn="bl" rotWithShape="0">
              <a:srgbClr val="1B2A4A">
                <a:alpha val="10000"/>
              </a:srgbClr>
            </a:outerShdw>
          </a:effectLst>
        </p:spPr>
        <p:txBody>
          <a:bodyPr/>
          <a:lstStyle/>
          <a:p>
            <a:endParaRPr lang="en-US"/>
          </a:p>
        </p:txBody>
      </p:sp>
      <p:sp>
        <p:nvSpPr>
          <p:cNvPr id="17" name="Shape 15"/>
          <p:cNvSpPr/>
          <p:nvPr/>
        </p:nvSpPr>
        <p:spPr>
          <a:xfrm>
            <a:off x="822960" y="4251960"/>
            <a:ext cx="502920" cy="502920"/>
          </a:xfrm>
          <a:prstGeom prst="ellipse">
            <a:avLst/>
          </a:prstGeom>
          <a:solidFill>
            <a:srgbClr val="9A1B32"/>
          </a:solidFill>
          <a:ln/>
        </p:spPr>
        <p:txBody>
          <a:bodyPr/>
          <a:lstStyle/>
          <a:p>
            <a:endParaRPr lang="en-US"/>
          </a:p>
        </p:txBody>
      </p:sp>
      <p:sp>
        <p:nvSpPr>
          <p:cNvPr id="18" name="Text 16"/>
          <p:cNvSpPr/>
          <p:nvPr/>
        </p:nvSpPr>
        <p:spPr>
          <a:xfrm>
            <a:off x="822960" y="4251960"/>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3</a:t>
            </a:r>
            <a:endParaRPr lang="en-US" sz="1600" dirty="0"/>
          </a:p>
        </p:txBody>
      </p:sp>
      <p:sp>
        <p:nvSpPr>
          <p:cNvPr id="19" name="Text 17"/>
          <p:cNvSpPr/>
          <p:nvPr/>
        </p:nvSpPr>
        <p:spPr>
          <a:xfrm>
            <a:off x="1600200" y="4023360"/>
            <a:ext cx="4023360" cy="960120"/>
          </a:xfrm>
          <a:prstGeom prst="rect">
            <a:avLst/>
          </a:prstGeom>
          <a:noFill/>
          <a:ln/>
        </p:spPr>
        <p:txBody>
          <a:bodyPr wrap="square" lIns="0" tIns="0" rIns="0" bIns="0" rtlCol="0" anchor="ctr"/>
          <a:lstStyle/>
          <a:p>
            <a:pPr marL="0" indent="0">
              <a:buNone/>
            </a:pPr>
            <a:r>
              <a:rPr lang="en-US" sz="1550" b="1" dirty="0">
                <a:solidFill>
                  <a:srgbClr val="1B2A4A"/>
                </a:solidFill>
                <a:latin typeface="Cambria" pitchFamily="34" charset="0"/>
                <a:ea typeface="Cambria" pitchFamily="34" charset="-122"/>
                <a:cs typeface="Cambria" pitchFamily="34" charset="-120"/>
              </a:rPr>
              <a:t>Expect collective, slower decision-making</a:t>
            </a:r>
            <a:endParaRPr lang="en-US" sz="1550" dirty="0"/>
          </a:p>
        </p:txBody>
      </p:sp>
      <p:sp>
        <p:nvSpPr>
          <p:cNvPr id="20" name="Shape 18"/>
          <p:cNvSpPr/>
          <p:nvPr/>
        </p:nvSpPr>
        <p:spPr>
          <a:xfrm>
            <a:off x="5760720" y="4160520"/>
            <a:ext cx="0" cy="685800"/>
          </a:xfrm>
          <a:prstGeom prst="line">
            <a:avLst/>
          </a:prstGeom>
          <a:noFill/>
          <a:ln w="12700">
            <a:solidFill>
              <a:srgbClr val="C7CFDC"/>
            </a:solidFill>
            <a:prstDash val="solid"/>
          </a:ln>
        </p:spPr>
        <p:txBody>
          <a:bodyPr/>
          <a:lstStyle/>
          <a:p>
            <a:endParaRPr lang="en-US"/>
          </a:p>
        </p:txBody>
      </p:sp>
      <p:sp>
        <p:nvSpPr>
          <p:cNvPr id="21" name="Text 19"/>
          <p:cNvSpPr/>
          <p:nvPr/>
        </p:nvSpPr>
        <p:spPr>
          <a:xfrm>
            <a:off x="5989320" y="4023360"/>
            <a:ext cx="5212080" cy="960120"/>
          </a:xfrm>
          <a:prstGeom prst="rect">
            <a:avLst/>
          </a:prstGeom>
          <a:noFill/>
          <a:ln/>
        </p:spPr>
        <p:txBody>
          <a:bodyPr wrap="square" lIns="0" tIns="0" rIns="0" bIns="0" rtlCol="0" anchor="ctr"/>
          <a:lstStyle/>
          <a:p>
            <a:pPr marL="0" indent="0">
              <a:buNone/>
            </a:pPr>
            <a:r>
              <a:rPr lang="en-US" sz="1300" dirty="0">
                <a:solidFill>
                  <a:srgbClr val="5B6472"/>
                </a:solidFill>
                <a:latin typeface="Calibri" pitchFamily="34" charset="0"/>
                <a:ea typeface="Calibri" pitchFamily="34" charset="-122"/>
                <a:cs typeface="Calibri" pitchFamily="34" charset="-120"/>
              </a:rPr>
              <a:t>Approvals may need to move up and across their organisation — build this into our timeline</a:t>
            </a:r>
            <a:endParaRPr lang="en-US" sz="1300" dirty="0"/>
          </a:p>
        </p:txBody>
      </p:sp>
      <p:sp>
        <p:nvSpPr>
          <p:cNvPr id="22" name="Shape 20"/>
          <p:cNvSpPr/>
          <p:nvPr/>
        </p:nvSpPr>
        <p:spPr>
          <a:xfrm>
            <a:off x="548640" y="5120640"/>
            <a:ext cx="10789920" cy="960120"/>
          </a:xfrm>
          <a:prstGeom prst="roundRect">
            <a:avLst>
              <a:gd name="adj" fmla="val 7619"/>
            </a:avLst>
          </a:prstGeom>
          <a:solidFill>
            <a:srgbClr val="E4E9F2"/>
          </a:solidFill>
          <a:ln/>
          <a:effectLst>
            <a:outerShdw blurRad="101600" dist="38100" dir="5400000" algn="bl" rotWithShape="0">
              <a:srgbClr val="1B2A4A">
                <a:alpha val="10000"/>
              </a:srgbClr>
            </a:outerShdw>
          </a:effectLst>
        </p:spPr>
        <p:txBody>
          <a:bodyPr/>
          <a:lstStyle/>
          <a:p>
            <a:endParaRPr lang="en-US"/>
          </a:p>
        </p:txBody>
      </p:sp>
      <p:sp>
        <p:nvSpPr>
          <p:cNvPr id="23" name="Shape 21"/>
          <p:cNvSpPr/>
          <p:nvPr/>
        </p:nvSpPr>
        <p:spPr>
          <a:xfrm>
            <a:off x="822960" y="5349240"/>
            <a:ext cx="502920" cy="502920"/>
          </a:xfrm>
          <a:prstGeom prst="ellipse">
            <a:avLst/>
          </a:prstGeom>
          <a:solidFill>
            <a:srgbClr val="9A1B32"/>
          </a:solidFill>
          <a:ln/>
        </p:spPr>
        <p:txBody>
          <a:bodyPr/>
          <a:lstStyle/>
          <a:p>
            <a:endParaRPr lang="en-US"/>
          </a:p>
        </p:txBody>
      </p:sp>
      <p:sp>
        <p:nvSpPr>
          <p:cNvPr id="24" name="Text 22"/>
          <p:cNvSpPr/>
          <p:nvPr/>
        </p:nvSpPr>
        <p:spPr>
          <a:xfrm>
            <a:off x="822960" y="5349240"/>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4</a:t>
            </a:r>
            <a:endParaRPr lang="en-US" sz="1600" dirty="0"/>
          </a:p>
        </p:txBody>
      </p:sp>
      <p:sp>
        <p:nvSpPr>
          <p:cNvPr id="25" name="Text 23"/>
          <p:cNvSpPr/>
          <p:nvPr/>
        </p:nvSpPr>
        <p:spPr>
          <a:xfrm>
            <a:off x="1600200" y="5120640"/>
            <a:ext cx="4023360" cy="960120"/>
          </a:xfrm>
          <a:prstGeom prst="rect">
            <a:avLst/>
          </a:prstGeom>
          <a:noFill/>
          <a:ln/>
        </p:spPr>
        <p:txBody>
          <a:bodyPr wrap="square" lIns="0" tIns="0" rIns="0" bIns="0" rtlCol="0" anchor="ctr"/>
          <a:lstStyle/>
          <a:p>
            <a:pPr marL="0" indent="0">
              <a:buNone/>
            </a:pPr>
            <a:r>
              <a:rPr lang="en-US" sz="1550" b="1" dirty="0">
                <a:solidFill>
                  <a:srgbClr val="1B2A4A"/>
                </a:solidFill>
                <a:latin typeface="Cambria" pitchFamily="34" charset="0"/>
                <a:ea typeface="Cambria" pitchFamily="34" charset="-122"/>
                <a:cs typeface="Cambria" pitchFamily="34" charset="-120"/>
              </a:rPr>
              <a:t>Stay patient, not passive</a:t>
            </a:r>
            <a:endParaRPr lang="en-US" sz="1550" dirty="0"/>
          </a:p>
        </p:txBody>
      </p:sp>
      <p:sp>
        <p:nvSpPr>
          <p:cNvPr id="26" name="Shape 24"/>
          <p:cNvSpPr/>
          <p:nvPr/>
        </p:nvSpPr>
        <p:spPr>
          <a:xfrm>
            <a:off x="5760720" y="5257800"/>
            <a:ext cx="0" cy="685800"/>
          </a:xfrm>
          <a:prstGeom prst="line">
            <a:avLst/>
          </a:prstGeom>
          <a:noFill/>
          <a:ln w="12700">
            <a:solidFill>
              <a:srgbClr val="C7CFDC"/>
            </a:solidFill>
            <a:prstDash val="solid"/>
          </a:ln>
        </p:spPr>
        <p:txBody>
          <a:bodyPr/>
          <a:lstStyle/>
          <a:p>
            <a:endParaRPr lang="en-US"/>
          </a:p>
        </p:txBody>
      </p:sp>
      <p:sp>
        <p:nvSpPr>
          <p:cNvPr id="27" name="Text 25"/>
          <p:cNvSpPr/>
          <p:nvPr/>
        </p:nvSpPr>
        <p:spPr>
          <a:xfrm>
            <a:off x="5989320" y="5120640"/>
            <a:ext cx="5212080" cy="960120"/>
          </a:xfrm>
          <a:prstGeom prst="rect">
            <a:avLst/>
          </a:prstGeom>
          <a:noFill/>
          <a:ln/>
        </p:spPr>
        <p:txBody>
          <a:bodyPr wrap="square" lIns="0" tIns="0" rIns="0" bIns="0" rtlCol="0" anchor="ctr"/>
          <a:lstStyle/>
          <a:p>
            <a:pPr marL="0" indent="0">
              <a:buNone/>
            </a:pPr>
            <a:r>
              <a:rPr lang="en-US" sz="1300" dirty="0">
                <a:solidFill>
                  <a:srgbClr val="5B6472"/>
                </a:solidFill>
                <a:latin typeface="Calibri" pitchFamily="34" charset="0"/>
                <a:ea typeface="Calibri" pitchFamily="34" charset="-122"/>
                <a:cs typeface="Calibri" pitchFamily="34" charset="-120"/>
              </a:rPr>
              <a:t>Use the slower pace to deepen relationship and refine terms, not to disengage</a:t>
            </a:r>
            <a:endParaRPr lang="en-US" sz="1300" dirty="0"/>
          </a:p>
        </p:txBody>
      </p:sp>
      <p:sp>
        <p:nvSpPr>
          <p:cNvPr id="28" name="Text 26"/>
          <p:cNvSpPr/>
          <p:nvPr/>
        </p:nvSpPr>
        <p:spPr>
          <a:xfrm>
            <a:off x="11548872" y="6446520"/>
            <a:ext cx="365760" cy="274320"/>
          </a:xfrm>
          <a:prstGeom prst="rect">
            <a:avLst/>
          </a:prstGeom>
          <a:noFill/>
          <a:ln/>
        </p:spPr>
        <p:txBody>
          <a:bodyPr wrap="square" lIns="0" tIns="0" rIns="0" bIns="0"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11</a:t>
            </a:r>
            <a:endParaRPr lang="en-US" sz="1000" dirty="0"/>
          </a:p>
        </p:txBody>
      </p:sp>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AFAFA"/>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300" b="1" kern="0" spc="200" dirty="0">
                <a:solidFill>
                  <a:srgbClr val="9A1B32"/>
                </a:solidFill>
                <a:latin typeface="Calibri" pitchFamily="34" charset="0"/>
                <a:ea typeface="Calibri" pitchFamily="34" charset="-122"/>
                <a:cs typeface="Calibri" pitchFamily="34" charset="-120"/>
              </a:rPr>
              <a:t>NEGOTIATION STRATEGIES — 4 OF 4</a:t>
            </a:r>
            <a:endParaRPr lang="en-US" sz="1300" dirty="0"/>
          </a:p>
        </p:txBody>
      </p:sp>
      <p:sp>
        <p:nvSpPr>
          <p:cNvPr id="3" name="Text 1"/>
          <p:cNvSpPr/>
          <p:nvPr/>
        </p:nvSpPr>
        <p:spPr>
          <a:xfrm>
            <a:off x="548640" y="594360"/>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Treat the Contract as a Living Framework</a:t>
            </a:r>
            <a:endParaRPr lang="en-US" sz="3000" dirty="0"/>
          </a:p>
        </p:txBody>
      </p:sp>
      <p:sp>
        <p:nvSpPr>
          <p:cNvPr id="4" name="Shape 2"/>
          <p:cNvSpPr/>
          <p:nvPr/>
        </p:nvSpPr>
        <p:spPr>
          <a:xfrm>
            <a:off x="548640" y="1828800"/>
            <a:ext cx="10789920" cy="960120"/>
          </a:xfrm>
          <a:prstGeom prst="roundRect">
            <a:avLst>
              <a:gd name="adj" fmla="val 7619"/>
            </a:avLst>
          </a:prstGeom>
          <a:solidFill>
            <a:srgbClr val="EEF1F7"/>
          </a:solidFill>
          <a:ln/>
          <a:effectLst>
            <a:outerShdw blurRad="101600" dist="38100" dir="5400000" algn="bl" rotWithShape="0">
              <a:srgbClr val="1B2A4A">
                <a:alpha val="10000"/>
              </a:srgbClr>
            </a:outerShdw>
          </a:effectLst>
        </p:spPr>
        <p:txBody>
          <a:bodyPr/>
          <a:lstStyle/>
          <a:p>
            <a:endParaRPr lang="en-US"/>
          </a:p>
        </p:txBody>
      </p:sp>
      <p:sp>
        <p:nvSpPr>
          <p:cNvPr id="5" name="Shape 3"/>
          <p:cNvSpPr/>
          <p:nvPr/>
        </p:nvSpPr>
        <p:spPr>
          <a:xfrm>
            <a:off x="822960" y="2057400"/>
            <a:ext cx="502920" cy="502920"/>
          </a:xfrm>
          <a:prstGeom prst="ellipse">
            <a:avLst/>
          </a:prstGeom>
          <a:solidFill>
            <a:srgbClr val="9A1B32"/>
          </a:solidFill>
          <a:ln/>
        </p:spPr>
        <p:txBody>
          <a:bodyPr/>
          <a:lstStyle/>
          <a:p>
            <a:endParaRPr lang="en-US"/>
          </a:p>
        </p:txBody>
      </p:sp>
      <p:sp>
        <p:nvSpPr>
          <p:cNvPr id="6" name="Text 4"/>
          <p:cNvSpPr/>
          <p:nvPr/>
        </p:nvSpPr>
        <p:spPr>
          <a:xfrm>
            <a:off x="822960" y="2057400"/>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a:t>
            </a:r>
            <a:endParaRPr lang="en-US" sz="1600" dirty="0"/>
          </a:p>
        </p:txBody>
      </p:sp>
      <p:sp>
        <p:nvSpPr>
          <p:cNvPr id="7" name="Text 5"/>
          <p:cNvSpPr/>
          <p:nvPr/>
        </p:nvSpPr>
        <p:spPr>
          <a:xfrm>
            <a:off x="1600200" y="1828800"/>
            <a:ext cx="4023360" cy="960120"/>
          </a:xfrm>
          <a:prstGeom prst="rect">
            <a:avLst/>
          </a:prstGeom>
          <a:noFill/>
          <a:ln/>
        </p:spPr>
        <p:txBody>
          <a:bodyPr wrap="square" lIns="0" tIns="0" rIns="0" bIns="0" rtlCol="0" anchor="ctr"/>
          <a:lstStyle/>
          <a:p>
            <a:pPr marL="0" indent="0">
              <a:buNone/>
            </a:pPr>
            <a:r>
              <a:rPr lang="en-US" sz="1550" b="1" dirty="0">
                <a:solidFill>
                  <a:srgbClr val="1B2A4A"/>
                </a:solidFill>
                <a:latin typeface="Cambria" pitchFamily="34" charset="0"/>
                <a:ea typeface="Cambria" pitchFamily="34" charset="-122"/>
                <a:cs typeface="Cambria" pitchFamily="34" charset="-120"/>
              </a:rPr>
              <a:t>Present the contract as the start, not the finish</a:t>
            </a:r>
            <a:endParaRPr lang="en-US" sz="1550" dirty="0"/>
          </a:p>
        </p:txBody>
      </p:sp>
      <p:sp>
        <p:nvSpPr>
          <p:cNvPr id="8" name="Shape 6"/>
          <p:cNvSpPr/>
          <p:nvPr/>
        </p:nvSpPr>
        <p:spPr>
          <a:xfrm>
            <a:off x="5760720" y="1965960"/>
            <a:ext cx="0" cy="685800"/>
          </a:xfrm>
          <a:prstGeom prst="line">
            <a:avLst/>
          </a:prstGeom>
          <a:noFill/>
          <a:ln w="12700">
            <a:solidFill>
              <a:srgbClr val="C7CFDC"/>
            </a:solidFill>
            <a:prstDash val="solid"/>
          </a:ln>
        </p:spPr>
        <p:txBody>
          <a:bodyPr/>
          <a:lstStyle/>
          <a:p>
            <a:endParaRPr lang="en-US"/>
          </a:p>
        </p:txBody>
      </p:sp>
      <p:sp>
        <p:nvSpPr>
          <p:cNvPr id="9" name="Text 7"/>
          <p:cNvSpPr/>
          <p:nvPr/>
        </p:nvSpPr>
        <p:spPr>
          <a:xfrm>
            <a:off x="5989320" y="1828800"/>
            <a:ext cx="5212080" cy="960120"/>
          </a:xfrm>
          <a:prstGeom prst="rect">
            <a:avLst/>
          </a:prstGeom>
          <a:noFill/>
          <a:ln/>
        </p:spPr>
        <p:txBody>
          <a:bodyPr wrap="square" lIns="0" tIns="0" rIns="0" bIns="0" rtlCol="0" anchor="ctr"/>
          <a:lstStyle/>
          <a:p>
            <a:pPr marL="0" indent="0">
              <a:buNone/>
            </a:pPr>
            <a:r>
              <a:rPr lang="en-US" sz="1300" dirty="0">
                <a:solidFill>
                  <a:srgbClr val="5B6472"/>
                </a:solidFill>
                <a:latin typeface="Calibri" pitchFamily="34" charset="0"/>
                <a:ea typeface="Calibri" pitchFamily="34" charset="-122"/>
                <a:cs typeface="Calibri" pitchFamily="34" charset="-120"/>
              </a:rPr>
              <a:t>Frame it as the formal record of a relationship already built, not a substitute for trust</a:t>
            </a:r>
            <a:endParaRPr lang="en-US" sz="1300" dirty="0"/>
          </a:p>
        </p:txBody>
      </p:sp>
      <p:sp>
        <p:nvSpPr>
          <p:cNvPr id="10" name="Shape 8"/>
          <p:cNvSpPr/>
          <p:nvPr/>
        </p:nvSpPr>
        <p:spPr>
          <a:xfrm>
            <a:off x="548640" y="2926080"/>
            <a:ext cx="10789920" cy="960120"/>
          </a:xfrm>
          <a:prstGeom prst="roundRect">
            <a:avLst>
              <a:gd name="adj" fmla="val 7619"/>
            </a:avLst>
          </a:prstGeom>
          <a:solidFill>
            <a:srgbClr val="E4E9F2"/>
          </a:solidFill>
          <a:ln/>
          <a:effectLst>
            <a:outerShdw blurRad="101600" dist="38100" dir="5400000" algn="bl" rotWithShape="0">
              <a:srgbClr val="1B2A4A">
                <a:alpha val="10000"/>
              </a:srgbClr>
            </a:outerShdw>
          </a:effectLst>
        </p:spPr>
        <p:txBody>
          <a:bodyPr/>
          <a:lstStyle/>
          <a:p>
            <a:endParaRPr lang="en-US"/>
          </a:p>
        </p:txBody>
      </p:sp>
      <p:sp>
        <p:nvSpPr>
          <p:cNvPr id="11" name="Shape 9"/>
          <p:cNvSpPr/>
          <p:nvPr/>
        </p:nvSpPr>
        <p:spPr>
          <a:xfrm>
            <a:off x="822960" y="3154680"/>
            <a:ext cx="502920" cy="502920"/>
          </a:xfrm>
          <a:prstGeom prst="ellipse">
            <a:avLst/>
          </a:prstGeom>
          <a:solidFill>
            <a:srgbClr val="9A1B32"/>
          </a:solidFill>
          <a:ln/>
        </p:spPr>
        <p:txBody>
          <a:bodyPr/>
          <a:lstStyle/>
          <a:p>
            <a:endParaRPr lang="en-US"/>
          </a:p>
        </p:txBody>
      </p:sp>
      <p:sp>
        <p:nvSpPr>
          <p:cNvPr id="12" name="Text 10"/>
          <p:cNvSpPr/>
          <p:nvPr/>
        </p:nvSpPr>
        <p:spPr>
          <a:xfrm>
            <a:off x="822960" y="3154680"/>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2</a:t>
            </a:r>
            <a:endParaRPr lang="en-US" sz="1600" dirty="0"/>
          </a:p>
        </p:txBody>
      </p:sp>
      <p:sp>
        <p:nvSpPr>
          <p:cNvPr id="13" name="Text 11"/>
          <p:cNvSpPr/>
          <p:nvPr/>
        </p:nvSpPr>
        <p:spPr>
          <a:xfrm>
            <a:off x="1600200" y="2926080"/>
            <a:ext cx="4023360" cy="960120"/>
          </a:xfrm>
          <a:prstGeom prst="rect">
            <a:avLst/>
          </a:prstGeom>
          <a:noFill/>
          <a:ln/>
        </p:spPr>
        <p:txBody>
          <a:bodyPr wrap="square" lIns="0" tIns="0" rIns="0" bIns="0" rtlCol="0" anchor="ctr"/>
          <a:lstStyle/>
          <a:p>
            <a:pPr marL="0" indent="0">
              <a:buNone/>
            </a:pPr>
            <a:r>
              <a:rPr lang="en-US" sz="1550" b="1" dirty="0">
                <a:solidFill>
                  <a:srgbClr val="1B2A4A"/>
                </a:solidFill>
                <a:latin typeface="Cambria" pitchFamily="34" charset="0"/>
                <a:ea typeface="Cambria" pitchFamily="34" charset="-122"/>
                <a:cs typeface="Cambria" pitchFamily="34" charset="-120"/>
              </a:rPr>
              <a:t>Build in review points, not just clauses</a:t>
            </a:r>
            <a:endParaRPr lang="en-US" sz="1550" dirty="0"/>
          </a:p>
        </p:txBody>
      </p:sp>
      <p:sp>
        <p:nvSpPr>
          <p:cNvPr id="14" name="Shape 12"/>
          <p:cNvSpPr/>
          <p:nvPr/>
        </p:nvSpPr>
        <p:spPr>
          <a:xfrm>
            <a:off x="5760720" y="3063240"/>
            <a:ext cx="0" cy="685800"/>
          </a:xfrm>
          <a:prstGeom prst="line">
            <a:avLst/>
          </a:prstGeom>
          <a:noFill/>
          <a:ln w="12700">
            <a:solidFill>
              <a:srgbClr val="C7CFDC"/>
            </a:solidFill>
            <a:prstDash val="solid"/>
          </a:ln>
        </p:spPr>
        <p:txBody>
          <a:bodyPr/>
          <a:lstStyle/>
          <a:p>
            <a:endParaRPr lang="en-US"/>
          </a:p>
        </p:txBody>
      </p:sp>
      <p:sp>
        <p:nvSpPr>
          <p:cNvPr id="15" name="Text 13"/>
          <p:cNvSpPr/>
          <p:nvPr/>
        </p:nvSpPr>
        <p:spPr>
          <a:xfrm>
            <a:off x="5989320" y="2926080"/>
            <a:ext cx="5212080" cy="960120"/>
          </a:xfrm>
          <a:prstGeom prst="rect">
            <a:avLst/>
          </a:prstGeom>
          <a:noFill/>
          <a:ln/>
        </p:spPr>
        <p:txBody>
          <a:bodyPr wrap="square" lIns="0" tIns="0" rIns="0" bIns="0" rtlCol="0" anchor="ctr"/>
          <a:lstStyle/>
          <a:p>
            <a:pPr marL="0" indent="0">
              <a:buNone/>
            </a:pPr>
            <a:r>
              <a:rPr lang="en-US" sz="1300" dirty="0">
                <a:solidFill>
                  <a:srgbClr val="5B6472"/>
                </a:solidFill>
                <a:latin typeface="Calibri" pitchFamily="34" charset="0"/>
                <a:ea typeface="Calibri" pitchFamily="34" charset="-122"/>
                <a:cs typeface="Calibri" pitchFamily="34" charset="-120"/>
              </a:rPr>
              <a:t>Scheduled relationship check-ins keep the partnership adaptive as circumstances change</a:t>
            </a:r>
            <a:endParaRPr lang="en-US" sz="1300" dirty="0"/>
          </a:p>
        </p:txBody>
      </p:sp>
      <p:sp>
        <p:nvSpPr>
          <p:cNvPr id="16" name="Shape 14"/>
          <p:cNvSpPr/>
          <p:nvPr/>
        </p:nvSpPr>
        <p:spPr>
          <a:xfrm>
            <a:off x="548640" y="4023360"/>
            <a:ext cx="10789920" cy="960120"/>
          </a:xfrm>
          <a:prstGeom prst="roundRect">
            <a:avLst>
              <a:gd name="adj" fmla="val 7619"/>
            </a:avLst>
          </a:prstGeom>
          <a:solidFill>
            <a:srgbClr val="EEF1F7"/>
          </a:solidFill>
          <a:ln/>
          <a:effectLst>
            <a:outerShdw blurRad="101600" dist="38100" dir="5400000" algn="bl" rotWithShape="0">
              <a:srgbClr val="1B2A4A">
                <a:alpha val="10000"/>
              </a:srgbClr>
            </a:outerShdw>
          </a:effectLst>
        </p:spPr>
        <p:txBody>
          <a:bodyPr/>
          <a:lstStyle/>
          <a:p>
            <a:endParaRPr lang="en-US"/>
          </a:p>
        </p:txBody>
      </p:sp>
      <p:sp>
        <p:nvSpPr>
          <p:cNvPr id="17" name="Shape 15"/>
          <p:cNvSpPr/>
          <p:nvPr/>
        </p:nvSpPr>
        <p:spPr>
          <a:xfrm>
            <a:off x="822960" y="4251960"/>
            <a:ext cx="502920" cy="502920"/>
          </a:xfrm>
          <a:prstGeom prst="ellipse">
            <a:avLst/>
          </a:prstGeom>
          <a:solidFill>
            <a:srgbClr val="9A1B32"/>
          </a:solidFill>
          <a:ln/>
        </p:spPr>
        <p:txBody>
          <a:bodyPr/>
          <a:lstStyle/>
          <a:p>
            <a:endParaRPr lang="en-US"/>
          </a:p>
        </p:txBody>
      </p:sp>
      <p:sp>
        <p:nvSpPr>
          <p:cNvPr id="18" name="Text 16"/>
          <p:cNvSpPr/>
          <p:nvPr/>
        </p:nvSpPr>
        <p:spPr>
          <a:xfrm>
            <a:off x="822960" y="4251960"/>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3</a:t>
            </a:r>
            <a:endParaRPr lang="en-US" sz="1600" dirty="0"/>
          </a:p>
        </p:txBody>
      </p:sp>
      <p:sp>
        <p:nvSpPr>
          <p:cNvPr id="19" name="Text 17"/>
          <p:cNvSpPr/>
          <p:nvPr/>
        </p:nvSpPr>
        <p:spPr>
          <a:xfrm>
            <a:off x="1600200" y="4023360"/>
            <a:ext cx="4023360" cy="960120"/>
          </a:xfrm>
          <a:prstGeom prst="rect">
            <a:avLst/>
          </a:prstGeom>
          <a:noFill/>
          <a:ln/>
        </p:spPr>
        <p:txBody>
          <a:bodyPr wrap="square" lIns="0" tIns="0" rIns="0" bIns="0" rtlCol="0" anchor="ctr"/>
          <a:lstStyle/>
          <a:p>
            <a:pPr marL="0" indent="0">
              <a:buNone/>
            </a:pPr>
            <a:r>
              <a:rPr lang="en-US" sz="1550" b="1" dirty="0">
                <a:solidFill>
                  <a:srgbClr val="1B2A4A"/>
                </a:solidFill>
                <a:latin typeface="Cambria" pitchFamily="34" charset="0"/>
                <a:ea typeface="Cambria" pitchFamily="34" charset="-122"/>
                <a:cs typeface="Cambria" pitchFamily="34" charset="-120"/>
              </a:rPr>
              <a:t>Keep a named relationship owner post-signing</a:t>
            </a:r>
            <a:endParaRPr lang="en-US" sz="1550" dirty="0"/>
          </a:p>
        </p:txBody>
      </p:sp>
      <p:sp>
        <p:nvSpPr>
          <p:cNvPr id="20" name="Shape 18"/>
          <p:cNvSpPr/>
          <p:nvPr/>
        </p:nvSpPr>
        <p:spPr>
          <a:xfrm>
            <a:off x="5760720" y="4160520"/>
            <a:ext cx="0" cy="685800"/>
          </a:xfrm>
          <a:prstGeom prst="line">
            <a:avLst/>
          </a:prstGeom>
          <a:noFill/>
          <a:ln w="12700">
            <a:solidFill>
              <a:srgbClr val="C7CFDC"/>
            </a:solidFill>
            <a:prstDash val="solid"/>
          </a:ln>
        </p:spPr>
        <p:txBody>
          <a:bodyPr/>
          <a:lstStyle/>
          <a:p>
            <a:endParaRPr lang="en-US"/>
          </a:p>
        </p:txBody>
      </p:sp>
      <p:sp>
        <p:nvSpPr>
          <p:cNvPr id="21" name="Text 19"/>
          <p:cNvSpPr/>
          <p:nvPr/>
        </p:nvSpPr>
        <p:spPr>
          <a:xfrm>
            <a:off x="5989320" y="4023360"/>
            <a:ext cx="5212080" cy="960120"/>
          </a:xfrm>
          <a:prstGeom prst="rect">
            <a:avLst/>
          </a:prstGeom>
          <a:noFill/>
          <a:ln/>
        </p:spPr>
        <p:txBody>
          <a:bodyPr wrap="square" lIns="0" tIns="0" rIns="0" bIns="0" rtlCol="0" anchor="ctr"/>
          <a:lstStyle/>
          <a:p>
            <a:pPr marL="0" indent="0">
              <a:buNone/>
            </a:pPr>
            <a:r>
              <a:rPr lang="en-US" sz="1300" dirty="0">
                <a:solidFill>
                  <a:srgbClr val="5B6472"/>
                </a:solidFill>
                <a:latin typeface="Calibri" pitchFamily="34" charset="0"/>
                <a:ea typeface="Calibri" pitchFamily="34" charset="-122"/>
                <a:cs typeface="Calibri" pitchFamily="34" charset="-120"/>
              </a:rPr>
              <a:t>Guanxi requires maintenance — the partnership does not end when the deal closes</a:t>
            </a:r>
            <a:endParaRPr lang="en-US" sz="1300" dirty="0"/>
          </a:p>
        </p:txBody>
      </p:sp>
      <p:sp>
        <p:nvSpPr>
          <p:cNvPr id="22" name="Shape 20"/>
          <p:cNvSpPr/>
          <p:nvPr/>
        </p:nvSpPr>
        <p:spPr>
          <a:xfrm>
            <a:off x="548640" y="5120640"/>
            <a:ext cx="10789920" cy="960120"/>
          </a:xfrm>
          <a:prstGeom prst="roundRect">
            <a:avLst>
              <a:gd name="adj" fmla="val 7619"/>
            </a:avLst>
          </a:prstGeom>
          <a:solidFill>
            <a:srgbClr val="E4E9F2"/>
          </a:solidFill>
          <a:ln/>
          <a:effectLst>
            <a:outerShdw blurRad="101600" dist="38100" dir="5400000" algn="bl" rotWithShape="0">
              <a:srgbClr val="1B2A4A">
                <a:alpha val="10000"/>
              </a:srgbClr>
            </a:outerShdw>
          </a:effectLst>
        </p:spPr>
        <p:txBody>
          <a:bodyPr/>
          <a:lstStyle/>
          <a:p>
            <a:endParaRPr lang="en-US"/>
          </a:p>
        </p:txBody>
      </p:sp>
      <p:sp>
        <p:nvSpPr>
          <p:cNvPr id="23" name="Shape 21"/>
          <p:cNvSpPr/>
          <p:nvPr/>
        </p:nvSpPr>
        <p:spPr>
          <a:xfrm>
            <a:off x="822960" y="5349240"/>
            <a:ext cx="502920" cy="502920"/>
          </a:xfrm>
          <a:prstGeom prst="ellipse">
            <a:avLst/>
          </a:prstGeom>
          <a:solidFill>
            <a:srgbClr val="9A1B32"/>
          </a:solidFill>
          <a:ln/>
        </p:spPr>
        <p:txBody>
          <a:bodyPr/>
          <a:lstStyle/>
          <a:p>
            <a:endParaRPr lang="en-US"/>
          </a:p>
        </p:txBody>
      </p:sp>
      <p:sp>
        <p:nvSpPr>
          <p:cNvPr id="24" name="Text 22"/>
          <p:cNvSpPr/>
          <p:nvPr/>
        </p:nvSpPr>
        <p:spPr>
          <a:xfrm>
            <a:off x="822960" y="5349240"/>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4</a:t>
            </a:r>
            <a:endParaRPr lang="en-US" sz="1600" dirty="0"/>
          </a:p>
        </p:txBody>
      </p:sp>
      <p:sp>
        <p:nvSpPr>
          <p:cNvPr id="25" name="Text 23"/>
          <p:cNvSpPr/>
          <p:nvPr/>
        </p:nvSpPr>
        <p:spPr>
          <a:xfrm>
            <a:off x="1600200" y="5120640"/>
            <a:ext cx="4023360" cy="960120"/>
          </a:xfrm>
          <a:prstGeom prst="rect">
            <a:avLst/>
          </a:prstGeom>
          <a:noFill/>
          <a:ln/>
        </p:spPr>
        <p:txBody>
          <a:bodyPr wrap="square" lIns="0" tIns="0" rIns="0" bIns="0" rtlCol="0" anchor="ctr"/>
          <a:lstStyle/>
          <a:p>
            <a:pPr marL="0" indent="0">
              <a:buNone/>
            </a:pPr>
            <a:r>
              <a:rPr lang="en-US" sz="1550" b="1" dirty="0">
                <a:solidFill>
                  <a:srgbClr val="1B2A4A"/>
                </a:solidFill>
                <a:latin typeface="Cambria" pitchFamily="34" charset="0"/>
                <a:ea typeface="Cambria" pitchFamily="34" charset="-122"/>
                <a:cs typeface="Cambria" pitchFamily="34" charset="-120"/>
              </a:rPr>
              <a:t>Plan follow-up visits before you leave the table</a:t>
            </a:r>
            <a:endParaRPr lang="en-US" sz="1550" dirty="0"/>
          </a:p>
        </p:txBody>
      </p:sp>
      <p:sp>
        <p:nvSpPr>
          <p:cNvPr id="26" name="Shape 24"/>
          <p:cNvSpPr/>
          <p:nvPr/>
        </p:nvSpPr>
        <p:spPr>
          <a:xfrm>
            <a:off x="5760720" y="5257800"/>
            <a:ext cx="0" cy="685800"/>
          </a:xfrm>
          <a:prstGeom prst="line">
            <a:avLst/>
          </a:prstGeom>
          <a:noFill/>
          <a:ln w="12700">
            <a:solidFill>
              <a:srgbClr val="C7CFDC"/>
            </a:solidFill>
            <a:prstDash val="solid"/>
          </a:ln>
        </p:spPr>
        <p:txBody>
          <a:bodyPr/>
          <a:lstStyle/>
          <a:p>
            <a:endParaRPr lang="en-US"/>
          </a:p>
        </p:txBody>
      </p:sp>
      <p:sp>
        <p:nvSpPr>
          <p:cNvPr id="27" name="Text 25"/>
          <p:cNvSpPr/>
          <p:nvPr/>
        </p:nvSpPr>
        <p:spPr>
          <a:xfrm>
            <a:off x="5989320" y="5120640"/>
            <a:ext cx="5212080" cy="960120"/>
          </a:xfrm>
          <a:prstGeom prst="rect">
            <a:avLst/>
          </a:prstGeom>
          <a:noFill/>
          <a:ln/>
        </p:spPr>
        <p:txBody>
          <a:bodyPr wrap="square" lIns="0" tIns="0" rIns="0" bIns="0" rtlCol="0" anchor="ctr"/>
          <a:lstStyle/>
          <a:p>
            <a:pPr marL="0" indent="0">
              <a:buNone/>
            </a:pPr>
            <a:r>
              <a:rPr lang="en-US" sz="1300" dirty="0">
                <a:solidFill>
                  <a:srgbClr val="5B6472"/>
                </a:solidFill>
                <a:latin typeface="Calibri" pitchFamily="34" charset="0"/>
                <a:ea typeface="Calibri" pitchFamily="34" charset="-122"/>
                <a:cs typeface="Calibri" pitchFamily="34" charset="-120"/>
              </a:rPr>
              <a:t>Committing to the next meeting signals long-term intent and reinforces trust</a:t>
            </a:r>
            <a:endParaRPr lang="en-US" sz="1300" dirty="0"/>
          </a:p>
        </p:txBody>
      </p:sp>
      <p:sp>
        <p:nvSpPr>
          <p:cNvPr id="28" name="Text 26"/>
          <p:cNvSpPr/>
          <p:nvPr/>
        </p:nvSpPr>
        <p:spPr>
          <a:xfrm>
            <a:off x="11548872" y="6446520"/>
            <a:ext cx="365760" cy="274320"/>
          </a:xfrm>
          <a:prstGeom prst="rect">
            <a:avLst/>
          </a:prstGeom>
          <a:noFill/>
          <a:ln/>
        </p:spPr>
        <p:txBody>
          <a:bodyPr wrap="square" lIns="0" tIns="0" rIns="0" bIns="0"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12</a:t>
            </a:r>
            <a:endParaRPr lang="en-US" sz="1000" dirty="0"/>
          </a:p>
        </p:txBody>
      </p:sp>
    </p:spTree>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13203A"/>
        </a:solidFill>
        <a:effectLst/>
      </p:bgPr>
    </p:bg>
    <p:spTree>
      <p:nvGrpSpPr>
        <p:cNvPr id="1" name=""/>
        <p:cNvGrpSpPr/>
        <p:nvPr/>
      </p:nvGrpSpPr>
      <p:grpSpPr>
        <a:xfrm>
          <a:off x="0" y="0"/>
          <a:ext cx="0" cy="0"/>
          <a:chOff x="0" y="0"/>
          <a:chExt cx="0" cy="0"/>
        </a:xfrm>
      </p:grpSpPr>
      <p:sp>
        <p:nvSpPr>
          <p:cNvPr id="2" name="Shape 0"/>
          <p:cNvSpPr/>
          <p:nvPr/>
        </p:nvSpPr>
        <p:spPr>
          <a:xfrm>
            <a:off x="-1371600" y="3840480"/>
            <a:ext cx="4572000" cy="4572000"/>
          </a:xfrm>
          <a:prstGeom prst="ellipse">
            <a:avLst/>
          </a:prstGeom>
          <a:solidFill>
            <a:srgbClr val="1B2A4A">
              <a:alpha val="70000"/>
            </a:srgbClr>
          </a:solidFill>
          <a:ln/>
        </p:spPr>
        <p:txBody>
          <a:bodyPr/>
          <a:lstStyle/>
          <a:p>
            <a:endParaRPr lang="en-US"/>
          </a:p>
        </p:txBody>
      </p:sp>
      <p:sp>
        <p:nvSpPr>
          <p:cNvPr id="3" name="Text 1"/>
          <p:cNvSpPr/>
          <p:nvPr/>
        </p:nvSpPr>
        <p:spPr>
          <a:xfrm>
            <a:off x="822960" y="640080"/>
            <a:ext cx="5486400" cy="365760"/>
          </a:xfrm>
          <a:prstGeom prst="rect">
            <a:avLst/>
          </a:prstGeom>
          <a:noFill/>
          <a:ln/>
        </p:spPr>
        <p:txBody>
          <a:bodyPr wrap="square" lIns="0" tIns="0" rIns="0" bIns="0" rtlCol="0" anchor="ctr"/>
          <a:lstStyle/>
          <a:p>
            <a:pPr marL="0" indent="0">
              <a:buNone/>
            </a:pPr>
            <a:r>
              <a:rPr lang="en-US" sz="1400" b="1" kern="0" spc="300" dirty="0">
                <a:solidFill>
                  <a:srgbClr val="C13A52"/>
                </a:solidFill>
                <a:latin typeface="Calibri" pitchFamily="34" charset="0"/>
                <a:ea typeface="Calibri" pitchFamily="34" charset="-122"/>
                <a:cs typeface="Calibri" pitchFamily="34" charset="-120"/>
              </a:rPr>
              <a:t>CONCLUSION</a:t>
            </a:r>
            <a:endParaRPr lang="en-US" sz="1400" dirty="0"/>
          </a:p>
        </p:txBody>
      </p:sp>
      <p:sp>
        <p:nvSpPr>
          <p:cNvPr id="4" name="Text 2"/>
          <p:cNvSpPr/>
          <p:nvPr/>
        </p:nvSpPr>
        <p:spPr>
          <a:xfrm>
            <a:off x="822960" y="1051560"/>
            <a:ext cx="10241280" cy="1188720"/>
          </a:xfrm>
          <a:prstGeom prst="rect">
            <a:avLst/>
          </a:prstGeom>
          <a:noFill/>
          <a:ln/>
        </p:spPr>
        <p:txBody>
          <a:bodyPr wrap="square" lIns="0" tIns="0" rIns="0" bIns="0"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Cultural Awareness and Adaptability Will Decide This Deal</a:t>
            </a:r>
            <a:endParaRPr lang="en-US" sz="3000" dirty="0"/>
          </a:p>
        </p:txBody>
      </p:sp>
      <p:sp>
        <p:nvSpPr>
          <p:cNvPr id="5" name="Text 3"/>
          <p:cNvSpPr/>
          <p:nvPr/>
        </p:nvSpPr>
        <p:spPr>
          <a:xfrm>
            <a:off x="822960" y="2423160"/>
            <a:ext cx="10241280" cy="2926080"/>
          </a:xfrm>
          <a:prstGeom prst="rect">
            <a:avLst/>
          </a:prstGeom>
          <a:noFill/>
          <a:ln/>
        </p:spPr>
        <p:txBody>
          <a:bodyPr wrap="square" lIns="0" tIns="0" rIns="0" bIns="0" rtlCol="0" anchor="ctr"/>
          <a:lstStyle/>
          <a:p>
            <a:pPr marL="342900" indent="-342900">
              <a:spcAft>
                <a:spcPts val="1400"/>
              </a:spcAft>
              <a:buSzPct val="100000"/>
              <a:buChar char="•"/>
            </a:pPr>
            <a:r>
              <a:rPr lang="en-US" sz="1600" dirty="0">
                <a:solidFill>
                  <a:srgbClr val="EEF1F7"/>
                </a:solidFill>
                <a:latin typeface="Calibri" pitchFamily="34" charset="0"/>
                <a:ea typeface="Calibri" pitchFamily="34" charset="-122"/>
                <a:cs typeface="Calibri" pitchFamily="34" charset="-120"/>
              </a:rPr>
              <a:t>The commercial logic of this partnership is sound — the risk is cultural, not financial</a:t>
            </a:r>
            <a:endParaRPr lang="en-US" sz="1600" dirty="0"/>
          </a:p>
          <a:p>
            <a:pPr marL="342900" indent="-342900">
              <a:spcAft>
                <a:spcPts val="1400"/>
              </a:spcAft>
              <a:buSzPct val="100000"/>
              <a:buChar char="•"/>
            </a:pPr>
            <a:r>
              <a:rPr lang="en-US" sz="1600" dirty="0">
                <a:solidFill>
                  <a:srgbClr val="EEF1F7"/>
                </a:solidFill>
                <a:latin typeface="Calibri" pitchFamily="34" charset="0"/>
                <a:ea typeface="Calibri" pitchFamily="34" charset="-122"/>
                <a:cs typeface="Calibri" pitchFamily="34" charset="-120"/>
              </a:rPr>
              <a:t>Hofstede's dimensions show us precisely where UK and Chinese expectations diverge</a:t>
            </a:r>
            <a:endParaRPr lang="en-US" sz="1600" dirty="0"/>
          </a:p>
          <a:p>
            <a:pPr marL="342900" indent="-342900">
              <a:spcAft>
                <a:spcPts val="1400"/>
              </a:spcAft>
              <a:buSzPct val="100000"/>
              <a:buChar char="•"/>
            </a:pPr>
            <a:r>
              <a:rPr lang="en-US" sz="1600" dirty="0">
                <a:solidFill>
                  <a:srgbClr val="EEF1F7"/>
                </a:solidFill>
                <a:latin typeface="Calibri" pitchFamily="34" charset="0"/>
                <a:ea typeface="Calibri" pitchFamily="34" charset="-122"/>
                <a:cs typeface="Calibri" pitchFamily="34" charset="-120"/>
              </a:rPr>
              <a:t>Guanxi, mianzi, hierarchy and time orientation are not ‘soft’ details — they shape whether the deal happens at all</a:t>
            </a:r>
            <a:endParaRPr lang="en-US" sz="1600" dirty="0"/>
          </a:p>
          <a:p>
            <a:pPr marL="342900" indent="-342900">
              <a:spcAft>
                <a:spcPts val="1400"/>
              </a:spcAft>
              <a:buSzPct val="100000"/>
              <a:buChar char="•"/>
            </a:pPr>
            <a:r>
              <a:rPr lang="en-US" sz="1600" dirty="0">
                <a:solidFill>
                  <a:srgbClr val="EEF1F7"/>
                </a:solidFill>
                <a:latin typeface="Calibri" pitchFamily="34" charset="0"/>
                <a:ea typeface="Calibri" pitchFamily="34" charset="-122"/>
                <a:cs typeface="Calibri" pitchFamily="34" charset="-120"/>
              </a:rPr>
              <a:t>A negotiator who adapts, without losing sight of our own objectives, wins trust and better long-term terms</a:t>
            </a:r>
            <a:endParaRPr lang="en-US" sz="1600" dirty="0"/>
          </a:p>
        </p:txBody>
      </p:sp>
      <p:sp>
        <p:nvSpPr>
          <p:cNvPr id="6" name="Shape 4"/>
          <p:cNvSpPr/>
          <p:nvPr/>
        </p:nvSpPr>
        <p:spPr>
          <a:xfrm>
            <a:off x="822960" y="5577840"/>
            <a:ext cx="10241280" cy="777240"/>
          </a:xfrm>
          <a:prstGeom prst="roundRect">
            <a:avLst>
              <a:gd name="adj" fmla="val 9412"/>
            </a:avLst>
          </a:prstGeom>
          <a:solidFill>
            <a:srgbClr val="9A1B32"/>
          </a:solidFill>
          <a:ln/>
          <a:effectLst>
            <a:outerShdw blurRad="101600" dist="38100" dir="5400000" algn="bl" rotWithShape="0">
              <a:srgbClr val="1B2A4A">
                <a:alpha val="10000"/>
              </a:srgbClr>
            </a:outerShdw>
          </a:effectLst>
        </p:spPr>
        <p:txBody>
          <a:bodyPr/>
          <a:lstStyle/>
          <a:p>
            <a:endParaRPr lang="en-US"/>
          </a:p>
        </p:txBody>
      </p:sp>
      <p:sp>
        <p:nvSpPr>
          <p:cNvPr id="7" name="Text 5"/>
          <p:cNvSpPr/>
          <p:nvPr/>
        </p:nvSpPr>
        <p:spPr>
          <a:xfrm>
            <a:off x="1097280" y="5577840"/>
            <a:ext cx="9692640" cy="777240"/>
          </a:xfrm>
          <a:prstGeom prst="rect">
            <a:avLst/>
          </a:prstGeom>
          <a:noFill/>
          <a:ln/>
        </p:spPr>
        <p:txBody>
          <a:bodyPr wrap="square" lIns="0" tIns="0" rIns="0" bIns="0" rtlCol="0" anchor="ctr"/>
          <a:lstStyle/>
          <a:p>
            <a:pPr marL="0" indent="0">
              <a:buNone/>
            </a:pPr>
            <a:r>
              <a:rPr lang="en-US" sz="1500" b="1" dirty="0">
                <a:solidFill>
                  <a:srgbClr val="FFFFFF"/>
                </a:solidFill>
                <a:latin typeface="Cambria" pitchFamily="34" charset="0"/>
                <a:ea typeface="Cambria" pitchFamily="34" charset="-122"/>
                <a:cs typeface="Cambria" pitchFamily="34" charset="-120"/>
              </a:rPr>
              <a:t>Recommendation: approve a phased, relationship-first negotiation plan with Donghai Industrial Group — not a fast-track close.</a:t>
            </a:r>
            <a:endParaRPr lang="en-US" sz="1500" dirty="0"/>
          </a:p>
        </p:txBody>
      </p:sp>
    </p:spTree>
  </p:cSld>
  <p:clrMapOvr>
    <a:masterClrMapping/>
  </p:clrMapOvr>
  <mc:AlternateContent xmlns:mc="http://schemas.openxmlformats.org/markup-compatibility/2006" xmlns:p14="http://schemas.microsoft.com/office/powerpoint/2010/main">
    <mc:Choice Requires="p14">
      <p:transition spd="slow" p14:dur="800">
        <p:fade thruBlk="1"/>
      </p:transition>
    </mc:Choice>
    <mc:Fallback xmlns="">
      <p:transition spd="slow">
        <p:fade thruBlk="1"/>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AFAFA"/>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endParaRPr lang="en-US" sz="1300" dirty="0"/>
          </a:p>
        </p:txBody>
      </p:sp>
      <p:sp>
        <p:nvSpPr>
          <p:cNvPr id="3" name="Text 1"/>
          <p:cNvSpPr/>
          <p:nvPr/>
        </p:nvSpPr>
        <p:spPr>
          <a:xfrm>
            <a:off x="548640" y="594360"/>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Reference List</a:t>
            </a:r>
            <a:endParaRPr lang="en-US" sz="3000" dirty="0"/>
          </a:p>
        </p:txBody>
      </p:sp>
      <p:sp>
        <p:nvSpPr>
          <p:cNvPr id="4" name="Text 2"/>
          <p:cNvSpPr/>
          <p:nvPr/>
        </p:nvSpPr>
        <p:spPr>
          <a:xfrm>
            <a:off x="548640" y="1691640"/>
            <a:ext cx="10881360" cy="4572000"/>
          </a:xfrm>
          <a:prstGeom prst="rect">
            <a:avLst/>
          </a:prstGeom>
          <a:noFill/>
          <a:ln/>
        </p:spPr>
        <p:txBody>
          <a:bodyPr wrap="square" lIns="0" tIns="0" rIns="0" bIns="0" rtlCol="0" anchor="t"/>
          <a:lstStyle/>
          <a:p>
            <a:pPr marL="0" indent="0">
              <a:spcAft>
                <a:spcPts val="1400"/>
              </a:spcAft>
              <a:buNone/>
            </a:pPr>
            <a:r>
              <a:rPr lang="en-US" sz="1300" dirty="0">
                <a:solidFill>
                  <a:srgbClr val="1B2A4A"/>
                </a:solidFill>
                <a:latin typeface="Calibri" pitchFamily="34" charset="0"/>
                <a:ea typeface="Calibri" pitchFamily="34" charset="-122"/>
                <a:cs typeface="Calibri" pitchFamily="34" charset="-120"/>
              </a:rPr>
              <a:t>Ghauri, P.N. (2003) 'A framework for international business negotiations', in Ghauri, P.N. and Usunier, J.C. (eds.) International Business Negotiations. 2nd edn. Oxford: Pergamon, pp. 3–22.</a:t>
            </a:r>
            <a:endParaRPr lang="en-US" sz="1300" dirty="0"/>
          </a:p>
          <a:p>
            <a:pPr marL="0" indent="0">
              <a:spcAft>
                <a:spcPts val="1400"/>
              </a:spcAft>
              <a:buNone/>
            </a:pPr>
            <a:r>
              <a:rPr lang="en-US" sz="1300" dirty="0">
                <a:solidFill>
                  <a:srgbClr val="1B2A4A"/>
                </a:solidFill>
                <a:latin typeface="Calibri" pitchFamily="34" charset="0"/>
                <a:ea typeface="Calibri" pitchFamily="34" charset="-122"/>
                <a:cs typeface="Calibri" pitchFamily="34" charset="-120"/>
              </a:rPr>
              <a:t>Graham, J.L. and Lam, N.M. (2003) 'The Chinese negotiation', Harvard Business Review, 81(10), pp. 82–91.</a:t>
            </a:r>
            <a:endParaRPr lang="en-US" sz="1300" dirty="0"/>
          </a:p>
          <a:p>
            <a:pPr marL="0" indent="0">
              <a:spcAft>
                <a:spcPts val="1400"/>
              </a:spcAft>
              <a:buNone/>
            </a:pPr>
            <a:r>
              <a:rPr lang="en-US" sz="1300" dirty="0">
                <a:solidFill>
                  <a:srgbClr val="1B2A4A"/>
                </a:solidFill>
                <a:latin typeface="Calibri" pitchFamily="34" charset="0"/>
                <a:ea typeface="Calibri" pitchFamily="34" charset="-122"/>
                <a:cs typeface="Calibri" pitchFamily="34" charset="-120"/>
              </a:rPr>
              <a:t>Hofstede, G. (2001) Culture's Consequences: Comparing Values, Behaviors, Institutions and Organizations Across Nations. 2nd edn. Thousand Oaks, CA: Sage Publications.</a:t>
            </a:r>
            <a:endParaRPr lang="en-US" sz="1300" dirty="0"/>
          </a:p>
          <a:p>
            <a:pPr marL="0" indent="0">
              <a:spcAft>
                <a:spcPts val="1400"/>
              </a:spcAft>
              <a:buNone/>
            </a:pPr>
            <a:r>
              <a:rPr lang="en-US" sz="1300" dirty="0">
                <a:solidFill>
                  <a:srgbClr val="1B2A4A"/>
                </a:solidFill>
                <a:latin typeface="Calibri" pitchFamily="34" charset="0"/>
                <a:ea typeface="Calibri" pitchFamily="34" charset="-122"/>
                <a:cs typeface="Calibri" pitchFamily="34" charset="-120"/>
              </a:rPr>
              <a:t>Hofstede Insights (2026) Country Comparison Tool: China / United Kingdom. Available at: https://www.hofstede-insights.com/country-comparison-tool (Accessed: 4 July 2026).</a:t>
            </a:r>
            <a:endParaRPr lang="en-US" sz="1300" dirty="0"/>
          </a:p>
          <a:p>
            <a:pPr marL="0" indent="0">
              <a:spcAft>
                <a:spcPts val="1400"/>
              </a:spcAft>
              <a:buNone/>
            </a:pPr>
            <a:r>
              <a:rPr lang="en-US" sz="1300" dirty="0">
                <a:solidFill>
                  <a:srgbClr val="1B2A4A"/>
                </a:solidFill>
                <a:latin typeface="Calibri" pitchFamily="34" charset="0"/>
                <a:ea typeface="Calibri" pitchFamily="34" charset="-122"/>
                <a:cs typeface="Calibri" pitchFamily="34" charset="-120"/>
              </a:rPr>
              <a:t>Program on Negotiation, Harvard Law School (2025) 'Dealing with cultural barriers in business negotiations'. Available at: https://www.pon.harvard.edu/daily/business-negotiations/dealing-with-cultural-barriers-in-business-negotiations/ (Accessed: 4 July 2026).</a:t>
            </a:r>
            <a:endParaRPr lang="en-US" sz="1300" dirty="0"/>
          </a:p>
          <a:p>
            <a:pPr marL="0" indent="0">
              <a:spcAft>
                <a:spcPts val="1400"/>
              </a:spcAft>
              <a:buNone/>
            </a:pPr>
            <a:r>
              <a:rPr lang="en-US" sz="1300" dirty="0">
                <a:solidFill>
                  <a:srgbClr val="1B2A4A"/>
                </a:solidFill>
                <a:latin typeface="Calibri" pitchFamily="34" charset="0"/>
                <a:ea typeface="Calibri" pitchFamily="34" charset="-122"/>
                <a:cs typeface="Calibri" pitchFamily="34" charset="-120"/>
              </a:rPr>
              <a:t>Salacuse, J.W. (1999) 'Intercultural negotiation in international business', Group Decision and Negotiation, 8(3), pp. 217–236.</a:t>
            </a:r>
            <a:endParaRPr lang="en-US" sz="1300" dirty="0"/>
          </a:p>
        </p:txBody>
      </p:sp>
      <p:sp>
        <p:nvSpPr>
          <p:cNvPr id="5" name="Text 3"/>
          <p:cNvSpPr/>
          <p:nvPr/>
        </p:nvSpPr>
        <p:spPr>
          <a:xfrm>
            <a:off x="11548872" y="6446520"/>
            <a:ext cx="365760" cy="274320"/>
          </a:xfrm>
          <a:prstGeom prst="rect">
            <a:avLst/>
          </a:prstGeom>
          <a:noFill/>
          <a:ln/>
        </p:spPr>
        <p:txBody>
          <a:bodyPr wrap="square" lIns="0" tIns="0" rIns="0" bIns="0"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14</a:t>
            </a:r>
            <a:endParaRPr lang="en-US" sz="1000" dirty="0"/>
          </a:p>
        </p:txBody>
      </p:sp>
    </p:spTree>
  </p:cSld>
  <p:clrMapOvr>
    <a:masterClrMapping/>
  </p:clrMapOvr>
  <p:transition>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45</TotalTime>
  <Words>2768</Words>
  <Application>Microsoft Macintosh PowerPoint</Application>
  <PresentationFormat>Widescreen</PresentationFormat>
  <Paragraphs>208</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Display</vt: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Cross-Cultural Negotiation Strategy: UK-China Partnership</dc:title>
  <dc:subject>PptxGenJS Presentation</dc:subject>
  <dc:creator>Kremena Petrova Nedelcheva</dc:creator>
  <cp:lastModifiedBy>Kremena Petrova Nedelcheva (2336425)</cp:lastModifiedBy>
  <cp:revision>2</cp:revision>
  <dcterms:created xsi:type="dcterms:W3CDTF">2026-07-04T09:46:00Z</dcterms:created>
  <dcterms:modified xsi:type="dcterms:W3CDTF">2026-07-12T12:20:54Z</dcterms:modified>
</cp:coreProperties>
</file>