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9BA266-8B0F-42D7-94C4-2317E28521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29FE44-B56D-484C-9394-EE64DE631915}">
      <dgm:prSet/>
      <dgm:spPr/>
      <dgm:t>
        <a:bodyPr/>
        <a:lstStyle/>
        <a:p>
          <a:r>
            <a:rPr lang="en-GB"/>
            <a:t>Welsh Government – policy, funding, legislation</a:t>
          </a:r>
          <a:endParaRPr lang="en-US"/>
        </a:p>
      </dgm:t>
    </dgm:pt>
    <dgm:pt modelId="{F41F0297-62FF-4CB5-AB20-4B6F14930826}" type="parTrans" cxnId="{22F49EB2-A4CD-437B-91BB-09BE14139DAA}">
      <dgm:prSet/>
      <dgm:spPr/>
      <dgm:t>
        <a:bodyPr/>
        <a:lstStyle/>
        <a:p>
          <a:endParaRPr lang="en-US"/>
        </a:p>
      </dgm:t>
    </dgm:pt>
    <dgm:pt modelId="{73992C6B-4799-422C-BB6E-29C025E19A68}" type="sibTrans" cxnId="{22F49EB2-A4CD-437B-91BB-09BE14139DAA}">
      <dgm:prSet/>
      <dgm:spPr/>
      <dgm:t>
        <a:bodyPr/>
        <a:lstStyle/>
        <a:p>
          <a:endParaRPr lang="en-US"/>
        </a:p>
      </dgm:t>
    </dgm:pt>
    <dgm:pt modelId="{FC053EBD-2CEA-4C19-B481-D3EEA4C226F4}">
      <dgm:prSet/>
      <dgm:spPr/>
      <dgm:t>
        <a:bodyPr/>
        <a:lstStyle/>
        <a:p>
          <a:r>
            <a:rPr lang="en-GB"/>
            <a:t>Local Authorities – planning, service delivery</a:t>
          </a:r>
          <a:endParaRPr lang="en-US"/>
        </a:p>
      </dgm:t>
    </dgm:pt>
    <dgm:pt modelId="{30CF2F33-2EE1-470A-960A-F1F56A4CC81B}" type="parTrans" cxnId="{20000181-012E-4AD5-B15E-E1A4C6C23293}">
      <dgm:prSet/>
      <dgm:spPr/>
      <dgm:t>
        <a:bodyPr/>
        <a:lstStyle/>
        <a:p>
          <a:endParaRPr lang="en-US"/>
        </a:p>
      </dgm:t>
    </dgm:pt>
    <dgm:pt modelId="{B87682E8-52A3-4160-BE0B-1BAFFACFD342}" type="sibTrans" cxnId="{20000181-012E-4AD5-B15E-E1A4C6C23293}">
      <dgm:prSet/>
      <dgm:spPr/>
      <dgm:t>
        <a:bodyPr/>
        <a:lstStyle/>
        <a:p>
          <a:endParaRPr lang="en-US"/>
        </a:p>
      </dgm:t>
    </dgm:pt>
    <dgm:pt modelId="{D32FAAC8-83F1-4FC3-9CDC-A3D198DB8325}">
      <dgm:prSet/>
      <dgm:spPr/>
      <dgm:t>
        <a:bodyPr/>
        <a:lstStyle/>
        <a:p>
          <a:r>
            <a:rPr lang="en-GB"/>
            <a:t>Communities – consultation, co-production</a:t>
          </a:r>
          <a:endParaRPr lang="en-US"/>
        </a:p>
      </dgm:t>
    </dgm:pt>
    <dgm:pt modelId="{C4284F0C-C2F4-4687-B01E-C7B051AB5FC7}" type="parTrans" cxnId="{C7CDC8A5-A562-4C31-BDF5-698CC5EFC915}">
      <dgm:prSet/>
      <dgm:spPr/>
      <dgm:t>
        <a:bodyPr/>
        <a:lstStyle/>
        <a:p>
          <a:endParaRPr lang="en-US"/>
        </a:p>
      </dgm:t>
    </dgm:pt>
    <dgm:pt modelId="{1C869FB9-17C2-4CB8-803C-597CBC632E10}" type="sibTrans" cxnId="{C7CDC8A5-A562-4C31-BDF5-698CC5EFC915}">
      <dgm:prSet/>
      <dgm:spPr/>
      <dgm:t>
        <a:bodyPr/>
        <a:lstStyle/>
        <a:p>
          <a:endParaRPr lang="en-US"/>
        </a:p>
      </dgm:t>
    </dgm:pt>
    <dgm:pt modelId="{647C5CA1-7D1F-4E10-BBFD-D3735FFF79EE}">
      <dgm:prSet/>
      <dgm:spPr/>
      <dgm:t>
        <a:bodyPr/>
        <a:lstStyle/>
        <a:p>
          <a:r>
            <a:rPr lang="en-GB"/>
            <a:t>Social Enterprises – innovation, sustainability</a:t>
          </a:r>
          <a:endParaRPr lang="en-US"/>
        </a:p>
      </dgm:t>
    </dgm:pt>
    <dgm:pt modelId="{46C18583-5CE9-42CE-B52E-DB468D219E45}" type="parTrans" cxnId="{4B2583BC-6798-4E8A-A2F9-AE579635F6CB}">
      <dgm:prSet/>
      <dgm:spPr/>
      <dgm:t>
        <a:bodyPr/>
        <a:lstStyle/>
        <a:p>
          <a:endParaRPr lang="en-US"/>
        </a:p>
      </dgm:t>
    </dgm:pt>
    <dgm:pt modelId="{D2C7A89F-A512-4C37-B3A8-8C16751F58D6}" type="sibTrans" cxnId="{4B2583BC-6798-4E8A-A2F9-AE579635F6CB}">
      <dgm:prSet/>
      <dgm:spPr/>
      <dgm:t>
        <a:bodyPr/>
        <a:lstStyle/>
        <a:p>
          <a:endParaRPr lang="en-US"/>
        </a:p>
      </dgm:t>
    </dgm:pt>
    <dgm:pt modelId="{4F860F16-2AB7-40CF-BF61-56D87E0CBB49}">
      <dgm:prSet/>
      <dgm:spPr/>
      <dgm:t>
        <a:bodyPr/>
        <a:lstStyle/>
        <a:p>
          <a:r>
            <a:rPr lang="en-GB"/>
            <a:t>Private Sector – investment, job creation</a:t>
          </a:r>
          <a:endParaRPr lang="en-US"/>
        </a:p>
      </dgm:t>
    </dgm:pt>
    <dgm:pt modelId="{1A35F09A-6E6C-4497-ADB9-A3399AE8731D}" type="parTrans" cxnId="{CB589840-41DB-4CB9-A4E7-196F5F2A0E07}">
      <dgm:prSet/>
      <dgm:spPr/>
      <dgm:t>
        <a:bodyPr/>
        <a:lstStyle/>
        <a:p>
          <a:endParaRPr lang="en-US"/>
        </a:p>
      </dgm:t>
    </dgm:pt>
    <dgm:pt modelId="{0F174B83-7437-42AD-8FBE-50E2FC9E3888}" type="sibTrans" cxnId="{CB589840-41DB-4CB9-A4E7-196F5F2A0E07}">
      <dgm:prSet/>
      <dgm:spPr/>
      <dgm:t>
        <a:bodyPr/>
        <a:lstStyle/>
        <a:p>
          <a:endParaRPr lang="en-US"/>
        </a:p>
      </dgm:t>
    </dgm:pt>
    <dgm:pt modelId="{7BC58E1E-8DB7-4F59-9609-D2866A47E695}" type="pres">
      <dgm:prSet presAssocID="{3E9BA266-8B0F-42D7-94C4-2317E285211E}" presName="root" presStyleCnt="0">
        <dgm:presLayoutVars>
          <dgm:dir/>
          <dgm:resizeHandles val="exact"/>
        </dgm:presLayoutVars>
      </dgm:prSet>
      <dgm:spPr/>
    </dgm:pt>
    <dgm:pt modelId="{E03A4B88-0BBA-4891-BB13-330086783C1F}" type="pres">
      <dgm:prSet presAssocID="{4D29FE44-B56D-484C-9394-EE64DE631915}" presName="compNode" presStyleCnt="0"/>
      <dgm:spPr/>
    </dgm:pt>
    <dgm:pt modelId="{F94CAC92-91E7-49FB-BE5A-D4A7E97ABFB1}" type="pres">
      <dgm:prSet presAssocID="{4D29FE44-B56D-484C-9394-EE64DE631915}" presName="bgRect" presStyleLbl="bgShp" presStyleIdx="0" presStyleCnt="5"/>
      <dgm:spPr/>
    </dgm:pt>
    <dgm:pt modelId="{7E83226F-CD59-4CEF-B702-1A78631D7757}" type="pres">
      <dgm:prSet presAssocID="{4D29FE44-B56D-484C-9394-EE64DE63191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D5C98AC1-1B23-4507-9658-161A48A44298}" type="pres">
      <dgm:prSet presAssocID="{4D29FE44-B56D-484C-9394-EE64DE631915}" presName="spaceRect" presStyleCnt="0"/>
      <dgm:spPr/>
    </dgm:pt>
    <dgm:pt modelId="{B191E96A-7E47-48BB-91E7-38FEDF947F7A}" type="pres">
      <dgm:prSet presAssocID="{4D29FE44-B56D-484C-9394-EE64DE631915}" presName="parTx" presStyleLbl="revTx" presStyleIdx="0" presStyleCnt="5">
        <dgm:presLayoutVars>
          <dgm:chMax val="0"/>
          <dgm:chPref val="0"/>
        </dgm:presLayoutVars>
      </dgm:prSet>
      <dgm:spPr/>
    </dgm:pt>
    <dgm:pt modelId="{60386FFE-3354-4AB1-9F1B-522EFC319821}" type="pres">
      <dgm:prSet presAssocID="{73992C6B-4799-422C-BB6E-29C025E19A68}" presName="sibTrans" presStyleCnt="0"/>
      <dgm:spPr/>
    </dgm:pt>
    <dgm:pt modelId="{1565D82E-3177-48EB-90DF-60590D27AA66}" type="pres">
      <dgm:prSet presAssocID="{FC053EBD-2CEA-4C19-B481-D3EEA4C226F4}" presName="compNode" presStyleCnt="0"/>
      <dgm:spPr/>
    </dgm:pt>
    <dgm:pt modelId="{37BFB87A-8583-428F-B41B-6DBCAEEE7C4A}" type="pres">
      <dgm:prSet presAssocID="{FC053EBD-2CEA-4C19-B481-D3EEA4C226F4}" presName="bgRect" presStyleLbl="bgShp" presStyleIdx="1" presStyleCnt="5"/>
      <dgm:spPr/>
    </dgm:pt>
    <dgm:pt modelId="{A88168F5-4413-41DB-8F26-987B9A56685A}" type="pres">
      <dgm:prSet presAssocID="{FC053EBD-2CEA-4C19-B481-D3EEA4C226F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F1F4812F-3FDA-4A59-8628-F2EF3D7F4953}" type="pres">
      <dgm:prSet presAssocID="{FC053EBD-2CEA-4C19-B481-D3EEA4C226F4}" presName="spaceRect" presStyleCnt="0"/>
      <dgm:spPr/>
    </dgm:pt>
    <dgm:pt modelId="{FDD7AD35-A4F3-4A8A-B27B-BB59962F7E1A}" type="pres">
      <dgm:prSet presAssocID="{FC053EBD-2CEA-4C19-B481-D3EEA4C226F4}" presName="parTx" presStyleLbl="revTx" presStyleIdx="1" presStyleCnt="5">
        <dgm:presLayoutVars>
          <dgm:chMax val="0"/>
          <dgm:chPref val="0"/>
        </dgm:presLayoutVars>
      </dgm:prSet>
      <dgm:spPr/>
    </dgm:pt>
    <dgm:pt modelId="{8433E61E-567A-452B-97D9-1DE54AEEAA3A}" type="pres">
      <dgm:prSet presAssocID="{B87682E8-52A3-4160-BE0B-1BAFFACFD342}" presName="sibTrans" presStyleCnt="0"/>
      <dgm:spPr/>
    </dgm:pt>
    <dgm:pt modelId="{3B96354F-24D8-43A9-A03A-5A769BB65300}" type="pres">
      <dgm:prSet presAssocID="{D32FAAC8-83F1-4FC3-9CDC-A3D198DB8325}" presName="compNode" presStyleCnt="0"/>
      <dgm:spPr/>
    </dgm:pt>
    <dgm:pt modelId="{32D46E8F-2BC5-41E9-B756-13FBBD01C8CD}" type="pres">
      <dgm:prSet presAssocID="{D32FAAC8-83F1-4FC3-9CDC-A3D198DB8325}" presName="bgRect" presStyleLbl="bgShp" presStyleIdx="2" presStyleCnt="5"/>
      <dgm:spPr/>
    </dgm:pt>
    <dgm:pt modelId="{A3FAD7BD-571F-4A23-BD15-CCFCCFB8E0FE}" type="pres">
      <dgm:prSet presAssocID="{D32FAAC8-83F1-4FC3-9CDC-A3D198DB832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41C20A3-A4D6-442A-89F0-A82FD8757C69}" type="pres">
      <dgm:prSet presAssocID="{D32FAAC8-83F1-4FC3-9CDC-A3D198DB8325}" presName="spaceRect" presStyleCnt="0"/>
      <dgm:spPr/>
    </dgm:pt>
    <dgm:pt modelId="{F4845210-3836-4F6F-BECA-49A5181C73A9}" type="pres">
      <dgm:prSet presAssocID="{D32FAAC8-83F1-4FC3-9CDC-A3D198DB8325}" presName="parTx" presStyleLbl="revTx" presStyleIdx="2" presStyleCnt="5">
        <dgm:presLayoutVars>
          <dgm:chMax val="0"/>
          <dgm:chPref val="0"/>
        </dgm:presLayoutVars>
      </dgm:prSet>
      <dgm:spPr/>
    </dgm:pt>
    <dgm:pt modelId="{C725D083-3E7F-4159-889D-281F5031B223}" type="pres">
      <dgm:prSet presAssocID="{1C869FB9-17C2-4CB8-803C-597CBC632E10}" presName="sibTrans" presStyleCnt="0"/>
      <dgm:spPr/>
    </dgm:pt>
    <dgm:pt modelId="{D7A404DD-E4D5-4E34-992E-E7E0756D1A36}" type="pres">
      <dgm:prSet presAssocID="{647C5CA1-7D1F-4E10-BBFD-D3735FFF79EE}" presName="compNode" presStyleCnt="0"/>
      <dgm:spPr/>
    </dgm:pt>
    <dgm:pt modelId="{F3E6ACEB-4B7F-4CF3-B4FA-9C4F6FA986CB}" type="pres">
      <dgm:prSet presAssocID="{647C5CA1-7D1F-4E10-BBFD-D3735FFF79EE}" presName="bgRect" presStyleLbl="bgShp" presStyleIdx="3" presStyleCnt="5"/>
      <dgm:spPr/>
    </dgm:pt>
    <dgm:pt modelId="{6BBC3866-E7F5-4DCD-AA2A-DFE486EF7BAF}" type="pres">
      <dgm:prSet presAssocID="{647C5CA1-7D1F-4E10-BBFD-D3735FFF79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3EAC1EE2-6C92-4961-B481-60332D7CC9C6}" type="pres">
      <dgm:prSet presAssocID="{647C5CA1-7D1F-4E10-BBFD-D3735FFF79EE}" presName="spaceRect" presStyleCnt="0"/>
      <dgm:spPr/>
    </dgm:pt>
    <dgm:pt modelId="{7645B319-5E80-4FC6-A2F7-6020D6C0A01A}" type="pres">
      <dgm:prSet presAssocID="{647C5CA1-7D1F-4E10-BBFD-D3735FFF79EE}" presName="parTx" presStyleLbl="revTx" presStyleIdx="3" presStyleCnt="5">
        <dgm:presLayoutVars>
          <dgm:chMax val="0"/>
          <dgm:chPref val="0"/>
        </dgm:presLayoutVars>
      </dgm:prSet>
      <dgm:spPr/>
    </dgm:pt>
    <dgm:pt modelId="{D4AA10F9-1EBD-42E1-A382-5AEFF03F27E2}" type="pres">
      <dgm:prSet presAssocID="{D2C7A89F-A512-4C37-B3A8-8C16751F58D6}" presName="sibTrans" presStyleCnt="0"/>
      <dgm:spPr/>
    </dgm:pt>
    <dgm:pt modelId="{160E2B33-20DD-4F35-B6D4-8D90C16B84C0}" type="pres">
      <dgm:prSet presAssocID="{4F860F16-2AB7-40CF-BF61-56D87E0CBB49}" presName="compNode" presStyleCnt="0"/>
      <dgm:spPr/>
    </dgm:pt>
    <dgm:pt modelId="{3B1498AF-C959-44BC-AE8E-D8F97B540512}" type="pres">
      <dgm:prSet presAssocID="{4F860F16-2AB7-40CF-BF61-56D87E0CBB49}" presName="bgRect" presStyleLbl="bgShp" presStyleIdx="4" presStyleCnt="5"/>
      <dgm:spPr/>
    </dgm:pt>
    <dgm:pt modelId="{479D617B-BCE7-4F7E-8C3F-FFCD1C4FDFE3}" type="pres">
      <dgm:prSet presAssocID="{4F860F16-2AB7-40CF-BF61-56D87E0CBB4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B62F41B-4598-49D0-92D7-EED0363A5701}" type="pres">
      <dgm:prSet presAssocID="{4F860F16-2AB7-40CF-BF61-56D87E0CBB49}" presName="spaceRect" presStyleCnt="0"/>
      <dgm:spPr/>
    </dgm:pt>
    <dgm:pt modelId="{71820953-3538-4BEE-B767-95A207287BBA}" type="pres">
      <dgm:prSet presAssocID="{4F860F16-2AB7-40CF-BF61-56D87E0CBB4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2ECF12A-430A-4BCE-87BF-22B72164317E}" type="presOf" srcId="{647C5CA1-7D1F-4E10-BBFD-D3735FFF79EE}" destId="{7645B319-5E80-4FC6-A2F7-6020D6C0A01A}" srcOrd="0" destOrd="0" presId="urn:microsoft.com/office/officeart/2018/2/layout/IconVerticalSolidList"/>
    <dgm:cxn modelId="{1CC71333-1AA6-407A-A784-821ADB15C6EF}" type="presOf" srcId="{FC053EBD-2CEA-4C19-B481-D3EEA4C226F4}" destId="{FDD7AD35-A4F3-4A8A-B27B-BB59962F7E1A}" srcOrd="0" destOrd="0" presId="urn:microsoft.com/office/officeart/2018/2/layout/IconVerticalSolidList"/>
    <dgm:cxn modelId="{CB589840-41DB-4CB9-A4E7-196F5F2A0E07}" srcId="{3E9BA266-8B0F-42D7-94C4-2317E285211E}" destId="{4F860F16-2AB7-40CF-BF61-56D87E0CBB49}" srcOrd="4" destOrd="0" parTransId="{1A35F09A-6E6C-4497-ADB9-A3399AE8731D}" sibTransId="{0F174B83-7437-42AD-8FBE-50E2FC9E3888}"/>
    <dgm:cxn modelId="{B5FDA74D-E53C-4B44-B601-ECBA6C0ED621}" type="presOf" srcId="{3E9BA266-8B0F-42D7-94C4-2317E285211E}" destId="{7BC58E1E-8DB7-4F59-9609-D2866A47E695}" srcOrd="0" destOrd="0" presId="urn:microsoft.com/office/officeart/2018/2/layout/IconVerticalSolidList"/>
    <dgm:cxn modelId="{C403E17A-A532-4ACB-B7EC-062C76D456A6}" type="presOf" srcId="{D32FAAC8-83F1-4FC3-9CDC-A3D198DB8325}" destId="{F4845210-3836-4F6F-BECA-49A5181C73A9}" srcOrd="0" destOrd="0" presId="urn:microsoft.com/office/officeart/2018/2/layout/IconVerticalSolidList"/>
    <dgm:cxn modelId="{20000181-012E-4AD5-B15E-E1A4C6C23293}" srcId="{3E9BA266-8B0F-42D7-94C4-2317E285211E}" destId="{FC053EBD-2CEA-4C19-B481-D3EEA4C226F4}" srcOrd="1" destOrd="0" parTransId="{30CF2F33-2EE1-470A-960A-F1F56A4CC81B}" sibTransId="{B87682E8-52A3-4160-BE0B-1BAFFACFD342}"/>
    <dgm:cxn modelId="{1E306D8D-0727-4F39-8E4C-FE9CA918FD9A}" type="presOf" srcId="{4F860F16-2AB7-40CF-BF61-56D87E0CBB49}" destId="{71820953-3538-4BEE-B767-95A207287BBA}" srcOrd="0" destOrd="0" presId="urn:microsoft.com/office/officeart/2018/2/layout/IconVerticalSolidList"/>
    <dgm:cxn modelId="{6719079B-870C-4B77-B793-882342FFC2DC}" type="presOf" srcId="{4D29FE44-B56D-484C-9394-EE64DE631915}" destId="{B191E96A-7E47-48BB-91E7-38FEDF947F7A}" srcOrd="0" destOrd="0" presId="urn:microsoft.com/office/officeart/2018/2/layout/IconVerticalSolidList"/>
    <dgm:cxn modelId="{C7CDC8A5-A562-4C31-BDF5-698CC5EFC915}" srcId="{3E9BA266-8B0F-42D7-94C4-2317E285211E}" destId="{D32FAAC8-83F1-4FC3-9CDC-A3D198DB8325}" srcOrd="2" destOrd="0" parTransId="{C4284F0C-C2F4-4687-B01E-C7B051AB5FC7}" sibTransId="{1C869FB9-17C2-4CB8-803C-597CBC632E10}"/>
    <dgm:cxn modelId="{22F49EB2-A4CD-437B-91BB-09BE14139DAA}" srcId="{3E9BA266-8B0F-42D7-94C4-2317E285211E}" destId="{4D29FE44-B56D-484C-9394-EE64DE631915}" srcOrd="0" destOrd="0" parTransId="{F41F0297-62FF-4CB5-AB20-4B6F14930826}" sibTransId="{73992C6B-4799-422C-BB6E-29C025E19A68}"/>
    <dgm:cxn modelId="{4B2583BC-6798-4E8A-A2F9-AE579635F6CB}" srcId="{3E9BA266-8B0F-42D7-94C4-2317E285211E}" destId="{647C5CA1-7D1F-4E10-BBFD-D3735FFF79EE}" srcOrd="3" destOrd="0" parTransId="{46C18583-5CE9-42CE-B52E-DB468D219E45}" sibTransId="{D2C7A89F-A512-4C37-B3A8-8C16751F58D6}"/>
    <dgm:cxn modelId="{CE5B3BC7-C7F7-4F74-86AD-88C012647A6B}" type="presParOf" srcId="{7BC58E1E-8DB7-4F59-9609-D2866A47E695}" destId="{E03A4B88-0BBA-4891-BB13-330086783C1F}" srcOrd="0" destOrd="0" presId="urn:microsoft.com/office/officeart/2018/2/layout/IconVerticalSolidList"/>
    <dgm:cxn modelId="{03501170-56BD-43A8-85EF-4DB0CC9B22B8}" type="presParOf" srcId="{E03A4B88-0BBA-4891-BB13-330086783C1F}" destId="{F94CAC92-91E7-49FB-BE5A-D4A7E97ABFB1}" srcOrd="0" destOrd="0" presId="urn:microsoft.com/office/officeart/2018/2/layout/IconVerticalSolidList"/>
    <dgm:cxn modelId="{BEE9CA1B-2640-4738-9204-8E0E523BE96F}" type="presParOf" srcId="{E03A4B88-0BBA-4891-BB13-330086783C1F}" destId="{7E83226F-CD59-4CEF-B702-1A78631D7757}" srcOrd="1" destOrd="0" presId="urn:microsoft.com/office/officeart/2018/2/layout/IconVerticalSolidList"/>
    <dgm:cxn modelId="{D22C0DDA-10C6-4D35-AD91-2E17C8643DCA}" type="presParOf" srcId="{E03A4B88-0BBA-4891-BB13-330086783C1F}" destId="{D5C98AC1-1B23-4507-9658-161A48A44298}" srcOrd="2" destOrd="0" presId="urn:microsoft.com/office/officeart/2018/2/layout/IconVerticalSolidList"/>
    <dgm:cxn modelId="{557CAE22-F30F-4A79-897C-7704EB9CC93D}" type="presParOf" srcId="{E03A4B88-0BBA-4891-BB13-330086783C1F}" destId="{B191E96A-7E47-48BB-91E7-38FEDF947F7A}" srcOrd="3" destOrd="0" presId="urn:microsoft.com/office/officeart/2018/2/layout/IconVerticalSolidList"/>
    <dgm:cxn modelId="{7559043A-FFB8-40C2-8F51-F7AB63DAAFEC}" type="presParOf" srcId="{7BC58E1E-8DB7-4F59-9609-D2866A47E695}" destId="{60386FFE-3354-4AB1-9F1B-522EFC319821}" srcOrd="1" destOrd="0" presId="urn:microsoft.com/office/officeart/2018/2/layout/IconVerticalSolidList"/>
    <dgm:cxn modelId="{F6B07689-4537-4A36-BB1F-24C44D356183}" type="presParOf" srcId="{7BC58E1E-8DB7-4F59-9609-D2866A47E695}" destId="{1565D82E-3177-48EB-90DF-60590D27AA66}" srcOrd="2" destOrd="0" presId="urn:microsoft.com/office/officeart/2018/2/layout/IconVerticalSolidList"/>
    <dgm:cxn modelId="{BC8E004F-2E16-466D-A02E-980C59C8EF7A}" type="presParOf" srcId="{1565D82E-3177-48EB-90DF-60590D27AA66}" destId="{37BFB87A-8583-428F-B41B-6DBCAEEE7C4A}" srcOrd="0" destOrd="0" presId="urn:microsoft.com/office/officeart/2018/2/layout/IconVerticalSolidList"/>
    <dgm:cxn modelId="{2EB40D0C-53A4-4841-AC44-31B3C7DDA7ED}" type="presParOf" srcId="{1565D82E-3177-48EB-90DF-60590D27AA66}" destId="{A88168F5-4413-41DB-8F26-987B9A56685A}" srcOrd="1" destOrd="0" presId="urn:microsoft.com/office/officeart/2018/2/layout/IconVerticalSolidList"/>
    <dgm:cxn modelId="{314B8DD9-06EB-447C-BEFD-6B61F465F52F}" type="presParOf" srcId="{1565D82E-3177-48EB-90DF-60590D27AA66}" destId="{F1F4812F-3FDA-4A59-8628-F2EF3D7F4953}" srcOrd="2" destOrd="0" presId="urn:microsoft.com/office/officeart/2018/2/layout/IconVerticalSolidList"/>
    <dgm:cxn modelId="{D66477D8-B65D-43F4-9D58-F3B92DBD3AA4}" type="presParOf" srcId="{1565D82E-3177-48EB-90DF-60590D27AA66}" destId="{FDD7AD35-A4F3-4A8A-B27B-BB59962F7E1A}" srcOrd="3" destOrd="0" presId="urn:microsoft.com/office/officeart/2018/2/layout/IconVerticalSolidList"/>
    <dgm:cxn modelId="{E6BEB96D-9AB8-4120-ACF9-D690AA22258E}" type="presParOf" srcId="{7BC58E1E-8DB7-4F59-9609-D2866A47E695}" destId="{8433E61E-567A-452B-97D9-1DE54AEEAA3A}" srcOrd="3" destOrd="0" presId="urn:microsoft.com/office/officeart/2018/2/layout/IconVerticalSolidList"/>
    <dgm:cxn modelId="{D72F3B21-5675-447C-8687-C4A53860A9C5}" type="presParOf" srcId="{7BC58E1E-8DB7-4F59-9609-D2866A47E695}" destId="{3B96354F-24D8-43A9-A03A-5A769BB65300}" srcOrd="4" destOrd="0" presId="urn:microsoft.com/office/officeart/2018/2/layout/IconVerticalSolidList"/>
    <dgm:cxn modelId="{56B438EC-A5B8-45DA-9048-9CCD4386BA7D}" type="presParOf" srcId="{3B96354F-24D8-43A9-A03A-5A769BB65300}" destId="{32D46E8F-2BC5-41E9-B756-13FBBD01C8CD}" srcOrd="0" destOrd="0" presId="urn:microsoft.com/office/officeart/2018/2/layout/IconVerticalSolidList"/>
    <dgm:cxn modelId="{328941AB-C616-4CE7-9994-F2B9A11C9A98}" type="presParOf" srcId="{3B96354F-24D8-43A9-A03A-5A769BB65300}" destId="{A3FAD7BD-571F-4A23-BD15-CCFCCFB8E0FE}" srcOrd="1" destOrd="0" presId="urn:microsoft.com/office/officeart/2018/2/layout/IconVerticalSolidList"/>
    <dgm:cxn modelId="{48A658F2-7175-4F9F-841B-3F57B010A1E7}" type="presParOf" srcId="{3B96354F-24D8-43A9-A03A-5A769BB65300}" destId="{E41C20A3-A4D6-442A-89F0-A82FD8757C69}" srcOrd="2" destOrd="0" presId="urn:microsoft.com/office/officeart/2018/2/layout/IconVerticalSolidList"/>
    <dgm:cxn modelId="{1A1E4310-75FB-4565-B490-747974A9F69A}" type="presParOf" srcId="{3B96354F-24D8-43A9-A03A-5A769BB65300}" destId="{F4845210-3836-4F6F-BECA-49A5181C73A9}" srcOrd="3" destOrd="0" presId="urn:microsoft.com/office/officeart/2018/2/layout/IconVerticalSolidList"/>
    <dgm:cxn modelId="{5E47B8A3-F30D-496E-A97F-336938334521}" type="presParOf" srcId="{7BC58E1E-8DB7-4F59-9609-D2866A47E695}" destId="{C725D083-3E7F-4159-889D-281F5031B223}" srcOrd="5" destOrd="0" presId="urn:microsoft.com/office/officeart/2018/2/layout/IconVerticalSolidList"/>
    <dgm:cxn modelId="{ED47C38C-6D47-468E-A9BC-C0F8F4A8641B}" type="presParOf" srcId="{7BC58E1E-8DB7-4F59-9609-D2866A47E695}" destId="{D7A404DD-E4D5-4E34-992E-E7E0756D1A36}" srcOrd="6" destOrd="0" presId="urn:microsoft.com/office/officeart/2018/2/layout/IconVerticalSolidList"/>
    <dgm:cxn modelId="{76F2EBCD-31D7-4CCE-8014-E72FB534B67A}" type="presParOf" srcId="{D7A404DD-E4D5-4E34-992E-E7E0756D1A36}" destId="{F3E6ACEB-4B7F-4CF3-B4FA-9C4F6FA986CB}" srcOrd="0" destOrd="0" presId="urn:microsoft.com/office/officeart/2018/2/layout/IconVerticalSolidList"/>
    <dgm:cxn modelId="{3595A2C6-1EEB-413F-A8CE-EC3BC90B4C51}" type="presParOf" srcId="{D7A404DD-E4D5-4E34-992E-E7E0756D1A36}" destId="{6BBC3866-E7F5-4DCD-AA2A-DFE486EF7BAF}" srcOrd="1" destOrd="0" presId="urn:microsoft.com/office/officeart/2018/2/layout/IconVerticalSolidList"/>
    <dgm:cxn modelId="{8147D965-9A72-4F1E-8AE5-C4929BFA85C5}" type="presParOf" srcId="{D7A404DD-E4D5-4E34-992E-E7E0756D1A36}" destId="{3EAC1EE2-6C92-4961-B481-60332D7CC9C6}" srcOrd="2" destOrd="0" presId="urn:microsoft.com/office/officeart/2018/2/layout/IconVerticalSolidList"/>
    <dgm:cxn modelId="{7EB392C6-6E48-4325-A547-BF9278CC6844}" type="presParOf" srcId="{D7A404DD-E4D5-4E34-992E-E7E0756D1A36}" destId="{7645B319-5E80-4FC6-A2F7-6020D6C0A01A}" srcOrd="3" destOrd="0" presId="urn:microsoft.com/office/officeart/2018/2/layout/IconVerticalSolidList"/>
    <dgm:cxn modelId="{6F3585B2-491A-4F91-9E07-DB412A5D6515}" type="presParOf" srcId="{7BC58E1E-8DB7-4F59-9609-D2866A47E695}" destId="{D4AA10F9-1EBD-42E1-A382-5AEFF03F27E2}" srcOrd="7" destOrd="0" presId="urn:microsoft.com/office/officeart/2018/2/layout/IconVerticalSolidList"/>
    <dgm:cxn modelId="{F7540B63-72EF-4F39-83D1-1745AC1BE6AB}" type="presParOf" srcId="{7BC58E1E-8DB7-4F59-9609-D2866A47E695}" destId="{160E2B33-20DD-4F35-B6D4-8D90C16B84C0}" srcOrd="8" destOrd="0" presId="urn:microsoft.com/office/officeart/2018/2/layout/IconVerticalSolidList"/>
    <dgm:cxn modelId="{C28EE1E8-CCD3-4001-8A28-D313D90F94F1}" type="presParOf" srcId="{160E2B33-20DD-4F35-B6D4-8D90C16B84C0}" destId="{3B1498AF-C959-44BC-AE8E-D8F97B540512}" srcOrd="0" destOrd="0" presId="urn:microsoft.com/office/officeart/2018/2/layout/IconVerticalSolidList"/>
    <dgm:cxn modelId="{EBC3234F-C305-4E44-86E4-07D9216D33FE}" type="presParOf" srcId="{160E2B33-20DD-4F35-B6D4-8D90C16B84C0}" destId="{479D617B-BCE7-4F7E-8C3F-FFCD1C4FDFE3}" srcOrd="1" destOrd="0" presId="urn:microsoft.com/office/officeart/2018/2/layout/IconVerticalSolidList"/>
    <dgm:cxn modelId="{07F3C9E5-31EC-4856-A176-D1AF81722F5B}" type="presParOf" srcId="{160E2B33-20DD-4F35-B6D4-8D90C16B84C0}" destId="{FB62F41B-4598-49D0-92D7-EED0363A5701}" srcOrd="2" destOrd="0" presId="urn:microsoft.com/office/officeart/2018/2/layout/IconVerticalSolidList"/>
    <dgm:cxn modelId="{AB9B04F7-F928-49DE-BC1A-E42EAFF6E56A}" type="presParOf" srcId="{160E2B33-20DD-4F35-B6D4-8D90C16B84C0}" destId="{71820953-3538-4BEE-B767-95A207287B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7C77A-09B8-45FC-A6B2-0269C46F3CD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F44A9A9-7E09-46E2-AA1C-67CE12A76F99}">
      <dgm:prSet/>
      <dgm:spPr/>
      <dgm:t>
        <a:bodyPr/>
        <a:lstStyle/>
        <a:p>
          <a:r>
            <a:rPr lang="en-GB"/>
            <a:t>Funding gaps and reliance on external grants</a:t>
          </a:r>
          <a:endParaRPr lang="en-US"/>
        </a:p>
      </dgm:t>
    </dgm:pt>
    <dgm:pt modelId="{2F331A32-9FD6-4FB8-AA91-FE0E39D620BC}" type="parTrans" cxnId="{6AA90011-A6D8-42D0-85CE-B5F8864A3C44}">
      <dgm:prSet/>
      <dgm:spPr/>
      <dgm:t>
        <a:bodyPr/>
        <a:lstStyle/>
        <a:p>
          <a:endParaRPr lang="en-US"/>
        </a:p>
      </dgm:t>
    </dgm:pt>
    <dgm:pt modelId="{78D91853-D1A3-4D13-8EF4-44E583BC0606}" type="sibTrans" cxnId="{6AA90011-A6D8-42D0-85CE-B5F8864A3C44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A1BC391-2EC3-41AA-ABE8-A80CE6EA8987}">
      <dgm:prSet/>
      <dgm:spPr/>
      <dgm:t>
        <a:bodyPr/>
        <a:lstStyle/>
        <a:p>
          <a:r>
            <a:rPr lang="en-GB"/>
            <a:t>Balancing heritage with modernisation</a:t>
          </a:r>
          <a:endParaRPr lang="en-US"/>
        </a:p>
      </dgm:t>
    </dgm:pt>
    <dgm:pt modelId="{F08B5607-140D-4088-A5A3-F8706527A0B7}" type="parTrans" cxnId="{C21C786E-3071-4140-94FE-A67CD5BAEF31}">
      <dgm:prSet/>
      <dgm:spPr/>
      <dgm:t>
        <a:bodyPr/>
        <a:lstStyle/>
        <a:p>
          <a:endParaRPr lang="en-US"/>
        </a:p>
      </dgm:t>
    </dgm:pt>
    <dgm:pt modelId="{EF9F4537-6549-445C-AB97-C1E77EE043F0}" type="sibTrans" cxnId="{C21C786E-3071-4140-94FE-A67CD5BAEF3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F48985F-3858-4483-9CD4-C5F7ACBCA46A}">
      <dgm:prSet/>
      <dgm:spPr/>
      <dgm:t>
        <a:bodyPr/>
        <a:lstStyle/>
        <a:p>
          <a:r>
            <a:rPr lang="en-GB"/>
            <a:t>Ensuring long-term sustainability</a:t>
          </a:r>
          <a:endParaRPr lang="en-US"/>
        </a:p>
      </dgm:t>
    </dgm:pt>
    <dgm:pt modelId="{A0CC9FAD-B4D9-4368-9684-B079F060CF32}" type="parTrans" cxnId="{EA00C6CC-421D-45FB-B329-054AFFB4B359}">
      <dgm:prSet/>
      <dgm:spPr/>
      <dgm:t>
        <a:bodyPr/>
        <a:lstStyle/>
        <a:p>
          <a:endParaRPr lang="en-US"/>
        </a:p>
      </dgm:t>
    </dgm:pt>
    <dgm:pt modelId="{9D96D474-14F8-4EE0-8D3C-614514F957B8}" type="sibTrans" cxnId="{EA00C6CC-421D-45FB-B329-054AFFB4B35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D0701C9-AFF4-49DB-94F3-938B8FD262CF}">
      <dgm:prSet/>
      <dgm:spPr/>
      <dgm:t>
        <a:bodyPr/>
        <a:lstStyle/>
        <a:p>
          <a:r>
            <a:rPr lang="en-GB"/>
            <a:t>Overcoming social inequalities and health disparities</a:t>
          </a:r>
          <a:endParaRPr lang="en-US"/>
        </a:p>
      </dgm:t>
    </dgm:pt>
    <dgm:pt modelId="{9FED6CE1-8311-4DCA-A652-D0E5D698E34B}" type="parTrans" cxnId="{86278B90-5974-466F-A920-80081BED82A3}">
      <dgm:prSet/>
      <dgm:spPr/>
      <dgm:t>
        <a:bodyPr/>
        <a:lstStyle/>
        <a:p>
          <a:endParaRPr lang="en-US"/>
        </a:p>
      </dgm:t>
    </dgm:pt>
    <dgm:pt modelId="{4BB68938-6F92-4B8D-A5B9-13133B505495}" type="sibTrans" cxnId="{86278B90-5974-466F-A920-80081BED82A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0CF9FFF4-803D-483E-8A29-FAD77162AEF0}" type="pres">
      <dgm:prSet presAssocID="{B177C77A-09B8-45FC-A6B2-0269C46F3CD6}" presName="Name0" presStyleCnt="0">
        <dgm:presLayoutVars>
          <dgm:animLvl val="lvl"/>
          <dgm:resizeHandles val="exact"/>
        </dgm:presLayoutVars>
      </dgm:prSet>
      <dgm:spPr/>
    </dgm:pt>
    <dgm:pt modelId="{2F727674-EA0A-4E2A-A244-81E0D5B3113E}" type="pres">
      <dgm:prSet presAssocID="{4F44A9A9-7E09-46E2-AA1C-67CE12A76F99}" presName="compositeNode" presStyleCnt="0">
        <dgm:presLayoutVars>
          <dgm:bulletEnabled val="1"/>
        </dgm:presLayoutVars>
      </dgm:prSet>
      <dgm:spPr/>
    </dgm:pt>
    <dgm:pt modelId="{960D49A7-F81D-486F-8B12-C813C94A540E}" type="pres">
      <dgm:prSet presAssocID="{4F44A9A9-7E09-46E2-AA1C-67CE12A76F99}" presName="bgRect" presStyleLbl="bgAccFollowNode1" presStyleIdx="0" presStyleCnt="4"/>
      <dgm:spPr/>
    </dgm:pt>
    <dgm:pt modelId="{17865A4C-1C7F-4C34-B513-82A7EC7C24AC}" type="pres">
      <dgm:prSet presAssocID="{78D91853-D1A3-4D13-8EF4-44E583BC0606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C34963EA-90D2-4F4F-B19C-889D9543FE4A}" type="pres">
      <dgm:prSet presAssocID="{4F44A9A9-7E09-46E2-AA1C-67CE12A76F99}" presName="bottomLine" presStyleLbl="alignNode1" presStyleIdx="1" presStyleCnt="8">
        <dgm:presLayoutVars/>
      </dgm:prSet>
      <dgm:spPr/>
    </dgm:pt>
    <dgm:pt modelId="{5C8F9074-82BD-44BF-98FB-A0D78BFCBDDB}" type="pres">
      <dgm:prSet presAssocID="{4F44A9A9-7E09-46E2-AA1C-67CE12A76F99}" presName="nodeText" presStyleLbl="bgAccFollowNode1" presStyleIdx="0" presStyleCnt="4">
        <dgm:presLayoutVars>
          <dgm:bulletEnabled val="1"/>
        </dgm:presLayoutVars>
      </dgm:prSet>
      <dgm:spPr/>
    </dgm:pt>
    <dgm:pt modelId="{381EFA03-329D-4B26-ABEA-9B0CB30191E3}" type="pres">
      <dgm:prSet presAssocID="{78D91853-D1A3-4D13-8EF4-44E583BC0606}" presName="sibTrans" presStyleCnt="0"/>
      <dgm:spPr/>
    </dgm:pt>
    <dgm:pt modelId="{EA50864B-8707-4C77-B02E-7394B54EFD4C}" type="pres">
      <dgm:prSet presAssocID="{8A1BC391-2EC3-41AA-ABE8-A80CE6EA8987}" presName="compositeNode" presStyleCnt="0">
        <dgm:presLayoutVars>
          <dgm:bulletEnabled val="1"/>
        </dgm:presLayoutVars>
      </dgm:prSet>
      <dgm:spPr/>
    </dgm:pt>
    <dgm:pt modelId="{30781ACA-35FF-4A01-87C3-310537E36DEA}" type="pres">
      <dgm:prSet presAssocID="{8A1BC391-2EC3-41AA-ABE8-A80CE6EA8987}" presName="bgRect" presStyleLbl="bgAccFollowNode1" presStyleIdx="1" presStyleCnt="4"/>
      <dgm:spPr/>
    </dgm:pt>
    <dgm:pt modelId="{703680E7-01A6-439B-833D-90A16DA8DFA7}" type="pres">
      <dgm:prSet presAssocID="{EF9F4537-6549-445C-AB97-C1E77EE043F0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28BB29BF-A95C-4864-B5A3-86F4A2942AEB}" type="pres">
      <dgm:prSet presAssocID="{8A1BC391-2EC3-41AA-ABE8-A80CE6EA8987}" presName="bottomLine" presStyleLbl="alignNode1" presStyleIdx="3" presStyleCnt="8">
        <dgm:presLayoutVars/>
      </dgm:prSet>
      <dgm:spPr/>
    </dgm:pt>
    <dgm:pt modelId="{764D3D8C-7003-4388-8502-73313C55D78E}" type="pres">
      <dgm:prSet presAssocID="{8A1BC391-2EC3-41AA-ABE8-A80CE6EA8987}" presName="nodeText" presStyleLbl="bgAccFollowNode1" presStyleIdx="1" presStyleCnt="4">
        <dgm:presLayoutVars>
          <dgm:bulletEnabled val="1"/>
        </dgm:presLayoutVars>
      </dgm:prSet>
      <dgm:spPr/>
    </dgm:pt>
    <dgm:pt modelId="{4EDA590F-9C00-4DB9-9281-572B8B7D6D3A}" type="pres">
      <dgm:prSet presAssocID="{EF9F4537-6549-445C-AB97-C1E77EE043F0}" presName="sibTrans" presStyleCnt="0"/>
      <dgm:spPr/>
    </dgm:pt>
    <dgm:pt modelId="{359AFEEB-53CA-48E8-A697-7A27952D3192}" type="pres">
      <dgm:prSet presAssocID="{9F48985F-3858-4483-9CD4-C5F7ACBCA46A}" presName="compositeNode" presStyleCnt="0">
        <dgm:presLayoutVars>
          <dgm:bulletEnabled val="1"/>
        </dgm:presLayoutVars>
      </dgm:prSet>
      <dgm:spPr/>
    </dgm:pt>
    <dgm:pt modelId="{39EE9D1C-FFB9-4BAD-8352-29BA3B7270FE}" type="pres">
      <dgm:prSet presAssocID="{9F48985F-3858-4483-9CD4-C5F7ACBCA46A}" presName="bgRect" presStyleLbl="bgAccFollowNode1" presStyleIdx="2" presStyleCnt="4"/>
      <dgm:spPr/>
    </dgm:pt>
    <dgm:pt modelId="{BC4E71BD-19B3-407E-B09D-3DFE393384E7}" type="pres">
      <dgm:prSet presAssocID="{9D96D474-14F8-4EE0-8D3C-614514F957B8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9E99B32F-F149-4DA2-9514-5E58721D8CD9}" type="pres">
      <dgm:prSet presAssocID="{9F48985F-3858-4483-9CD4-C5F7ACBCA46A}" presName="bottomLine" presStyleLbl="alignNode1" presStyleIdx="5" presStyleCnt="8">
        <dgm:presLayoutVars/>
      </dgm:prSet>
      <dgm:spPr/>
    </dgm:pt>
    <dgm:pt modelId="{DA6BA6F5-4E0C-44E9-B47D-611019FBB16C}" type="pres">
      <dgm:prSet presAssocID="{9F48985F-3858-4483-9CD4-C5F7ACBCA46A}" presName="nodeText" presStyleLbl="bgAccFollowNode1" presStyleIdx="2" presStyleCnt="4">
        <dgm:presLayoutVars>
          <dgm:bulletEnabled val="1"/>
        </dgm:presLayoutVars>
      </dgm:prSet>
      <dgm:spPr/>
    </dgm:pt>
    <dgm:pt modelId="{BA1707E5-36BA-4ACF-8A59-3827AC342E79}" type="pres">
      <dgm:prSet presAssocID="{9D96D474-14F8-4EE0-8D3C-614514F957B8}" presName="sibTrans" presStyleCnt="0"/>
      <dgm:spPr/>
    </dgm:pt>
    <dgm:pt modelId="{F3C9F9EC-5021-4454-A9EB-B2BB2CFD4222}" type="pres">
      <dgm:prSet presAssocID="{5D0701C9-AFF4-49DB-94F3-938B8FD262CF}" presName="compositeNode" presStyleCnt="0">
        <dgm:presLayoutVars>
          <dgm:bulletEnabled val="1"/>
        </dgm:presLayoutVars>
      </dgm:prSet>
      <dgm:spPr/>
    </dgm:pt>
    <dgm:pt modelId="{935D9358-B9E5-4F6B-AE99-F4A82187D2FE}" type="pres">
      <dgm:prSet presAssocID="{5D0701C9-AFF4-49DB-94F3-938B8FD262CF}" presName="bgRect" presStyleLbl="bgAccFollowNode1" presStyleIdx="3" presStyleCnt="4"/>
      <dgm:spPr/>
    </dgm:pt>
    <dgm:pt modelId="{4D98360D-A4A8-4C3B-BC42-65592C56E4DE}" type="pres">
      <dgm:prSet presAssocID="{4BB68938-6F92-4B8D-A5B9-13133B505495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07FE2831-0666-4439-ACCB-438B930FFE32}" type="pres">
      <dgm:prSet presAssocID="{5D0701C9-AFF4-49DB-94F3-938B8FD262CF}" presName="bottomLine" presStyleLbl="alignNode1" presStyleIdx="7" presStyleCnt="8">
        <dgm:presLayoutVars/>
      </dgm:prSet>
      <dgm:spPr/>
    </dgm:pt>
    <dgm:pt modelId="{C2102424-C4BA-41D9-804C-8B91E0F6B255}" type="pres">
      <dgm:prSet presAssocID="{5D0701C9-AFF4-49DB-94F3-938B8FD262CF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6AA90011-A6D8-42D0-85CE-B5F8864A3C44}" srcId="{B177C77A-09B8-45FC-A6B2-0269C46F3CD6}" destId="{4F44A9A9-7E09-46E2-AA1C-67CE12A76F99}" srcOrd="0" destOrd="0" parTransId="{2F331A32-9FD6-4FB8-AA91-FE0E39D620BC}" sibTransId="{78D91853-D1A3-4D13-8EF4-44E583BC0606}"/>
    <dgm:cxn modelId="{2786EC32-D02B-40A3-B4B1-54F7C72704F3}" type="presOf" srcId="{5D0701C9-AFF4-49DB-94F3-938B8FD262CF}" destId="{935D9358-B9E5-4F6B-AE99-F4A82187D2FE}" srcOrd="0" destOrd="0" presId="urn:microsoft.com/office/officeart/2016/7/layout/BasicLinearProcessNumbered"/>
    <dgm:cxn modelId="{708AF940-E707-434D-A714-FD5C654481FE}" type="presOf" srcId="{4F44A9A9-7E09-46E2-AA1C-67CE12A76F99}" destId="{960D49A7-F81D-486F-8B12-C813C94A540E}" srcOrd="0" destOrd="0" presId="urn:microsoft.com/office/officeart/2016/7/layout/BasicLinearProcessNumbered"/>
    <dgm:cxn modelId="{4292C746-81BE-4F39-8756-3D03F0DEBEB3}" type="presOf" srcId="{EF9F4537-6549-445C-AB97-C1E77EE043F0}" destId="{703680E7-01A6-439B-833D-90A16DA8DFA7}" srcOrd="0" destOrd="0" presId="urn:microsoft.com/office/officeart/2016/7/layout/BasicLinearProcessNumbered"/>
    <dgm:cxn modelId="{C21C786E-3071-4140-94FE-A67CD5BAEF31}" srcId="{B177C77A-09B8-45FC-A6B2-0269C46F3CD6}" destId="{8A1BC391-2EC3-41AA-ABE8-A80CE6EA8987}" srcOrd="1" destOrd="0" parTransId="{F08B5607-140D-4088-A5A3-F8706527A0B7}" sibTransId="{EF9F4537-6549-445C-AB97-C1E77EE043F0}"/>
    <dgm:cxn modelId="{F3188F86-8E3E-4A03-907E-B98732AA9277}" type="presOf" srcId="{B177C77A-09B8-45FC-A6B2-0269C46F3CD6}" destId="{0CF9FFF4-803D-483E-8A29-FAD77162AEF0}" srcOrd="0" destOrd="0" presId="urn:microsoft.com/office/officeart/2016/7/layout/BasicLinearProcessNumbered"/>
    <dgm:cxn modelId="{8AE71C90-7055-4D08-91CA-BA4B2F80926A}" type="presOf" srcId="{4F44A9A9-7E09-46E2-AA1C-67CE12A76F99}" destId="{5C8F9074-82BD-44BF-98FB-A0D78BFCBDDB}" srcOrd="1" destOrd="0" presId="urn:microsoft.com/office/officeart/2016/7/layout/BasicLinearProcessNumbered"/>
    <dgm:cxn modelId="{86278B90-5974-466F-A920-80081BED82A3}" srcId="{B177C77A-09B8-45FC-A6B2-0269C46F3CD6}" destId="{5D0701C9-AFF4-49DB-94F3-938B8FD262CF}" srcOrd="3" destOrd="0" parTransId="{9FED6CE1-8311-4DCA-A652-D0E5D698E34B}" sibTransId="{4BB68938-6F92-4B8D-A5B9-13133B505495}"/>
    <dgm:cxn modelId="{B23A8AA0-4A3C-449F-9E4B-72C3ADFBB3A6}" type="presOf" srcId="{9F48985F-3858-4483-9CD4-C5F7ACBCA46A}" destId="{DA6BA6F5-4E0C-44E9-B47D-611019FBB16C}" srcOrd="1" destOrd="0" presId="urn:microsoft.com/office/officeart/2016/7/layout/BasicLinearProcessNumbered"/>
    <dgm:cxn modelId="{07B1E7A7-2DDC-47F5-B0CB-A2471969BE68}" type="presOf" srcId="{78D91853-D1A3-4D13-8EF4-44E583BC0606}" destId="{17865A4C-1C7F-4C34-B513-82A7EC7C24AC}" srcOrd="0" destOrd="0" presId="urn:microsoft.com/office/officeart/2016/7/layout/BasicLinearProcessNumbered"/>
    <dgm:cxn modelId="{5F011DB0-CD13-4160-87AE-BD86F00E4A16}" type="presOf" srcId="{4BB68938-6F92-4B8D-A5B9-13133B505495}" destId="{4D98360D-A4A8-4C3B-BC42-65592C56E4DE}" srcOrd="0" destOrd="0" presId="urn:microsoft.com/office/officeart/2016/7/layout/BasicLinearProcessNumbered"/>
    <dgm:cxn modelId="{EA00C6CC-421D-45FB-B329-054AFFB4B359}" srcId="{B177C77A-09B8-45FC-A6B2-0269C46F3CD6}" destId="{9F48985F-3858-4483-9CD4-C5F7ACBCA46A}" srcOrd="2" destOrd="0" parTransId="{A0CC9FAD-B4D9-4368-9684-B079F060CF32}" sibTransId="{9D96D474-14F8-4EE0-8D3C-614514F957B8}"/>
    <dgm:cxn modelId="{8C8778D2-5CCB-4B7C-B3EE-467A5DA8061A}" type="presOf" srcId="{9F48985F-3858-4483-9CD4-C5F7ACBCA46A}" destId="{39EE9D1C-FFB9-4BAD-8352-29BA3B7270FE}" srcOrd="0" destOrd="0" presId="urn:microsoft.com/office/officeart/2016/7/layout/BasicLinearProcessNumbered"/>
    <dgm:cxn modelId="{BA1469DA-62EC-4B25-82BA-D27D40C560B3}" type="presOf" srcId="{8A1BC391-2EC3-41AA-ABE8-A80CE6EA8987}" destId="{764D3D8C-7003-4388-8502-73313C55D78E}" srcOrd="1" destOrd="0" presId="urn:microsoft.com/office/officeart/2016/7/layout/BasicLinearProcessNumbered"/>
    <dgm:cxn modelId="{4D4876DB-E7BC-4A47-97CB-0ED1D2739745}" type="presOf" srcId="{5D0701C9-AFF4-49DB-94F3-938B8FD262CF}" destId="{C2102424-C4BA-41D9-804C-8B91E0F6B255}" srcOrd="1" destOrd="0" presId="urn:microsoft.com/office/officeart/2016/7/layout/BasicLinearProcessNumbered"/>
    <dgm:cxn modelId="{1A43A1ED-9FEF-41EA-837C-9DDC903E9593}" type="presOf" srcId="{9D96D474-14F8-4EE0-8D3C-614514F957B8}" destId="{BC4E71BD-19B3-407E-B09D-3DFE393384E7}" srcOrd="0" destOrd="0" presId="urn:microsoft.com/office/officeart/2016/7/layout/BasicLinearProcessNumbered"/>
    <dgm:cxn modelId="{0F60B8F8-6065-4CAC-B461-6216A90728EE}" type="presOf" srcId="{8A1BC391-2EC3-41AA-ABE8-A80CE6EA8987}" destId="{30781ACA-35FF-4A01-87C3-310537E36DEA}" srcOrd="0" destOrd="0" presId="urn:microsoft.com/office/officeart/2016/7/layout/BasicLinearProcessNumbered"/>
    <dgm:cxn modelId="{027F2B64-4105-4C53-90C0-B25C4CB44DFE}" type="presParOf" srcId="{0CF9FFF4-803D-483E-8A29-FAD77162AEF0}" destId="{2F727674-EA0A-4E2A-A244-81E0D5B3113E}" srcOrd="0" destOrd="0" presId="urn:microsoft.com/office/officeart/2016/7/layout/BasicLinearProcessNumbered"/>
    <dgm:cxn modelId="{EA6C0567-EE80-4251-9D92-E016FB3A0BEF}" type="presParOf" srcId="{2F727674-EA0A-4E2A-A244-81E0D5B3113E}" destId="{960D49A7-F81D-486F-8B12-C813C94A540E}" srcOrd="0" destOrd="0" presId="urn:microsoft.com/office/officeart/2016/7/layout/BasicLinearProcessNumbered"/>
    <dgm:cxn modelId="{40D1201A-C323-4F1C-9E90-A69AEB70D3B1}" type="presParOf" srcId="{2F727674-EA0A-4E2A-A244-81E0D5B3113E}" destId="{17865A4C-1C7F-4C34-B513-82A7EC7C24AC}" srcOrd="1" destOrd="0" presId="urn:microsoft.com/office/officeart/2016/7/layout/BasicLinearProcessNumbered"/>
    <dgm:cxn modelId="{3B4A80B7-AC83-4AF9-A335-40314D978331}" type="presParOf" srcId="{2F727674-EA0A-4E2A-A244-81E0D5B3113E}" destId="{C34963EA-90D2-4F4F-B19C-889D9543FE4A}" srcOrd="2" destOrd="0" presId="urn:microsoft.com/office/officeart/2016/7/layout/BasicLinearProcessNumbered"/>
    <dgm:cxn modelId="{C08B38D0-179B-4C89-8E4C-02CCD07BD966}" type="presParOf" srcId="{2F727674-EA0A-4E2A-A244-81E0D5B3113E}" destId="{5C8F9074-82BD-44BF-98FB-A0D78BFCBDDB}" srcOrd="3" destOrd="0" presId="urn:microsoft.com/office/officeart/2016/7/layout/BasicLinearProcessNumbered"/>
    <dgm:cxn modelId="{1B5BC300-F83B-4DCA-8763-9EE1E800C50E}" type="presParOf" srcId="{0CF9FFF4-803D-483E-8A29-FAD77162AEF0}" destId="{381EFA03-329D-4B26-ABEA-9B0CB30191E3}" srcOrd="1" destOrd="0" presId="urn:microsoft.com/office/officeart/2016/7/layout/BasicLinearProcessNumbered"/>
    <dgm:cxn modelId="{B0656D8B-523B-4928-8C43-A71FFE25BCA8}" type="presParOf" srcId="{0CF9FFF4-803D-483E-8A29-FAD77162AEF0}" destId="{EA50864B-8707-4C77-B02E-7394B54EFD4C}" srcOrd="2" destOrd="0" presId="urn:microsoft.com/office/officeart/2016/7/layout/BasicLinearProcessNumbered"/>
    <dgm:cxn modelId="{D97B616C-480B-4881-A476-AF52EAD9F736}" type="presParOf" srcId="{EA50864B-8707-4C77-B02E-7394B54EFD4C}" destId="{30781ACA-35FF-4A01-87C3-310537E36DEA}" srcOrd="0" destOrd="0" presId="urn:microsoft.com/office/officeart/2016/7/layout/BasicLinearProcessNumbered"/>
    <dgm:cxn modelId="{7C5B8D8D-7C29-4263-AB5E-E2151EA952C0}" type="presParOf" srcId="{EA50864B-8707-4C77-B02E-7394B54EFD4C}" destId="{703680E7-01A6-439B-833D-90A16DA8DFA7}" srcOrd="1" destOrd="0" presId="urn:microsoft.com/office/officeart/2016/7/layout/BasicLinearProcessNumbered"/>
    <dgm:cxn modelId="{CB8BCAF0-3B58-46FD-8647-1B8D3F027D7A}" type="presParOf" srcId="{EA50864B-8707-4C77-B02E-7394B54EFD4C}" destId="{28BB29BF-A95C-4864-B5A3-86F4A2942AEB}" srcOrd="2" destOrd="0" presId="urn:microsoft.com/office/officeart/2016/7/layout/BasicLinearProcessNumbered"/>
    <dgm:cxn modelId="{C8598E53-A423-453A-9B42-06003BABAAC9}" type="presParOf" srcId="{EA50864B-8707-4C77-B02E-7394B54EFD4C}" destId="{764D3D8C-7003-4388-8502-73313C55D78E}" srcOrd="3" destOrd="0" presId="urn:microsoft.com/office/officeart/2016/7/layout/BasicLinearProcessNumbered"/>
    <dgm:cxn modelId="{659EAFA7-2E7D-4095-B293-4E65FC09A216}" type="presParOf" srcId="{0CF9FFF4-803D-483E-8A29-FAD77162AEF0}" destId="{4EDA590F-9C00-4DB9-9281-572B8B7D6D3A}" srcOrd="3" destOrd="0" presId="urn:microsoft.com/office/officeart/2016/7/layout/BasicLinearProcessNumbered"/>
    <dgm:cxn modelId="{C0111D14-B43F-472A-BC23-CB6108414D21}" type="presParOf" srcId="{0CF9FFF4-803D-483E-8A29-FAD77162AEF0}" destId="{359AFEEB-53CA-48E8-A697-7A27952D3192}" srcOrd="4" destOrd="0" presId="urn:microsoft.com/office/officeart/2016/7/layout/BasicLinearProcessNumbered"/>
    <dgm:cxn modelId="{64EB2F99-BEAF-4D91-A97C-2AD4E780E0A2}" type="presParOf" srcId="{359AFEEB-53CA-48E8-A697-7A27952D3192}" destId="{39EE9D1C-FFB9-4BAD-8352-29BA3B7270FE}" srcOrd="0" destOrd="0" presId="urn:microsoft.com/office/officeart/2016/7/layout/BasicLinearProcessNumbered"/>
    <dgm:cxn modelId="{AF76710D-E9F0-400A-B341-978C976D5CFC}" type="presParOf" srcId="{359AFEEB-53CA-48E8-A697-7A27952D3192}" destId="{BC4E71BD-19B3-407E-B09D-3DFE393384E7}" srcOrd="1" destOrd="0" presId="urn:microsoft.com/office/officeart/2016/7/layout/BasicLinearProcessNumbered"/>
    <dgm:cxn modelId="{5297E8A2-1D39-4C19-B3DD-BBE48A988A25}" type="presParOf" srcId="{359AFEEB-53CA-48E8-A697-7A27952D3192}" destId="{9E99B32F-F149-4DA2-9514-5E58721D8CD9}" srcOrd="2" destOrd="0" presId="urn:microsoft.com/office/officeart/2016/7/layout/BasicLinearProcessNumbered"/>
    <dgm:cxn modelId="{9B4C5402-35E1-4C75-99E5-B98D2B2EA34C}" type="presParOf" srcId="{359AFEEB-53CA-48E8-A697-7A27952D3192}" destId="{DA6BA6F5-4E0C-44E9-B47D-611019FBB16C}" srcOrd="3" destOrd="0" presId="urn:microsoft.com/office/officeart/2016/7/layout/BasicLinearProcessNumbered"/>
    <dgm:cxn modelId="{153B30C2-FAA9-41E9-A6AF-E7746EA70D11}" type="presParOf" srcId="{0CF9FFF4-803D-483E-8A29-FAD77162AEF0}" destId="{BA1707E5-36BA-4ACF-8A59-3827AC342E79}" srcOrd="5" destOrd="0" presId="urn:microsoft.com/office/officeart/2016/7/layout/BasicLinearProcessNumbered"/>
    <dgm:cxn modelId="{BED5AC40-3591-46BD-AA0F-7230A8A7CAD3}" type="presParOf" srcId="{0CF9FFF4-803D-483E-8A29-FAD77162AEF0}" destId="{F3C9F9EC-5021-4454-A9EB-B2BB2CFD4222}" srcOrd="6" destOrd="0" presId="urn:microsoft.com/office/officeart/2016/7/layout/BasicLinearProcessNumbered"/>
    <dgm:cxn modelId="{FCDBF5F1-242C-4039-9771-0916FC8E9078}" type="presParOf" srcId="{F3C9F9EC-5021-4454-A9EB-B2BB2CFD4222}" destId="{935D9358-B9E5-4F6B-AE99-F4A82187D2FE}" srcOrd="0" destOrd="0" presId="urn:microsoft.com/office/officeart/2016/7/layout/BasicLinearProcessNumbered"/>
    <dgm:cxn modelId="{45B75B3E-C928-47C5-B63D-6AE91B807C91}" type="presParOf" srcId="{F3C9F9EC-5021-4454-A9EB-B2BB2CFD4222}" destId="{4D98360D-A4A8-4C3B-BC42-65592C56E4DE}" srcOrd="1" destOrd="0" presId="urn:microsoft.com/office/officeart/2016/7/layout/BasicLinearProcessNumbered"/>
    <dgm:cxn modelId="{B88DD0E4-2914-4BB0-9D20-D89AC2F452D7}" type="presParOf" srcId="{F3C9F9EC-5021-4454-A9EB-B2BB2CFD4222}" destId="{07FE2831-0666-4439-ACCB-438B930FFE32}" srcOrd="2" destOrd="0" presId="urn:microsoft.com/office/officeart/2016/7/layout/BasicLinearProcessNumbered"/>
    <dgm:cxn modelId="{902BF53B-56D7-40DA-A0CD-90117C49AACA}" type="presParOf" srcId="{F3C9F9EC-5021-4454-A9EB-B2BB2CFD4222}" destId="{C2102424-C4BA-41D9-804C-8B91E0F6B25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4CAC92-91E7-49FB-BE5A-D4A7E97ABFB1}">
      <dsp:nvSpPr>
        <dsp:cNvPr id="0" name=""/>
        <dsp:cNvSpPr/>
      </dsp:nvSpPr>
      <dsp:spPr>
        <a:xfrm>
          <a:off x="0" y="3993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83226F-CD59-4CEF-B702-1A78631D7757}">
      <dsp:nvSpPr>
        <dsp:cNvPr id="0" name=""/>
        <dsp:cNvSpPr/>
      </dsp:nvSpPr>
      <dsp:spPr>
        <a:xfrm>
          <a:off x="257290" y="195365"/>
          <a:ext cx="467800" cy="467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1E96A-7E47-48BB-91E7-38FEDF947F7A}">
      <dsp:nvSpPr>
        <dsp:cNvPr id="0" name=""/>
        <dsp:cNvSpPr/>
      </dsp:nvSpPr>
      <dsp:spPr>
        <a:xfrm>
          <a:off x="982380" y="3993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Welsh Government – policy, funding, legislation</a:t>
          </a:r>
          <a:endParaRPr lang="en-US" sz="1900" kern="1200"/>
        </a:p>
      </dsp:txBody>
      <dsp:txXfrm>
        <a:off x="982380" y="3993"/>
        <a:ext cx="6234035" cy="850545"/>
      </dsp:txXfrm>
    </dsp:sp>
    <dsp:sp modelId="{37BFB87A-8583-428F-B41B-6DBCAEEE7C4A}">
      <dsp:nvSpPr>
        <dsp:cNvPr id="0" name=""/>
        <dsp:cNvSpPr/>
      </dsp:nvSpPr>
      <dsp:spPr>
        <a:xfrm>
          <a:off x="0" y="1067175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8168F5-4413-41DB-8F26-987B9A56685A}">
      <dsp:nvSpPr>
        <dsp:cNvPr id="0" name=""/>
        <dsp:cNvSpPr/>
      </dsp:nvSpPr>
      <dsp:spPr>
        <a:xfrm>
          <a:off x="257290" y="1258547"/>
          <a:ext cx="467800" cy="467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7AD35-A4F3-4A8A-B27B-BB59962F7E1A}">
      <dsp:nvSpPr>
        <dsp:cNvPr id="0" name=""/>
        <dsp:cNvSpPr/>
      </dsp:nvSpPr>
      <dsp:spPr>
        <a:xfrm>
          <a:off x="982380" y="1067175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Local Authorities – planning, service delivery</a:t>
          </a:r>
          <a:endParaRPr lang="en-US" sz="1900" kern="1200"/>
        </a:p>
      </dsp:txBody>
      <dsp:txXfrm>
        <a:off x="982380" y="1067175"/>
        <a:ext cx="6234035" cy="850545"/>
      </dsp:txXfrm>
    </dsp:sp>
    <dsp:sp modelId="{32D46E8F-2BC5-41E9-B756-13FBBD01C8CD}">
      <dsp:nvSpPr>
        <dsp:cNvPr id="0" name=""/>
        <dsp:cNvSpPr/>
      </dsp:nvSpPr>
      <dsp:spPr>
        <a:xfrm>
          <a:off x="0" y="2130357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AD7BD-571F-4A23-BD15-CCFCCFB8E0FE}">
      <dsp:nvSpPr>
        <dsp:cNvPr id="0" name=""/>
        <dsp:cNvSpPr/>
      </dsp:nvSpPr>
      <dsp:spPr>
        <a:xfrm>
          <a:off x="257290" y="2321729"/>
          <a:ext cx="467800" cy="467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45210-3836-4F6F-BECA-49A5181C73A9}">
      <dsp:nvSpPr>
        <dsp:cNvPr id="0" name=""/>
        <dsp:cNvSpPr/>
      </dsp:nvSpPr>
      <dsp:spPr>
        <a:xfrm>
          <a:off x="982380" y="2130357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Communities – consultation, co-production</a:t>
          </a:r>
          <a:endParaRPr lang="en-US" sz="1900" kern="1200"/>
        </a:p>
      </dsp:txBody>
      <dsp:txXfrm>
        <a:off x="982380" y="2130357"/>
        <a:ext cx="6234035" cy="850545"/>
      </dsp:txXfrm>
    </dsp:sp>
    <dsp:sp modelId="{F3E6ACEB-4B7F-4CF3-B4FA-9C4F6FA986CB}">
      <dsp:nvSpPr>
        <dsp:cNvPr id="0" name=""/>
        <dsp:cNvSpPr/>
      </dsp:nvSpPr>
      <dsp:spPr>
        <a:xfrm>
          <a:off x="0" y="3193539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C3866-E7F5-4DCD-AA2A-DFE486EF7BAF}">
      <dsp:nvSpPr>
        <dsp:cNvPr id="0" name=""/>
        <dsp:cNvSpPr/>
      </dsp:nvSpPr>
      <dsp:spPr>
        <a:xfrm>
          <a:off x="257290" y="3384911"/>
          <a:ext cx="467800" cy="4678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5B319-5E80-4FC6-A2F7-6020D6C0A01A}">
      <dsp:nvSpPr>
        <dsp:cNvPr id="0" name=""/>
        <dsp:cNvSpPr/>
      </dsp:nvSpPr>
      <dsp:spPr>
        <a:xfrm>
          <a:off x="982380" y="3193539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Enterprises – innovation, sustainability</a:t>
          </a:r>
          <a:endParaRPr lang="en-US" sz="1900" kern="1200"/>
        </a:p>
      </dsp:txBody>
      <dsp:txXfrm>
        <a:off x="982380" y="3193539"/>
        <a:ext cx="6234035" cy="850545"/>
      </dsp:txXfrm>
    </dsp:sp>
    <dsp:sp modelId="{3B1498AF-C959-44BC-AE8E-D8F97B540512}">
      <dsp:nvSpPr>
        <dsp:cNvPr id="0" name=""/>
        <dsp:cNvSpPr/>
      </dsp:nvSpPr>
      <dsp:spPr>
        <a:xfrm>
          <a:off x="0" y="4256721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9D617B-BCE7-4F7E-8C3F-FFCD1C4FDFE3}">
      <dsp:nvSpPr>
        <dsp:cNvPr id="0" name=""/>
        <dsp:cNvSpPr/>
      </dsp:nvSpPr>
      <dsp:spPr>
        <a:xfrm>
          <a:off x="257290" y="4448093"/>
          <a:ext cx="467800" cy="4678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820953-3538-4BEE-B767-95A207287BBA}">
      <dsp:nvSpPr>
        <dsp:cNvPr id="0" name=""/>
        <dsp:cNvSpPr/>
      </dsp:nvSpPr>
      <dsp:spPr>
        <a:xfrm>
          <a:off x="982380" y="4256721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Private Sector – investment, job creation</a:t>
          </a:r>
          <a:endParaRPr lang="en-US" sz="1900" kern="1200"/>
        </a:p>
      </dsp:txBody>
      <dsp:txXfrm>
        <a:off x="982380" y="4256721"/>
        <a:ext cx="6234035" cy="8505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D49A7-F81D-486F-8B12-C813C94A540E}">
      <dsp:nvSpPr>
        <dsp:cNvPr id="0" name=""/>
        <dsp:cNvSpPr/>
      </dsp:nvSpPr>
      <dsp:spPr>
        <a:xfrm>
          <a:off x="3190" y="97530"/>
          <a:ext cx="2531290" cy="354380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49" tIns="330200" rIns="19734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Funding gaps and reliance on external grants</a:t>
          </a:r>
          <a:endParaRPr lang="en-US" sz="2200" kern="1200"/>
        </a:p>
      </dsp:txBody>
      <dsp:txXfrm>
        <a:off x="3190" y="1444177"/>
        <a:ext cx="2531290" cy="2126283"/>
      </dsp:txXfrm>
    </dsp:sp>
    <dsp:sp modelId="{17865A4C-1C7F-4C34-B513-82A7EC7C24AC}">
      <dsp:nvSpPr>
        <dsp:cNvPr id="0" name=""/>
        <dsp:cNvSpPr/>
      </dsp:nvSpPr>
      <dsp:spPr>
        <a:xfrm>
          <a:off x="737264" y="451911"/>
          <a:ext cx="1063141" cy="1063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87" tIns="12700" rIns="8288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2957" y="607604"/>
        <a:ext cx="751755" cy="751755"/>
      </dsp:txXfrm>
    </dsp:sp>
    <dsp:sp modelId="{C34963EA-90D2-4F4F-B19C-889D9543FE4A}">
      <dsp:nvSpPr>
        <dsp:cNvPr id="0" name=""/>
        <dsp:cNvSpPr/>
      </dsp:nvSpPr>
      <dsp:spPr>
        <a:xfrm>
          <a:off x="3190" y="3641265"/>
          <a:ext cx="2531290" cy="72"/>
        </a:xfrm>
        <a:prstGeom prst="rect">
          <a:avLst/>
        </a:prstGeom>
        <a:solidFill>
          <a:schemeClr val="accent2">
            <a:hueOff val="1010300"/>
            <a:satOff val="-3805"/>
            <a:lumOff val="3193"/>
            <a:alphaOff val="0"/>
          </a:schemeClr>
        </a:solidFill>
        <a:ln w="12700" cap="flat" cmpd="sng" algn="ctr">
          <a:solidFill>
            <a:schemeClr val="accent2">
              <a:hueOff val="1010300"/>
              <a:satOff val="-3805"/>
              <a:lumOff val="31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81ACA-35FF-4A01-87C3-310537E36DEA}">
      <dsp:nvSpPr>
        <dsp:cNvPr id="0" name=""/>
        <dsp:cNvSpPr/>
      </dsp:nvSpPr>
      <dsp:spPr>
        <a:xfrm>
          <a:off x="2787609" y="97530"/>
          <a:ext cx="2531290" cy="3543806"/>
        </a:xfrm>
        <a:prstGeom prst="rect">
          <a:avLst/>
        </a:prstGeom>
        <a:solidFill>
          <a:schemeClr val="accent2">
            <a:tint val="40000"/>
            <a:alpha val="90000"/>
            <a:hueOff val="2471626"/>
            <a:satOff val="-2469"/>
            <a:lumOff val="11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71626"/>
              <a:satOff val="-2469"/>
              <a:lumOff val="1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49" tIns="330200" rIns="19734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Balancing heritage with modernisation</a:t>
          </a:r>
          <a:endParaRPr lang="en-US" sz="2200" kern="1200"/>
        </a:p>
      </dsp:txBody>
      <dsp:txXfrm>
        <a:off x="2787609" y="1444177"/>
        <a:ext cx="2531290" cy="2126283"/>
      </dsp:txXfrm>
    </dsp:sp>
    <dsp:sp modelId="{703680E7-01A6-439B-833D-90A16DA8DFA7}">
      <dsp:nvSpPr>
        <dsp:cNvPr id="0" name=""/>
        <dsp:cNvSpPr/>
      </dsp:nvSpPr>
      <dsp:spPr>
        <a:xfrm>
          <a:off x="3521683" y="451911"/>
          <a:ext cx="1063141" cy="1063141"/>
        </a:xfrm>
        <a:prstGeom prst="ellipse">
          <a:avLst/>
        </a:prstGeom>
        <a:solidFill>
          <a:schemeClr val="accent2">
            <a:hueOff val="2020599"/>
            <a:satOff val="-7611"/>
            <a:lumOff val="6387"/>
            <a:alphaOff val="0"/>
          </a:schemeClr>
        </a:solidFill>
        <a:ln w="12700" cap="flat" cmpd="sng" algn="ctr">
          <a:solidFill>
            <a:schemeClr val="accent2">
              <a:hueOff val="2020599"/>
              <a:satOff val="-7611"/>
              <a:lumOff val="63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87" tIns="12700" rIns="8288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77376" y="607604"/>
        <a:ext cx="751755" cy="751755"/>
      </dsp:txXfrm>
    </dsp:sp>
    <dsp:sp modelId="{28BB29BF-A95C-4864-B5A3-86F4A2942AEB}">
      <dsp:nvSpPr>
        <dsp:cNvPr id="0" name=""/>
        <dsp:cNvSpPr/>
      </dsp:nvSpPr>
      <dsp:spPr>
        <a:xfrm>
          <a:off x="2787609" y="3641265"/>
          <a:ext cx="2531290" cy="72"/>
        </a:xfrm>
        <a:prstGeom prst="rect">
          <a:avLst/>
        </a:prstGeom>
        <a:solidFill>
          <a:schemeClr val="accent2">
            <a:hueOff val="3030899"/>
            <a:satOff val="-11416"/>
            <a:lumOff val="9580"/>
            <a:alphaOff val="0"/>
          </a:schemeClr>
        </a:solidFill>
        <a:ln w="12700" cap="flat" cmpd="sng" algn="ctr">
          <a:solidFill>
            <a:schemeClr val="accent2">
              <a:hueOff val="3030899"/>
              <a:satOff val="-11416"/>
              <a:lumOff val="9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EE9D1C-FFB9-4BAD-8352-29BA3B7270FE}">
      <dsp:nvSpPr>
        <dsp:cNvPr id="0" name=""/>
        <dsp:cNvSpPr/>
      </dsp:nvSpPr>
      <dsp:spPr>
        <a:xfrm>
          <a:off x="5572029" y="97530"/>
          <a:ext cx="2531290" cy="3543806"/>
        </a:xfrm>
        <a:prstGeom prst="rect">
          <a:avLst/>
        </a:prstGeom>
        <a:solidFill>
          <a:schemeClr val="accent2">
            <a:tint val="40000"/>
            <a:alpha val="90000"/>
            <a:hueOff val="4943252"/>
            <a:satOff val="-4937"/>
            <a:lumOff val="227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943252"/>
              <a:satOff val="-4937"/>
              <a:lumOff val="22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49" tIns="330200" rIns="19734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Ensuring long-term sustainability</a:t>
          </a:r>
          <a:endParaRPr lang="en-US" sz="2200" kern="1200"/>
        </a:p>
      </dsp:txBody>
      <dsp:txXfrm>
        <a:off x="5572029" y="1444177"/>
        <a:ext cx="2531290" cy="2126283"/>
      </dsp:txXfrm>
    </dsp:sp>
    <dsp:sp modelId="{BC4E71BD-19B3-407E-B09D-3DFE393384E7}">
      <dsp:nvSpPr>
        <dsp:cNvPr id="0" name=""/>
        <dsp:cNvSpPr/>
      </dsp:nvSpPr>
      <dsp:spPr>
        <a:xfrm>
          <a:off x="6306103" y="451911"/>
          <a:ext cx="1063141" cy="1063141"/>
        </a:xfrm>
        <a:prstGeom prst="ellipse">
          <a:avLst/>
        </a:prstGeom>
        <a:solidFill>
          <a:schemeClr val="accent2">
            <a:hueOff val="4041199"/>
            <a:satOff val="-15222"/>
            <a:lumOff val="12773"/>
            <a:alphaOff val="0"/>
          </a:schemeClr>
        </a:solidFill>
        <a:ln w="12700" cap="flat" cmpd="sng" algn="ctr">
          <a:solidFill>
            <a:schemeClr val="accent2">
              <a:hueOff val="4041199"/>
              <a:satOff val="-15222"/>
              <a:lumOff val="127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87" tIns="12700" rIns="8288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61796" y="607604"/>
        <a:ext cx="751755" cy="751755"/>
      </dsp:txXfrm>
    </dsp:sp>
    <dsp:sp modelId="{9E99B32F-F149-4DA2-9514-5E58721D8CD9}">
      <dsp:nvSpPr>
        <dsp:cNvPr id="0" name=""/>
        <dsp:cNvSpPr/>
      </dsp:nvSpPr>
      <dsp:spPr>
        <a:xfrm>
          <a:off x="5572029" y="3641265"/>
          <a:ext cx="2531290" cy="72"/>
        </a:xfrm>
        <a:prstGeom prst="rect">
          <a:avLst/>
        </a:prstGeom>
        <a:solidFill>
          <a:schemeClr val="accent2">
            <a:hueOff val="5051498"/>
            <a:satOff val="-19027"/>
            <a:lumOff val="15966"/>
            <a:alphaOff val="0"/>
          </a:schemeClr>
        </a:solidFill>
        <a:ln w="12700" cap="flat" cmpd="sng" algn="ctr">
          <a:solidFill>
            <a:schemeClr val="accent2">
              <a:hueOff val="5051498"/>
              <a:satOff val="-19027"/>
              <a:lumOff val="159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D9358-B9E5-4F6B-AE99-F4A82187D2FE}">
      <dsp:nvSpPr>
        <dsp:cNvPr id="0" name=""/>
        <dsp:cNvSpPr/>
      </dsp:nvSpPr>
      <dsp:spPr>
        <a:xfrm>
          <a:off x="8356448" y="97530"/>
          <a:ext cx="2531290" cy="3543806"/>
        </a:xfrm>
        <a:prstGeom prst="rect">
          <a:avLst/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49" tIns="330200" rIns="19734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Overcoming social inequalities and health disparities</a:t>
          </a:r>
          <a:endParaRPr lang="en-US" sz="2200" kern="1200"/>
        </a:p>
      </dsp:txBody>
      <dsp:txXfrm>
        <a:off x="8356448" y="1444177"/>
        <a:ext cx="2531290" cy="2126283"/>
      </dsp:txXfrm>
    </dsp:sp>
    <dsp:sp modelId="{4D98360D-A4A8-4C3B-BC42-65592C56E4DE}">
      <dsp:nvSpPr>
        <dsp:cNvPr id="0" name=""/>
        <dsp:cNvSpPr/>
      </dsp:nvSpPr>
      <dsp:spPr>
        <a:xfrm>
          <a:off x="9090522" y="451911"/>
          <a:ext cx="1063141" cy="1063141"/>
        </a:xfrm>
        <a:prstGeom prst="ellipse">
          <a:avLst/>
        </a:prstGeom>
        <a:solidFill>
          <a:schemeClr val="accent2">
            <a:hueOff val="6061798"/>
            <a:satOff val="-22833"/>
            <a:lumOff val="19160"/>
            <a:alphaOff val="0"/>
          </a:schemeClr>
        </a:solidFill>
        <a:ln w="12700" cap="flat" cmpd="sng" algn="ctr">
          <a:solidFill>
            <a:schemeClr val="accent2">
              <a:hueOff val="6061798"/>
              <a:satOff val="-22833"/>
              <a:lumOff val="19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87" tIns="12700" rIns="8288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246215" y="607604"/>
        <a:ext cx="751755" cy="751755"/>
      </dsp:txXfrm>
    </dsp:sp>
    <dsp:sp modelId="{07FE2831-0666-4439-ACCB-438B930FFE32}">
      <dsp:nvSpPr>
        <dsp:cNvPr id="0" name=""/>
        <dsp:cNvSpPr/>
      </dsp:nvSpPr>
      <dsp:spPr>
        <a:xfrm>
          <a:off x="8356448" y="3641265"/>
          <a:ext cx="2531290" cy="72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09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223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618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202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09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68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710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706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788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282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3667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6861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 descr="Cross section of young plant and roots">
            <a:extLst>
              <a:ext uri="{FF2B5EF4-FFF2-40B4-BE49-F238E27FC236}">
                <a16:creationId xmlns:a16="http://schemas.microsoft.com/office/drawing/2014/main" id="{790ECA2C-7A24-40E2-A19B-7F5F499F37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1" b="15478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600" y="1066800"/>
            <a:ext cx="4681728" cy="4724400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21271-9935-A995-D884-2E9DA4F9F4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9722" y="1562101"/>
            <a:ext cx="3884568" cy="2738530"/>
          </a:xfrm>
        </p:spPr>
        <p:txBody>
          <a:bodyPr anchor="t">
            <a:normAutofit/>
          </a:bodyPr>
          <a:lstStyle/>
          <a:p>
            <a:r>
              <a:rPr lang="en-GB" sz="4800"/>
              <a:t>The process of Regeneration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9619035" y="3435440"/>
            <a:ext cx="0" cy="469087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6759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1B28B-CB8C-D5C3-945D-78F081482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271081"/>
            <a:ext cx="10890928" cy="492855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1.              Assessment &amp; Research</a:t>
            </a:r>
          </a:p>
          <a:p>
            <a:pPr marL="0" indent="0">
              <a:buNone/>
            </a:pPr>
            <a:r>
              <a:rPr lang="en-GB" dirty="0"/>
              <a:t>• 	Identify needs (economic, social, environmental)</a:t>
            </a:r>
          </a:p>
          <a:p>
            <a:pPr marL="0" indent="0">
              <a:buNone/>
            </a:pPr>
            <a:r>
              <a:rPr lang="en-GB" dirty="0"/>
              <a:t>• 	Conduct social audits and community consultations</a:t>
            </a:r>
          </a:p>
          <a:p>
            <a:pPr marL="0" indent="0">
              <a:buNone/>
            </a:pPr>
            <a:r>
              <a:rPr lang="en-GB" dirty="0"/>
              <a:t>2. 	Planning &amp; Strategy</a:t>
            </a:r>
          </a:p>
          <a:p>
            <a:pPr marL="0" indent="0">
              <a:buNone/>
            </a:pPr>
            <a:r>
              <a:rPr lang="en-GB" dirty="0"/>
              <a:t>• 	Develop vision aligned with local authority and Welsh Government priorities</a:t>
            </a:r>
          </a:p>
          <a:p>
            <a:pPr marL="0" indent="0">
              <a:buNone/>
            </a:pPr>
            <a:r>
              <a:rPr lang="en-GB" dirty="0"/>
              <a:t>• 	Secure funding (e.g., EU structural funds, Lottery, Welsh Government grants)</a:t>
            </a:r>
          </a:p>
          <a:p>
            <a:pPr marL="0" indent="0">
              <a:buNone/>
            </a:pPr>
            <a:r>
              <a:rPr lang="en-GB" dirty="0"/>
              <a:t>3. 	Implementation</a:t>
            </a:r>
          </a:p>
          <a:p>
            <a:pPr marL="0" indent="0">
              <a:buNone/>
            </a:pPr>
            <a:r>
              <a:rPr lang="en-GB" dirty="0"/>
              <a:t>• 	Infrastructure projects (housing, transport, digital connectivity)</a:t>
            </a:r>
          </a:p>
          <a:p>
            <a:pPr marL="0" indent="0">
              <a:buNone/>
            </a:pPr>
            <a:r>
              <a:rPr lang="en-GB" dirty="0"/>
              <a:t>• 	Social programmes (skills training, health initiatives)</a:t>
            </a:r>
          </a:p>
          <a:p>
            <a:pPr marL="0" indent="0">
              <a:buNone/>
            </a:pPr>
            <a:r>
              <a:rPr lang="en-GB" dirty="0"/>
              <a:t>• 	Economic development (enterprise hubs, tourism, green industries)</a:t>
            </a:r>
          </a:p>
          <a:p>
            <a:pPr marL="0" indent="0">
              <a:buNone/>
            </a:pPr>
            <a:r>
              <a:rPr lang="en-GB" dirty="0"/>
              <a:t>4. 	Monitoring &amp; Evaluation</a:t>
            </a:r>
          </a:p>
          <a:p>
            <a:pPr marL="0" indent="0">
              <a:buNone/>
            </a:pPr>
            <a:r>
              <a:rPr lang="en-GB" dirty="0"/>
              <a:t>• 	Measure impact against well-being goals</a:t>
            </a:r>
          </a:p>
          <a:p>
            <a:pPr marL="0" indent="0">
              <a:buNone/>
            </a:pPr>
            <a:r>
              <a:rPr lang="en-GB" dirty="0"/>
              <a:t>• 	Adjust strategies based on feedback</a:t>
            </a:r>
          </a:p>
        </p:txBody>
      </p:sp>
    </p:spTree>
    <p:extLst>
      <p:ext uri="{BB962C8B-B14F-4D97-AF65-F5344CB8AC3E}">
        <p14:creationId xmlns:p14="http://schemas.microsoft.com/office/powerpoint/2010/main" val="3088526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FB96CA-3E11-4598-CAB6-26E4377BB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Role of Stakeholders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386E8B-8EDD-69C5-FA46-D40B4D479D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326907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8677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A04C-F1D2-7D86-41E6-A84CF0956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GB" dirty="0"/>
              <a:t>Challenges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B70E4F-1F92-F3A3-EB56-DFE987A906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444367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8745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2845D-150B-DFD3-ACD8-EAE21F255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Measuring Success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5153C-C12E-0F00-B6B6-EE554807D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r>
              <a:rPr lang="en-GB" dirty="0"/>
              <a:t>Employment rates and skills development</a:t>
            </a:r>
          </a:p>
          <a:p>
            <a:r>
              <a:rPr lang="en-GB" dirty="0"/>
              <a:t>Improved health and wellbeing indicators</a:t>
            </a:r>
          </a:p>
          <a:p>
            <a:r>
              <a:rPr lang="en-GB" dirty="0"/>
              <a:t>Increased community participation</a:t>
            </a:r>
          </a:p>
          <a:p>
            <a:r>
              <a:rPr lang="en-GB" dirty="0"/>
              <a:t>Environmental improvements (green spaces, renewable energy)</a:t>
            </a:r>
          </a:p>
          <a:p>
            <a:r>
              <a:rPr lang="en-GB" dirty="0"/>
              <a:t>Alignment with seven well-being goals (e.g., prosperous Wales, cohesive communities)</a:t>
            </a:r>
          </a:p>
        </p:txBody>
      </p:sp>
      <p:pic>
        <p:nvPicPr>
          <p:cNvPr id="5" name="Picture 4" descr="Wind turbines on top of a hill">
            <a:extLst>
              <a:ext uri="{FF2B5EF4-FFF2-40B4-BE49-F238E27FC236}">
                <a16:creationId xmlns:a16="http://schemas.microsoft.com/office/drawing/2014/main" id="{39AAC548-8040-0839-B427-55B0A88380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43" r="23687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25095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226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Grandview Display</vt:lpstr>
      <vt:lpstr>DashVTI</vt:lpstr>
      <vt:lpstr>The process of Regeneration</vt:lpstr>
      <vt:lpstr>PowerPoint Presentation</vt:lpstr>
      <vt:lpstr>Role of Stakeholders</vt:lpstr>
      <vt:lpstr>Challenges</vt:lpstr>
      <vt:lpstr>Measuring Success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2025-11-25T22:16:06Z</dcterms:created>
  <dcterms:modified xsi:type="dcterms:W3CDTF">2025-11-25T22:24:05Z</dcterms:modified>
</cp:coreProperties>
</file>