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17F646-0A15-8A43-98D5-E190F4F4B21B}" v="29" dt="2023-03-19T14:52:40.4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26"/>
  </p:normalViewPr>
  <p:slideViewPr>
    <p:cSldViewPr snapToGrid="0">
      <p:cViewPr varScale="1">
        <p:scale>
          <a:sx n="90" d="100"/>
          <a:sy n="90" d="100"/>
        </p:scale>
        <p:origin x="232"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corro Alam (2029042)" userId="a987d1c3-883a-4112-a220-e9a7fe9be77f" providerId="ADAL" clId="{3117F646-0A15-8A43-98D5-E190F4F4B21B}"/>
    <pc:docChg chg="undo custSel addSld modSld">
      <pc:chgData name="Socorro Alam (2029042)" userId="a987d1c3-883a-4112-a220-e9a7fe9be77f" providerId="ADAL" clId="{3117F646-0A15-8A43-98D5-E190F4F4B21B}" dt="2023-03-19T15:05:50.575" v="5853" actId="26606"/>
      <pc:docMkLst>
        <pc:docMk/>
      </pc:docMkLst>
      <pc:sldChg chg="addSp modSp mod">
        <pc:chgData name="Socorro Alam (2029042)" userId="a987d1c3-883a-4112-a220-e9a7fe9be77f" providerId="ADAL" clId="{3117F646-0A15-8A43-98D5-E190F4F4B21B}" dt="2023-03-19T12:59:21.116" v="3383" actId="20577"/>
        <pc:sldMkLst>
          <pc:docMk/>
          <pc:sldMk cId="1593259726" sldId="257"/>
        </pc:sldMkLst>
        <pc:spChg chg="add mod">
          <ac:chgData name="Socorro Alam (2029042)" userId="a987d1c3-883a-4112-a220-e9a7fe9be77f" providerId="ADAL" clId="{3117F646-0A15-8A43-98D5-E190F4F4B21B}" dt="2023-03-19T12:59:21.116" v="3383" actId="20577"/>
          <ac:spMkLst>
            <pc:docMk/>
            <pc:sldMk cId="1593259726" sldId="257"/>
            <ac:spMk id="3" creationId="{7BAEB68D-15F8-F808-61B7-78480D022A06}"/>
          </ac:spMkLst>
        </pc:spChg>
      </pc:sldChg>
      <pc:sldChg chg="addSp delSp modSp mod">
        <pc:chgData name="Socorro Alam (2029042)" userId="a987d1c3-883a-4112-a220-e9a7fe9be77f" providerId="ADAL" clId="{3117F646-0A15-8A43-98D5-E190F4F4B21B}" dt="2023-03-19T15:05:50.575" v="5853" actId="26606"/>
        <pc:sldMkLst>
          <pc:docMk/>
          <pc:sldMk cId="649665857" sldId="258"/>
        </pc:sldMkLst>
        <pc:spChg chg="mod">
          <ac:chgData name="Socorro Alam (2029042)" userId="a987d1c3-883a-4112-a220-e9a7fe9be77f" providerId="ADAL" clId="{3117F646-0A15-8A43-98D5-E190F4F4B21B}" dt="2023-03-19T15:05:50.575" v="5853" actId="26606"/>
          <ac:spMkLst>
            <pc:docMk/>
            <pc:sldMk cId="649665857" sldId="258"/>
            <ac:spMk id="2" creationId="{4C799EA8-CF3F-AAF0-C179-DE13ED56638D}"/>
          </ac:spMkLst>
        </pc:spChg>
        <pc:spChg chg="add del mod">
          <ac:chgData name="Socorro Alam (2029042)" userId="a987d1c3-883a-4112-a220-e9a7fe9be77f" providerId="ADAL" clId="{3117F646-0A15-8A43-98D5-E190F4F4B21B}" dt="2023-03-19T14:52:43.613" v="5336"/>
          <ac:spMkLst>
            <pc:docMk/>
            <pc:sldMk cId="649665857" sldId="258"/>
            <ac:spMk id="3" creationId="{502D9B99-6CF7-BAEA-0735-BC7112680557}"/>
          </ac:spMkLst>
        </pc:spChg>
        <pc:spChg chg="del mod">
          <ac:chgData name="Socorro Alam (2029042)" userId="a987d1c3-883a-4112-a220-e9a7fe9be77f" providerId="ADAL" clId="{3117F646-0A15-8A43-98D5-E190F4F4B21B}" dt="2023-03-19T12:59:47.892" v="3385" actId="21"/>
          <ac:spMkLst>
            <pc:docMk/>
            <pc:sldMk cId="649665857" sldId="258"/>
            <ac:spMk id="10" creationId="{4C34E352-0678-2430-CFE0-1041823C859C}"/>
          </ac:spMkLst>
        </pc:spChg>
        <pc:spChg chg="del mod">
          <ac:chgData name="Socorro Alam (2029042)" userId="a987d1c3-883a-4112-a220-e9a7fe9be77f" providerId="ADAL" clId="{3117F646-0A15-8A43-98D5-E190F4F4B21B}" dt="2023-03-19T13:00:14.950" v="3391" actId="21"/>
          <ac:spMkLst>
            <pc:docMk/>
            <pc:sldMk cId="649665857" sldId="258"/>
            <ac:spMk id="11" creationId="{99FB23F6-D874-9382-0BED-D6429D62E44F}"/>
          </ac:spMkLst>
        </pc:spChg>
        <pc:spChg chg="del mod">
          <ac:chgData name="Socorro Alam (2029042)" userId="a987d1c3-883a-4112-a220-e9a7fe9be77f" providerId="ADAL" clId="{3117F646-0A15-8A43-98D5-E190F4F4B21B}" dt="2023-03-19T13:00:28.400" v="3396" actId="21"/>
          <ac:spMkLst>
            <pc:docMk/>
            <pc:sldMk cId="649665857" sldId="258"/>
            <ac:spMk id="12" creationId="{E6C29910-869B-2E55-5F30-1F5DA30C6A39}"/>
          </ac:spMkLst>
        </pc:spChg>
        <pc:spChg chg="del mod">
          <ac:chgData name="Socorro Alam (2029042)" userId="a987d1c3-883a-4112-a220-e9a7fe9be77f" providerId="ADAL" clId="{3117F646-0A15-8A43-98D5-E190F4F4B21B}" dt="2023-03-19T13:00:49.729" v="3401" actId="21"/>
          <ac:spMkLst>
            <pc:docMk/>
            <pc:sldMk cId="649665857" sldId="258"/>
            <ac:spMk id="15" creationId="{1B571A52-FC59-580A-B1A9-1FA320F91EED}"/>
          </ac:spMkLst>
        </pc:spChg>
        <pc:spChg chg="del mod">
          <ac:chgData name="Socorro Alam (2029042)" userId="a987d1c3-883a-4112-a220-e9a7fe9be77f" providerId="ADAL" clId="{3117F646-0A15-8A43-98D5-E190F4F4B21B}" dt="2023-03-19T13:01:02.705" v="3406" actId="21"/>
          <ac:spMkLst>
            <pc:docMk/>
            <pc:sldMk cId="649665857" sldId="258"/>
            <ac:spMk id="17" creationId="{2AEE272A-8590-0769-42AC-AC0E4FA6AFFF}"/>
          </ac:spMkLst>
        </pc:spChg>
        <pc:spChg chg="del mod">
          <ac:chgData name="Socorro Alam (2029042)" userId="a987d1c3-883a-4112-a220-e9a7fe9be77f" providerId="ADAL" clId="{3117F646-0A15-8A43-98D5-E190F4F4B21B}" dt="2023-03-19T13:01:19.652" v="3410" actId="21"/>
          <ac:spMkLst>
            <pc:docMk/>
            <pc:sldMk cId="649665857" sldId="258"/>
            <ac:spMk id="19" creationId="{4F144F33-E483-8619-579B-3B44414066E7}"/>
          </ac:spMkLst>
        </pc:spChg>
        <pc:spChg chg="del mod">
          <ac:chgData name="Socorro Alam (2029042)" userId="a987d1c3-883a-4112-a220-e9a7fe9be77f" providerId="ADAL" clId="{3117F646-0A15-8A43-98D5-E190F4F4B21B}" dt="2023-03-19T13:01:33.821" v="3415" actId="21"/>
          <ac:spMkLst>
            <pc:docMk/>
            <pc:sldMk cId="649665857" sldId="258"/>
            <ac:spMk id="21" creationId="{97E6B86D-58BD-C248-4F24-5762AB2BE0D4}"/>
          </ac:spMkLst>
        </pc:spChg>
        <pc:spChg chg="add del">
          <ac:chgData name="Socorro Alam (2029042)" userId="a987d1c3-883a-4112-a220-e9a7fe9be77f" providerId="ADAL" clId="{3117F646-0A15-8A43-98D5-E190F4F4B21B}" dt="2023-03-19T15:05:50.575" v="5853" actId="26606"/>
          <ac:spMkLst>
            <pc:docMk/>
            <pc:sldMk cId="649665857" sldId="258"/>
            <ac:spMk id="22" creationId="{39B4056F-1959-4627-A683-77F6C0603FCD}"/>
          </ac:spMkLst>
        </pc:spChg>
        <pc:spChg chg="add del">
          <ac:chgData name="Socorro Alam (2029042)" userId="a987d1c3-883a-4112-a220-e9a7fe9be77f" providerId="ADAL" clId="{3117F646-0A15-8A43-98D5-E190F4F4B21B}" dt="2023-03-19T15:05:50.575" v="5853" actId="26606"/>
          <ac:spMkLst>
            <pc:docMk/>
            <pc:sldMk cId="649665857" sldId="258"/>
            <ac:spMk id="23" creationId="{D8D7349B-C9FA-4FCE-A1FF-948F460A3A9A}"/>
          </ac:spMkLst>
        </pc:spChg>
        <pc:spChg chg="del mod">
          <ac:chgData name="Socorro Alam (2029042)" userId="a987d1c3-883a-4112-a220-e9a7fe9be77f" providerId="ADAL" clId="{3117F646-0A15-8A43-98D5-E190F4F4B21B}" dt="2023-03-19T13:01:55.460" v="3482" actId="21"/>
          <ac:spMkLst>
            <pc:docMk/>
            <pc:sldMk cId="649665857" sldId="258"/>
            <ac:spMk id="25" creationId="{7F90F4D5-1049-77B1-8392-EDA4B3F912BF}"/>
          </ac:spMkLst>
        </pc:spChg>
        <pc:spChg chg="mod">
          <ac:chgData name="Socorro Alam (2029042)" userId="a987d1c3-883a-4112-a220-e9a7fe9be77f" providerId="ADAL" clId="{3117F646-0A15-8A43-98D5-E190F4F4B21B}" dt="2023-03-19T15:05:50.575" v="5853" actId="26606"/>
          <ac:spMkLst>
            <pc:docMk/>
            <pc:sldMk cId="649665857" sldId="258"/>
            <ac:spMk id="27" creationId="{052E12D5-5F7D-7E51-2E1D-850C32A88D53}"/>
          </ac:spMkLst>
        </pc:spChg>
        <pc:spChg chg="add del mod">
          <ac:chgData name="Socorro Alam (2029042)" userId="a987d1c3-883a-4112-a220-e9a7fe9be77f" providerId="ADAL" clId="{3117F646-0A15-8A43-98D5-E190F4F4B21B}" dt="2023-03-19T13:04:57.721" v="3523" actId="478"/>
          <ac:spMkLst>
            <pc:docMk/>
            <pc:sldMk cId="649665857" sldId="258"/>
            <ac:spMk id="33" creationId="{07F3F573-38F5-D8B7-01F7-B184ADAEE358}"/>
          </ac:spMkLst>
        </pc:spChg>
        <pc:spChg chg="add del mod">
          <ac:chgData name="Socorro Alam (2029042)" userId="a987d1c3-883a-4112-a220-e9a7fe9be77f" providerId="ADAL" clId="{3117F646-0A15-8A43-98D5-E190F4F4B21B}" dt="2023-03-19T13:04:53.481" v="3522" actId="478"/>
          <ac:spMkLst>
            <pc:docMk/>
            <pc:sldMk cId="649665857" sldId="258"/>
            <ac:spMk id="34" creationId="{96D8D6A3-3348-1291-BDF9-3BFCD532BAAE}"/>
          </ac:spMkLst>
        </pc:spChg>
        <pc:spChg chg="add del">
          <ac:chgData name="Socorro Alam (2029042)" userId="a987d1c3-883a-4112-a220-e9a7fe9be77f" providerId="ADAL" clId="{3117F646-0A15-8A43-98D5-E190F4F4B21B}" dt="2023-03-19T15:05:50.525" v="5852" actId="26606"/>
          <ac:spMkLst>
            <pc:docMk/>
            <pc:sldMk cId="649665857" sldId="258"/>
            <ac:spMk id="40" creationId="{F64BBAA4-C62B-4146-B49F-FE4CC4655EE0}"/>
          </ac:spMkLst>
        </pc:spChg>
        <pc:spChg chg="add del">
          <ac:chgData name="Socorro Alam (2029042)" userId="a987d1c3-883a-4112-a220-e9a7fe9be77f" providerId="ADAL" clId="{3117F646-0A15-8A43-98D5-E190F4F4B21B}" dt="2023-03-19T15:05:50.525" v="5852" actId="26606"/>
          <ac:spMkLst>
            <pc:docMk/>
            <pc:sldMk cId="649665857" sldId="258"/>
            <ac:spMk id="44" creationId="{6BF36B24-6632-4516-9692-731462896C1F}"/>
          </ac:spMkLst>
        </pc:spChg>
        <pc:spChg chg="add">
          <ac:chgData name="Socorro Alam (2029042)" userId="a987d1c3-883a-4112-a220-e9a7fe9be77f" providerId="ADAL" clId="{3117F646-0A15-8A43-98D5-E190F4F4B21B}" dt="2023-03-19T15:05:50.575" v="5853" actId="26606"/>
          <ac:spMkLst>
            <pc:docMk/>
            <pc:sldMk cId="649665857" sldId="258"/>
            <ac:spMk id="46" creationId="{0AB6E427-3F73-4C06-A5D5-AE52C3883B50}"/>
          </ac:spMkLst>
        </pc:spChg>
        <pc:spChg chg="add">
          <ac:chgData name="Socorro Alam (2029042)" userId="a987d1c3-883a-4112-a220-e9a7fe9be77f" providerId="ADAL" clId="{3117F646-0A15-8A43-98D5-E190F4F4B21B}" dt="2023-03-19T15:05:50.575" v="5853" actId="26606"/>
          <ac:spMkLst>
            <pc:docMk/>
            <pc:sldMk cId="649665857" sldId="258"/>
            <ac:spMk id="47" creationId="{D8C9BDAA-0390-4B39-9B5C-BC95E5120DA4}"/>
          </ac:spMkLst>
        </pc:spChg>
        <pc:graphicFrameChg chg="add mod modGraphic">
          <ac:chgData name="Socorro Alam (2029042)" userId="a987d1c3-883a-4112-a220-e9a7fe9be77f" providerId="ADAL" clId="{3117F646-0A15-8A43-98D5-E190F4F4B21B}" dt="2023-03-19T15:05:50.575" v="5853" actId="26606"/>
          <ac:graphicFrameMkLst>
            <pc:docMk/>
            <pc:sldMk cId="649665857" sldId="258"/>
            <ac:graphicFrameMk id="35" creationId="{EE533021-DA3F-FE2B-E7F6-8FEF2FC26452}"/>
          </ac:graphicFrameMkLst>
        </pc:graphicFrameChg>
        <pc:cxnChg chg="add del mod">
          <ac:chgData name="Socorro Alam (2029042)" userId="a987d1c3-883a-4112-a220-e9a7fe9be77f" providerId="ADAL" clId="{3117F646-0A15-8A43-98D5-E190F4F4B21B}" dt="2023-03-19T13:00:04.745" v="3389" actId="21"/>
          <ac:cxnSpMkLst>
            <pc:docMk/>
            <pc:sldMk cId="649665857" sldId="258"/>
            <ac:cxnSpMk id="4" creationId="{EF51F2A7-C58A-60BA-1B0F-6B6FC622A6C2}"/>
          </ac:cxnSpMkLst>
        </pc:cxnChg>
        <pc:cxnChg chg="add del mod">
          <ac:chgData name="Socorro Alam (2029042)" userId="a987d1c3-883a-4112-a220-e9a7fe9be77f" providerId="ADAL" clId="{3117F646-0A15-8A43-98D5-E190F4F4B21B}" dt="2023-03-19T13:00:21.663" v="3394" actId="21"/>
          <ac:cxnSpMkLst>
            <pc:docMk/>
            <pc:sldMk cId="649665857" sldId="258"/>
            <ac:cxnSpMk id="7" creationId="{857705C0-C1C9-FBA4-951A-B0D4F5525C68}"/>
          </ac:cxnSpMkLst>
        </pc:cxnChg>
        <pc:cxnChg chg="add del mod">
          <ac:chgData name="Socorro Alam (2029042)" userId="a987d1c3-883a-4112-a220-e9a7fe9be77f" providerId="ADAL" clId="{3117F646-0A15-8A43-98D5-E190F4F4B21B}" dt="2023-03-19T13:00:37.663" v="3399" actId="21"/>
          <ac:cxnSpMkLst>
            <pc:docMk/>
            <pc:sldMk cId="649665857" sldId="258"/>
            <ac:cxnSpMk id="13" creationId="{F2DD8BC6-A407-A8C4-A4AF-7062621F8F04}"/>
          </ac:cxnSpMkLst>
        </pc:cxnChg>
        <pc:cxnChg chg="add del mod">
          <ac:chgData name="Socorro Alam (2029042)" userId="a987d1c3-883a-4112-a220-e9a7fe9be77f" providerId="ADAL" clId="{3117F646-0A15-8A43-98D5-E190F4F4B21B}" dt="2023-03-19T13:00:56.322" v="3404" actId="21"/>
          <ac:cxnSpMkLst>
            <pc:docMk/>
            <pc:sldMk cId="649665857" sldId="258"/>
            <ac:cxnSpMk id="18" creationId="{3D7E1A96-52C4-56BE-1971-9D49E0C0F07C}"/>
          </ac:cxnSpMkLst>
        </pc:cxnChg>
        <pc:cxnChg chg="add del">
          <ac:chgData name="Socorro Alam (2029042)" userId="a987d1c3-883a-4112-a220-e9a7fe9be77f" providerId="ADAL" clId="{3117F646-0A15-8A43-98D5-E190F4F4B21B}" dt="2023-03-19T15:05:50.575" v="5853" actId="26606"/>
          <ac:cxnSpMkLst>
            <pc:docMk/>
            <pc:sldMk cId="649665857" sldId="258"/>
            <ac:cxnSpMk id="24" creationId="{55646586-8E5D-4A2B-BDA9-01CE28AC89A1}"/>
          </ac:cxnSpMkLst>
        </pc:cxnChg>
        <pc:cxnChg chg="add del mod">
          <ac:chgData name="Socorro Alam (2029042)" userId="a987d1c3-883a-4112-a220-e9a7fe9be77f" providerId="ADAL" clId="{3117F646-0A15-8A43-98D5-E190F4F4B21B}" dt="2023-03-19T13:01:12.763" v="3408" actId="21"/>
          <ac:cxnSpMkLst>
            <pc:docMk/>
            <pc:sldMk cId="649665857" sldId="258"/>
            <ac:cxnSpMk id="28" creationId="{569CCD4B-0BD2-DDF5-5DA7-4FDAACA176F0}"/>
          </ac:cxnSpMkLst>
        </pc:cxnChg>
        <pc:cxnChg chg="add del mod">
          <ac:chgData name="Socorro Alam (2029042)" userId="a987d1c3-883a-4112-a220-e9a7fe9be77f" providerId="ADAL" clId="{3117F646-0A15-8A43-98D5-E190F4F4B21B}" dt="2023-03-19T13:01:27.381" v="3413" actId="21"/>
          <ac:cxnSpMkLst>
            <pc:docMk/>
            <pc:sldMk cId="649665857" sldId="258"/>
            <ac:cxnSpMk id="31" creationId="{63DB7CC8-6417-AA89-F30A-B39A513855A6}"/>
          </ac:cxnSpMkLst>
        </pc:cxnChg>
        <pc:cxnChg chg="add del">
          <ac:chgData name="Socorro Alam (2029042)" userId="a987d1c3-883a-4112-a220-e9a7fe9be77f" providerId="ADAL" clId="{3117F646-0A15-8A43-98D5-E190F4F4B21B}" dt="2023-03-19T15:05:50.525" v="5852" actId="26606"/>
          <ac:cxnSpMkLst>
            <pc:docMk/>
            <pc:sldMk cId="649665857" sldId="258"/>
            <ac:cxnSpMk id="42" creationId="{EEB57AA8-F021-480C-A9E2-F89913313611}"/>
          </ac:cxnSpMkLst>
        </pc:cxnChg>
        <pc:cxnChg chg="add">
          <ac:chgData name="Socorro Alam (2029042)" userId="a987d1c3-883a-4112-a220-e9a7fe9be77f" providerId="ADAL" clId="{3117F646-0A15-8A43-98D5-E190F4F4B21B}" dt="2023-03-19T15:05:50.575" v="5853" actId="26606"/>
          <ac:cxnSpMkLst>
            <pc:docMk/>
            <pc:sldMk cId="649665857" sldId="258"/>
            <ac:cxnSpMk id="48" creationId="{E04A321A-A039-4720-87B4-66A4210E0D57}"/>
          </ac:cxnSpMkLst>
        </pc:cxnChg>
      </pc:sldChg>
      <pc:sldChg chg="addSp delSp modSp new mod modNotesTx">
        <pc:chgData name="Socorro Alam (2029042)" userId="a987d1c3-883a-4112-a220-e9a7fe9be77f" providerId="ADAL" clId="{3117F646-0A15-8A43-98D5-E190F4F4B21B}" dt="2023-03-18T11:51:57.890" v="499" actId="20577"/>
        <pc:sldMkLst>
          <pc:docMk/>
          <pc:sldMk cId="623464976" sldId="260"/>
        </pc:sldMkLst>
        <pc:spChg chg="mod">
          <ac:chgData name="Socorro Alam (2029042)" userId="a987d1c3-883a-4112-a220-e9a7fe9be77f" providerId="ADAL" clId="{3117F646-0A15-8A43-98D5-E190F4F4B21B}" dt="2023-03-18T11:30:07.713" v="75" actId="1076"/>
          <ac:spMkLst>
            <pc:docMk/>
            <pc:sldMk cId="623464976" sldId="260"/>
            <ac:spMk id="2" creationId="{19C89DAD-DA26-01DF-1CBE-6E0027B94BCD}"/>
          </ac:spMkLst>
        </pc:spChg>
        <pc:spChg chg="del">
          <ac:chgData name="Socorro Alam (2029042)" userId="a987d1c3-883a-4112-a220-e9a7fe9be77f" providerId="ADAL" clId="{3117F646-0A15-8A43-98D5-E190F4F4B21B}" dt="2023-03-18T11:33:29.693" v="85" actId="931"/>
          <ac:spMkLst>
            <pc:docMk/>
            <pc:sldMk cId="623464976" sldId="260"/>
            <ac:spMk id="3" creationId="{83175DD9-7435-B6A5-2420-D398EA1AFC58}"/>
          </ac:spMkLst>
        </pc:spChg>
        <pc:spChg chg="add mod">
          <ac:chgData name="Socorro Alam (2029042)" userId="a987d1c3-883a-4112-a220-e9a7fe9be77f" providerId="ADAL" clId="{3117F646-0A15-8A43-98D5-E190F4F4B21B}" dt="2023-03-18T11:30:22.445" v="84" actId="20577"/>
          <ac:spMkLst>
            <pc:docMk/>
            <pc:sldMk cId="623464976" sldId="260"/>
            <ac:spMk id="4" creationId="{D885B5A2-F7F4-DE7F-743C-354B494F2B0C}"/>
          </ac:spMkLst>
        </pc:spChg>
        <pc:spChg chg="add del mod">
          <ac:chgData name="Socorro Alam (2029042)" userId="a987d1c3-883a-4112-a220-e9a7fe9be77f" providerId="ADAL" clId="{3117F646-0A15-8A43-98D5-E190F4F4B21B}" dt="2023-03-18T11:35:02.130" v="97" actId="478"/>
          <ac:spMkLst>
            <pc:docMk/>
            <pc:sldMk cId="623464976" sldId="260"/>
            <ac:spMk id="7" creationId="{41E71BE5-9A98-240C-289C-DD935FF14C03}"/>
          </ac:spMkLst>
        </pc:spChg>
        <pc:spChg chg="add del mod">
          <ac:chgData name="Socorro Alam (2029042)" userId="a987d1c3-883a-4112-a220-e9a7fe9be77f" providerId="ADAL" clId="{3117F646-0A15-8A43-98D5-E190F4F4B21B}" dt="2023-03-18T11:37:13.730" v="111" actId="21"/>
          <ac:spMkLst>
            <pc:docMk/>
            <pc:sldMk cId="623464976" sldId="260"/>
            <ac:spMk id="10" creationId="{37A804F1-FBFB-03A3-6969-63EF96664B41}"/>
          </ac:spMkLst>
        </pc:spChg>
        <pc:spChg chg="add del mod">
          <ac:chgData name="Socorro Alam (2029042)" userId="a987d1c3-883a-4112-a220-e9a7fe9be77f" providerId="ADAL" clId="{3117F646-0A15-8A43-98D5-E190F4F4B21B}" dt="2023-03-18T11:40:05.016" v="138" actId="21"/>
          <ac:spMkLst>
            <pc:docMk/>
            <pc:sldMk cId="623464976" sldId="260"/>
            <ac:spMk id="21" creationId="{21E1A5A1-31D6-F147-2679-7C89966A39FD}"/>
          </ac:spMkLst>
        </pc:spChg>
        <pc:spChg chg="add del mod">
          <ac:chgData name="Socorro Alam (2029042)" userId="a987d1c3-883a-4112-a220-e9a7fe9be77f" providerId="ADAL" clId="{3117F646-0A15-8A43-98D5-E190F4F4B21B}" dt="2023-03-18T11:41:21.456" v="154" actId="21"/>
          <ac:spMkLst>
            <pc:docMk/>
            <pc:sldMk cId="623464976" sldId="260"/>
            <ac:spMk id="24" creationId="{57DC095C-6B56-58AD-9E4C-EA48854BBA16}"/>
          </ac:spMkLst>
        </pc:spChg>
        <pc:spChg chg="add del mod">
          <ac:chgData name="Socorro Alam (2029042)" userId="a987d1c3-883a-4112-a220-e9a7fe9be77f" providerId="ADAL" clId="{3117F646-0A15-8A43-98D5-E190F4F4B21B}" dt="2023-03-18T11:42:22.642" v="162" actId="21"/>
          <ac:spMkLst>
            <pc:docMk/>
            <pc:sldMk cId="623464976" sldId="260"/>
            <ac:spMk id="27" creationId="{86C31CAF-9E8A-7836-DA34-338E35933AB3}"/>
          </ac:spMkLst>
        </pc:spChg>
        <pc:spChg chg="add del mod">
          <ac:chgData name="Socorro Alam (2029042)" userId="a987d1c3-883a-4112-a220-e9a7fe9be77f" providerId="ADAL" clId="{3117F646-0A15-8A43-98D5-E190F4F4B21B}" dt="2023-03-18T11:43:44.421" v="174" actId="21"/>
          <ac:spMkLst>
            <pc:docMk/>
            <pc:sldMk cId="623464976" sldId="260"/>
            <ac:spMk id="30" creationId="{5D9D1E75-5607-CBEF-5F06-973596E1E938}"/>
          </ac:spMkLst>
        </pc:spChg>
        <pc:spChg chg="add del mod">
          <ac:chgData name="Socorro Alam (2029042)" userId="a987d1c3-883a-4112-a220-e9a7fe9be77f" providerId="ADAL" clId="{3117F646-0A15-8A43-98D5-E190F4F4B21B}" dt="2023-03-18T11:45:10.323" v="191" actId="21"/>
          <ac:spMkLst>
            <pc:docMk/>
            <pc:sldMk cId="623464976" sldId="260"/>
            <ac:spMk id="33" creationId="{49120C0A-BF30-3720-79A1-DAECA20B76AC}"/>
          </ac:spMkLst>
        </pc:spChg>
        <pc:picChg chg="add mod">
          <ac:chgData name="Socorro Alam (2029042)" userId="a987d1c3-883a-4112-a220-e9a7fe9be77f" providerId="ADAL" clId="{3117F646-0A15-8A43-98D5-E190F4F4B21B}" dt="2023-03-18T11:35:31.217" v="100" actId="14100"/>
          <ac:picMkLst>
            <pc:docMk/>
            <pc:sldMk cId="623464976" sldId="260"/>
            <ac:picMk id="6" creationId="{42C0E7C8-E1D8-8069-EE73-22B6E084AC17}"/>
          </ac:picMkLst>
        </pc:picChg>
        <pc:picChg chg="add mod">
          <ac:chgData name="Socorro Alam (2029042)" userId="a987d1c3-883a-4112-a220-e9a7fe9be77f" providerId="ADAL" clId="{3117F646-0A15-8A43-98D5-E190F4F4B21B}" dt="2023-03-18T11:37:05.494" v="109" actId="14100"/>
          <ac:picMkLst>
            <pc:docMk/>
            <pc:sldMk cId="623464976" sldId="260"/>
            <ac:picMk id="9" creationId="{681E7BCB-9F5B-6763-7181-D1D11270298F}"/>
          </ac:picMkLst>
        </pc:picChg>
        <pc:picChg chg="add mod">
          <ac:chgData name="Socorro Alam (2029042)" userId="a987d1c3-883a-4112-a220-e9a7fe9be77f" providerId="ADAL" clId="{3117F646-0A15-8A43-98D5-E190F4F4B21B}" dt="2023-03-18T11:37:47.952" v="115" actId="1076"/>
          <ac:picMkLst>
            <pc:docMk/>
            <pc:sldMk cId="623464976" sldId="260"/>
            <ac:picMk id="12" creationId="{47E354FD-8818-99E2-D521-C93E77191F99}"/>
          </ac:picMkLst>
        </pc:picChg>
        <pc:picChg chg="add del mod">
          <ac:chgData name="Socorro Alam (2029042)" userId="a987d1c3-883a-4112-a220-e9a7fe9be77f" providerId="ADAL" clId="{3117F646-0A15-8A43-98D5-E190F4F4B21B}" dt="2023-03-18T11:38:34.802" v="122" actId="21"/>
          <ac:picMkLst>
            <pc:docMk/>
            <pc:sldMk cId="623464976" sldId="260"/>
            <ac:picMk id="14" creationId="{37ECFD34-E773-85C0-D58B-57E3B2FCF6E1}"/>
          </ac:picMkLst>
        </pc:picChg>
        <pc:picChg chg="add del mod">
          <ac:chgData name="Socorro Alam (2029042)" userId="a987d1c3-883a-4112-a220-e9a7fe9be77f" providerId="ADAL" clId="{3117F646-0A15-8A43-98D5-E190F4F4B21B}" dt="2023-03-18T11:38:34.802" v="122" actId="21"/>
          <ac:picMkLst>
            <pc:docMk/>
            <pc:sldMk cId="623464976" sldId="260"/>
            <ac:picMk id="16" creationId="{672BC6AE-BE18-B24A-7A23-082D6ECA88FF}"/>
          </ac:picMkLst>
        </pc:picChg>
        <pc:picChg chg="add mod">
          <ac:chgData name="Socorro Alam (2029042)" userId="a987d1c3-883a-4112-a220-e9a7fe9be77f" providerId="ADAL" clId="{3117F646-0A15-8A43-98D5-E190F4F4B21B}" dt="2023-03-18T11:39:13.369" v="130" actId="14100"/>
          <ac:picMkLst>
            <pc:docMk/>
            <pc:sldMk cId="623464976" sldId="260"/>
            <ac:picMk id="18" creationId="{A3A63F44-1FA2-D035-6253-799C76BDD29C}"/>
          </ac:picMkLst>
        </pc:picChg>
        <pc:picChg chg="add del mod">
          <ac:chgData name="Socorro Alam (2029042)" userId="a987d1c3-883a-4112-a220-e9a7fe9be77f" providerId="ADAL" clId="{3117F646-0A15-8A43-98D5-E190F4F4B21B}" dt="2023-03-18T11:40:05.016" v="138" actId="21"/>
          <ac:picMkLst>
            <pc:docMk/>
            <pc:sldMk cId="623464976" sldId="260"/>
            <ac:picMk id="20" creationId="{20B305DD-DE1B-EE09-F501-79831658DA79}"/>
          </ac:picMkLst>
        </pc:picChg>
        <pc:picChg chg="add mod">
          <ac:chgData name="Socorro Alam (2029042)" userId="a987d1c3-883a-4112-a220-e9a7fe9be77f" providerId="ADAL" clId="{3117F646-0A15-8A43-98D5-E190F4F4B21B}" dt="2023-03-18T11:41:30.380" v="155" actId="14100"/>
          <ac:picMkLst>
            <pc:docMk/>
            <pc:sldMk cId="623464976" sldId="260"/>
            <ac:picMk id="23" creationId="{B5DD48BB-ACA8-883C-7ED8-6C6209F02F11}"/>
          </ac:picMkLst>
        </pc:picChg>
        <pc:picChg chg="add del mod">
          <ac:chgData name="Socorro Alam (2029042)" userId="a987d1c3-883a-4112-a220-e9a7fe9be77f" providerId="ADAL" clId="{3117F646-0A15-8A43-98D5-E190F4F4B21B}" dt="2023-03-18T11:42:22.642" v="162" actId="21"/>
          <ac:picMkLst>
            <pc:docMk/>
            <pc:sldMk cId="623464976" sldId="260"/>
            <ac:picMk id="26" creationId="{FCC9D6F6-14C1-FAC5-D932-9854CEADB7CD}"/>
          </ac:picMkLst>
        </pc:picChg>
        <pc:picChg chg="add del mod">
          <ac:chgData name="Socorro Alam (2029042)" userId="a987d1c3-883a-4112-a220-e9a7fe9be77f" providerId="ADAL" clId="{3117F646-0A15-8A43-98D5-E190F4F4B21B}" dt="2023-03-18T11:43:44.421" v="174" actId="21"/>
          <ac:picMkLst>
            <pc:docMk/>
            <pc:sldMk cId="623464976" sldId="260"/>
            <ac:picMk id="29" creationId="{A0104483-5CF6-D05F-1EF3-1E75DEF74814}"/>
          </ac:picMkLst>
        </pc:picChg>
        <pc:picChg chg="add mod">
          <ac:chgData name="Socorro Alam (2029042)" userId="a987d1c3-883a-4112-a220-e9a7fe9be77f" providerId="ADAL" clId="{3117F646-0A15-8A43-98D5-E190F4F4B21B}" dt="2023-03-18T11:44:49.918" v="187" actId="14100"/>
          <ac:picMkLst>
            <pc:docMk/>
            <pc:sldMk cId="623464976" sldId="260"/>
            <ac:picMk id="32" creationId="{AB2977D2-BF91-80A9-C444-2DE91B80BE3A}"/>
          </ac:picMkLst>
        </pc:picChg>
      </pc:sldChg>
      <pc:sldChg chg="addSp delSp modSp new mod">
        <pc:chgData name="Socorro Alam (2029042)" userId="a987d1c3-883a-4112-a220-e9a7fe9be77f" providerId="ADAL" clId="{3117F646-0A15-8A43-98D5-E190F4F4B21B}" dt="2023-03-18T12:42:48.517" v="2735" actId="27636"/>
        <pc:sldMkLst>
          <pc:docMk/>
          <pc:sldMk cId="2719356118" sldId="261"/>
        </pc:sldMkLst>
        <pc:spChg chg="del mod">
          <ac:chgData name="Socorro Alam (2029042)" userId="a987d1c3-883a-4112-a220-e9a7fe9be77f" providerId="ADAL" clId="{3117F646-0A15-8A43-98D5-E190F4F4B21B}" dt="2023-03-18T11:52:36.651" v="506" actId="21"/>
          <ac:spMkLst>
            <pc:docMk/>
            <pc:sldMk cId="2719356118" sldId="261"/>
            <ac:spMk id="2" creationId="{0560EF1F-1BE9-F692-4E0C-29753F227D46}"/>
          </ac:spMkLst>
        </pc:spChg>
        <pc:spChg chg="mod">
          <ac:chgData name="Socorro Alam (2029042)" userId="a987d1c3-883a-4112-a220-e9a7fe9be77f" providerId="ADAL" clId="{3117F646-0A15-8A43-98D5-E190F4F4B21B}" dt="2023-03-18T12:41:57.095" v="2729" actId="20577"/>
          <ac:spMkLst>
            <pc:docMk/>
            <pc:sldMk cId="2719356118" sldId="261"/>
            <ac:spMk id="3" creationId="{A23E4644-EED2-E65C-A35F-4C9D9BBCEB98}"/>
          </ac:spMkLst>
        </pc:spChg>
        <pc:spChg chg="add del mod">
          <ac:chgData name="Socorro Alam (2029042)" userId="a987d1c3-883a-4112-a220-e9a7fe9be77f" providerId="ADAL" clId="{3117F646-0A15-8A43-98D5-E190F4F4B21B}" dt="2023-03-18T12:03:09.271" v="539"/>
          <ac:spMkLst>
            <pc:docMk/>
            <pc:sldMk cId="2719356118" sldId="261"/>
            <ac:spMk id="4" creationId="{1C666ACD-E6F0-7F3D-A1BD-78933E8865B1}"/>
          </ac:spMkLst>
        </pc:spChg>
        <pc:spChg chg="add del mod">
          <ac:chgData name="Socorro Alam (2029042)" userId="a987d1c3-883a-4112-a220-e9a7fe9be77f" providerId="ADAL" clId="{3117F646-0A15-8A43-98D5-E190F4F4B21B}" dt="2023-03-18T12:03:37.852" v="549" actId="21"/>
          <ac:spMkLst>
            <pc:docMk/>
            <pc:sldMk cId="2719356118" sldId="261"/>
            <ac:spMk id="6" creationId="{8B9443BF-957D-D883-3BDC-5877196A4FFF}"/>
          </ac:spMkLst>
        </pc:spChg>
        <pc:spChg chg="add del mod">
          <ac:chgData name="Socorro Alam (2029042)" userId="a987d1c3-883a-4112-a220-e9a7fe9be77f" providerId="ADAL" clId="{3117F646-0A15-8A43-98D5-E190F4F4B21B}" dt="2023-03-18T12:03:25.150" v="546" actId="21"/>
          <ac:spMkLst>
            <pc:docMk/>
            <pc:sldMk cId="2719356118" sldId="261"/>
            <ac:spMk id="7" creationId="{9E93ED82-C30C-7969-A409-FF9EB67DBFCA}"/>
          </ac:spMkLst>
        </pc:spChg>
        <pc:spChg chg="add del mod">
          <ac:chgData name="Socorro Alam (2029042)" userId="a987d1c3-883a-4112-a220-e9a7fe9be77f" providerId="ADAL" clId="{3117F646-0A15-8A43-98D5-E190F4F4B21B}" dt="2023-03-18T12:03:48.482" v="552" actId="21"/>
          <ac:spMkLst>
            <pc:docMk/>
            <pc:sldMk cId="2719356118" sldId="261"/>
            <ac:spMk id="8" creationId="{83787852-DC5A-EA03-8A2D-3B0967E4546B}"/>
          </ac:spMkLst>
        </pc:spChg>
        <pc:spChg chg="add del mod">
          <ac:chgData name="Socorro Alam (2029042)" userId="a987d1c3-883a-4112-a220-e9a7fe9be77f" providerId="ADAL" clId="{3117F646-0A15-8A43-98D5-E190F4F4B21B}" dt="2023-03-18T12:04:15.352" v="555" actId="21"/>
          <ac:spMkLst>
            <pc:docMk/>
            <pc:sldMk cId="2719356118" sldId="261"/>
            <ac:spMk id="9" creationId="{56B8ADAB-95B5-C070-32E0-63CC8619FA8D}"/>
          </ac:spMkLst>
        </pc:spChg>
        <pc:spChg chg="add mod">
          <ac:chgData name="Socorro Alam (2029042)" userId="a987d1c3-883a-4112-a220-e9a7fe9be77f" providerId="ADAL" clId="{3117F646-0A15-8A43-98D5-E190F4F4B21B}" dt="2023-03-18T12:42:48.517" v="2735" actId="27636"/>
          <ac:spMkLst>
            <pc:docMk/>
            <pc:sldMk cId="2719356118" sldId="261"/>
            <ac:spMk id="10" creationId="{76832A78-32A8-27F9-C206-703E6E56640D}"/>
          </ac:spMkLst>
        </pc:spChg>
        <pc:picChg chg="add del">
          <ac:chgData name="Socorro Alam (2029042)" userId="a987d1c3-883a-4112-a220-e9a7fe9be77f" providerId="ADAL" clId="{3117F646-0A15-8A43-98D5-E190F4F4B21B}" dt="2023-03-18T12:03:16.479" v="541"/>
          <ac:picMkLst>
            <pc:docMk/>
            <pc:sldMk cId="2719356118" sldId="261"/>
            <ac:picMk id="5" creationId="{1735D106-5487-0747-CD57-8111B2C74C9E}"/>
          </ac:picMkLst>
        </pc:picChg>
      </pc:sldChg>
      <pc:sldChg chg="modSp new mod">
        <pc:chgData name="Socorro Alam (2029042)" userId="a987d1c3-883a-4112-a220-e9a7fe9be77f" providerId="ADAL" clId="{3117F646-0A15-8A43-98D5-E190F4F4B21B}" dt="2023-03-18T12:51:48.074" v="3248" actId="20577"/>
        <pc:sldMkLst>
          <pc:docMk/>
          <pc:sldMk cId="969579223" sldId="262"/>
        </pc:sldMkLst>
        <pc:spChg chg="mod">
          <ac:chgData name="Socorro Alam (2029042)" userId="a987d1c3-883a-4112-a220-e9a7fe9be77f" providerId="ADAL" clId="{3117F646-0A15-8A43-98D5-E190F4F4B21B}" dt="2023-03-18T12:44:27.114" v="2760" actId="20577"/>
          <ac:spMkLst>
            <pc:docMk/>
            <pc:sldMk cId="969579223" sldId="262"/>
            <ac:spMk id="2" creationId="{FE21CA17-C896-7D50-7087-2B678929FAB5}"/>
          </ac:spMkLst>
        </pc:spChg>
        <pc:spChg chg="mod">
          <ac:chgData name="Socorro Alam (2029042)" userId="a987d1c3-883a-4112-a220-e9a7fe9be77f" providerId="ADAL" clId="{3117F646-0A15-8A43-98D5-E190F4F4B21B}" dt="2023-03-18T12:51:48.074" v="3248" actId="20577"/>
          <ac:spMkLst>
            <pc:docMk/>
            <pc:sldMk cId="969579223" sldId="262"/>
            <ac:spMk id="3" creationId="{0C6A9F35-C77B-8839-EC3F-E3B6379A307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CB70B2-0ADC-5B48-82D1-2A16FFA777FD}" type="datetimeFigureOut">
              <a:rPr lang="en-US" smtClean="0"/>
              <a:t>3/19/23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FC9B13-7D58-DC4D-9B7A-CD455DBBAD80}" type="slidenum">
              <a:rPr lang="en-US" smtClean="0"/>
              <a:t>‹#›</a:t>
            </a:fld>
            <a:endParaRPr lang="en-US"/>
          </a:p>
        </p:txBody>
      </p:sp>
    </p:spTree>
    <p:extLst>
      <p:ext uri="{BB962C8B-B14F-4D97-AF65-F5344CB8AC3E}">
        <p14:creationId xmlns:p14="http://schemas.microsoft.com/office/powerpoint/2010/main" val="2774513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Start assessing the four (4) articles chosen after screening, with the citation included, the Themes is also collected from each articles. From this results, we try and explain about each themes. Inclusion and exclusion will be mention and in the end we compare each articles that has been selected.</a:t>
            </a:r>
          </a:p>
        </p:txBody>
      </p:sp>
      <p:sp>
        <p:nvSpPr>
          <p:cNvPr id="4" name="Slide Number Placeholder 3"/>
          <p:cNvSpPr>
            <a:spLocks noGrp="1"/>
          </p:cNvSpPr>
          <p:nvPr>
            <p:ph type="sldNum" sz="quarter" idx="5"/>
          </p:nvPr>
        </p:nvSpPr>
        <p:spPr/>
        <p:txBody>
          <a:bodyPr/>
          <a:lstStyle/>
          <a:p>
            <a:fld id="{68FC9B13-7D58-DC4D-9B7A-CD455DBBAD80}" type="slidenum">
              <a:rPr lang="en-US" smtClean="0"/>
              <a:t>5</a:t>
            </a:fld>
            <a:endParaRPr lang="en-US"/>
          </a:p>
        </p:txBody>
      </p:sp>
    </p:spTree>
    <p:extLst>
      <p:ext uri="{BB962C8B-B14F-4D97-AF65-F5344CB8AC3E}">
        <p14:creationId xmlns:p14="http://schemas.microsoft.com/office/powerpoint/2010/main" val="789256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3/19/23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3094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3/19/23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85627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3/19/23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7017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3/19/23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7013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3/19/23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6667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3/19/23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9710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3/19/23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36710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3/19/23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68312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3/19/23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39728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3/19/23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2025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3/19/23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37016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3/19/23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489942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ourses.lumenlearning.com/suny-lifespandevelopment/chapter/obesity/"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pixabay.com/en/cost-dollar-finance-money-business-1174930/" TargetMode="External"/><Relationship Id="rId13" Type="http://schemas.openxmlformats.org/officeDocument/2006/relationships/image" Target="../media/image8.png"/><Relationship Id="rId3" Type="http://schemas.openxmlformats.org/officeDocument/2006/relationships/image" Target="../media/image3.jpg"/><Relationship Id="rId7" Type="http://schemas.openxmlformats.org/officeDocument/2006/relationships/image" Target="../media/image5.jpg"/><Relationship Id="rId12" Type="http://schemas.openxmlformats.org/officeDocument/2006/relationships/hyperlink" Target="http://www.progressive-charlestown.com/2018/12/why-mediterranean-diet-works.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gameblast.com.br/2018/08/analise-state-of-mind-ps4-pc-switch.html" TargetMode="External"/><Relationship Id="rId11" Type="http://schemas.openxmlformats.org/officeDocument/2006/relationships/image" Target="../media/image7.jpg"/><Relationship Id="rId5" Type="http://schemas.openxmlformats.org/officeDocument/2006/relationships/image" Target="../media/image4.jpg"/><Relationship Id="rId10" Type="http://schemas.openxmlformats.org/officeDocument/2006/relationships/hyperlink" Target="https://pixabay.com/ko/%EC%8B%9C%EA%B0%84-%EC%8B%9C%EA%B3%84-%EB%B6%84-%EB%A7%88%EA%B0%90-%EC%9D%BC%EC%A0%95-%EB%82%A0%EC%A7%9C-375628/" TargetMode="External"/><Relationship Id="rId4" Type="http://schemas.openxmlformats.org/officeDocument/2006/relationships/hyperlink" Target="https://blocs.xtec.cat/blogescola/2018/11/12/habits-de-vida-saludables/kids-practicing-different-sports-and-physical-activities-in-physical-education-class-gym-and-outdoors-children-playing-football-table-tennis-basketball-and-doing-athletic-exercises/" TargetMode="External"/><Relationship Id="rId9" Type="http://schemas.openxmlformats.org/officeDocument/2006/relationships/image" Target="../media/image6.jpg"/><Relationship Id="rId14" Type="http://schemas.openxmlformats.org/officeDocument/2006/relationships/hyperlink" Target="https://www.pngall.com/gender-png/download/50414"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1080/09638288.2020.1773944" TargetMode="External"/><Relationship Id="rId2" Type="http://schemas.openxmlformats.org/officeDocument/2006/relationships/hyperlink" Target="https://doi.org/" TargetMode="External"/><Relationship Id="rId1" Type="http://schemas.openxmlformats.org/officeDocument/2006/relationships/slideLayout" Target="../slideLayouts/slideLayout2.xml"/><Relationship Id="rId4" Type="http://schemas.openxmlformats.org/officeDocument/2006/relationships/hyperlink" Target="https://doi/"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D9FF035-6367-736E-8E06-BE6DEF33AE13}"/>
              </a:ext>
            </a:extLst>
          </p:cNvPr>
          <p:cNvPicPr>
            <a:picLocks noChangeAspect="1"/>
          </p:cNvPicPr>
          <p:nvPr/>
        </p:nvPicPr>
        <p:blipFill rotWithShape="1">
          <a:blip r:embed="rId2"/>
          <a:srcRect l="26842" r="22465"/>
          <a:stretch/>
        </p:blipFill>
        <p:spPr>
          <a:xfrm>
            <a:off x="-1" y="1"/>
            <a:ext cx="4635315" cy="6857999"/>
          </a:xfrm>
          <a:prstGeom prst="rect">
            <a:avLst/>
          </a:prstGeom>
        </p:spPr>
      </p:pic>
      <p:cxnSp>
        <p:nvCxnSpPr>
          <p:cNvPr id="11" name="Straight Connector 10">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0AEEEFE6-E71F-962C-42C2-218E6300227D}"/>
              </a:ext>
            </a:extLst>
          </p:cNvPr>
          <p:cNvSpPr>
            <a:spLocks noGrp="1"/>
          </p:cNvSpPr>
          <p:nvPr>
            <p:ph type="ctrTitle"/>
          </p:nvPr>
        </p:nvSpPr>
        <p:spPr>
          <a:xfrm>
            <a:off x="4754880" y="758952"/>
            <a:ext cx="6400800" cy="3566160"/>
          </a:xfrm>
        </p:spPr>
        <p:txBody>
          <a:bodyPr>
            <a:normAutofit fontScale="90000"/>
          </a:bodyPr>
          <a:lstStyle/>
          <a:p>
            <a:r>
              <a:rPr lang="en-US" sz="1800" dirty="0"/>
              <a:t>                        </a:t>
            </a:r>
            <a:br>
              <a:rPr lang="en-US" sz="2000" dirty="0"/>
            </a:br>
            <a:br>
              <a:rPr lang="en-US" sz="2000" dirty="0"/>
            </a:br>
            <a:br>
              <a:rPr lang="en-US" sz="1800" dirty="0"/>
            </a:br>
            <a:br>
              <a:rPr lang="en-US" sz="1800" dirty="0"/>
            </a:br>
            <a:r>
              <a:rPr lang="en-US" sz="1800" dirty="0"/>
              <a:t>                      ONLINE VIVA VOCE EXAMINATION</a:t>
            </a:r>
            <a:br>
              <a:rPr lang="en-US" sz="1800" dirty="0"/>
            </a:br>
            <a:br>
              <a:rPr lang="en-US" sz="1800" dirty="0"/>
            </a:br>
            <a:br>
              <a:rPr lang="en-US" sz="1800" dirty="0"/>
            </a:br>
            <a:br>
              <a:rPr lang="en-US" sz="1800" dirty="0"/>
            </a:br>
            <a:r>
              <a:rPr lang="en-US" sz="1800" dirty="0"/>
              <a:t>SOCORRO ALAM</a:t>
            </a:r>
            <a:br>
              <a:rPr lang="en-US" sz="1800" dirty="0"/>
            </a:br>
            <a:r>
              <a:rPr lang="en-US" sz="1800" dirty="0"/>
              <a:t>ID NO: 2029042</a:t>
            </a:r>
            <a:br>
              <a:rPr lang="en-US" sz="1800" dirty="0"/>
            </a:br>
            <a:br>
              <a:rPr lang="en-US" sz="1800" dirty="0"/>
            </a:br>
            <a:br>
              <a:rPr lang="en-US" sz="1800" dirty="0"/>
            </a:br>
            <a:br>
              <a:rPr lang="en-US" sz="1800" dirty="0"/>
            </a:br>
            <a:r>
              <a:rPr lang="en-US" sz="1800" dirty="0"/>
              <a:t>MODULE:  INTRODUCTION TO RESEARCH</a:t>
            </a:r>
            <a:br>
              <a:rPr lang="en-US" sz="1800" dirty="0"/>
            </a:br>
            <a:br>
              <a:rPr lang="en-US" sz="1800" dirty="0"/>
            </a:br>
            <a:r>
              <a:rPr lang="en-US" sz="1800" dirty="0"/>
              <a:t>MODULE CODE:  BMHP5005_BIRM</a:t>
            </a:r>
            <a:br>
              <a:rPr lang="en-US" sz="1800" dirty="0"/>
            </a:br>
            <a:br>
              <a:rPr lang="en-US" sz="1800" dirty="0"/>
            </a:br>
            <a:br>
              <a:rPr lang="en-US" sz="1800" dirty="0"/>
            </a:br>
            <a:br>
              <a:rPr lang="en-US" sz="1800" dirty="0"/>
            </a:br>
            <a:br>
              <a:rPr lang="en-US" sz="1800" dirty="0"/>
            </a:br>
            <a:br>
              <a:rPr lang="en-US" sz="1800" dirty="0"/>
            </a:br>
            <a:r>
              <a:rPr lang="en-US" sz="1800" dirty="0"/>
              <a:t>LECTURER:  DR. FAHAD KHAN</a:t>
            </a:r>
          </a:p>
        </p:txBody>
      </p:sp>
    </p:spTree>
    <p:extLst>
      <p:ext uri="{BB962C8B-B14F-4D97-AF65-F5344CB8AC3E}">
        <p14:creationId xmlns:p14="http://schemas.microsoft.com/office/powerpoint/2010/main" val="1616637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BBC106-F35F-FA0E-4754-1271E43F03EB}"/>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3800">
                <a:solidFill>
                  <a:srgbClr val="FFFFFF"/>
                </a:solidFill>
              </a:rPr>
              <a:t>               OBESITY AMONG ADULTS AND BARRIERS IN UK</a:t>
            </a:r>
          </a:p>
        </p:txBody>
      </p:sp>
      <p:cxnSp>
        <p:nvCxnSpPr>
          <p:cNvPr id="17" name="Straight Connector 16">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79432776-A780-C7F7-E58B-CEA46A7ED010}"/>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1401" r="1630" b="-1"/>
          <a:stretch/>
        </p:blipFill>
        <p:spPr>
          <a:xfrm>
            <a:off x="4635095" y="10"/>
            <a:ext cx="7556889" cy="6857990"/>
          </a:xfrm>
          <a:prstGeom prst="rect">
            <a:avLst/>
          </a:prstGeom>
        </p:spPr>
      </p:pic>
      <p:sp>
        <p:nvSpPr>
          <p:cNvPr id="6" name="TextBox 5">
            <a:extLst>
              <a:ext uri="{FF2B5EF4-FFF2-40B4-BE49-F238E27FC236}">
                <a16:creationId xmlns:a16="http://schemas.microsoft.com/office/drawing/2014/main" id="{F2D22D64-2069-3C3E-20AD-22CCA12E50F7}"/>
              </a:ext>
            </a:extLst>
          </p:cNvPr>
          <p:cNvSpPr txBox="1"/>
          <p:nvPr/>
        </p:nvSpPr>
        <p:spPr>
          <a:xfrm>
            <a:off x="9322288" y="6657945"/>
            <a:ext cx="286969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urses.lumenlearning.com/suny-lifespandevelopment/chapter/obesity/">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
        <p:nvSpPr>
          <p:cNvPr id="3" name="TextBox 2">
            <a:extLst>
              <a:ext uri="{FF2B5EF4-FFF2-40B4-BE49-F238E27FC236}">
                <a16:creationId xmlns:a16="http://schemas.microsoft.com/office/drawing/2014/main" id="{7BAEB68D-15F8-F808-61B7-78480D022A06}"/>
              </a:ext>
            </a:extLst>
          </p:cNvPr>
          <p:cNvSpPr txBox="1"/>
          <p:nvPr/>
        </p:nvSpPr>
        <p:spPr>
          <a:xfrm>
            <a:off x="622798" y="3852672"/>
            <a:ext cx="3383280" cy="600164"/>
          </a:xfrm>
          <a:prstGeom prst="rect">
            <a:avLst/>
          </a:prstGeom>
          <a:noFill/>
        </p:spPr>
        <p:txBody>
          <a:bodyPr wrap="square" rtlCol="0">
            <a:spAutoFit/>
          </a:bodyPr>
          <a:lstStyle/>
          <a:p>
            <a:r>
              <a:rPr lang="en-US" sz="1100" dirty="0"/>
              <a:t>AIMS: To develop strategy, will power, and improved any intrusion for people who is willing to lose weight and live a healthy life.</a:t>
            </a:r>
          </a:p>
        </p:txBody>
      </p:sp>
    </p:spTree>
    <p:extLst>
      <p:ext uri="{BB962C8B-B14F-4D97-AF65-F5344CB8AC3E}">
        <p14:creationId xmlns:p14="http://schemas.microsoft.com/office/powerpoint/2010/main" val="159325972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39">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7" name="Rectangle 41">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AAA18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C799EA8-CF3F-AAF0-C179-DE13ED56638D}"/>
              </a:ext>
            </a:extLst>
          </p:cNvPr>
          <p:cNvSpPr>
            <a:spLocks noGrp="1"/>
          </p:cNvSpPr>
          <p:nvPr>
            <p:ph type="title"/>
          </p:nvPr>
        </p:nvSpPr>
        <p:spPr>
          <a:xfrm>
            <a:off x="492370" y="516836"/>
            <a:ext cx="3084844" cy="1961086"/>
          </a:xfrm>
        </p:spPr>
        <p:txBody>
          <a:bodyPr vert="horz" lIns="91440" tIns="45720" rIns="91440" bIns="45720" rtlCol="0" anchor="b">
            <a:normAutofit/>
          </a:bodyPr>
          <a:lstStyle/>
          <a:p>
            <a:r>
              <a:rPr lang="en-US" sz="3400">
                <a:solidFill>
                  <a:srgbClr val="FFFFFF"/>
                </a:solidFill>
              </a:rPr>
              <a:t>                   METHODOLOGY</a:t>
            </a:r>
            <a:br>
              <a:rPr lang="en-US" sz="3400">
                <a:solidFill>
                  <a:srgbClr val="FFFFFF"/>
                </a:solidFill>
              </a:rPr>
            </a:br>
            <a:endParaRPr lang="en-US" sz="3400">
              <a:solidFill>
                <a:srgbClr val="FFFFFF"/>
              </a:solidFill>
            </a:endParaRPr>
          </a:p>
        </p:txBody>
      </p:sp>
      <p:cxnSp>
        <p:nvCxnSpPr>
          <p:cNvPr id="48" name="Straight Connector 43">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052E12D5-5F7D-7E51-2E1D-850C32A88D53}"/>
              </a:ext>
            </a:extLst>
          </p:cNvPr>
          <p:cNvSpPr txBox="1"/>
          <p:nvPr/>
        </p:nvSpPr>
        <p:spPr>
          <a:xfrm>
            <a:off x="571752" y="2799654"/>
            <a:ext cx="3005462" cy="3189665"/>
          </a:xfrm>
          <a:prstGeom prst="rect">
            <a:avLst/>
          </a:prstGeom>
        </p:spPr>
        <p:txBody>
          <a:bodyPr vert="horz" lIns="0" tIns="45720" rIns="0" bIns="45720" rtlCol="0">
            <a:normAutofit/>
          </a:bodyPr>
          <a:lstStyle/>
          <a:p>
            <a:pPr>
              <a:lnSpc>
                <a:spcPct val="90000"/>
              </a:lnSpc>
              <a:spcAft>
                <a:spcPts val="600"/>
              </a:spcAft>
              <a:buFont typeface="Calibri" panose="020F0502020204030204" pitchFamily="34" charset="0"/>
            </a:pPr>
            <a:r>
              <a:rPr lang="en-US" sz="1100">
                <a:solidFill>
                  <a:srgbClr val="FFFFFF"/>
                </a:solidFill>
              </a:rPr>
              <a:t>Systematic review is a well plan review to answer specific research, question. Using systematic &amp; methodology to identify, select, &amp; critically evaluate results of the studies included in the specified article.</a:t>
            </a:r>
          </a:p>
          <a:p>
            <a:pPr>
              <a:lnSpc>
                <a:spcPct val="90000"/>
              </a:lnSpc>
              <a:spcAft>
                <a:spcPts val="600"/>
              </a:spcAft>
              <a:buFont typeface="Calibri" panose="020F0502020204030204" pitchFamily="34" charset="0"/>
            </a:pPr>
            <a:endParaRPr lang="en-US" sz="1100">
              <a:solidFill>
                <a:srgbClr val="FFFFFF"/>
              </a:solidFill>
            </a:endParaRPr>
          </a:p>
          <a:p>
            <a:pPr>
              <a:lnSpc>
                <a:spcPct val="90000"/>
              </a:lnSpc>
              <a:spcAft>
                <a:spcPts val="600"/>
              </a:spcAft>
              <a:buFont typeface="Calibri" panose="020F0502020204030204" pitchFamily="34" charset="0"/>
            </a:pPr>
            <a:r>
              <a:rPr lang="en-US" sz="1100" b="1">
                <a:solidFill>
                  <a:srgbClr val="FFFFFF"/>
                </a:solidFill>
              </a:rPr>
              <a:t>QUANTITATIVE: I</a:t>
            </a:r>
            <a:r>
              <a:rPr lang="en-US" sz="1100">
                <a:solidFill>
                  <a:srgbClr val="FFFFFF"/>
                </a:solidFill>
              </a:rPr>
              <a:t>s measurable, use numeric values &amp; statistical analysis. Make practical &amp; effective hypothesis. Statistical analysis provide interpretation of numeric values.</a:t>
            </a:r>
          </a:p>
          <a:p>
            <a:pPr>
              <a:lnSpc>
                <a:spcPct val="90000"/>
              </a:lnSpc>
              <a:spcAft>
                <a:spcPts val="600"/>
              </a:spcAft>
              <a:buFont typeface="Calibri" panose="020F0502020204030204" pitchFamily="34" charset="0"/>
            </a:pPr>
            <a:r>
              <a:rPr lang="en-US" sz="1100" b="1">
                <a:solidFill>
                  <a:srgbClr val="FFFFFF"/>
                </a:solidFill>
              </a:rPr>
              <a:t>QUALITATIVE:  </a:t>
            </a:r>
            <a:r>
              <a:rPr lang="en-US" sz="1100">
                <a:solidFill>
                  <a:srgbClr val="FFFFFF"/>
                </a:solidFill>
              </a:rPr>
              <a:t>Collect &amp; analyzes data through observation, interview, group discussion, video recording &amp; analysis of artifacts. And it doe not use hypothesis.</a:t>
            </a:r>
          </a:p>
          <a:p>
            <a:pPr>
              <a:lnSpc>
                <a:spcPct val="90000"/>
              </a:lnSpc>
              <a:spcAft>
                <a:spcPts val="600"/>
              </a:spcAft>
              <a:buFont typeface="Calibri" panose="020F0502020204030204" pitchFamily="34" charset="0"/>
            </a:pPr>
            <a:r>
              <a:rPr lang="en-US" sz="1100" b="1">
                <a:solidFill>
                  <a:srgbClr val="FFFFFF"/>
                </a:solidFill>
              </a:rPr>
              <a:t>BOTH QUALITATIVE AND QUANTITATIVE WERE USE IN THIS ARTICLE “ OBESITY AMONG ADULTS &amp; BARRIERS IN UK”.</a:t>
            </a:r>
          </a:p>
        </p:txBody>
      </p:sp>
      <p:graphicFrame>
        <p:nvGraphicFramePr>
          <p:cNvPr id="35" name="Table 35">
            <a:extLst>
              <a:ext uri="{FF2B5EF4-FFF2-40B4-BE49-F238E27FC236}">
                <a16:creationId xmlns:a16="http://schemas.microsoft.com/office/drawing/2014/main" id="{EE533021-DA3F-FE2B-E7F6-8FEF2FC26452}"/>
              </a:ext>
            </a:extLst>
          </p:cNvPr>
          <p:cNvGraphicFramePr>
            <a:graphicFrameLocks noGrp="1"/>
          </p:cNvGraphicFramePr>
          <p:nvPr>
            <p:extLst>
              <p:ext uri="{D42A27DB-BD31-4B8C-83A1-F6EECF244321}">
                <p14:modId xmlns:p14="http://schemas.microsoft.com/office/powerpoint/2010/main" val="3410474949"/>
              </p:ext>
            </p:extLst>
          </p:nvPr>
        </p:nvGraphicFramePr>
        <p:xfrm>
          <a:off x="4742017" y="1024100"/>
          <a:ext cx="6798083" cy="4938633"/>
        </p:xfrm>
        <a:graphic>
          <a:graphicData uri="http://schemas.openxmlformats.org/drawingml/2006/table">
            <a:tbl>
              <a:tblPr firstRow="1" bandRow="1">
                <a:tableStyleId>{8799B23B-EC83-4686-B30A-512413B5E67A}</a:tableStyleId>
              </a:tblPr>
              <a:tblGrid>
                <a:gridCol w="3398339">
                  <a:extLst>
                    <a:ext uri="{9D8B030D-6E8A-4147-A177-3AD203B41FA5}">
                      <a16:colId xmlns:a16="http://schemas.microsoft.com/office/drawing/2014/main" val="923908492"/>
                    </a:ext>
                  </a:extLst>
                </a:gridCol>
                <a:gridCol w="3399744">
                  <a:extLst>
                    <a:ext uri="{9D8B030D-6E8A-4147-A177-3AD203B41FA5}">
                      <a16:colId xmlns:a16="http://schemas.microsoft.com/office/drawing/2014/main" val="3070930112"/>
                    </a:ext>
                  </a:extLst>
                </a:gridCol>
              </a:tblGrid>
              <a:tr h="356282">
                <a:tc>
                  <a:txBody>
                    <a:bodyPr/>
                    <a:lstStyle/>
                    <a:p>
                      <a:r>
                        <a:rPr lang="en-US" sz="1600"/>
                        <a:t>                   QUANTITATIVE</a:t>
                      </a:r>
                    </a:p>
                  </a:txBody>
                  <a:tcPr marL="80973" marR="80973" marT="40487" marB="40487"/>
                </a:tc>
                <a:tc>
                  <a:txBody>
                    <a:bodyPr/>
                    <a:lstStyle/>
                    <a:p>
                      <a:r>
                        <a:rPr lang="en-US" sz="1600"/>
                        <a:t>                QUALITATIVE</a:t>
                      </a:r>
                    </a:p>
                  </a:txBody>
                  <a:tcPr marL="80973" marR="80973" marT="40487" marB="40487"/>
                </a:tc>
                <a:extLst>
                  <a:ext uri="{0D108BD9-81ED-4DB2-BD59-A6C34878D82A}">
                    <a16:rowId xmlns:a16="http://schemas.microsoft.com/office/drawing/2014/main" val="3744551151"/>
                  </a:ext>
                </a:extLst>
              </a:tr>
              <a:tr h="950084">
                <a:tc>
                  <a:txBody>
                    <a:bodyPr/>
                    <a:lstStyle/>
                    <a:p>
                      <a:r>
                        <a:rPr lang="en-US" sz="1600"/>
                        <a:t>DESCRIPTIVE: </a:t>
                      </a:r>
                      <a:r>
                        <a:rPr lang="en-US" sz="1000"/>
                        <a:t>Obtain information, describe situation or population. It answer to What, When, Where, &amp; how questions regarding the research.</a:t>
                      </a:r>
                      <a:endParaRPr lang="en-US" sz="1600"/>
                    </a:p>
                  </a:txBody>
                  <a:tcPr marL="80973" marR="80973" marT="40487" marB="40487"/>
                </a:tc>
                <a:tc>
                  <a:txBody>
                    <a:bodyPr/>
                    <a:lstStyle/>
                    <a:p>
                      <a:r>
                        <a:rPr lang="en-US" sz="1600"/>
                        <a:t>NARRATIVE: </a:t>
                      </a:r>
                      <a:r>
                        <a:rPr lang="en-US" sz="1000"/>
                        <a:t>Telling a story which aims to explore conceptualized human experience &amp; represented in textual forms .</a:t>
                      </a:r>
                    </a:p>
                    <a:p>
                      <a:r>
                        <a:rPr lang="en-US" sz="1000"/>
                        <a:t>An in-depth investigation of people assign to their experience, to obtain rich &amp; free ranging discourse.</a:t>
                      </a:r>
                      <a:endParaRPr lang="en-US" sz="1600"/>
                    </a:p>
                  </a:txBody>
                  <a:tcPr marL="80973" marR="80973" marT="40487" marB="40487"/>
                </a:tc>
                <a:extLst>
                  <a:ext uri="{0D108BD9-81ED-4DB2-BD59-A6C34878D82A}">
                    <a16:rowId xmlns:a16="http://schemas.microsoft.com/office/drawing/2014/main" val="187882363"/>
                  </a:ext>
                </a:extLst>
              </a:tr>
              <a:tr h="653183">
                <a:tc>
                  <a:txBody>
                    <a:bodyPr/>
                    <a:lstStyle/>
                    <a:p>
                      <a:r>
                        <a:rPr lang="en-US" sz="1600"/>
                        <a:t>CAUSAL COMPARATIVE: </a:t>
                      </a:r>
                      <a:r>
                        <a:rPr lang="en-US" sz="1000"/>
                        <a:t>To identify the cause &amp; effect. The researcher compares in groups whether its affected or influenced by the outcome.</a:t>
                      </a:r>
                      <a:endParaRPr lang="en-US" sz="1600"/>
                    </a:p>
                  </a:txBody>
                  <a:tcPr marL="80973" marR="80973" marT="40487" marB="40487"/>
                </a:tc>
                <a:tc>
                  <a:txBody>
                    <a:bodyPr/>
                    <a:lstStyle/>
                    <a:p>
                      <a:r>
                        <a:rPr lang="en-US" sz="1600"/>
                        <a:t>PHENOMENOLOGY: </a:t>
                      </a:r>
                      <a:r>
                        <a:rPr lang="en-US" sz="1000"/>
                        <a:t>To understand Phenomeno’s nature by exploring their views.</a:t>
                      </a:r>
                      <a:endParaRPr lang="en-US" sz="1600"/>
                    </a:p>
                  </a:txBody>
                  <a:tcPr marL="80973" marR="80973" marT="40487" marB="40487"/>
                </a:tc>
                <a:extLst>
                  <a:ext uri="{0D108BD9-81ED-4DB2-BD59-A6C34878D82A}">
                    <a16:rowId xmlns:a16="http://schemas.microsoft.com/office/drawing/2014/main" val="3311024059"/>
                  </a:ext>
                </a:extLst>
              </a:tr>
              <a:tr h="801634">
                <a:tc>
                  <a:txBody>
                    <a:bodyPr/>
                    <a:lstStyle/>
                    <a:p>
                      <a:r>
                        <a:rPr lang="en-US" sz="1600"/>
                        <a:t>CORRELATIONAL:  </a:t>
                      </a:r>
                      <a:r>
                        <a:rPr lang="en-US" sz="1000"/>
                        <a:t>To investigate relationship between variables without the researcher controlling or manipulating any of them. It could be positive or negative.</a:t>
                      </a:r>
                      <a:endParaRPr lang="en-US" sz="1600"/>
                    </a:p>
                  </a:txBody>
                  <a:tcPr marL="80973" marR="80973" marT="40487" marB="40487"/>
                </a:tc>
                <a:tc>
                  <a:txBody>
                    <a:bodyPr/>
                    <a:lstStyle/>
                    <a:p>
                      <a:r>
                        <a:rPr lang="en-US" sz="1600"/>
                        <a:t>GROUNDED THEORY: </a:t>
                      </a:r>
                      <a:r>
                        <a:rPr lang="en-US" sz="1000"/>
                        <a:t>Specific to general process that provides systematic guidelines for gathering, synthesizing, analysing, &amp; Conceptual qualitative data for the purpose of theory.</a:t>
                      </a:r>
                      <a:endParaRPr lang="en-US" sz="1600"/>
                    </a:p>
                  </a:txBody>
                  <a:tcPr marL="80973" marR="80973" marT="40487" marB="40487"/>
                </a:tc>
                <a:extLst>
                  <a:ext uri="{0D108BD9-81ED-4DB2-BD59-A6C34878D82A}">
                    <a16:rowId xmlns:a16="http://schemas.microsoft.com/office/drawing/2014/main" val="559791704"/>
                  </a:ext>
                </a:extLst>
              </a:tr>
              <a:tr h="1098535">
                <a:tc>
                  <a:txBody>
                    <a:bodyPr/>
                    <a:lstStyle/>
                    <a:p>
                      <a:r>
                        <a:rPr lang="en-US" sz="1600"/>
                        <a:t>EXPERIMENTAL: </a:t>
                      </a:r>
                      <a:r>
                        <a:rPr lang="en-US" sz="1000"/>
                        <a:t>A). Quasi experimental which aims to establish cause effect. Assigned groups base on non- random criteria. B). True experimental Is design to accurate forms of research where respondent &amp; participants are randomly selected. Manipulation &amp; assigning is non- existence.</a:t>
                      </a:r>
                      <a:endParaRPr lang="en-US" sz="1600"/>
                    </a:p>
                  </a:txBody>
                  <a:tcPr marL="80973" marR="80973" marT="40487" marB="40487"/>
                </a:tc>
                <a:tc>
                  <a:txBody>
                    <a:bodyPr/>
                    <a:lstStyle/>
                    <a:p>
                      <a:r>
                        <a:rPr lang="en-US" sz="1600"/>
                        <a:t>HISTORICAL: </a:t>
                      </a:r>
                      <a:r>
                        <a:rPr lang="en-US" sz="1000"/>
                        <a:t>Past events to interpret the facts &amp; explain the cause &amp; their effect in present event.</a:t>
                      </a:r>
                      <a:endParaRPr lang="en-US" sz="1600"/>
                    </a:p>
                  </a:txBody>
                  <a:tcPr marL="80973" marR="80973" marT="40487" marB="40487"/>
                </a:tc>
                <a:extLst>
                  <a:ext uri="{0D108BD9-81ED-4DB2-BD59-A6C34878D82A}">
                    <a16:rowId xmlns:a16="http://schemas.microsoft.com/office/drawing/2014/main" val="4165537434"/>
                  </a:ext>
                </a:extLst>
              </a:tr>
              <a:tr h="950084">
                <a:tc>
                  <a:txBody>
                    <a:bodyPr/>
                    <a:lstStyle/>
                    <a:p>
                      <a:endParaRPr lang="en-US" sz="1600"/>
                    </a:p>
                  </a:txBody>
                  <a:tcPr marL="80973" marR="80973" marT="40487" marB="40487"/>
                </a:tc>
                <a:tc>
                  <a:txBody>
                    <a:bodyPr/>
                    <a:lstStyle/>
                    <a:p>
                      <a:r>
                        <a:rPr lang="en-US" sz="1600"/>
                        <a:t>ETHINOGRAPIC: </a:t>
                      </a:r>
                      <a:r>
                        <a:rPr lang="en-US" sz="1000"/>
                        <a:t>When researcher observed and / or interact with the study. It’s a written description base on Culture, their Custom, Beliefs, &amp; behaviour on information collected, through observation, Interview &amp; immersion.</a:t>
                      </a:r>
                      <a:endParaRPr lang="en-US" sz="1600"/>
                    </a:p>
                  </a:txBody>
                  <a:tcPr marL="80973" marR="80973" marT="40487" marB="40487"/>
                </a:tc>
                <a:extLst>
                  <a:ext uri="{0D108BD9-81ED-4DB2-BD59-A6C34878D82A}">
                    <a16:rowId xmlns:a16="http://schemas.microsoft.com/office/drawing/2014/main" val="2040104340"/>
                  </a:ext>
                </a:extLst>
              </a:tr>
            </a:tbl>
          </a:graphicData>
        </a:graphic>
      </p:graphicFrame>
    </p:spTree>
    <p:extLst>
      <p:ext uri="{BB962C8B-B14F-4D97-AF65-F5344CB8AC3E}">
        <p14:creationId xmlns:p14="http://schemas.microsoft.com/office/powerpoint/2010/main" val="649665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4ECBD-8100-6C15-AA98-9D20A2049BCE}"/>
              </a:ext>
            </a:extLst>
          </p:cNvPr>
          <p:cNvSpPr>
            <a:spLocks noGrp="1"/>
          </p:cNvSpPr>
          <p:nvPr>
            <p:ph type="title"/>
          </p:nvPr>
        </p:nvSpPr>
        <p:spPr/>
        <p:txBody>
          <a:bodyPr>
            <a:normAutofit/>
          </a:bodyPr>
          <a:lstStyle/>
          <a:p>
            <a:r>
              <a:rPr lang="en-US" sz="2000" dirty="0"/>
              <a:t>                                                               PRISMA FLOW DIAGRAM</a:t>
            </a:r>
            <a:br>
              <a:rPr lang="en-US" sz="2000" dirty="0"/>
            </a:br>
            <a:endParaRPr lang="en-US" sz="2000" dirty="0"/>
          </a:p>
        </p:txBody>
      </p:sp>
      <p:sp>
        <p:nvSpPr>
          <p:cNvPr id="3" name="Content Placeholder 2">
            <a:extLst>
              <a:ext uri="{FF2B5EF4-FFF2-40B4-BE49-F238E27FC236}">
                <a16:creationId xmlns:a16="http://schemas.microsoft.com/office/drawing/2014/main" id="{E40BB206-25BE-8330-C0FB-6035BA05478D}"/>
              </a:ext>
            </a:extLst>
          </p:cNvPr>
          <p:cNvSpPr>
            <a:spLocks noGrp="1"/>
          </p:cNvSpPr>
          <p:nvPr>
            <p:ph idx="1"/>
          </p:nvPr>
        </p:nvSpPr>
        <p:spPr/>
        <p:txBody>
          <a:bodyPr>
            <a:normAutofit/>
          </a:bodyPr>
          <a:lstStyle/>
          <a:p>
            <a:r>
              <a:rPr lang="en-US" sz="1100" dirty="0" err="1"/>
              <a:t>Pubmed</a:t>
            </a:r>
            <a:r>
              <a:rPr lang="en-US" sz="1100" dirty="0"/>
              <a:t>:</a:t>
            </a:r>
          </a:p>
        </p:txBody>
      </p:sp>
      <p:sp>
        <p:nvSpPr>
          <p:cNvPr id="4" name="Rectangle 3">
            <a:extLst>
              <a:ext uri="{FF2B5EF4-FFF2-40B4-BE49-F238E27FC236}">
                <a16:creationId xmlns:a16="http://schemas.microsoft.com/office/drawing/2014/main" id="{BD5B59EC-0D34-CB57-8750-40AFD7266FC1}"/>
              </a:ext>
            </a:extLst>
          </p:cNvPr>
          <p:cNvSpPr/>
          <p:nvPr/>
        </p:nvSpPr>
        <p:spPr>
          <a:xfrm>
            <a:off x="2353056" y="2304288"/>
            <a:ext cx="2694432" cy="7437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Number of records after removing duplicates.</a:t>
            </a:r>
          </a:p>
          <a:p>
            <a:pPr algn="ctr"/>
            <a:r>
              <a:rPr lang="en-US" sz="1100" dirty="0"/>
              <a:t>N= 69</a:t>
            </a:r>
          </a:p>
        </p:txBody>
      </p:sp>
      <p:sp>
        <p:nvSpPr>
          <p:cNvPr id="5" name="Rectangle 4">
            <a:extLst>
              <a:ext uri="{FF2B5EF4-FFF2-40B4-BE49-F238E27FC236}">
                <a16:creationId xmlns:a16="http://schemas.microsoft.com/office/drawing/2014/main" id="{B6171278-6508-6DCF-4717-A264C48096D3}"/>
              </a:ext>
            </a:extLst>
          </p:cNvPr>
          <p:cNvSpPr/>
          <p:nvPr/>
        </p:nvSpPr>
        <p:spPr>
          <a:xfrm>
            <a:off x="2523744" y="3244087"/>
            <a:ext cx="3206496" cy="8768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Numbers of records after removing those with relevant titles, reviews &amp; not free full text.</a:t>
            </a:r>
          </a:p>
          <a:p>
            <a:pPr algn="ctr"/>
            <a:r>
              <a:rPr lang="en-US" sz="1100" dirty="0"/>
              <a:t>N= 9</a:t>
            </a:r>
          </a:p>
        </p:txBody>
      </p:sp>
      <p:sp>
        <p:nvSpPr>
          <p:cNvPr id="6" name="Rectangle 5">
            <a:extLst>
              <a:ext uri="{FF2B5EF4-FFF2-40B4-BE49-F238E27FC236}">
                <a16:creationId xmlns:a16="http://schemas.microsoft.com/office/drawing/2014/main" id="{F5ADC22D-5611-3839-FB06-6C45B88DCAB0}"/>
              </a:ext>
            </a:extLst>
          </p:cNvPr>
          <p:cNvSpPr/>
          <p:nvPr/>
        </p:nvSpPr>
        <p:spPr>
          <a:xfrm>
            <a:off x="2718816" y="5256781"/>
            <a:ext cx="999744" cy="4490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Number of abstract screening  4</a:t>
            </a:r>
          </a:p>
        </p:txBody>
      </p:sp>
      <p:sp>
        <p:nvSpPr>
          <p:cNvPr id="7" name="Oval 6">
            <a:extLst>
              <a:ext uri="{FF2B5EF4-FFF2-40B4-BE49-F238E27FC236}">
                <a16:creationId xmlns:a16="http://schemas.microsoft.com/office/drawing/2014/main" id="{48FFB1F8-C173-A93B-9096-F63BD25ED14A}"/>
              </a:ext>
            </a:extLst>
          </p:cNvPr>
          <p:cNvSpPr/>
          <p:nvPr/>
        </p:nvSpPr>
        <p:spPr>
          <a:xfrm>
            <a:off x="8753856" y="2317495"/>
            <a:ext cx="1280160" cy="5232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Removed</a:t>
            </a:r>
          </a:p>
          <a:p>
            <a:pPr algn="ctr"/>
            <a:r>
              <a:rPr lang="en-US" sz="1100" dirty="0"/>
              <a:t>612</a:t>
            </a:r>
          </a:p>
        </p:txBody>
      </p:sp>
      <p:sp>
        <p:nvSpPr>
          <p:cNvPr id="8" name="Oval 7">
            <a:extLst>
              <a:ext uri="{FF2B5EF4-FFF2-40B4-BE49-F238E27FC236}">
                <a16:creationId xmlns:a16="http://schemas.microsoft.com/office/drawing/2014/main" id="{256076D3-87CF-BAA3-C5E6-9E9C2D663AB5}"/>
              </a:ext>
            </a:extLst>
          </p:cNvPr>
          <p:cNvSpPr/>
          <p:nvPr/>
        </p:nvSpPr>
        <p:spPr>
          <a:xfrm>
            <a:off x="8863584" y="3244087"/>
            <a:ext cx="1280160" cy="6207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Removed</a:t>
            </a:r>
          </a:p>
          <a:p>
            <a:pPr algn="ctr"/>
            <a:r>
              <a:rPr lang="en-US" sz="1100" dirty="0"/>
              <a:t>60</a:t>
            </a:r>
          </a:p>
          <a:p>
            <a:pPr algn="ctr"/>
            <a:endParaRPr lang="en-US" dirty="0"/>
          </a:p>
        </p:txBody>
      </p:sp>
      <p:cxnSp>
        <p:nvCxnSpPr>
          <p:cNvPr id="10" name="Straight Arrow Connector 9">
            <a:extLst>
              <a:ext uri="{FF2B5EF4-FFF2-40B4-BE49-F238E27FC236}">
                <a16:creationId xmlns:a16="http://schemas.microsoft.com/office/drawing/2014/main" id="{4DFFBCAD-275A-E643-2EE1-98D97451089A}"/>
              </a:ext>
            </a:extLst>
          </p:cNvPr>
          <p:cNvCxnSpPr>
            <a:cxnSpLocks/>
          </p:cNvCxnSpPr>
          <p:nvPr/>
        </p:nvCxnSpPr>
        <p:spPr>
          <a:xfrm>
            <a:off x="3718560" y="3048000"/>
            <a:ext cx="0" cy="19608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A00B6D54-7779-CCEE-C239-849B5ACFEFDC}"/>
              </a:ext>
            </a:extLst>
          </p:cNvPr>
          <p:cNvCxnSpPr>
            <a:cxnSpLocks/>
            <a:endCxn id="7" idx="2"/>
          </p:cNvCxnSpPr>
          <p:nvPr/>
        </p:nvCxnSpPr>
        <p:spPr>
          <a:xfrm flipV="1">
            <a:off x="5047488" y="2579116"/>
            <a:ext cx="3706368" cy="5435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50F7E6F9-0F24-46FE-96A8-D387E7811B2E}"/>
              </a:ext>
            </a:extLst>
          </p:cNvPr>
          <p:cNvCxnSpPr>
            <a:cxnSpLocks/>
            <a:endCxn id="8" idx="2"/>
          </p:cNvCxnSpPr>
          <p:nvPr/>
        </p:nvCxnSpPr>
        <p:spPr>
          <a:xfrm>
            <a:off x="5730240" y="3483356"/>
            <a:ext cx="3133344" cy="7112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0C3FBD57-D216-F59C-D449-159CCD32A662}"/>
              </a:ext>
            </a:extLst>
          </p:cNvPr>
          <p:cNvCxnSpPr>
            <a:cxnSpLocks/>
            <a:endCxn id="6" idx="0"/>
          </p:cNvCxnSpPr>
          <p:nvPr/>
        </p:nvCxnSpPr>
        <p:spPr>
          <a:xfrm>
            <a:off x="3212592" y="4080594"/>
            <a:ext cx="6096" cy="117618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4" name="Straight Arrow Connector 23">
            <a:extLst>
              <a:ext uri="{FF2B5EF4-FFF2-40B4-BE49-F238E27FC236}">
                <a16:creationId xmlns:a16="http://schemas.microsoft.com/office/drawing/2014/main" id="{733A1E8E-EA9D-F2CB-C762-4125B3D3980D}"/>
              </a:ext>
            </a:extLst>
          </p:cNvPr>
          <p:cNvCxnSpPr>
            <a:cxnSpLocks/>
          </p:cNvCxnSpPr>
          <p:nvPr/>
        </p:nvCxnSpPr>
        <p:spPr>
          <a:xfrm>
            <a:off x="3212592" y="4352544"/>
            <a:ext cx="3895344"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7" name="Straight Arrow Connector 26">
            <a:extLst>
              <a:ext uri="{FF2B5EF4-FFF2-40B4-BE49-F238E27FC236}">
                <a16:creationId xmlns:a16="http://schemas.microsoft.com/office/drawing/2014/main" id="{45C4C6E9-B0E2-C63A-AE81-5A16CF14AF15}"/>
              </a:ext>
            </a:extLst>
          </p:cNvPr>
          <p:cNvCxnSpPr>
            <a:cxnSpLocks/>
          </p:cNvCxnSpPr>
          <p:nvPr/>
        </p:nvCxnSpPr>
        <p:spPr>
          <a:xfrm>
            <a:off x="3230880" y="4662680"/>
            <a:ext cx="3425952" cy="1743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1" name="Straight Arrow Connector 30">
            <a:extLst>
              <a:ext uri="{FF2B5EF4-FFF2-40B4-BE49-F238E27FC236}">
                <a16:creationId xmlns:a16="http://schemas.microsoft.com/office/drawing/2014/main" id="{3AF0B52C-A05B-9F60-2262-E02394EC49FF}"/>
              </a:ext>
            </a:extLst>
          </p:cNvPr>
          <p:cNvCxnSpPr>
            <a:cxnSpLocks/>
          </p:cNvCxnSpPr>
          <p:nvPr/>
        </p:nvCxnSpPr>
        <p:spPr>
          <a:xfrm>
            <a:off x="3230880" y="5032376"/>
            <a:ext cx="3438144" cy="1858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35" name="Rectangle 34">
            <a:extLst>
              <a:ext uri="{FF2B5EF4-FFF2-40B4-BE49-F238E27FC236}">
                <a16:creationId xmlns:a16="http://schemas.microsoft.com/office/drawing/2014/main" id="{4CDDB770-FE39-D946-53E4-1DDE431821F3}"/>
              </a:ext>
            </a:extLst>
          </p:cNvPr>
          <p:cNvSpPr/>
          <p:nvPr/>
        </p:nvSpPr>
        <p:spPr>
          <a:xfrm>
            <a:off x="7156704" y="4080593"/>
            <a:ext cx="3054096" cy="3237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Related but outside specific country.  4</a:t>
            </a:r>
          </a:p>
        </p:txBody>
      </p:sp>
      <p:sp>
        <p:nvSpPr>
          <p:cNvPr id="36" name="Rectangle 35">
            <a:extLst>
              <a:ext uri="{FF2B5EF4-FFF2-40B4-BE49-F238E27FC236}">
                <a16:creationId xmlns:a16="http://schemas.microsoft.com/office/drawing/2014/main" id="{ADD9394A-6032-50DB-12EF-F9CA0ECE4872}"/>
              </a:ext>
            </a:extLst>
          </p:cNvPr>
          <p:cNvSpPr/>
          <p:nvPr/>
        </p:nvSpPr>
        <p:spPr>
          <a:xfrm>
            <a:off x="6669024" y="4524924"/>
            <a:ext cx="3176016" cy="2707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Related article removed 1</a:t>
            </a:r>
          </a:p>
        </p:txBody>
      </p:sp>
      <p:sp>
        <p:nvSpPr>
          <p:cNvPr id="39" name="Rectangle 38">
            <a:extLst>
              <a:ext uri="{FF2B5EF4-FFF2-40B4-BE49-F238E27FC236}">
                <a16:creationId xmlns:a16="http://schemas.microsoft.com/office/drawing/2014/main" id="{EACAFC30-B9E3-B258-E5DC-F2485D43C503}"/>
              </a:ext>
            </a:extLst>
          </p:cNvPr>
          <p:cNvSpPr/>
          <p:nvPr/>
        </p:nvSpPr>
        <p:spPr>
          <a:xfrm>
            <a:off x="6681216" y="4930471"/>
            <a:ext cx="3023616" cy="3263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Articles aim in assessing.  4</a:t>
            </a:r>
          </a:p>
        </p:txBody>
      </p:sp>
    </p:spTree>
    <p:extLst>
      <p:ext uri="{BB962C8B-B14F-4D97-AF65-F5344CB8AC3E}">
        <p14:creationId xmlns:p14="http://schemas.microsoft.com/office/powerpoint/2010/main" val="779859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89DAD-DA26-01DF-1CBE-6E0027B94BCD}"/>
              </a:ext>
            </a:extLst>
          </p:cNvPr>
          <p:cNvSpPr>
            <a:spLocks noGrp="1"/>
          </p:cNvSpPr>
          <p:nvPr>
            <p:ph type="title"/>
          </p:nvPr>
        </p:nvSpPr>
        <p:spPr>
          <a:xfrm>
            <a:off x="3133344" y="263529"/>
            <a:ext cx="5108448" cy="1450757"/>
          </a:xfrm>
        </p:spPr>
        <p:txBody>
          <a:bodyPr>
            <a:normAutofit/>
          </a:bodyPr>
          <a:lstStyle/>
          <a:p>
            <a:r>
              <a:rPr lang="en-US" sz="1600" dirty="0"/>
              <a:t>                                                     </a:t>
            </a:r>
          </a:p>
        </p:txBody>
      </p:sp>
      <p:pic>
        <p:nvPicPr>
          <p:cNvPr id="6" name="Content Placeholder 5" descr="A picture containing icon&#10;&#10;Description automatically generated">
            <a:extLst>
              <a:ext uri="{FF2B5EF4-FFF2-40B4-BE49-F238E27FC236}">
                <a16:creationId xmlns:a16="http://schemas.microsoft.com/office/drawing/2014/main" id="{42C0E7C8-E1D8-8069-EE73-22B6E084AC17}"/>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328613" y="1941614"/>
            <a:ext cx="3457575" cy="1901723"/>
          </a:xfrm>
        </p:spPr>
      </p:pic>
      <p:sp>
        <p:nvSpPr>
          <p:cNvPr id="4" name="TextBox 3">
            <a:extLst>
              <a:ext uri="{FF2B5EF4-FFF2-40B4-BE49-F238E27FC236}">
                <a16:creationId xmlns:a16="http://schemas.microsoft.com/office/drawing/2014/main" id="{D885B5A2-F7F4-DE7F-743C-354B494F2B0C}"/>
              </a:ext>
            </a:extLst>
          </p:cNvPr>
          <p:cNvSpPr txBox="1"/>
          <p:nvPr/>
        </p:nvSpPr>
        <p:spPr>
          <a:xfrm>
            <a:off x="5132832" y="731520"/>
            <a:ext cx="2987040" cy="369332"/>
          </a:xfrm>
          <a:prstGeom prst="rect">
            <a:avLst/>
          </a:prstGeom>
          <a:noFill/>
        </p:spPr>
        <p:txBody>
          <a:bodyPr wrap="square" rtlCol="0">
            <a:spAutoFit/>
          </a:bodyPr>
          <a:lstStyle/>
          <a:p>
            <a:r>
              <a:rPr lang="en-US" dirty="0"/>
              <a:t>RESULTS</a:t>
            </a:r>
          </a:p>
        </p:txBody>
      </p:sp>
      <p:pic>
        <p:nvPicPr>
          <p:cNvPr id="9" name="Picture 8" descr="A picture containing background pattern&#10;&#10;Description automatically generated">
            <a:extLst>
              <a:ext uri="{FF2B5EF4-FFF2-40B4-BE49-F238E27FC236}">
                <a16:creationId xmlns:a16="http://schemas.microsoft.com/office/drawing/2014/main" id="{681E7BCB-9F5B-6763-7181-D1D11270298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900488" y="1941615"/>
            <a:ext cx="3671887" cy="2016024"/>
          </a:xfrm>
          <a:prstGeom prst="rect">
            <a:avLst/>
          </a:prstGeom>
        </p:spPr>
      </p:pic>
      <p:pic>
        <p:nvPicPr>
          <p:cNvPr id="12" name="Picture 11" descr="A picture containing calendar&#10;&#10;Description automatically generated">
            <a:extLst>
              <a:ext uri="{FF2B5EF4-FFF2-40B4-BE49-F238E27FC236}">
                <a16:creationId xmlns:a16="http://schemas.microsoft.com/office/drawing/2014/main" id="{47E354FD-8818-99E2-D521-C93E77191F99}"/>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7964488" y="1941614"/>
            <a:ext cx="2921000" cy="2057400"/>
          </a:xfrm>
          <a:prstGeom prst="rect">
            <a:avLst/>
          </a:prstGeom>
        </p:spPr>
      </p:pic>
      <p:pic>
        <p:nvPicPr>
          <p:cNvPr id="18" name="Picture 17" descr="A white clock on a wall&#10;&#10;Description automatically generated with medium confidence">
            <a:extLst>
              <a:ext uri="{FF2B5EF4-FFF2-40B4-BE49-F238E27FC236}">
                <a16:creationId xmlns:a16="http://schemas.microsoft.com/office/drawing/2014/main" id="{A3A63F44-1FA2-D035-6253-799C76BDD29C}"/>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20195" y="4184967"/>
            <a:ext cx="3765993" cy="1901723"/>
          </a:xfrm>
          <a:prstGeom prst="rect">
            <a:avLst/>
          </a:prstGeom>
        </p:spPr>
      </p:pic>
      <p:pic>
        <p:nvPicPr>
          <p:cNvPr id="23" name="Picture 22" descr="A plate of food&#10;&#10;Description automatically generated with low confidence">
            <a:extLst>
              <a:ext uri="{FF2B5EF4-FFF2-40B4-BE49-F238E27FC236}">
                <a16:creationId xmlns:a16="http://schemas.microsoft.com/office/drawing/2014/main" id="{B5DD48BB-ACA8-883C-7ED8-6C6209F02F11}"/>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4029075" y="4185258"/>
            <a:ext cx="3543300" cy="1901431"/>
          </a:xfrm>
          <a:prstGeom prst="rect">
            <a:avLst/>
          </a:prstGeom>
        </p:spPr>
      </p:pic>
      <p:pic>
        <p:nvPicPr>
          <p:cNvPr id="32" name="Picture 31" descr="Icon&#10;&#10;Description automatically generated">
            <a:extLst>
              <a:ext uri="{FF2B5EF4-FFF2-40B4-BE49-F238E27FC236}">
                <a16:creationId xmlns:a16="http://schemas.microsoft.com/office/drawing/2014/main" id="{AB2977D2-BF91-80A9-C444-2DE91B80BE3A}"/>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flipV="1">
            <a:off x="7794490" y="4409820"/>
            <a:ext cx="3765993" cy="1450757"/>
          </a:xfrm>
          <a:prstGeom prst="rect">
            <a:avLst/>
          </a:prstGeom>
        </p:spPr>
      </p:pic>
    </p:spTree>
    <p:extLst>
      <p:ext uri="{BB962C8B-B14F-4D97-AF65-F5344CB8AC3E}">
        <p14:creationId xmlns:p14="http://schemas.microsoft.com/office/powerpoint/2010/main" val="623464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3E4644-EED2-E65C-A35F-4C9D9BBCEB98}"/>
              </a:ext>
            </a:extLst>
          </p:cNvPr>
          <p:cNvSpPr>
            <a:spLocks noGrp="1"/>
          </p:cNvSpPr>
          <p:nvPr>
            <p:ph idx="1"/>
          </p:nvPr>
        </p:nvSpPr>
        <p:spPr>
          <a:xfrm>
            <a:off x="377952" y="422025"/>
            <a:ext cx="10777728" cy="5722788"/>
          </a:xfrm>
        </p:spPr>
        <p:txBody>
          <a:bodyPr/>
          <a:lstStyle/>
          <a:p>
            <a:r>
              <a:rPr lang="en-US" dirty="0"/>
              <a:t>REFERENCE:</a:t>
            </a:r>
          </a:p>
          <a:p>
            <a:pPr>
              <a:buFont typeface="Wingdings" pitchFamily="2" charset="2"/>
              <a:buChar char="v"/>
            </a:pPr>
            <a:r>
              <a:rPr lang="en-US" sz="1100" dirty="0" err="1"/>
              <a:t>Aksey</a:t>
            </a:r>
            <a:r>
              <a:rPr lang="en-US" sz="1100" dirty="0"/>
              <a:t>, H., </a:t>
            </a:r>
            <a:r>
              <a:rPr lang="en-US" sz="1100" dirty="0" err="1"/>
              <a:t>O’Malley,L</a:t>
            </a:r>
            <a:r>
              <a:rPr lang="en-US" sz="1100" dirty="0"/>
              <a:t>. </a:t>
            </a:r>
            <a:r>
              <a:rPr lang="en-US" sz="1100" i="1" dirty="0"/>
              <a:t>Scoping studies towards a methodological framework. </a:t>
            </a:r>
            <a:r>
              <a:rPr lang="en-US" sz="1100" dirty="0"/>
              <a:t>Int. J. Social res </a:t>
            </a:r>
            <a:r>
              <a:rPr lang="en-US" sz="1100" dirty="0" err="1"/>
              <a:t>methodol</a:t>
            </a:r>
            <a:r>
              <a:rPr lang="en-US" sz="1100" dirty="0"/>
              <a:t> 2005; 8: 19-32  Google Scholar.</a:t>
            </a:r>
          </a:p>
          <a:p>
            <a:pPr>
              <a:buFont typeface="Wingdings" pitchFamily="2" charset="2"/>
              <a:buChar char="v"/>
            </a:pPr>
            <a:r>
              <a:rPr lang="en-US" sz="1100" dirty="0" err="1"/>
              <a:t>Colquihoun</a:t>
            </a:r>
            <a:r>
              <a:rPr lang="en-US" sz="1100" dirty="0"/>
              <a:t>, H.L., </a:t>
            </a:r>
            <a:r>
              <a:rPr lang="en-US" sz="1100" dirty="0" err="1"/>
              <a:t>Levac</a:t>
            </a:r>
            <a:r>
              <a:rPr lang="en-US" sz="1100" dirty="0"/>
              <a:t>, D., </a:t>
            </a:r>
            <a:r>
              <a:rPr lang="en-US" sz="1100" dirty="0" err="1"/>
              <a:t>O’Brien,KK</a:t>
            </a:r>
            <a:r>
              <a:rPr lang="en-US" sz="1100" dirty="0"/>
              <a:t> et al. </a:t>
            </a:r>
            <a:r>
              <a:rPr lang="en-US" sz="1100" i="1" dirty="0"/>
              <a:t>Scoping reviews: Time for clarity in definition, methods &amp; reporting. </a:t>
            </a:r>
            <a:r>
              <a:rPr lang="en-US" sz="1100" dirty="0"/>
              <a:t>J. Clin </a:t>
            </a:r>
            <a:r>
              <a:rPr lang="en-US" sz="1100" dirty="0" err="1"/>
              <a:t>epidemol</a:t>
            </a:r>
            <a:r>
              <a:rPr lang="en-US" sz="1100" dirty="0"/>
              <a:t> 2014;67:1291-1294.</a:t>
            </a:r>
          </a:p>
          <a:p>
            <a:pPr>
              <a:buFont typeface="Wingdings" pitchFamily="2" charset="2"/>
              <a:buChar char="v"/>
            </a:pPr>
            <a:r>
              <a:rPr lang="en-US" sz="1100" i="1" dirty="0"/>
              <a:t>Department of health (2004). </a:t>
            </a:r>
            <a:r>
              <a:rPr lang="en-US" sz="1100" i="1" dirty="0" err="1"/>
              <a:t>Atleast</a:t>
            </a:r>
            <a:r>
              <a:rPr lang="en-US" sz="1100" i="1" dirty="0"/>
              <a:t> five a week: A report from the office of the chief medical officer. Department of Health. London.</a:t>
            </a:r>
          </a:p>
          <a:p>
            <a:pPr>
              <a:buFont typeface="Wingdings" pitchFamily="2" charset="2"/>
              <a:buChar char="v"/>
            </a:pPr>
            <a:r>
              <a:rPr lang="en-US" sz="1100" dirty="0"/>
              <a:t>Francis, K. ( 1996). </a:t>
            </a:r>
            <a:r>
              <a:rPr lang="en-US" sz="1100" i="1" dirty="0"/>
              <a:t>Physical activity in the prevention of cardiovascular disease. </a:t>
            </a:r>
            <a:r>
              <a:rPr lang="en-US" sz="1100" dirty="0"/>
              <a:t>Phys. </a:t>
            </a:r>
            <a:r>
              <a:rPr lang="en-US" sz="1100" dirty="0" err="1"/>
              <a:t>Theraphy</a:t>
            </a:r>
            <a:r>
              <a:rPr lang="en-US" sz="1100" dirty="0"/>
              <a:t>. 76: 456-468.</a:t>
            </a:r>
          </a:p>
          <a:p>
            <a:pPr>
              <a:buFont typeface="Wingdings" pitchFamily="2" charset="2"/>
              <a:buChar char="v"/>
            </a:pPr>
            <a:r>
              <a:rPr lang="en-US" sz="1100" dirty="0" err="1"/>
              <a:t>Hamer,O</a:t>
            </a:r>
            <a:r>
              <a:rPr lang="en-US" sz="1100" dirty="0"/>
              <a:t>., Larkin, D., </a:t>
            </a:r>
            <a:r>
              <a:rPr lang="en-US" sz="1100" dirty="0" err="1"/>
              <a:t>Relph</a:t>
            </a:r>
            <a:r>
              <a:rPr lang="en-US" sz="1100" dirty="0"/>
              <a:t>, N., &amp; Dey, P. (2021). </a:t>
            </a:r>
            <a:r>
              <a:rPr lang="en-US" sz="1100" i="1" dirty="0"/>
              <a:t>Fear related barriers to physical activity among adults with overweight &amp; obesity: A narrative synthesis scoping review: An official journal of the International association for the study of obesity, 22 (11), e13307 </a:t>
            </a:r>
            <a:r>
              <a:rPr lang="en-US" sz="1100" i="1" dirty="0">
                <a:hlinkClick r:id="rId2"/>
              </a:rPr>
              <a:t>https://doi.org/</a:t>
            </a:r>
            <a:r>
              <a:rPr lang="en-US" sz="1100" i="1" dirty="0"/>
              <a:t> 10.1111/obr.13307.</a:t>
            </a:r>
          </a:p>
          <a:p>
            <a:pPr>
              <a:buFont typeface="Wingdings" pitchFamily="2" charset="2"/>
              <a:buChar char="v"/>
            </a:pPr>
            <a:r>
              <a:rPr lang="en-US" sz="1100" i="1" dirty="0"/>
              <a:t>House of common Library. Obesity statistics published Thursday,12 January, 2023.</a:t>
            </a:r>
          </a:p>
          <a:p>
            <a:pPr>
              <a:buFont typeface="Wingdings" pitchFamily="2" charset="2"/>
              <a:buChar char="v"/>
            </a:pPr>
            <a:r>
              <a:rPr lang="en-US" sz="1100" dirty="0"/>
              <a:t>Hussein, J., Brunet, J., Roman, A.J., </a:t>
            </a:r>
            <a:r>
              <a:rPr lang="en-US" sz="1100" dirty="0" err="1"/>
              <a:t>Lemelin,L</a:t>
            </a:r>
            <a:r>
              <a:rPr lang="en-US" sz="1100" dirty="0"/>
              <a:t>., &amp; </a:t>
            </a:r>
            <a:r>
              <a:rPr lang="en-US" sz="1100" dirty="0" err="1"/>
              <a:t>Baillot,A</a:t>
            </a:r>
            <a:r>
              <a:rPr lang="en-US" sz="1100" dirty="0"/>
              <a:t>. (2022). </a:t>
            </a:r>
            <a:r>
              <a:rPr lang="en-US" sz="1100" i="1" dirty="0"/>
              <a:t>Living with severe obesity: Adults physical activities preference, self- efficacy to &amp; rehabilitation, 44(4). 590-599 </a:t>
            </a:r>
            <a:r>
              <a:rPr lang="en-US" sz="1100" i="1" dirty="0">
                <a:hlinkClick r:id="rId3"/>
              </a:rPr>
              <a:t>https://doi.org/10.1080/09638288.2020.1773944</a:t>
            </a:r>
            <a:r>
              <a:rPr lang="en-US" sz="1100" i="1" dirty="0"/>
              <a:t>.</a:t>
            </a:r>
          </a:p>
          <a:p>
            <a:pPr>
              <a:buFont typeface="Wingdings" pitchFamily="2" charset="2"/>
              <a:buChar char="v"/>
            </a:pPr>
            <a:r>
              <a:rPr lang="en-US" sz="1100" dirty="0" err="1"/>
              <a:t>Levac,D</a:t>
            </a:r>
            <a:r>
              <a:rPr lang="en-US" sz="1100" dirty="0"/>
              <a:t>., </a:t>
            </a:r>
            <a:r>
              <a:rPr lang="en-US" sz="1100" dirty="0" err="1"/>
              <a:t>Colquihoun,H</a:t>
            </a:r>
            <a:r>
              <a:rPr lang="en-US" sz="1100" dirty="0"/>
              <a:t>., </a:t>
            </a:r>
            <a:r>
              <a:rPr lang="en-US" sz="1100" dirty="0" err="1"/>
              <a:t>O’Brien,KK</a:t>
            </a:r>
            <a:r>
              <a:rPr lang="en-US" sz="1100" dirty="0"/>
              <a:t>., </a:t>
            </a:r>
            <a:r>
              <a:rPr lang="en-US" sz="1100" i="1" dirty="0"/>
              <a:t>Scoping studies: advancing the methodology. Implement sci 2010; 5: 1-9 </a:t>
            </a:r>
            <a:r>
              <a:rPr lang="en-US" sz="1100" dirty="0"/>
              <a:t>Google Scholar.</a:t>
            </a:r>
          </a:p>
          <a:p>
            <a:pPr>
              <a:buFont typeface="Wingdings" pitchFamily="2" charset="2"/>
              <a:buChar char="v"/>
            </a:pPr>
            <a:r>
              <a:rPr lang="en-US" sz="1100" dirty="0" err="1"/>
              <a:t>Mcvay,M.A</a:t>
            </a:r>
            <a:r>
              <a:rPr lang="en-US" sz="1100" dirty="0"/>
              <a:t>., </a:t>
            </a:r>
            <a:r>
              <a:rPr lang="en-US" sz="1100" dirty="0" err="1"/>
              <a:t>Yancy,W.S</a:t>
            </a:r>
            <a:r>
              <a:rPr lang="en-US" sz="1100" dirty="0"/>
              <a:t>., Jr. </a:t>
            </a:r>
            <a:r>
              <a:rPr lang="en-US" sz="1100" dirty="0" err="1"/>
              <a:t>Bennett,G.G</a:t>
            </a:r>
            <a:r>
              <a:rPr lang="en-US" sz="1100" dirty="0"/>
              <a:t>., </a:t>
            </a:r>
            <a:r>
              <a:rPr lang="en-US" sz="1100" dirty="0" err="1"/>
              <a:t>Jung,S.H</a:t>
            </a:r>
            <a:r>
              <a:rPr lang="en-US" sz="1100" dirty="0"/>
              <a:t>.,&amp; </a:t>
            </a:r>
            <a:r>
              <a:rPr lang="en-US" sz="1100" dirty="0" err="1"/>
              <a:t>Voils,C.I</a:t>
            </a:r>
            <a:r>
              <a:rPr lang="en-US" sz="1100" dirty="0"/>
              <a:t>. (2018). </a:t>
            </a:r>
            <a:r>
              <a:rPr lang="en-US" sz="1100" i="1" dirty="0"/>
              <a:t>Perceive barriers &amp; </a:t>
            </a:r>
            <a:r>
              <a:rPr lang="en-US" sz="1100" i="1" dirty="0" err="1"/>
              <a:t>facilatators</a:t>
            </a:r>
            <a:r>
              <a:rPr lang="en-US" sz="1100" i="1" dirty="0"/>
              <a:t> of initiation of </a:t>
            </a:r>
            <a:r>
              <a:rPr lang="en-US" sz="1100" i="1" dirty="0" err="1"/>
              <a:t>behavioural</a:t>
            </a:r>
            <a:r>
              <a:rPr lang="en-US" sz="1100" i="1" dirty="0"/>
              <a:t> weight loss interventions among adults with obesity: A qualitative study.</a:t>
            </a:r>
            <a:r>
              <a:rPr lang="en-US" sz="1100" dirty="0"/>
              <a:t> BMC public health, 18 (1), 854 </a:t>
            </a:r>
            <a:r>
              <a:rPr lang="en-US" sz="1100" dirty="0">
                <a:hlinkClick r:id="rId2"/>
              </a:rPr>
              <a:t>https://doi.org</a:t>
            </a:r>
            <a:r>
              <a:rPr lang="en-US" sz="1100" dirty="0"/>
              <a:t> / 10. 1186/s12889-18-5795-9.</a:t>
            </a:r>
          </a:p>
          <a:p>
            <a:pPr>
              <a:buFont typeface="Wingdings" pitchFamily="2" charset="2"/>
              <a:buChar char="v"/>
            </a:pPr>
            <a:r>
              <a:rPr lang="en-US" sz="1100" dirty="0" err="1"/>
              <a:t>Munt,A.E</a:t>
            </a:r>
            <a:r>
              <a:rPr lang="en-US" sz="1100" dirty="0"/>
              <a:t>., </a:t>
            </a:r>
            <a:r>
              <a:rPr lang="en-US" sz="1100" dirty="0" err="1"/>
              <a:t>Partridge,S.R</a:t>
            </a:r>
            <a:r>
              <a:rPr lang="en-US" sz="1100" dirty="0"/>
              <a:t>., &amp; Allman </a:t>
            </a:r>
            <a:r>
              <a:rPr lang="en-US" sz="1100" dirty="0" err="1"/>
              <a:t>farinelli,M</a:t>
            </a:r>
            <a:r>
              <a:rPr lang="en-US" sz="1100" dirty="0"/>
              <a:t>. (2017). </a:t>
            </a:r>
            <a:r>
              <a:rPr lang="en-US" sz="1100" i="1" dirty="0"/>
              <a:t>The barriers &amp; enablers of healthy eating among young adults: A missing </a:t>
            </a:r>
            <a:r>
              <a:rPr lang="en-US" sz="1100" i="1" dirty="0" err="1"/>
              <a:t>pice</a:t>
            </a:r>
            <a:r>
              <a:rPr lang="en-US" sz="1100" i="1" dirty="0"/>
              <a:t> of obesity puzzle: </a:t>
            </a:r>
            <a:r>
              <a:rPr lang="en-US" sz="1100" i="1" dirty="0" err="1"/>
              <a:t>Ascoping</a:t>
            </a:r>
            <a:r>
              <a:rPr lang="en-US" sz="1100" i="1" dirty="0"/>
              <a:t> review. Obesity </a:t>
            </a:r>
            <a:r>
              <a:rPr lang="en-US" sz="1100" i="1" dirty="0" err="1"/>
              <a:t>reviewa</a:t>
            </a:r>
            <a:r>
              <a:rPr lang="en-US" sz="1100" i="1" dirty="0"/>
              <a:t>: </a:t>
            </a:r>
            <a:r>
              <a:rPr lang="en-US" sz="1100" dirty="0"/>
              <a:t>An official journal of the International association for the study of obesity, 18 (1), 1-17. </a:t>
            </a:r>
            <a:r>
              <a:rPr lang="en-US" sz="1100" dirty="0">
                <a:hlinkClick r:id="rId4"/>
              </a:rPr>
              <a:t>https://</a:t>
            </a:r>
            <a:r>
              <a:rPr lang="en-US" sz="1100" dirty="0" err="1">
                <a:hlinkClick r:id="rId4"/>
              </a:rPr>
              <a:t>doi</a:t>
            </a:r>
            <a:r>
              <a:rPr lang="en-US" sz="1100" dirty="0" err="1"/>
              <a:t>.org</a:t>
            </a:r>
            <a:r>
              <a:rPr lang="en-US" sz="1100" dirty="0"/>
              <a:t>/ 10.1111/</a:t>
            </a:r>
            <a:r>
              <a:rPr lang="en-US" sz="1100" dirty="0" err="1"/>
              <a:t>obr</a:t>
            </a:r>
            <a:r>
              <a:rPr lang="en-US" sz="1100" dirty="0"/>
              <a:t>./12472.</a:t>
            </a:r>
          </a:p>
          <a:p>
            <a:pPr>
              <a:buFont typeface="Wingdings" pitchFamily="2" charset="2"/>
              <a:buChar char="v"/>
            </a:pPr>
            <a:r>
              <a:rPr lang="en-US" sz="1100" dirty="0" err="1"/>
              <a:t>Ng,J.Y.Y</a:t>
            </a:r>
            <a:r>
              <a:rPr lang="en-US" sz="1100" dirty="0"/>
              <a:t>., </a:t>
            </a:r>
            <a:r>
              <a:rPr lang="en-US" sz="1100" dirty="0" err="1"/>
              <a:t>Ntoumanis,N</a:t>
            </a:r>
            <a:r>
              <a:rPr lang="en-US" sz="1100" dirty="0"/>
              <a:t>., </a:t>
            </a:r>
            <a:r>
              <a:rPr lang="en-US" sz="1100" dirty="0" err="1"/>
              <a:t>Thogersen-Njoumani,C</a:t>
            </a:r>
            <a:r>
              <a:rPr lang="en-US" sz="1100" dirty="0"/>
              <a:t>. et al. </a:t>
            </a:r>
            <a:r>
              <a:rPr lang="en-US" sz="1100" i="1" dirty="0"/>
              <a:t>Self determination theory applied to health contexts: A meta-analysis. </a:t>
            </a:r>
            <a:r>
              <a:rPr lang="en-US" sz="1100" i="1" dirty="0" err="1"/>
              <a:t>Perspect</a:t>
            </a:r>
            <a:r>
              <a:rPr lang="en-US" sz="1100" i="1" dirty="0"/>
              <a:t> psychoid sci 2012; 76: 325-340.</a:t>
            </a:r>
          </a:p>
          <a:p>
            <a:pPr>
              <a:buFont typeface="Wingdings" pitchFamily="2" charset="2"/>
              <a:buChar char="v"/>
            </a:pPr>
            <a:endParaRPr lang="en-US" sz="1100" dirty="0"/>
          </a:p>
        </p:txBody>
      </p:sp>
      <p:sp>
        <p:nvSpPr>
          <p:cNvPr id="10" name="Content Placeholder 2">
            <a:extLst>
              <a:ext uri="{FF2B5EF4-FFF2-40B4-BE49-F238E27FC236}">
                <a16:creationId xmlns:a16="http://schemas.microsoft.com/office/drawing/2014/main" id="{76832A78-32A8-27F9-C206-703E6E56640D}"/>
              </a:ext>
            </a:extLst>
          </p:cNvPr>
          <p:cNvSpPr txBox="1">
            <a:spLocks/>
          </p:cNvSpPr>
          <p:nvPr/>
        </p:nvSpPr>
        <p:spPr>
          <a:xfrm>
            <a:off x="341738" y="757003"/>
            <a:ext cx="10777728" cy="5607584"/>
          </a:xfrm>
          <a:prstGeom prst="rect">
            <a:avLst/>
          </a:prstGeom>
        </p:spPr>
        <p:txBody>
          <a:bodyPr vert="horz" lIns="0" tIns="45720" rIns="0" bIns="45720" rtlCol="0">
            <a:normAutofit fontScale="92500"/>
          </a:bodyPr>
          <a:lst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itchFamily="2" charset="2"/>
              <a:buChar char="v"/>
            </a:pPr>
            <a:endParaRPr lang="en-US" sz="1100" dirty="0"/>
          </a:p>
          <a:p>
            <a:r>
              <a:rPr lang="en-US" dirty="0"/>
              <a:t>REFERENCE:</a:t>
            </a:r>
          </a:p>
          <a:p>
            <a:pPr>
              <a:buFont typeface="Wingdings" pitchFamily="2" charset="2"/>
              <a:buChar char="v"/>
            </a:pPr>
            <a:r>
              <a:rPr lang="en-US" sz="1100" dirty="0" err="1"/>
              <a:t>Aksey</a:t>
            </a:r>
            <a:r>
              <a:rPr lang="en-US" sz="1100" dirty="0"/>
              <a:t>, H., </a:t>
            </a:r>
            <a:r>
              <a:rPr lang="en-US" sz="1100" dirty="0" err="1"/>
              <a:t>O’Malley,L</a:t>
            </a:r>
            <a:r>
              <a:rPr lang="en-US" sz="1100" dirty="0"/>
              <a:t>. </a:t>
            </a:r>
            <a:r>
              <a:rPr lang="en-US" sz="1100" i="1" dirty="0"/>
              <a:t>Scoping studies towards a methodological framework. </a:t>
            </a:r>
            <a:r>
              <a:rPr lang="en-US" sz="1100" dirty="0"/>
              <a:t>Int. J. Social res </a:t>
            </a:r>
            <a:r>
              <a:rPr lang="en-US" sz="1100" dirty="0" err="1"/>
              <a:t>methodol</a:t>
            </a:r>
            <a:r>
              <a:rPr lang="en-US" sz="1100" dirty="0"/>
              <a:t> 2005; 8: 19-32  Google Scholar.</a:t>
            </a:r>
          </a:p>
          <a:p>
            <a:pPr>
              <a:buFont typeface="Wingdings" pitchFamily="2" charset="2"/>
              <a:buChar char="v"/>
            </a:pPr>
            <a:r>
              <a:rPr lang="en-US" sz="1100" dirty="0" err="1"/>
              <a:t>Colquihoun</a:t>
            </a:r>
            <a:r>
              <a:rPr lang="en-US" sz="1100" dirty="0"/>
              <a:t>, H.L., </a:t>
            </a:r>
            <a:r>
              <a:rPr lang="en-US" sz="1100" dirty="0" err="1"/>
              <a:t>Levac</a:t>
            </a:r>
            <a:r>
              <a:rPr lang="en-US" sz="1100" dirty="0"/>
              <a:t>, D., </a:t>
            </a:r>
            <a:r>
              <a:rPr lang="en-US" sz="1100" dirty="0" err="1"/>
              <a:t>O’Brien,KK</a:t>
            </a:r>
            <a:r>
              <a:rPr lang="en-US" sz="1100" dirty="0"/>
              <a:t> et al. </a:t>
            </a:r>
            <a:r>
              <a:rPr lang="en-US" sz="1100" i="1" dirty="0"/>
              <a:t>Scoping reviews: Time for clarity in definition, methods &amp; reporting. </a:t>
            </a:r>
            <a:r>
              <a:rPr lang="en-US" sz="1100" dirty="0"/>
              <a:t>J. Clin </a:t>
            </a:r>
            <a:r>
              <a:rPr lang="en-US" sz="1100" dirty="0" err="1"/>
              <a:t>epidemol</a:t>
            </a:r>
            <a:r>
              <a:rPr lang="en-US" sz="1100" dirty="0"/>
              <a:t> 2014;67:1291-1294.</a:t>
            </a:r>
          </a:p>
          <a:p>
            <a:pPr>
              <a:buFont typeface="Wingdings" pitchFamily="2" charset="2"/>
              <a:buChar char="v"/>
            </a:pPr>
            <a:r>
              <a:rPr lang="en-US" sz="1100" i="1" dirty="0"/>
              <a:t>Department of health (2004). </a:t>
            </a:r>
            <a:r>
              <a:rPr lang="en-US" sz="1100" i="1" dirty="0" err="1"/>
              <a:t>Atleast</a:t>
            </a:r>
            <a:r>
              <a:rPr lang="en-US" sz="1100" i="1" dirty="0"/>
              <a:t> five a week: A report from the office of the chief medical officer. Department of Health. London.</a:t>
            </a:r>
          </a:p>
          <a:p>
            <a:pPr>
              <a:buFont typeface="Wingdings" pitchFamily="2" charset="2"/>
              <a:buChar char="v"/>
            </a:pPr>
            <a:r>
              <a:rPr lang="en-US" sz="1100" dirty="0"/>
              <a:t>Francis, K. ( 1996). </a:t>
            </a:r>
            <a:r>
              <a:rPr lang="en-US" sz="1100" i="1" dirty="0"/>
              <a:t>Physical activity in the prevention of cardiovascular disease. </a:t>
            </a:r>
            <a:r>
              <a:rPr lang="en-US" sz="1100" dirty="0"/>
              <a:t>Phys. </a:t>
            </a:r>
            <a:r>
              <a:rPr lang="en-US" sz="1100" dirty="0" err="1"/>
              <a:t>Theraphy</a:t>
            </a:r>
            <a:r>
              <a:rPr lang="en-US" sz="1100" dirty="0"/>
              <a:t>. 76: 456-468.</a:t>
            </a:r>
          </a:p>
          <a:p>
            <a:pPr>
              <a:buFont typeface="Wingdings" pitchFamily="2" charset="2"/>
              <a:buChar char="v"/>
            </a:pPr>
            <a:r>
              <a:rPr lang="en-US" sz="1100" dirty="0" err="1"/>
              <a:t>Hamer,O</a:t>
            </a:r>
            <a:r>
              <a:rPr lang="en-US" sz="1100" dirty="0"/>
              <a:t>., Larkin, D., </a:t>
            </a:r>
            <a:r>
              <a:rPr lang="en-US" sz="1100" dirty="0" err="1"/>
              <a:t>Relph</a:t>
            </a:r>
            <a:r>
              <a:rPr lang="en-US" sz="1100" dirty="0"/>
              <a:t>, N., &amp; Dey, P. (2021). </a:t>
            </a:r>
            <a:r>
              <a:rPr lang="en-US" sz="1100" i="1" dirty="0"/>
              <a:t>Fear related barriers to physical activity among adults with overweight &amp; obesity: A narrative synthesis scoping review: An official journal of the International association for the study of obesity, 22 (11), e13307 </a:t>
            </a:r>
            <a:r>
              <a:rPr lang="en-US" sz="1100" i="1" dirty="0">
                <a:hlinkClick r:id="rId2"/>
              </a:rPr>
              <a:t>https://doi.org/</a:t>
            </a:r>
            <a:r>
              <a:rPr lang="en-US" sz="1100" i="1" dirty="0"/>
              <a:t> 10.1111/obr.13307.</a:t>
            </a:r>
          </a:p>
          <a:p>
            <a:pPr>
              <a:buFont typeface="Wingdings" pitchFamily="2" charset="2"/>
              <a:buChar char="v"/>
            </a:pPr>
            <a:r>
              <a:rPr lang="en-US" sz="1100" i="1" dirty="0"/>
              <a:t>House of common Library. Obesity statistics published Thursday,12 January, 2023.</a:t>
            </a:r>
          </a:p>
          <a:p>
            <a:pPr>
              <a:buFont typeface="Wingdings" pitchFamily="2" charset="2"/>
              <a:buChar char="v"/>
            </a:pPr>
            <a:r>
              <a:rPr lang="en-US" sz="1100" dirty="0"/>
              <a:t>Hussein, J., Brunet, J., Roman, A.J., </a:t>
            </a:r>
            <a:r>
              <a:rPr lang="en-US" sz="1100" dirty="0" err="1"/>
              <a:t>Lemelin,L</a:t>
            </a:r>
            <a:r>
              <a:rPr lang="en-US" sz="1100" dirty="0"/>
              <a:t>., &amp; </a:t>
            </a:r>
            <a:r>
              <a:rPr lang="en-US" sz="1100" dirty="0" err="1"/>
              <a:t>Baillot,A</a:t>
            </a:r>
            <a:r>
              <a:rPr lang="en-US" sz="1100" dirty="0"/>
              <a:t>. (2022). </a:t>
            </a:r>
            <a:r>
              <a:rPr lang="en-US" sz="1100" i="1" dirty="0"/>
              <a:t>Living with severe obesity: Adults physical activities preference, self- efficacy to &amp; rehabilitation, 44(4). 590-599 </a:t>
            </a:r>
            <a:r>
              <a:rPr lang="en-US" sz="1100" i="1" dirty="0">
                <a:hlinkClick r:id="rId3"/>
              </a:rPr>
              <a:t>https://doi.org/10.1080/09638288.2020.1773944</a:t>
            </a:r>
            <a:r>
              <a:rPr lang="en-US" sz="1100" i="1" dirty="0"/>
              <a:t>.</a:t>
            </a:r>
          </a:p>
          <a:p>
            <a:pPr>
              <a:buFont typeface="Wingdings" pitchFamily="2" charset="2"/>
              <a:buChar char="v"/>
            </a:pPr>
            <a:r>
              <a:rPr lang="en-US" sz="1100" dirty="0" err="1"/>
              <a:t>Levac,D</a:t>
            </a:r>
            <a:r>
              <a:rPr lang="en-US" sz="1100" dirty="0"/>
              <a:t>., </a:t>
            </a:r>
            <a:r>
              <a:rPr lang="en-US" sz="1100" dirty="0" err="1"/>
              <a:t>Colquihoun,H</a:t>
            </a:r>
            <a:r>
              <a:rPr lang="en-US" sz="1100" dirty="0"/>
              <a:t>., </a:t>
            </a:r>
            <a:r>
              <a:rPr lang="en-US" sz="1100" dirty="0" err="1"/>
              <a:t>O’Brien,KK</a:t>
            </a:r>
            <a:r>
              <a:rPr lang="en-US" sz="1100" dirty="0"/>
              <a:t>., </a:t>
            </a:r>
            <a:r>
              <a:rPr lang="en-US" sz="1100" i="1" dirty="0"/>
              <a:t>Scoping studies: advancing the methodology. Implement sci 2010; 5: 1-9 </a:t>
            </a:r>
            <a:r>
              <a:rPr lang="en-US" sz="1100" dirty="0"/>
              <a:t>Google Scholar.</a:t>
            </a:r>
          </a:p>
          <a:p>
            <a:pPr>
              <a:buFont typeface="Wingdings" pitchFamily="2" charset="2"/>
              <a:buChar char="v"/>
            </a:pPr>
            <a:r>
              <a:rPr lang="en-US" sz="1100" dirty="0" err="1"/>
              <a:t>Mcvay,M.A</a:t>
            </a:r>
            <a:r>
              <a:rPr lang="en-US" sz="1100" dirty="0"/>
              <a:t>., </a:t>
            </a:r>
            <a:r>
              <a:rPr lang="en-US" sz="1100" dirty="0" err="1"/>
              <a:t>Yancy,W.S</a:t>
            </a:r>
            <a:r>
              <a:rPr lang="en-US" sz="1100" dirty="0"/>
              <a:t>., Jr. </a:t>
            </a:r>
            <a:r>
              <a:rPr lang="en-US" sz="1100" dirty="0" err="1"/>
              <a:t>Bennett,G.G</a:t>
            </a:r>
            <a:r>
              <a:rPr lang="en-US" sz="1100" dirty="0"/>
              <a:t>., </a:t>
            </a:r>
            <a:r>
              <a:rPr lang="en-US" sz="1100" dirty="0" err="1"/>
              <a:t>Jung,S.H</a:t>
            </a:r>
            <a:r>
              <a:rPr lang="en-US" sz="1100" dirty="0"/>
              <a:t>.,&amp; </a:t>
            </a:r>
            <a:r>
              <a:rPr lang="en-US" sz="1100" dirty="0" err="1"/>
              <a:t>Voils,C.I</a:t>
            </a:r>
            <a:r>
              <a:rPr lang="en-US" sz="1100" dirty="0"/>
              <a:t>. (2018). </a:t>
            </a:r>
            <a:r>
              <a:rPr lang="en-US" sz="1100" i="1" dirty="0"/>
              <a:t>Perceive barriers &amp; </a:t>
            </a:r>
            <a:r>
              <a:rPr lang="en-US" sz="1100" i="1" dirty="0" err="1"/>
              <a:t>facilatators</a:t>
            </a:r>
            <a:r>
              <a:rPr lang="en-US" sz="1100" i="1" dirty="0"/>
              <a:t> of initiation of </a:t>
            </a:r>
            <a:r>
              <a:rPr lang="en-US" sz="1100" i="1" dirty="0" err="1"/>
              <a:t>behavioural</a:t>
            </a:r>
            <a:r>
              <a:rPr lang="en-US" sz="1100" i="1" dirty="0"/>
              <a:t> weight loss interventions among adults with obesity: A qualitative study.</a:t>
            </a:r>
            <a:r>
              <a:rPr lang="en-US" sz="1100" dirty="0"/>
              <a:t> BMC public health, 18 (1), 854 </a:t>
            </a:r>
            <a:r>
              <a:rPr lang="en-US" sz="1100" dirty="0">
                <a:hlinkClick r:id="rId2"/>
              </a:rPr>
              <a:t>https://doi.org</a:t>
            </a:r>
            <a:r>
              <a:rPr lang="en-US" sz="1100" dirty="0"/>
              <a:t> / 10. 1186/s12889-18-5795-9.</a:t>
            </a:r>
          </a:p>
          <a:p>
            <a:pPr>
              <a:buFont typeface="Wingdings" pitchFamily="2" charset="2"/>
              <a:buChar char="v"/>
            </a:pPr>
            <a:r>
              <a:rPr lang="en-US" sz="1100" dirty="0" err="1"/>
              <a:t>Munt,A.E</a:t>
            </a:r>
            <a:r>
              <a:rPr lang="en-US" sz="1100" dirty="0"/>
              <a:t>., </a:t>
            </a:r>
            <a:r>
              <a:rPr lang="en-US" sz="1100" dirty="0" err="1"/>
              <a:t>Partridge,S.R</a:t>
            </a:r>
            <a:r>
              <a:rPr lang="en-US" sz="1100" dirty="0"/>
              <a:t>., &amp; Allman </a:t>
            </a:r>
            <a:r>
              <a:rPr lang="en-US" sz="1100" dirty="0" err="1"/>
              <a:t>farinelli,M</a:t>
            </a:r>
            <a:r>
              <a:rPr lang="en-US" sz="1100" dirty="0"/>
              <a:t>. (2017). </a:t>
            </a:r>
            <a:r>
              <a:rPr lang="en-US" sz="1100" i="1" dirty="0"/>
              <a:t>The barriers &amp; enablers of healthy eating among young adults: A missing </a:t>
            </a:r>
            <a:r>
              <a:rPr lang="en-US" sz="1100" i="1" dirty="0" err="1"/>
              <a:t>pice</a:t>
            </a:r>
            <a:r>
              <a:rPr lang="en-US" sz="1100" i="1" dirty="0"/>
              <a:t> of obesity puzzle: </a:t>
            </a:r>
            <a:r>
              <a:rPr lang="en-US" sz="1100" i="1" dirty="0" err="1"/>
              <a:t>Ascoping</a:t>
            </a:r>
            <a:r>
              <a:rPr lang="en-US" sz="1100" i="1" dirty="0"/>
              <a:t> review. Obesity </a:t>
            </a:r>
            <a:r>
              <a:rPr lang="en-US" sz="1100" i="1" dirty="0" err="1"/>
              <a:t>reviewa</a:t>
            </a:r>
            <a:r>
              <a:rPr lang="en-US" sz="1100" i="1" dirty="0"/>
              <a:t>: </a:t>
            </a:r>
            <a:r>
              <a:rPr lang="en-US" sz="1100" dirty="0"/>
              <a:t>An official journal of the International association for the study of obesity, 18 (1), 1-17. </a:t>
            </a:r>
            <a:r>
              <a:rPr lang="en-US" sz="1100" dirty="0">
                <a:hlinkClick r:id="rId4"/>
              </a:rPr>
              <a:t>https://</a:t>
            </a:r>
            <a:r>
              <a:rPr lang="en-US" sz="1100" dirty="0" err="1">
                <a:hlinkClick r:id="rId4"/>
              </a:rPr>
              <a:t>doi</a:t>
            </a:r>
            <a:r>
              <a:rPr lang="en-US" sz="1100" dirty="0" err="1"/>
              <a:t>.org</a:t>
            </a:r>
            <a:r>
              <a:rPr lang="en-US" sz="1100" dirty="0"/>
              <a:t>/ 10.1111/</a:t>
            </a:r>
            <a:r>
              <a:rPr lang="en-US" sz="1100" dirty="0" err="1"/>
              <a:t>obr</a:t>
            </a:r>
            <a:r>
              <a:rPr lang="en-US" sz="1100" dirty="0"/>
              <a:t>./12472.</a:t>
            </a:r>
          </a:p>
          <a:p>
            <a:pPr>
              <a:buFont typeface="Wingdings" pitchFamily="2" charset="2"/>
              <a:buChar char="v"/>
            </a:pPr>
            <a:r>
              <a:rPr lang="en-US" sz="1100" dirty="0" err="1"/>
              <a:t>Ng,J.Y.Y</a:t>
            </a:r>
            <a:r>
              <a:rPr lang="en-US" sz="1100" dirty="0"/>
              <a:t>., </a:t>
            </a:r>
            <a:r>
              <a:rPr lang="en-US" sz="1100" dirty="0" err="1"/>
              <a:t>Ntoumanis,N</a:t>
            </a:r>
            <a:r>
              <a:rPr lang="en-US" sz="1100" dirty="0"/>
              <a:t>., </a:t>
            </a:r>
            <a:r>
              <a:rPr lang="en-US" sz="1100" dirty="0" err="1"/>
              <a:t>Thogersen-Njoumani,C</a:t>
            </a:r>
            <a:r>
              <a:rPr lang="en-US" sz="1100" dirty="0"/>
              <a:t>. et al. </a:t>
            </a:r>
            <a:r>
              <a:rPr lang="en-US" sz="1100" i="1" dirty="0"/>
              <a:t>Self determination theory applied to health contexts: A meta-analysis. </a:t>
            </a:r>
            <a:r>
              <a:rPr lang="en-US" sz="1100" i="1" dirty="0" err="1"/>
              <a:t>Perspect</a:t>
            </a:r>
            <a:r>
              <a:rPr lang="en-US" sz="1100" i="1" dirty="0"/>
              <a:t> psychoid sci 2012; 76: 325-340.</a:t>
            </a:r>
          </a:p>
        </p:txBody>
      </p:sp>
    </p:spTree>
    <p:extLst>
      <p:ext uri="{BB962C8B-B14F-4D97-AF65-F5344CB8AC3E}">
        <p14:creationId xmlns:p14="http://schemas.microsoft.com/office/powerpoint/2010/main" val="2719356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1CA17-C896-7D50-7087-2B678929FAB5}"/>
              </a:ext>
            </a:extLst>
          </p:cNvPr>
          <p:cNvSpPr>
            <a:spLocks noGrp="1"/>
          </p:cNvSpPr>
          <p:nvPr>
            <p:ph type="title"/>
          </p:nvPr>
        </p:nvSpPr>
        <p:spPr>
          <a:xfrm>
            <a:off x="1097280" y="286603"/>
            <a:ext cx="1133856" cy="310805"/>
          </a:xfrm>
        </p:spPr>
        <p:txBody>
          <a:bodyPr>
            <a:normAutofit/>
          </a:bodyPr>
          <a:lstStyle/>
          <a:p>
            <a:r>
              <a:rPr lang="en-US" sz="1100" dirty="0"/>
              <a:t>Continuation:</a:t>
            </a:r>
          </a:p>
        </p:txBody>
      </p:sp>
      <p:sp>
        <p:nvSpPr>
          <p:cNvPr id="3" name="Content Placeholder 2">
            <a:extLst>
              <a:ext uri="{FF2B5EF4-FFF2-40B4-BE49-F238E27FC236}">
                <a16:creationId xmlns:a16="http://schemas.microsoft.com/office/drawing/2014/main" id="{0C6A9F35-C77B-8839-EC3F-E3B6379A3072}"/>
              </a:ext>
            </a:extLst>
          </p:cNvPr>
          <p:cNvSpPr>
            <a:spLocks noGrp="1"/>
          </p:cNvSpPr>
          <p:nvPr>
            <p:ph idx="1"/>
          </p:nvPr>
        </p:nvSpPr>
        <p:spPr/>
        <p:txBody>
          <a:bodyPr>
            <a:normAutofit/>
          </a:bodyPr>
          <a:lstStyle/>
          <a:p>
            <a:r>
              <a:rPr lang="en-US" sz="1100" dirty="0" err="1"/>
              <a:t>Rothman,K.J</a:t>
            </a:r>
            <a:r>
              <a:rPr lang="en-US" sz="1100" dirty="0"/>
              <a:t>. (2008).</a:t>
            </a:r>
            <a:r>
              <a:rPr lang="en-US" sz="1100" i="1" dirty="0"/>
              <a:t> BMI – related errors in the measurement of obesity. Int. J. </a:t>
            </a:r>
            <a:r>
              <a:rPr lang="en-US" sz="1100" i="1" dirty="0" err="1"/>
              <a:t>Obes</a:t>
            </a:r>
            <a:r>
              <a:rPr lang="en-US" sz="1100" i="1" dirty="0"/>
              <a:t>., 32: 56-59.</a:t>
            </a:r>
          </a:p>
          <a:p>
            <a:r>
              <a:rPr lang="en-US" sz="1100" i="1" dirty="0"/>
              <a:t>The Joanna Briggs Institute. In: Joanna Briggs Institute reviewers manual: Methodology for JBI scoping reviews. </a:t>
            </a:r>
            <a:r>
              <a:rPr lang="en-US" sz="1100" dirty="0"/>
              <a:t>The University of Adelaide: South Australia, 2015, pp. 24.</a:t>
            </a:r>
          </a:p>
          <a:p>
            <a:r>
              <a:rPr lang="en-US" sz="1100" dirty="0"/>
              <a:t>Wardle, J., </a:t>
            </a:r>
            <a:r>
              <a:rPr lang="en-US" sz="1100" dirty="0" err="1"/>
              <a:t>Haase</a:t>
            </a:r>
            <a:r>
              <a:rPr lang="en-US" sz="1100" dirty="0"/>
              <a:t>, A.M., </a:t>
            </a:r>
            <a:r>
              <a:rPr lang="en-US" sz="1100" dirty="0" err="1"/>
              <a:t>Steptoe,A</a:t>
            </a:r>
            <a:r>
              <a:rPr lang="en-US" sz="1100" dirty="0"/>
              <a:t>., </a:t>
            </a:r>
            <a:r>
              <a:rPr lang="en-US" sz="1100" dirty="0" err="1"/>
              <a:t>Nillapun</a:t>
            </a:r>
            <a:r>
              <a:rPr lang="en-US" sz="1100" dirty="0"/>
              <a:t>, M., </a:t>
            </a:r>
            <a:r>
              <a:rPr lang="en-US" sz="1100" dirty="0" err="1"/>
              <a:t>Jonwutiwes,K</a:t>
            </a:r>
            <a:r>
              <a:rPr lang="en-US" sz="1100" dirty="0"/>
              <a:t>., </a:t>
            </a:r>
            <a:r>
              <a:rPr lang="en-US" sz="1100" dirty="0" err="1"/>
              <a:t>Bellisie</a:t>
            </a:r>
            <a:r>
              <a:rPr lang="en-US" sz="1100" dirty="0"/>
              <a:t>, K. </a:t>
            </a:r>
            <a:r>
              <a:rPr lang="en-US" sz="1100" i="1" dirty="0"/>
              <a:t>Gender differences in food choice; The contribution of health beliefs &amp; dieting. </a:t>
            </a:r>
            <a:r>
              <a:rPr lang="en-US" sz="1100" i="1"/>
              <a:t>Ann behave med 2004; 27: 197-116.</a:t>
            </a:r>
            <a:endParaRPr lang="en-US" sz="1100" dirty="0"/>
          </a:p>
        </p:txBody>
      </p:sp>
    </p:spTree>
    <p:extLst>
      <p:ext uri="{BB962C8B-B14F-4D97-AF65-F5344CB8AC3E}">
        <p14:creationId xmlns:p14="http://schemas.microsoft.com/office/powerpoint/2010/main" val="969579223"/>
      </p:ext>
    </p:extLst>
  </p:cSld>
  <p:clrMapOvr>
    <a:masterClrMapping/>
  </p:clrMapOvr>
</p:sld>
</file>

<file path=ppt/theme/theme1.xml><?xml version="1.0" encoding="utf-8"?>
<a:theme xmlns:a="http://schemas.openxmlformats.org/drawingml/2006/main" name="Retrospect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80"/>
      </a:accent3>
      <a:accent4>
        <a:srgbClr val="76AD78"/>
      </a:accent4>
      <a:accent5>
        <a:srgbClr val="81AB94"/>
      </a:accent5>
      <a:accent6>
        <a:srgbClr val="74AAA2"/>
      </a:accent6>
      <a:hlink>
        <a:srgbClr val="6978AE"/>
      </a:hlink>
      <a:folHlink>
        <a:srgbClr val="7F7F7F"/>
      </a:folHlink>
    </a:clrScheme>
    <a:fontScheme name="Retrospect">
      <a:majorFont>
        <a:latin typeface="Univers Condense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Univers"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216</TotalTime>
  <Words>1652</Words>
  <Application>Microsoft Macintosh PowerPoint</Application>
  <PresentationFormat>Widescreen</PresentationFormat>
  <Paragraphs>69</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Calibri</vt:lpstr>
      <vt:lpstr>Univers</vt:lpstr>
      <vt:lpstr>Univers Condensed</vt:lpstr>
      <vt:lpstr>Wingdings</vt:lpstr>
      <vt:lpstr>RetrospectVTI</vt:lpstr>
      <vt:lpstr>                                                  ONLINE VIVA VOCE EXAMINATION    SOCORRO ALAM ID NO: 2029042    MODULE:  INTRODUCTION TO RESEARCH  MODULE CODE:  BMHP5005_BIRM      LECTURER:  DR. FAHAD KHAN</vt:lpstr>
      <vt:lpstr>               OBESITY AMONG ADULTS AND BARRIERS IN UK</vt:lpstr>
      <vt:lpstr>                   METHODOLOGY </vt:lpstr>
      <vt:lpstr>                                                               PRISMA FLOW DIAGRAM </vt:lpstr>
      <vt:lpstr>                                                     </vt:lpstr>
      <vt:lpstr>PowerPoint Presentation</vt:lpstr>
      <vt:lpstr>Continuation: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ONLINE VIVA VOCE EXAMINATION    SOCORRO ALAM ID NO: 2029042    MODULE:  INTRODUCTION TO RESEARCH  MODULE CODE:  BMHP5005_BIRM      LECTURER:  DR. FAHAD KHAN</dc:title>
  <dc:creator>Socorro Alam (2029042)</dc:creator>
  <cp:lastModifiedBy>Socorro Alam (2029042)</cp:lastModifiedBy>
  <cp:revision>1</cp:revision>
  <dcterms:created xsi:type="dcterms:W3CDTF">2023-03-16T18:29:58Z</dcterms:created>
  <dcterms:modified xsi:type="dcterms:W3CDTF">2023-03-19T15:06:00Z</dcterms:modified>
</cp:coreProperties>
</file>