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notesSlides/notesSlide1.xml" ContentType="application/vnd.openxmlformats-officedocument.presentationml.notesSl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77"/>
  </p:notesMasterIdLst>
  <p:handoutMasterIdLst>
    <p:handoutMasterId r:id="rId78"/>
  </p:handoutMasterIdLst>
  <p:sldIdLst>
    <p:sldId id="664" r:id="rId2"/>
    <p:sldId id="557" r:id="rId3"/>
    <p:sldId id="558" r:id="rId4"/>
    <p:sldId id="665" r:id="rId5"/>
    <p:sldId id="565" r:id="rId6"/>
    <p:sldId id="569" r:id="rId7"/>
    <p:sldId id="666" r:id="rId8"/>
    <p:sldId id="667" r:id="rId9"/>
    <p:sldId id="668" r:id="rId10"/>
    <p:sldId id="669" r:id="rId11"/>
    <p:sldId id="655" r:id="rId12"/>
    <p:sldId id="660" r:id="rId13"/>
    <p:sldId id="696" r:id="rId14"/>
    <p:sldId id="697" r:id="rId15"/>
    <p:sldId id="698" r:id="rId16"/>
    <p:sldId id="699" r:id="rId17"/>
    <p:sldId id="661" r:id="rId18"/>
    <p:sldId id="663" r:id="rId19"/>
    <p:sldId id="670" r:id="rId20"/>
    <p:sldId id="570" r:id="rId21"/>
    <p:sldId id="700" r:id="rId22"/>
    <p:sldId id="619" r:id="rId23"/>
    <p:sldId id="702" r:id="rId24"/>
    <p:sldId id="575" r:id="rId25"/>
    <p:sldId id="572" r:id="rId26"/>
    <p:sldId id="689" r:id="rId27"/>
    <p:sldId id="682" r:id="rId28"/>
    <p:sldId id="683" r:id="rId29"/>
    <p:sldId id="684" r:id="rId30"/>
    <p:sldId id="685" r:id="rId31"/>
    <p:sldId id="686" r:id="rId32"/>
    <p:sldId id="687" r:id="rId33"/>
    <p:sldId id="688" r:id="rId34"/>
    <p:sldId id="690" r:id="rId35"/>
    <p:sldId id="691" r:id="rId36"/>
    <p:sldId id="692" r:id="rId37"/>
    <p:sldId id="694" r:id="rId38"/>
    <p:sldId id="695" r:id="rId39"/>
    <p:sldId id="693" r:id="rId40"/>
    <p:sldId id="671" r:id="rId41"/>
    <p:sldId id="672" r:id="rId42"/>
    <p:sldId id="673" r:id="rId43"/>
    <p:sldId id="674" r:id="rId44"/>
    <p:sldId id="675" r:id="rId45"/>
    <p:sldId id="676" r:id="rId46"/>
    <p:sldId id="677" r:id="rId47"/>
    <p:sldId id="678" r:id="rId48"/>
    <p:sldId id="679" r:id="rId49"/>
    <p:sldId id="680" r:id="rId50"/>
    <p:sldId id="620" r:id="rId51"/>
    <p:sldId id="573" r:id="rId52"/>
    <p:sldId id="576" r:id="rId53"/>
    <p:sldId id="577" r:id="rId54"/>
    <p:sldId id="578" r:id="rId55"/>
    <p:sldId id="574" r:id="rId56"/>
    <p:sldId id="579" r:id="rId57"/>
    <p:sldId id="566" r:id="rId58"/>
    <p:sldId id="640" r:id="rId59"/>
    <p:sldId id="641" r:id="rId60"/>
    <p:sldId id="642" r:id="rId61"/>
    <p:sldId id="639" r:id="rId62"/>
    <p:sldId id="621" r:id="rId63"/>
    <p:sldId id="645" r:id="rId64"/>
    <p:sldId id="646" r:id="rId65"/>
    <p:sldId id="647" r:id="rId66"/>
    <p:sldId id="648" r:id="rId67"/>
    <p:sldId id="649" r:id="rId68"/>
    <p:sldId id="651" r:id="rId69"/>
    <p:sldId id="652" r:id="rId70"/>
    <p:sldId id="653" r:id="rId71"/>
    <p:sldId id="662" r:id="rId72"/>
    <p:sldId id="617" r:id="rId73"/>
    <p:sldId id="581" r:id="rId74"/>
    <p:sldId id="582" r:id="rId75"/>
    <p:sldId id="583" r:id="rId76"/>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1990" autoAdjust="0"/>
  </p:normalViewPr>
  <p:slideViewPr>
    <p:cSldViewPr>
      <p:cViewPr varScale="1">
        <p:scale>
          <a:sx n="68" d="100"/>
          <a:sy n="68" d="100"/>
        </p:scale>
        <p:origin x="298" y="67"/>
      </p:cViewPr>
      <p:guideLst>
        <p:guide orient="horz" pos="2216"/>
        <p:guide pos="3938"/>
      </p:guideLst>
    </p:cSldViewPr>
  </p:slideViewPr>
  <p:outlineViewPr>
    <p:cViewPr>
      <p:scale>
        <a:sx n="33" d="100"/>
        <a:sy n="33" d="100"/>
      </p:scale>
      <p:origin x="252" y="5981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2025/6/20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2025/6/20</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867392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2025/6/20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2025/6/20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2025/6/20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2025/6/20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2025/6/20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2025/6/20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2025/6/20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2025/6/20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2025/6/20</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3.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0.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2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8.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3.xm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5.xm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7.xml"/><Relationship Id="rId4" Type="http://schemas.openxmlformats.org/officeDocument/2006/relationships/image" Target="../media/image25.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38.xml"/><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1.xml"/><Relationship Id="rId4" Type="http://schemas.openxmlformats.org/officeDocument/2006/relationships/image" Target="../media/image26.png"/></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3.xml"/><Relationship Id="rId4" Type="http://schemas.openxmlformats.org/officeDocument/2006/relationships/image" Target="../media/image27.png"/></Relationships>
</file>

<file path=ppt/slides/_rels/slide4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5.xml"/><Relationship Id="rId4" Type="http://schemas.openxmlformats.org/officeDocument/2006/relationships/image" Target="../media/image28.png"/></Relationships>
</file>

<file path=ppt/slides/_rels/slide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6.xml"/><Relationship Id="rId4" Type="http://schemas.openxmlformats.org/officeDocument/2006/relationships/image" Target="../media/image29.png"/></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7.xml"/><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xml"/><Relationship Id="rId1" Type="http://schemas.openxmlformats.org/officeDocument/2006/relationships/themeOverride" Target="../theme/themeOverride50.xml"/><Relationship Id="rId5" Type="http://schemas.openxmlformats.org/officeDocument/2006/relationships/image" Target="../media/image33.png"/><Relationship Id="rId4" Type="http://schemas.openxmlformats.org/officeDocument/2006/relationships/image" Target="../media/image32.png"/></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slideLayout" Target="../slideLayouts/slideLayout2.xml"/><Relationship Id="rId1" Type="http://schemas.openxmlformats.org/officeDocument/2006/relationships/themeOverride" Target="../theme/themeOverride53.xml"/><Relationship Id="rId5" Type="http://schemas.openxmlformats.org/officeDocument/2006/relationships/image" Target="../media/image36.png"/><Relationship Id="rId4" Type="http://schemas.openxmlformats.org/officeDocument/2006/relationships/image" Target="../media/image35.png"/></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slideLayout" Target="../slideLayouts/slideLayout2.xml"/><Relationship Id="rId1" Type="http://schemas.openxmlformats.org/officeDocument/2006/relationships/themeOverride" Target="../theme/themeOverride60.xml"/><Relationship Id="rId4" Type="http://schemas.openxmlformats.org/officeDocument/2006/relationships/image" Target="../media/image41.png"/></Relationships>
</file>

<file path=ppt/slides/_rels/slide6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slideLayout" Target="../slideLayouts/slideLayout2.xml"/><Relationship Id="rId1" Type="http://schemas.openxmlformats.org/officeDocument/2006/relationships/themeOverride" Target="../theme/themeOverride74.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260F76D-3192-288D-FBDA-250C26EEBB92}"/>
              </a:ext>
            </a:extLst>
          </p:cNvPr>
          <p:cNvSpPr/>
          <p:nvPr/>
        </p:nvSpPr>
        <p:spPr>
          <a:xfrm>
            <a:off x="3070076" y="2204864"/>
            <a:ext cx="6048672" cy="172819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3200" dirty="0">
                <a:solidFill>
                  <a:schemeClr val="bg1"/>
                </a:solidFill>
              </a:rPr>
              <a:t>Chinese Zen School-2</a:t>
            </a:r>
          </a:p>
          <a:p>
            <a:pPr algn="ctr"/>
            <a:endParaRPr lang="zh-TW" altLang="en-US" sz="3200" dirty="0"/>
          </a:p>
        </p:txBody>
      </p:sp>
    </p:spTree>
    <p:extLst>
      <p:ext uri="{BB962C8B-B14F-4D97-AF65-F5344CB8AC3E}">
        <p14:creationId xmlns:p14="http://schemas.microsoft.com/office/powerpoint/2010/main" val="85073529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25CE8D6-889C-4BB2-9F78-FDD4693172FD}"/>
              </a:ext>
            </a:extLst>
          </p:cNvPr>
          <p:cNvSpPr txBox="1"/>
          <p:nvPr/>
        </p:nvSpPr>
        <p:spPr>
          <a:xfrm>
            <a:off x="32704" y="1439198"/>
            <a:ext cx="2659625" cy="523220"/>
          </a:xfrm>
          <a:prstGeom prst="rect">
            <a:avLst/>
          </a:prstGeom>
          <a:noFill/>
        </p:spPr>
        <p:txBody>
          <a:bodyPr wrap="square" rtlCol="0">
            <a:spAutoFit/>
          </a:bodyPr>
          <a:lstStyle/>
          <a:p>
            <a:pPr marL="514350" indent="-514350">
              <a:buAutoNum type="arabicPeriod"/>
            </a:pPr>
            <a:r>
              <a:rPr lang="en-US" altLang="zh-CN" sz="2800" dirty="0">
                <a:solidFill>
                  <a:schemeClr val="bg1"/>
                </a:solidFill>
              </a:rPr>
              <a:t>Proto Chan </a:t>
            </a:r>
          </a:p>
        </p:txBody>
      </p:sp>
      <p:pic>
        <p:nvPicPr>
          <p:cNvPr id="4" name="圖片 3">
            <a:extLst>
              <a:ext uri="{FF2B5EF4-FFF2-40B4-BE49-F238E27FC236}">
                <a16:creationId xmlns:a16="http://schemas.microsoft.com/office/drawing/2014/main" id="{7814DB8E-A7DF-4E77-3F32-9C93F509579B}"/>
              </a:ext>
            </a:extLst>
          </p:cNvPr>
          <p:cNvPicPr>
            <a:picLocks noChangeAspect="1"/>
          </p:cNvPicPr>
          <p:nvPr/>
        </p:nvPicPr>
        <p:blipFill>
          <a:blip r:embed="rId3"/>
          <a:stretch>
            <a:fillRect/>
          </a:stretch>
        </p:blipFill>
        <p:spPr>
          <a:xfrm>
            <a:off x="2860046" y="29179"/>
            <a:ext cx="5140388" cy="6858000"/>
          </a:xfrm>
          <a:prstGeom prst="rect">
            <a:avLst/>
          </a:prstGeom>
        </p:spPr>
      </p:pic>
      <p:sp>
        <p:nvSpPr>
          <p:cNvPr id="6" name="左大括弧 5">
            <a:extLst>
              <a:ext uri="{FF2B5EF4-FFF2-40B4-BE49-F238E27FC236}">
                <a16:creationId xmlns:a16="http://schemas.microsoft.com/office/drawing/2014/main" id="{136C24BA-88FD-7C80-3830-00EB208FDC14}"/>
              </a:ext>
            </a:extLst>
          </p:cNvPr>
          <p:cNvSpPr/>
          <p:nvPr/>
        </p:nvSpPr>
        <p:spPr>
          <a:xfrm>
            <a:off x="2422004" y="116632"/>
            <a:ext cx="288032" cy="3168352"/>
          </a:xfrm>
          <a:prstGeom prst="leftBrace">
            <a:avLst>
              <a:gd name="adj1" fmla="val 8333"/>
              <a:gd name="adj2" fmla="val 50713"/>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7" name="矩形 6">
            <a:extLst>
              <a:ext uri="{FF2B5EF4-FFF2-40B4-BE49-F238E27FC236}">
                <a16:creationId xmlns:a16="http://schemas.microsoft.com/office/drawing/2014/main" id="{BDD86B1E-FD5E-8000-AAC6-8934A3FDDD5B}"/>
              </a:ext>
            </a:extLst>
          </p:cNvPr>
          <p:cNvSpPr/>
          <p:nvPr/>
        </p:nvSpPr>
        <p:spPr>
          <a:xfrm>
            <a:off x="6310436" y="260648"/>
            <a:ext cx="1368152" cy="288032"/>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AB121B9F-F023-E48F-EE7B-BFF36D47386E}"/>
              </a:ext>
            </a:extLst>
          </p:cNvPr>
          <p:cNvSpPr/>
          <p:nvPr/>
        </p:nvSpPr>
        <p:spPr>
          <a:xfrm>
            <a:off x="6958508" y="1916832"/>
            <a:ext cx="576064" cy="288032"/>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E9C15088-E05F-7078-A6F6-AD7C72A8FD29}"/>
              </a:ext>
            </a:extLst>
          </p:cNvPr>
          <p:cNvSpPr txBox="1"/>
          <p:nvPr/>
        </p:nvSpPr>
        <p:spPr>
          <a:xfrm>
            <a:off x="8285339" y="186668"/>
            <a:ext cx="3004007" cy="954107"/>
          </a:xfrm>
          <a:prstGeom prst="rect">
            <a:avLst/>
          </a:prstGeom>
          <a:noFill/>
        </p:spPr>
        <p:txBody>
          <a:bodyPr wrap="square" rtlCol="0">
            <a:spAutoFit/>
          </a:bodyPr>
          <a:lstStyle/>
          <a:p>
            <a:r>
              <a:rPr lang="en-US" altLang="zh-CN" sz="2800" dirty="0">
                <a:solidFill>
                  <a:schemeClr val="bg1"/>
                </a:solidFill>
              </a:rPr>
              <a:t>Wall gazing meditation</a:t>
            </a:r>
          </a:p>
        </p:txBody>
      </p:sp>
      <p:pic>
        <p:nvPicPr>
          <p:cNvPr id="11" name="圖片 10">
            <a:extLst>
              <a:ext uri="{FF2B5EF4-FFF2-40B4-BE49-F238E27FC236}">
                <a16:creationId xmlns:a16="http://schemas.microsoft.com/office/drawing/2014/main" id="{A08EF79F-D78C-9FA1-1F1F-4EBD13A6923D}"/>
              </a:ext>
            </a:extLst>
          </p:cNvPr>
          <p:cNvPicPr>
            <a:picLocks noChangeAspect="1"/>
          </p:cNvPicPr>
          <p:nvPr/>
        </p:nvPicPr>
        <p:blipFill>
          <a:blip r:embed="rId4"/>
          <a:stretch>
            <a:fillRect/>
          </a:stretch>
        </p:blipFill>
        <p:spPr>
          <a:xfrm>
            <a:off x="10422571" y="29179"/>
            <a:ext cx="1733550" cy="2276475"/>
          </a:xfrm>
          <a:prstGeom prst="rect">
            <a:avLst/>
          </a:prstGeom>
        </p:spPr>
      </p:pic>
      <p:sp>
        <p:nvSpPr>
          <p:cNvPr id="12" name="文字方塊 11">
            <a:extLst>
              <a:ext uri="{FF2B5EF4-FFF2-40B4-BE49-F238E27FC236}">
                <a16:creationId xmlns:a16="http://schemas.microsoft.com/office/drawing/2014/main" id="{343AC2AB-A19E-66AD-74EA-01FA07C2848B}"/>
              </a:ext>
            </a:extLst>
          </p:cNvPr>
          <p:cNvSpPr txBox="1"/>
          <p:nvPr/>
        </p:nvSpPr>
        <p:spPr>
          <a:xfrm>
            <a:off x="8019465" y="1416091"/>
            <a:ext cx="4136656" cy="1384995"/>
          </a:xfrm>
          <a:prstGeom prst="rect">
            <a:avLst/>
          </a:prstGeom>
          <a:noFill/>
        </p:spPr>
        <p:txBody>
          <a:bodyPr wrap="square" rtlCol="0">
            <a:spAutoFit/>
          </a:bodyPr>
          <a:lstStyle/>
          <a:p>
            <a:r>
              <a:rPr lang="en-US" altLang="zh-CN" sz="2800" dirty="0">
                <a:solidFill>
                  <a:srgbClr val="FFFF00"/>
                </a:solidFill>
              </a:rPr>
              <a:t>H: “My heart </a:t>
            </a:r>
          </a:p>
          <a:p>
            <a:r>
              <a:rPr lang="en-US" altLang="zh-CN" sz="2800" dirty="0">
                <a:solidFill>
                  <a:srgbClr val="FFFF00"/>
                </a:solidFill>
              </a:rPr>
              <a:t>is not at peace; </a:t>
            </a:r>
          </a:p>
          <a:p>
            <a:r>
              <a:rPr lang="en-US" altLang="zh-CN" sz="2800" dirty="0">
                <a:solidFill>
                  <a:srgbClr val="FFFF00"/>
                </a:solidFill>
              </a:rPr>
              <a:t>please pacify my heart.”</a:t>
            </a:r>
          </a:p>
        </p:txBody>
      </p:sp>
      <p:sp>
        <p:nvSpPr>
          <p:cNvPr id="13" name="文字方塊 12">
            <a:extLst>
              <a:ext uri="{FF2B5EF4-FFF2-40B4-BE49-F238E27FC236}">
                <a16:creationId xmlns:a16="http://schemas.microsoft.com/office/drawing/2014/main" id="{C40E9E14-858A-D342-4E3B-EF012D549605}"/>
              </a:ext>
            </a:extLst>
          </p:cNvPr>
          <p:cNvSpPr txBox="1"/>
          <p:nvPr/>
        </p:nvSpPr>
        <p:spPr>
          <a:xfrm>
            <a:off x="8052169" y="2856285"/>
            <a:ext cx="4136656" cy="954107"/>
          </a:xfrm>
          <a:prstGeom prst="rect">
            <a:avLst/>
          </a:prstGeom>
          <a:noFill/>
        </p:spPr>
        <p:txBody>
          <a:bodyPr wrap="square" rtlCol="0">
            <a:spAutoFit/>
          </a:bodyPr>
          <a:lstStyle/>
          <a:p>
            <a:r>
              <a:rPr lang="en-US" altLang="zh-CN" sz="2800" dirty="0">
                <a:solidFill>
                  <a:schemeClr val="bg1"/>
                </a:solidFill>
              </a:rPr>
              <a:t>B: “Show me that heart and I will pacify it for you.”</a:t>
            </a:r>
          </a:p>
        </p:txBody>
      </p:sp>
      <p:sp>
        <p:nvSpPr>
          <p:cNvPr id="14" name="文字方塊 13">
            <a:extLst>
              <a:ext uri="{FF2B5EF4-FFF2-40B4-BE49-F238E27FC236}">
                <a16:creationId xmlns:a16="http://schemas.microsoft.com/office/drawing/2014/main" id="{B38A913B-35BC-6C2B-00F9-FFF38F7FAE9F}"/>
              </a:ext>
            </a:extLst>
          </p:cNvPr>
          <p:cNvSpPr txBox="1"/>
          <p:nvPr/>
        </p:nvSpPr>
        <p:spPr>
          <a:xfrm>
            <a:off x="8052169" y="3926388"/>
            <a:ext cx="4136656" cy="523220"/>
          </a:xfrm>
          <a:prstGeom prst="rect">
            <a:avLst/>
          </a:prstGeom>
          <a:noFill/>
        </p:spPr>
        <p:txBody>
          <a:bodyPr wrap="square" rtlCol="0">
            <a:spAutoFit/>
          </a:bodyPr>
          <a:lstStyle/>
          <a:p>
            <a:r>
              <a:rPr lang="en-US" altLang="zh-CN" sz="2800" dirty="0">
                <a:solidFill>
                  <a:srgbClr val="FFFF00"/>
                </a:solidFill>
              </a:rPr>
              <a:t>H: “I cannot find it!”</a:t>
            </a:r>
          </a:p>
        </p:txBody>
      </p:sp>
      <p:sp>
        <p:nvSpPr>
          <p:cNvPr id="15" name="文字方塊 14">
            <a:extLst>
              <a:ext uri="{FF2B5EF4-FFF2-40B4-BE49-F238E27FC236}">
                <a16:creationId xmlns:a16="http://schemas.microsoft.com/office/drawing/2014/main" id="{3AC5C078-FDEF-AED6-B350-8A984FC679CE}"/>
              </a:ext>
            </a:extLst>
          </p:cNvPr>
          <p:cNvSpPr txBox="1"/>
          <p:nvPr/>
        </p:nvSpPr>
        <p:spPr>
          <a:xfrm>
            <a:off x="8052169" y="4565604"/>
            <a:ext cx="4136656" cy="954107"/>
          </a:xfrm>
          <a:prstGeom prst="rect">
            <a:avLst/>
          </a:prstGeom>
          <a:noFill/>
        </p:spPr>
        <p:txBody>
          <a:bodyPr wrap="square" rtlCol="0">
            <a:spAutoFit/>
          </a:bodyPr>
          <a:lstStyle/>
          <a:p>
            <a:r>
              <a:rPr lang="en-US" altLang="zh-CN" sz="2800" dirty="0">
                <a:solidFill>
                  <a:schemeClr val="bg1"/>
                </a:solidFill>
              </a:rPr>
              <a:t>B: “There, I have pacified it for you!”</a:t>
            </a:r>
          </a:p>
        </p:txBody>
      </p:sp>
      <p:sp>
        <p:nvSpPr>
          <p:cNvPr id="16" name="文字方塊 15">
            <a:extLst>
              <a:ext uri="{FF2B5EF4-FFF2-40B4-BE49-F238E27FC236}">
                <a16:creationId xmlns:a16="http://schemas.microsoft.com/office/drawing/2014/main" id="{022C36E5-16E8-9BED-EE0E-A61F901527E6}"/>
              </a:ext>
            </a:extLst>
          </p:cNvPr>
          <p:cNvSpPr txBox="1"/>
          <p:nvPr/>
        </p:nvSpPr>
        <p:spPr>
          <a:xfrm>
            <a:off x="8036019" y="5635707"/>
            <a:ext cx="4136656" cy="954107"/>
          </a:xfrm>
          <a:prstGeom prst="rect">
            <a:avLst/>
          </a:prstGeom>
          <a:noFill/>
        </p:spPr>
        <p:txBody>
          <a:bodyPr wrap="square" rtlCol="0">
            <a:spAutoFit/>
          </a:bodyPr>
          <a:lstStyle/>
          <a:p>
            <a:r>
              <a:rPr lang="en-US" altLang="zh-CN" sz="2800" dirty="0">
                <a:solidFill>
                  <a:srgbClr val="FFFF00"/>
                </a:solidFill>
              </a:rPr>
              <a:t>At that moment, </a:t>
            </a:r>
            <a:r>
              <a:rPr lang="en-US" altLang="zh-CN" sz="2800" dirty="0" err="1">
                <a:solidFill>
                  <a:srgbClr val="FFFF00"/>
                </a:solidFill>
              </a:rPr>
              <a:t>Huike</a:t>
            </a:r>
            <a:r>
              <a:rPr lang="en-US" altLang="zh-CN" sz="2800" dirty="0">
                <a:solidFill>
                  <a:srgbClr val="FFFF00"/>
                </a:solidFill>
              </a:rPr>
              <a:t> attained enlightenment.</a:t>
            </a:r>
          </a:p>
        </p:txBody>
      </p:sp>
      <p:sp>
        <p:nvSpPr>
          <p:cNvPr id="17" name="文字方塊 16">
            <a:extLst>
              <a:ext uri="{FF2B5EF4-FFF2-40B4-BE49-F238E27FC236}">
                <a16:creationId xmlns:a16="http://schemas.microsoft.com/office/drawing/2014/main" id="{8BD917EF-6412-FCE6-C49C-02A1A0D7A602}"/>
              </a:ext>
            </a:extLst>
          </p:cNvPr>
          <p:cNvSpPr txBox="1"/>
          <p:nvPr/>
        </p:nvSpPr>
        <p:spPr>
          <a:xfrm>
            <a:off x="5950396" y="879165"/>
            <a:ext cx="576064" cy="523220"/>
          </a:xfrm>
          <a:prstGeom prst="rect">
            <a:avLst/>
          </a:prstGeom>
          <a:noFill/>
        </p:spPr>
        <p:txBody>
          <a:bodyPr wrap="square" rtlCol="0">
            <a:spAutoFit/>
          </a:bodyPr>
          <a:lstStyle/>
          <a:p>
            <a:r>
              <a:rPr lang="en-US" altLang="zh-CN" sz="2800" dirty="0">
                <a:solidFill>
                  <a:srgbClr val="FF0000"/>
                </a:solidFill>
              </a:rPr>
              <a:t>1</a:t>
            </a:r>
            <a:r>
              <a:rPr lang="en-US" altLang="zh-CN" sz="2800" baseline="30000" dirty="0">
                <a:solidFill>
                  <a:srgbClr val="FF0000"/>
                </a:solidFill>
              </a:rPr>
              <a:t>st</a:t>
            </a:r>
            <a:r>
              <a:rPr lang="en-US" altLang="zh-CN" sz="2800" dirty="0">
                <a:solidFill>
                  <a:srgbClr val="FF0000"/>
                </a:solidFill>
              </a:rPr>
              <a:t> </a:t>
            </a:r>
          </a:p>
        </p:txBody>
      </p:sp>
      <p:sp>
        <p:nvSpPr>
          <p:cNvPr id="18" name="文字方塊 17">
            <a:extLst>
              <a:ext uri="{FF2B5EF4-FFF2-40B4-BE49-F238E27FC236}">
                <a16:creationId xmlns:a16="http://schemas.microsoft.com/office/drawing/2014/main" id="{332A0BE6-1E19-C510-6A64-471EF789418B}"/>
              </a:ext>
            </a:extLst>
          </p:cNvPr>
          <p:cNvSpPr txBox="1"/>
          <p:nvPr/>
        </p:nvSpPr>
        <p:spPr>
          <a:xfrm>
            <a:off x="5962057" y="2761764"/>
            <a:ext cx="720080" cy="523220"/>
          </a:xfrm>
          <a:prstGeom prst="rect">
            <a:avLst/>
          </a:prstGeom>
          <a:noFill/>
        </p:spPr>
        <p:txBody>
          <a:bodyPr wrap="square" rtlCol="0">
            <a:spAutoFit/>
          </a:bodyPr>
          <a:lstStyle/>
          <a:p>
            <a:r>
              <a:rPr lang="en-US" altLang="zh-CN" sz="2800" dirty="0">
                <a:solidFill>
                  <a:srgbClr val="FF0000"/>
                </a:solidFill>
              </a:rPr>
              <a:t>2</a:t>
            </a:r>
            <a:r>
              <a:rPr lang="en-US" altLang="zh-CN" sz="2800" baseline="30000" dirty="0">
                <a:solidFill>
                  <a:srgbClr val="FF0000"/>
                </a:solidFill>
              </a:rPr>
              <a:t>nd</a:t>
            </a:r>
            <a:r>
              <a:rPr lang="en-US" altLang="zh-CN" sz="2800" dirty="0">
                <a:solidFill>
                  <a:srgbClr val="FF0000"/>
                </a:solidFill>
              </a:rPr>
              <a:t> </a:t>
            </a:r>
          </a:p>
        </p:txBody>
      </p:sp>
      <p:sp>
        <p:nvSpPr>
          <p:cNvPr id="2" name="矩形 1">
            <a:extLst>
              <a:ext uri="{FF2B5EF4-FFF2-40B4-BE49-F238E27FC236}">
                <a16:creationId xmlns:a16="http://schemas.microsoft.com/office/drawing/2014/main" id="{417A0CB0-8D68-0A87-653A-8860E59F3956}"/>
              </a:ext>
            </a:extLst>
          </p:cNvPr>
          <p:cNvSpPr/>
          <p:nvPr/>
        </p:nvSpPr>
        <p:spPr>
          <a:xfrm>
            <a:off x="5962057" y="116632"/>
            <a:ext cx="2038377" cy="1584176"/>
          </a:xfrm>
          <a:prstGeom prst="rect">
            <a:avLst/>
          </a:prstGeom>
          <a:noFill/>
          <a:ln w="412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矩形 2">
            <a:extLst>
              <a:ext uri="{FF2B5EF4-FFF2-40B4-BE49-F238E27FC236}">
                <a16:creationId xmlns:a16="http://schemas.microsoft.com/office/drawing/2014/main" id="{40B6B235-D342-8639-D99D-D508FEB6C750}"/>
              </a:ext>
            </a:extLst>
          </p:cNvPr>
          <p:cNvSpPr/>
          <p:nvPr/>
        </p:nvSpPr>
        <p:spPr>
          <a:xfrm>
            <a:off x="5950396" y="1916832"/>
            <a:ext cx="2038377" cy="1368152"/>
          </a:xfrm>
          <a:prstGeom prst="rect">
            <a:avLst/>
          </a:prstGeom>
          <a:noFill/>
          <a:ln w="412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4B0FC46F-EC34-9262-0DC7-691F705806DF}"/>
              </a:ext>
            </a:extLst>
          </p:cNvPr>
          <p:cNvSpPr txBox="1"/>
          <p:nvPr/>
        </p:nvSpPr>
        <p:spPr>
          <a:xfrm>
            <a:off x="-38320" y="216865"/>
            <a:ext cx="7456884" cy="892552"/>
          </a:xfrm>
          <a:prstGeom prst="rect">
            <a:avLst/>
          </a:prstGeom>
          <a:noFill/>
        </p:spPr>
        <p:txBody>
          <a:bodyPr wrap="square" rtlCol="0">
            <a:spAutoFit/>
          </a:bodyPr>
          <a:lstStyle/>
          <a:p>
            <a:r>
              <a:rPr lang="en-US" altLang="zh-CN" sz="2600" b="1" i="1" dirty="0">
                <a:solidFill>
                  <a:srgbClr val="00B0F0"/>
                </a:solidFill>
              </a:rPr>
              <a:t>Two Entrances and </a:t>
            </a:r>
          </a:p>
          <a:p>
            <a:r>
              <a:rPr lang="en-US" altLang="zh-CN" sz="2600" b="1" i="1" dirty="0">
                <a:solidFill>
                  <a:srgbClr val="00B0F0"/>
                </a:solidFill>
              </a:rPr>
              <a:t>Four Practices</a:t>
            </a:r>
          </a:p>
        </p:txBody>
      </p:sp>
    </p:spTree>
    <p:extLst>
      <p:ext uri="{BB962C8B-B14F-4D97-AF65-F5344CB8AC3E}">
        <p14:creationId xmlns:p14="http://schemas.microsoft.com/office/powerpoint/2010/main" val="14327991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P spid="13" grpId="0"/>
      <p:bldP spid="14" grpId="0"/>
      <p:bldP spid="15" grpId="0"/>
      <p:bldP spid="16" grpId="0"/>
      <p:bldP spid="2" grpId="0" animBg="1"/>
      <p:bldP spid="3" grpId="0" animBg="1"/>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6AA51EDB-4940-190F-D6E7-E00423439EF3}"/>
              </a:ext>
            </a:extLst>
          </p:cNvPr>
          <p:cNvPicPr>
            <a:picLocks noChangeAspect="1"/>
          </p:cNvPicPr>
          <p:nvPr/>
        </p:nvPicPr>
        <p:blipFill>
          <a:blip r:embed="rId3"/>
          <a:stretch>
            <a:fillRect/>
          </a:stretch>
        </p:blipFill>
        <p:spPr>
          <a:xfrm>
            <a:off x="2028296" y="116632"/>
            <a:ext cx="6100108" cy="6858000"/>
          </a:xfrm>
          <a:prstGeom prst="rect">
            <a:avLst/>
          </a:prstGeom>
        </p:spPr>
      </p:pic>
      <p:sp>
        <p:nvSpPr>
          <p:cNvPr id="6" name="文字方塊 5">
            <a:extLst>
              <a:ext uri="{FF2B5EF4-FFF2-40B4-BE49-F238E27FC236}">
                <a16:creationId xmlns:a16="http://schemas.microsoft.com/office/drawing/2014/main" id="{A0587538-80B5-0FEE-846F-2A78B2B134B7}"/>
              </a:ext>
            </a:extLst>
          </p:cNvPr>
          <p:cNvSpPr txBox="1"/>
          <p:nvPr/>
        </p:nvSpPr>
        <p:spPr>
          <a:xfrm>
            <a:off x="4548576" y="1124744"/>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7" name="文字方塊 6">
            <a:extLst>
              <a:ext uri="{FF2B5EF4-FFF2-40B4-BE49-F238E27FC236}">
                <a16:creationId xmlns:a16="http://schemas.microsoft.com/office/drawing/2014/main" id="{C4A210BE-2685-512B-2164-B02C7C7616A6}"/>
              </a:ext>
            </a:extLst>
          </p:cNvPr>
          <p:cNvSpPr txBox="1"/>
          <p:nvPr/>
        </p:nvSpPr>
        <p:spPr>
          <a:xfrm>
            <a:off x="4548576" y="2780928"/>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8" name="矩形 7">
            <a:extLst>
              <a:ext uri="{FF2B5EF4-FFF2-40B4-BE49-F238E27FC236}">
                <a16:creationId xmlns:a16="http://schemas.microsoft.com/office/drawing/2014/main" id="{9F2CB2CE-A1B1-E702-278D-D3A3CF4916E7}"/>
              </a:ext>
            </a:extLst>
          </p:cNvPr>
          <p:cNvSpPr/>
          <p:nvPr/>
        </p:nvSpPr>
        <p:spPr>
          <a:xfrm>
            <a:off x="5340664" y="332656"/>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3BE21F9D-537C-85E4-32EB-3D8BD6B2BE98}"/>
              </a:ext>
            </a:extLst>
          </p:cNvPr>
          <p:cNvSpPr/>
          <p:nvPr/>
        </p:nvSpPr>
        <p:spPr>
          <a:xfrm>
            <a:off x="5268656" y="2060848"/>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3F685C8A-DB02-C15D-F369-50FD2A6EA9CD}"/>
              </a:ext>
            </a:extLst>
          </p:cNvPr>
          <p:cNvSpPr/>
          <p:nvPr/>
        </p:nvSpPr>
        <p:spPr>
          <a:xfrm>
            <a:off x="5340664" y="37890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104B51ED-131C-7F70-8555-B9BF5186B2A2}"/>
              </a:ext>
            </a:extLst>
          </p:cNvPr>
          <p:cNvSpPr/>
          <p:nvPr/>
        </p:nvSpPr>
        <p:spPr>
          <a:xfrm>
            <a:off x="5340664" y="5552339"/>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5DD98989-7769-0AF5-77FE-7947E0EB9A6F}"/>
              </a:ext>
            </a:extLst>
          </p:cNvPr>
          <p:cNvSpPr txBox="1"/>
          <p:nvPr/>
        </p:nvSpPr>
        <p:spPr>
          <a:xfrm>
            <a:off x="4548576" y="4589813"/>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3" name="文字方塊 12">
            <a:extLst>
              <a:ext uri="{FF2B5EF4-FFF2-40B4-BE49-F238E27FC236}">
                <a16:creationId xmlns:a16="http://schemas.microsoft.com/office/drawing/2014/main" id="{560FE0A9-58CD-2547-3828-C5BBAD68A865}"/>
              </a:ext>
            </a:extLst>
          </p:cNvPr>
          <p:cNvSpPr txBox="1"/>
          <p:nvPr/>
        </p:nvSpPr>
        <p:spPr>
          <a:xfrm>
            <a:off x="4548576" y="6318005"/>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6" name="文字方塊 15">
            <a:extLst>
              <a:ext uri="{FF2B5EF4-FFF2-40B4-BE49-F238E27FC236}">
                <a16:creationId xmlns:a16="http://schemas.microsoft.com/office/drawing/2014/main" id="{C77098CB-4D45-1966-A4B8-9E050FECFECB}"/>
              </a:ext>
            </a:extLst>
          </p:cNvPr>
          <p:cNvSpPr txBox="1"/>
          <p:nvPr/>
        </p:nvSpPr>
        <p:spPr>
          <a:xfrm>
            <a:off x="0" y="2681392"/>
            <a:ext cx="2659625" cy="892552"/>
          </a:xfrm>
          <a:prstGeom prst="rect">
            <a:avLst/>
          </a:prstGeom>
          <a:noFill/>
        </p:spPr>
        <p:txBody>
          <a:bodyPr wrap="square" rtlCol="0">
            <a:spAutoFit/>
          </a:bodyPr>
          <a:lstStyle/>
          <a:p>
            <a:r>
              <a:rPr lang="en-US" altLang="zh-CN" sz="2600" dirty="0">
                <a:solidFill>
                  <a:schemeClr val="bg1"/>
                </a:solidFill>
              </a:rPr>
              <a:t>2. Early Chan</a:t>
            </a:r>
          </a:p>
          <a:p>
            <a:r>
              <a:rPr lang="en-US" altLang="zh-CN" sz="2600" dirty="0">
                <a:solidFill>
                  <a:schemeClr val="bg1"/>
                </a:solidFill>
              </a:rPr>
              <a:t>(c.600-750) </a:t>
            </a:r>
          </a:p>
        </p:txBody>
      </p:sp>
      <p:sp>
        <p:nvSpPr>
          <p:cNvPr id="17" name="左大括弧 16">
            <a:extLst>
              <a:ext uri="{FF2B5EF4-FFF2-40B4-BE49-F238E27FC236}">
                <a16:creationId xmlns:a16="http://schemas.microsoft.com/office/drawing/2014/main" id="{20F870E6-CFE4-541F-5AF2-F23060065F45}"/>
              </a:ext>
            </a:extLst>
          </p:cNvPr>
          <p:cNvSpPr/>
          <p:nvPr/>
        </p:nvSpPr>
        <p:spPr>
          <a:xfrm>
            <a:off x="1629916" y="247418"/>
            <a:ext cx="326372" cy="6610582"/>
          </a:xfrm>
          <a:prstGeom prst="leftBrace">
            <a:avLst>
              <a:gd name="adj1" fmla="val 8333"/>
              <a:gd name="adj2" fmla="val 50713"/>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8" name="文字方塊 17">
            <a:extLst>
              <a:ext uri="{FF2B5EF4-FFF2-40B4-BE49-F238E27FC236}">
                <a16:creationId xmlns:a16="http://schemas.microsoft.com/office/drawing/2014/main" id="{47F58CC9-1814-9C93-0414-4D453B022BDA}"/>
              </a:ext>
            </a:extLst>
          </p:cNvPr>
          <p:cNvSpPr txBox="1"/>
          <p:nvPr/>
        </p:nvSpPr>
        <p:spPr>
          <a:xfrm>
            <a:off x="8254652" y="123776"/>
            <a:ext cx="3934173" cy="6555641"/>
          </a:xfrm>
          <a:prstGeom prst="rect">
            <a:avLst/>
          </a:prstGeom>
          <a:noFill/>
        </p:spPr>
        <p:txBody>
          <a:bodyPr wrap="square" rtlCol="0">
            <a:spAutoFit/>
          </a:bodyPr>
          <a:lstStyle/>
          <a:p>
            <a:r>
              <a:rPr lang="en-US" altLang="zh-CN" sz="2800" dirty="0">
                <a:solidFill>
                  <a:schemeClr val="bg1"/>
                </a:solidFill>
              </a:rPr>
              <a:t>The Supreme Way is not difficult, if only you do not pick and choose.</a:t>
            </a:r>
          </a:p>
          <a:p>
            <a:r>
              <a:rPr lang="en-US" altLang="zh-CN" sz="2800" dirty="0">
                <a:solidFill>
                  <a:schemeClr val="bg1"/>
                </a:solidFill>
              </a:rPr>
              <a:t>Neither love nor hate, and you will clearly understand.</a:t>
            </a:r>
          </a:p>
          <a:p>
            <a:r>
              <a:rPr lang="en-US" altLang="zh-CN" sz="2800" dirty="0">
                <a:solidFill>
                  <a:schemeClr val="bg1"/>
                </a:solidFill>
              </a:rPr>
              <a:t>Be off by a hair, and you are as far from it as heaven from earth.</a:t>
            </a:r>
          </a:p>
          <a:p>
            <a:r>
              <a:rPr lang="en-US" altLang="zh-CN" sz="2800" dirty="0">
                <a:solidFill>
                  <a:schemeClr val="bg1"/>
                </a:solidFill>
              </a:rPr>
              <a:t>If you want the Way to appear, be neither for nor against.</a:t>
            </a:r>
          </a:p>
          <a:p>
            <a:r>
              <a:rPr lang="en-US" altLang="zh-CN" sz="2800" dirty="0">
                <a:solidFill>
                  <a:schemeClr val="bg1"/>
                </a:solidFill>
              </a:rPr>
              <a:t>For and against opposing each other; This is the mind's disease.</a:t>
            </a:r>
          </a:p>
        </p:txBody>
      </p:sp>
      <p:sp>
        <p:nvSpPr>
          <p:cNvPr id="23" name="箭號: 向右 22">
            <a:extLst>
              <a:ext uri="{FF2B5EF4-FFF2-40B4-BE49-F238E27FC236}">
                <a16:creationId xmlns:a16="http://schemas.microsoft.com/office/drawing/2014/main" id="{942B5BC6-40AF-AAAA-EE7A-58E52C08F938}"/>
              </a:ext>
            </a:extLst>
          </p:cNvPr>
          <p:cNvSpPr/>
          <p:nvPr/>
        </p:nvSpPr>
        <p:spPr>
          <a:xfrm>
            <a:off x="6495941" y="548680"/>
            <a:ext cx="1567251" cy="216017"/>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FFD3FCA4-EFFA-0E0B-6C62-52895043F344}"/>
              </a:ext>
            </a:extLst>
          </p:cNvPr>
          <p:cNvSpPr/>
          <p:nvPr/>
        </p:nvSpPr>
        <p:spPr>
          <a:xfrm>
            <a:off x="4510236" y="260648"/>
            <a:ext cx="1784013" cy="1368152"/>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文字方塊 2">
            <a:extLst>
              <a:ext uri="{FF2B5EF4-FFF2-40B4-BE49-F238E27FC236}">
                <a16:creationId xmlns:a16="http://schemas.microsoft.com/office/drawing/2014/main" id="{DE774D6A-06A5-8A7C-9BAB-97C796C3839D}"/>
              </a:ext>
            </a:extLst>
          </p:cNvPr>
          <p:cNvSpPr txBox="1"/>
          <p:nvPr/>
        </p:nvSpPr>
        <p:spPr>
          <a:xfrm>
            <a:off x="1661804" y="642182"/>
            <a:ext cx="3075506" cy="591059"/>
          </a:xfrm>
          <a:prstGeom prst="rect">
            <a:avLst/>
          </a:prstGeom>
          <a:noFill/>
        </p:spPr>
        <p:txBody>
          <a:bodyPr wrap="square" rtlCol="0">
            <a:spAutoFit/>
          </a:bodyPr>
          <a:lstStyle/>
          <a:p>
            <a:pPr algn="ctr">
              <a:lnSpc>
                <a:spcPts val="4200"/>
              </a:lnSpc>
              <a:spcAft>
                <a:spcPts val="1200"/>
              </a:spcAft>
            </a:pPr>
            <a:r>
              <a:rPr lang="en-US" altLang="zh-CN" sz="2800" b="1" i="1" dirty="0">
                <a:solidFill>
                  <a:srgbClr val="00B0F0"/>
                </a:solidFill>
              </a:rPr>
              <a:t>Faith In Mind</a:t>
            </a:r>
          </a:p>
        </p:txBody>
      </p:sp>
    </p:spTree>
    <p:extLst>
      <p:ext uri="{BB962C8B-B14F-4D97-AF65-F5344CB8AC3E}">
        <p14:creationId xmlns:p14="http://schemas.microsoft.com/office/powerpoint/2010/main" val="28300742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3" grpId="0" animBg="1"/>
      <p:bldP spid="2" grpId="0" animBg="1"/>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2B0FA8D2-5E78-B533-0746-197E3E6E37BC}"/>
              </a:ext>
            </a:extLst>
          </p:cNvPr>
          <p:cNvPicPr>
            <a:picLocks noChangeAspect="1"/>
          </p:cNvPicPr>
          <p:nvPr/>
        </p:nvPicPr>
        <p:blipFill>
          <a:blip r:embed="rId3"/>
          <a:stretch>
            <a:fillRect/>
          </a:stretch>
        </p:blipFill>
        <p:spPr>
          <a:xfrm>
            <a:off x="-2572310" y="-27384"/>
            <a:ext cx="6100108" cy="6858000"/>
          </a:xfrm>
          <a:prstGeom prst="rect">
            <a:avLst/>
          </a:prstGeom>
        </p:spPr>
      </p:pic>
      <p:sp>
        <p:nvSpPr>
          <p:cNvPr id="5" name="文字方塊 4">
            <a:extLst>
              <a:ext uri="{FF2B5EF4-FFF2-40B4-BE49-F238E27FC236}">
                <a16:creationId xmlns:a16="http://schemas.microsoft.com/office/drawing/2014/main" id="{F0CF0709-A045-FAE9-D3AF-4F971B94BDAA}"/>
              </a:ext>
            </a:extLst>
          </p:cNvPr>
          <p:cNvSpPr txBox="1"/>
          <p:nvPr/>
        </p:nvSpPr>
        <p:spPr>
          <a:xfrm>
            <a:off x="-52030" y="980728"/>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6" name="文字方塊 5">
            <a:extLst>
              <a:ext uri="{FF2B5EF4-FFF2-40B4-BE49-F238E27FC236}">
                <a16:creationId xmlns:a16="http://schemas.microsoft.com/office/drawing/2014/main" id="{ADCB3781-BA5E-BE68-7751-3862B6EBA435}"/>
              </a:ext>
            </a:extLst>
          </p:cNvPr>
          <p:cNvSpPr txBox="1"/>
          <p:nvPr/>
        </p:nvSpPr>
        <p:spPr>
          <a:xfrm>
            <a:off x="-52030" y="2636912"/>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7" name="矩形 6">
            <a:extLst>
              <a:ext uri="{FF2B5EF4-FFF2-40B4-BE49-F238E27FC236}">
                <a16:creationId xmlns:a16="http://schemas.microsoft.com/office/drawing/2014/main" id="{3EC1AC0A-949C-FCED-B3AA-0F6D0D440D02}"/>
              </a:ext>
            </a:extLst>
          </p:cNvPr>
          <p:cNvSpPr/>
          <p:nvPr/>
        </p:nvSpPr>
        <p:spPr>
          <a:xfrm>
            <a:off x="740058" y="1886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94DC8551-059B-F9E7-B7AE-EAAA2F4AD1CD}"/>
              </a:ext>
            </a:extLst>
          </p:cNvPr>
          <p:cNvSpPr/>
          <p:nvPr/>
        </p:nvSpPr>
        <p:spPr>
          <a:xfrm>
            <a:off x="668050" y="1916832"/>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6B42D087-E05C-0C6B-7A52-1A63B0D265DA}"/>
              </a:ext>
            </a:extLst>
          </p:cNvPr>
          <p:cNvSpPr/>
          <p:nvPr/>
        </p:nvSpPr>
        <p:spPr>
          <a:xfrm>
            <a:off x="740058" y="3645024"/>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45ED738E-B3B1-6328-3261-2AE8A48C9DA1}"/>
              </a:ext>
            </a:extLst>
          </p:cNvPr>
          <p:cNvSpPr/>
          <p:nvPr/>
        </p:nvSpPr>
        <p:spPr>
          <a:xfrm>
            <a:off x="740058" y="5408323"/>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FED0599E-4980-0B79-5E64-BD0CC1AA07A4}"/>
              </a:ext>
            </a:extLst>
          </p:cNvPr>
          <p:cNvSpPr txBox="1"/>
          <p:nvPr/>
        </p:nvSpPr>
        <p:spPr>
          <a:xfrm>
            <a:off x="-52030" y="4445797"/>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2" name="文字方塊 11">
            <a:extLst>
              <a:ext uri="{FF2B5EF4-FFF2-40B4-BE49-F238E27FC236}">
                <a16:creationId xmlns:a16="http://schemas.microsoft.com/office/drawing/2014/main" id="{9214619C-0473-2EA2-44FD-95CC675DE1D9}"/>
              </a:ext>
            </a:extLst>
          </p:cNvPr>
          <p:cNvSpPr txBox="1"/>
          <p:nvPr/>
        </p:nvSpPr>
        <p:spPr>
          <a:xfrm>
            <a:off x="-52030" y="6173989"/>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6" name="文字方塊 15">
            <a:extLst>
              <a:ext uri="{FF2B5EF4-FFF2-40B4-BE49-F238E27FC236}">
                <a16:creationId xmlns:a16="http://schemas.microsoft.com/office/drawing/2014/main" id="{48B19766-6703-7667-CC10-C8EF7E5E9BDB}"/>
              </a:ext>
            </a:extLst>
          </p:cNvPr>
          <p:cNvSpPr txBox="1"/>
          <p:nvPr/>
        </p:nvSpPr>
        <p:spPr>
          <a:xfrm>
            <a:off x="3586779" y="208045"/>
            <a:ext cx="8640366" cy="1815882"/>
          </a:xfrm>
          <a:prstGeom prst="rect">
            <a:avLst/>
          </a:prstGeom>
          <a:noFill/>
        </p:spPr>
        <p:txBody>
          <a:bodyPr wrap="square" rtlCol="0">
            <a:spAutoFit/>
          </a:bodyPr>
          <a:lstStyle/>
          <a:p>
            <a:r>
              <a:rPr lang="en-US" altLang="zh-CN" sz="2800" dirty="0" err="1">
                <a:solidFill>
                  <a:srgbClr val="FFFF00"/>
                </a:solidFill>
              </a:rPr>
              <a:t>Daoxin</a:t>
            </a:r>
            <a:r>
              <a:rPr lang="en-US" altLang="zh-CN" sz="2800" dirty="0">
                <a:solidFill>
                  <a:srgbClr val="FFFF00"/>
                </a:solidFill>
              </a:rPr>
              <a:t> appears to have been particularly dedicated to meditation, </a:t>
            </a:r>
            <a:r>
              <a:rPr lang="en-US" altLang="zh-CN" sz="2800" dirty="0" err="1">
                <a:solidFill>
                  <a:srgbClr val="FFFF00"/>
                </a:solidFill>
              </a:rPr>
              <a:t>practising</a:t>
            </a:r>
            <a:r>
              <a:rPr lang="en-US" altLang="zh-CN" sz="2800" dirty="0">
                <a:solidFill>
                  <a:srgbClr val="FFFF00"/>
                </a:solidFill>
              </a:rPr>
              <a:t> it more avidly than had any dhyana master since Bodhidharma. The following excerpt of his teaching illustrates his fervor for dhyana.</a:t>
            </a:r>
          </a:p>
        </p:txBody>
      </p:sp>
      <p:sp>
        <p:nvSpPr>
          <p:cNvPr id="19" name="箭號: 向右 18">
            <a:extLst>
              <a:ext uri="{FF2B5EF4-FFF2-40B4-BE49-F238E27FC236}">
                <a16:creationId xmlns:a16="http://schemas.microsoft.com/office/drawing/2014/main" id="{A86C5D1B-EB95-42F2-285C-89CFB8B101B1}"/>
              </a:ext>
            </a:extLst>
          </p:cNvPr>
          <p:cNvSpPr/>
          <p:nvPr/>
        </p:nvSpPr>
        <p:spPr>
          <a:xfrm rot="20546958">
            <a:off x="1601342" y="1502259"/>
            <a:ext cx="2132265" cy="226616"/>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2" name="圖片 21">
            <a:extLst>
              <a:ext uri="{FF2B5EF4-FFF2-40B4-BE49-F238E27FC236}">
                <a16:creationId xmlns:a16="http://schemas.microsoft.com/office/drawing/2014/main" id="{9BB9AE83-80A8-C31B-A822-32B3159FA03C}"/>
              </a:ext>
            </a:extLst>
          </p:cNvPr>
          <p:cNvPicPr>
            <a:picLocks noChangeAspect="1"/>
          </p:cNvPicPr>
          <p:nvPr/>
        </p:nvPicPr>
        <p:blipFill>
          <a:blip r:embed="rId4"/>
          <a:stretch>
            <a:fillRect/>
          </a:stretch>
        </p:blipFill>
        <p:spPr>
          <a:xfrm>
            <a:off x="3718148" y="2244065"/>
            <a:ext cx="8401419" cy="4482234"/>
          </a:xfrm>
          <a:prstGeom prst="rect">
            <a:avLst/>
          </a:prstGeom>
        </p:spPr>
      </p:pic>
      <p:sp>
        <p:nvSpPr>
          <p:cNvPr id="2" name="矩形 1">
            <a:extLst>
              <a:ext uri="{FF2B5EF4-FFF2-40B4-BE49-F238E27FC236}">
                <a16:creationId xmlns:a16="http://schemas.microsoft.com/office/drawing/2014/main" id="{6DF2284C-231D-B05F-AA03-00073C050A18}"/>
              </a:ext>
            </a:extLst>
          </p:cNvPr>
          <p:cNvSpPr/>
          <p:nvPr/>
        </p:nvSpPr>
        <p:spPr>
          <a:xfrm>
            <a:off x="36165" y="1844824"/>
            <a:ext cx="1593751" cy="1296144"/>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4437952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BEDFB62-07D9-498A-ACE2-21E9FB57DE6E}"/>
              </a:ext>
            </a:extLst>
          </p:cNvPr>
          <p:cNvSpPr txBox="1"/>
          <p:nvPr/>
        </p:nvSpPr>
        <p:spPr>
          <a:xfrm>
            <a:off x="477788" y="980728"/>
            <a:ext cx="11521281" cy="5128840"/>
          </a:xfrm>
          <a:prstGeom prst="rect">
            <a:avLst/>
          </a:prstGeom>
          <a:noFill/>
        </p:spPr>
        <p:txBody>
          <a:bodyPr wrap="square" rtlCol="0">
            <a:spAutoFit/>
          </a:bodyPr>
          <a:lstStyle/>
          <a:p>
            <a:pPr>
              <a:lnSpc>
                <a:spcPts val="4200"/>
              </a:lnSpc>
              <a:spcAft>
                <a:spcPts val="1800"/>
              </a:spcAft>
            </a:pPr>
            <a:r>
              <a:rPr lang="en-US" altLang="zh-CN" sz="2800" b="1" i="1" dirty="0" err="1">
                <a:solidFill>
                  <a:schemeClr val="bg1"/>
                </a:solidFill>
              </a:rPr>
              <a:t>Lankavatara</a:t>
            </a:r>
            <a:r>
              <a:rPr lang="en-US" altLang="zh-CN" sz="2800" b="1" i="1" dirty="0">
                <a:solidFill>
                  <a:schemeClr val="bg1"/>
                </a:solidFill>
              </a:rPr>
              <a:t> Sutra</a:t>
            </a:r>
          </a:p>
          <a:p>
            <a:pPr>
              <a:lnSpc>
                <a:spcPts val="4200"/>
              </a:lnSpc>
              <a:spcAft>
                <a:spcPts val="1800"/>
              </a:spcAft>
            </a:pPr>
            <a:r>
              <a:rPr lang="en-US" altLang="zh-CN" sz="2800" dirty="0">
                <a:solidFill>
                  <a:schemeClr val="bg1"/>
                </a:solidFill>
              </a:rPr>
              <a:t>In its beginnings in China, Chan primarily referred to the </a:t>
            </a:r>
            <a:r>
              <a:rPr lang="en-US" altLang="zh-CN" sz="2800" i="1" dirty="0" err="1">
                <a:solidFill>
                  <a:schemeClr val="bg1"/>
                </a:solidFill>
              </a:rPr>
              <a:t>Laṅkāvatāra</a:t>
            </a:r>
            <a:r>
              <a:rPr lang="en-US" altLang="zh-CN" sz="2800" i="1" dirty="0">
                <a:solidFill>
                  <a:schemeClr val="bg1"/>
                </a:solidFill>
              </a:rPr>
              <a:t> </a:t>
            </a:r>
            <a:r>
              <a:rPr lang="en-US" altLang="zh-CN" sz="2800" i="1" dirty="0" err="1">
                <a:solidFill>
                  <a:schemeClr val="bg1"/>
                </a:solidFill>
              </a:rPr>
              <a:t>Sūtra</a:t>
            </a:r>
            <a:r>
              <a:rPr lang="en-US" altLang="zh-CN" sz="2800" dirty="0">
                <a:solidFill>
                  <a:schemeClr val="bg1"/>
                </a:solidFill>
              </a:rPr>
              <a:t>. As a result, early masters of the Chan tradition were referred to as "</a:t>
            </a:r>
            <a:r>
              <a:rPr lang="en-US" altLang="zh-CN" sz="2800" dirty="0" err="1">
                <a:solidFill>
                  <a:schemeClr val="bg1"/>
                </a:solidFill>
              </a:rPr>
              <a:t>Laṅkāvatāra</a:t>
            </a:r>
            <a:r>
              <a:rPr lang="en-US" altLang="zh-CN" sz="2800" dirty="0">
                <a:solidFill>
                  <a:schemeClr val="bg1"/>
                </a:solidFill>
              </a:rPr>
              <a:t> masters". As </a:t>
            </a:r>
            <a:r>
              <a:rPr lang="en-US" altLang="zh-CN" sz="2800" i="1" dirty="0">
                <a:solidFill>
                  <a:schemeClr val="bg1"/>
                </a:solidFill>
              </a:rPr>
              <a:t>the </a:t>
            </a:r>
            <a:r>
              <a:rPr lang="en-US" altLang="zh-CN" sz="2800" i="1" dirty="0" err="1">
                <a:solidFill>
                  <a:schemeClr val="bg1"/>
                </a:solidFill>
              </a:rPr>
              <a:t>Laṅkāvatāra</a:t>
            </a:r>
            <a:r>
              <a:rPr lang="en-US" altLang="zh-CN" sz="2800" i="1" dirty="0">
                <a:solidFill>
                  <a:schemeClr val="bg1"/>
                </a:solidFill>
              </a:rPr>
              <a:t> </a:t>
            </a:r>
            <a:r>
              <a:rPr lang="en-US" altLang="zh-CN" sz="2800" i="1" dirty="0" err="1">
                <a:solidFill>
                  <a:schemeClr val="bg1"/>
                </a:solidFill>
              </a:rPr>
              <a:t>Sūtra</a:t>
            </a:r>
            <a:r>
              <a:rPr lang="en-US" altLang="zh-CN" sz="2800" dirty="0">
                <a:solidFill>
                  <a:schemeClr val="bg1"/>
                </a:solidFill>
              </a:rPr>
              <a:t> teaches the doctrine of the </a:t>
            </a:r>
            <a:r>
              <a:rPr lang="en-US" altLang="zh-CN" sz="2800" dirty="0" err="1">
                <a:solidFill>
                  <a:schemeClr val="bg1"/>
                </a:solidFill>
              </a:rPr>
              <a:t>Ekayāna</a:t>
            </a:r>
            <a:r>
              <a:rPr lang="en-US" altLang="zh-CN" sz="2800" dirty="0">
                <a:solidFill>
                  <a:schemeClr val="bg1"/>
                </a:solidFill>
              </a:rPr>
              <a:t> "One Vehicle", the early Chan school was sometimes referred to as the "One Vehicle School". In other early texts, the school that would later become known as Chan is sometimes even referred to as simply the "</a:t>
            </a:r>
            <a:r>
              <a:rPr lang="en-US" altLang="zh-CN" sz="2800" dirty="0" err="1">
                <a:solidFill>
                  <a:schemeClr val="bg1"/>
                </a:solidFill>
              </a:rPr>
              <a:t>Laṅkāvatāra</a:t>
            </a:r>
            <a:r>
              <a:rPr lang="en-US" altLang="zh-CN" sz="2800" dirty="0">
                <a:solidFill>
                  <a:schemeClr val="bg1"/>
                </a:solidFill>
              </a:rPr>
              <a:t> school" (</a:t>
            </a:r>
            <a:r>
              <a:rPr lang="zh-TW" altLang="en-US" sz="2800" dirty="0">
                <a:solidFill>
                  <a:schemeClr val="bg1"/>
                </a:solidFill>
              </a:rPr>
              <a:t>楞伽宗</a:t>
            </a:r>
            <a:r>
              <a:rPr lang="en-US" altLang="zh-CN" sz="2800" dirty="0">
                <a:solidFill>
                  <a:schemeClr val="bg1"/>
                </a:solidFill>
              </a:rPr>
              <a:t>). Accounts recording the history of this early period are to be found in the </a:t>
            </a:r>
            <a:r>
              <a:rPr lang="en-US" altLang="zh-CN" sz="2800" i="1" dirty="0">
                <a:solidFill>
                  <a:schemeClr val="bg1"/>
                </a:solidFill>
              </a:rPr>
              <a:t>Records of the </a:t>
            </a:r>
            <a:r>
              <a:rPr lang="en-US" altLang="zh-CN" sz="2800" i="1" dirty="0" err="1">
                <a:solidFill>
                  <a:schemeClr val="bg1"/>
                </a:solidFill>
              </a:rPr>
              <a:t>Laṅkāvatāra</a:t>
            </a:r>
            <a:r>
              <a:rPr lang="en-US" altLang="zh-CN" sz="2800" i="1" dirty="0">
                <a:solidFill>
                  <a:schemeClr val="bg1"/>
                </a:solidFill>
              </a:rPr>
              <a:t> Masters </a:t>
            </a:r>
            <a:r>
              <a:rPr lang="en-US" altLang="zh-CN" sz="2800" dirty="0">
                <a:solidFill>
                  <a:schemeClr val="bg1"/>
                </a:solidFill>
              </a:rPr>
              <a:t>(</a:t>
            </a:r>
            <a:r>
              <a:rPr lang="zh-TW" altLang="en-US" sz="2800" dirty="0">
                <a:solidFill>
                  <a:schemeClr val="bg1"/>
                </a:solidFill>
              </a:rPr>
              <a:t>楞伽師資記</a:t>
            </a:r>
            <a:r>
              <a:rPr lang="en-US" altLang="zh-TW" sz="2800" dirty="0">
                <a:solidFill>
                  <a:schemeClr val="bg1"/>
                </a:solidFill>
              </a:rPr>
              <a:t>).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6CC59955-7273-55A7-D8DC-E49294E2519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26595560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E6E79F3-870C-4709-91E3-4D515EFEB6FE}"/>
              </a:ext>
            </a:extLst>
          </p:cNvPr>
          <p:cNvSpPr txBox="1"/>
          <p:nvPr/>
        </p:nvSpPr>
        <p:spPr>
          <a:xfrm>
            <a:off x="459786" y="620688"/>
            <a:ext cx="11611290" cy="6054093"/>
          </a:xfrm>
          <a:prstGeom prst="rect">
            <a:avLst/>
          </a:prstGeom>
          <a:noFill/>
        </p:spPr>
        <p:txBody>
          <a:bodyPr wrap="square" rtlCol="0">
            <a:spAutoFit/>
          </a:bodyPr>
          <a:lstStyle/>
          <a:p>
            <a:pPr>
              <a:lnSpc>
                <a:spcPts val="4200"/>
              </a:lnSpc>
              <a:spcAft>
                <a:spcPts val="600"/>
              </a:spcAft>
            </a:pPr>
            <a:r>
              <a:rPr lang="en-US" altLang="zh-CN" sz="2800" b="1" dirty="0">
                <a:solidFill>
                  <a:schemeClr val="bg1"/>
                </a:solidFill>
              </a:rPr>
              <a:t>East Mountain Teachings</a:t>
            </a:r>
          </a:p>
          <a:p>
            <a:pPr>
              <a:lnSpc>
                <a:spcPts val="4200"/>
              </a:lnSpc>
            </a:pPr>
            <a:r>
              <a:rPr lang="en-US" altLang="zh-CN" sz="2800" dirty="0">
                <a:solidFill>
                  <a:schemeClr val="bg1"/>
                </a:solidFill>
              </a:rPr>
              <a:t>With the fourth patriarch, </a:t>
            </a:r>
            <a:r>
              <a:rPr lang="en-US" altLang="zh-CN" sz="2800" dirty="0" err="1">
                <a:solidFill>
                  <a:schemeClr val="bg1"/>
                </a:solidFill>
              </a:rPr>
              <a:t>Daoxin</a:t>
            </a:r>
            <a:r>
              <a:rPr lang="en-US" altLang="zh-CN" sz="2800" dirty="0">
                <a:solidFill>
                  <a:schemeClr val="bg1"/>
                </a:solidFill>
              </a:rPr>
              <a:t> (580–651), </a:t>
            </a:r>
          </a:p>
          <a:p>
            <a:pPr>
              <a:lnSpc>
                <a:spcPts val="4200"/>
              </a:lnSpc>
            </a:pPr>
            <a:r>
              <a:rPr lang="en-US" altLang="zh-CN" sz="2800" dirty="0">
                <a:solidFill>
                  <a:schemeClr val="bg1"/>
                </a:solidFill>
              </a:rPr>
              <a:t>Chan began to take shape as a distinct school. </a:t>
            </a:r>
          </a:p>
          <a:p>
            <a:pPr>
              <a:lnSpc>
                <a:spcPts val="4200"/>
              </a:lnSpc>
            </a:pPr>
            <a:r>
              <a:rPr lang="en-US" altLang="zh-CN" sz="2800" dirty="0">
                <a:solidFill>
                  <a:schemeClr val="bg1"/>
                </a:solidFill>
              </a:rPr>
              <a:t>The link between </a:t>
            </a:r>
            <a:r>
              <a:rPr lang="en-US" altLang="zh-CN" sz="2800" dirty="0" err="1">
                <a:solidFill>
                  <a:schemeClr val="bg1"/>
                </a:solidFill>
              </a:rPr>
              <a:t>Huike</a:t>
            </a:r>
            <a:r>
              <a:rPr lang="en-US" altLang="zh-CN" sz="2800" dirty="0">
                <a:solidFill>
                  <a:schemeClr val="bg1"/>
                </a:solidFill>
              </a:rPr>
              <a:t> (2</a:t>
            </a:r>
            <a:r>
              <a:rPr lang="en-US" altLang="zh-CN" sz="2800" baseline="30000" dirty="0">
                <a:solidFill>
                  <a:schemeClr val="bg1"/>
                </a:solidFill>
              </a:rPr>
              <a:t>nd</a:t>
            </a:r>
            <a:r>
              <a:rPr lang="en-US" altLang="zh-CN" sz="2800" dirty="0">
                <a:solidFill>
                  <a:schemeClr val="bg1"/>
                </a:solidFill>
              </a:rPr>
              <a:t> patriarch) and </a:t>
            </a:r>
          </a:p>
          <a:p>
            <a:pPr>
              <a:lnSpc>
                <a:spcPts val="4200"/>
              </a:lnSpc>
            </a:pPr>
            <a:r>
              <a:rPr lang="en-US" altLang="zh-CN" sz="2800" dirty="0" err="1">
                <a:solidFill>
                  <a:schemeClr val="bg1"/>
                </a:solidFill>
              </a:rPr>
              <a:t>Sengcan</a:t>
            </a:r>
            <a:r>
              <a:rPr lang="en-US" altLang="zh-CN" sz="2800" dirty="0">
                <a:solidFill>
                  <a:schemeClr val="bg1"/>
                </a:solidFill>
              </a:rPr>
              <a:t> (3</a:t>
            </a:r>
            <a:r>
              <a:rPr lang="en-US" altLang="zh-CN" sz="2800" baseline="30000" dirty="0">
                <a:solidFill>
                  <a:schemeClr val="bg1"/>
                </a:solidFill>
              </a:rPr>
              <a:t>rd</a:t>
            </a:r>
            <a:r>
              <a:rPr lang="en-US" altLang="zh-CN" sz="2800" dirty="0">
                <a:solidFill>
                  <a:schemeClr val="bg1"/>
                </a:solidFill>
              </a:rPr>
              <a:t> patriarch), and the fourth patriarch </a:t>
            </a:r>
            <a:r>
              <a:rPr lang="en-US" altLang="zh-CN" sz="2800" dirty="0" err="1">
                <a:solidFill>
                  <a:schemeClr val="bg1"/>
                </a:solidFill>
              </a:rPr>
              <a:t>Daoxin</a:t>
            </a:r>
            <a:r>
              <a:rPr lang="en-US" altLang="zh-CN" sz="2800" dirty="0">
                <a:solidFill>
                  <a:schemeClr val="bg1"/>
                </a:solidFill>
              </a:rPr>
              <a:t> “is far from clear and remains tenuous”. With </a:t>
            </a:r>
            <a:r>
              <a:rPr lang="en-US" altLang="zh-CN" sz="2800" dirty="0" err="1">
                <a:solidFill>
                  <a:schemeClr val="bg1"/>
                </a:solidFill>
              </a:rPr>
              <a:t>Daoxin</a:t>
            </a:r>
            <a:r>
              <a:rPr lang="en-US" altLang="zh-CN" sz="2800" dirty="0">
                <a:solidFill>
                  <a:schemeClr val="bg1"/>
                </a:solidFill>
              </a:rPr>
              <a:t> and his successor, the fifth patriarch </a:t>
            </a:r>
            <a:r>
              <a:rPr lang="en-US" altLang="zh-CN" sz="2800" dirty="0" err="1">
                <a:solidFill>
                  <a:schemeClr val="bg1"/>
                </a:solidFill>
              </a:rPr>
              <a:t>Hongren</a:t>
            </a:r>
            <a:r>
              <a:rPr lang="en-US" altLang="zh-CN" sz="2800" dirty="0">
                <a:solidFill>
                  <a:schemeClr val="bg1"/>
                </a:solidFill>
              </a:rPr>
              <a:t> (</a:t>
            </a:r>
            <a:r>
              <a:rPr lang="zh-CN" altLang="en-US" sz="2800" dirty="0">
                <a:solidFill>
                  <a:schemeClr val="bg1"/>
                </a:solidFill>
              </a:rPr>
              <a:t>弘忍 </a:t>
            </a:r>
            <a:r>
              <a:rPr lang="en-US" altLang="zh-CN" sz="2800" dirty="0">
                <a:solidFill>
                  <a:schemeClr val="bg1"/>
                </a:solidFill>
              </a:rPr>
              <a:t>601–674), there emerged a new style of teaching, which was inspired by the Chinese text </a:t>
            </a:r>
            <a:r>
              <a:rPr lang="en-US" altLang="zh-CN" sz="2800" i="1" dirty="0">
                <a:solidFill>
                  <a:schemeClr val="bg1"/>
                </a:solidFill>
              </a:rPr>
              <a:t>Awakening of Faith in the Mahayana</a:t>
            </a:r>
            <a:r>
              <a:rPr lang="en-US" altLang="zh-CN" sz="2800" dirty="0">
                <a:solidFill>
                  <a:schemeClr val="bg1"/>
                </a:solidFill>
              </a:rPr>
              <a:t> (</a:t>
            </a:r>
            <a:r>
              <a:rPr lang="zh-CN" altLang="en-US" sz="2800" dirty="0">
                <a:solidFill>
                  <a:schemeClr val="bg1"/>
                </a:solidFill>
              </a:rPr>
              <a:t>大乘起信論</a:t>
            </a:r>
            <a:r>
              <a:rPr lang="en-US" altLang="zh-CN" sz="2800" dirty="0">
                <a:solidFill>
                  <a:schemeClr val="bg1"/>
                </a:solidFill>
              </a:rPr>
              <a:t>). According to John R. McRae the "first explicit statement of the sudden and direct approach that was to become the hallmark of Chan religious practice" is associated with the East Mountain School.</a:t>
            </a:r>
          </a:p>
        </p:txBody>
      </p:sp>
      <p:pic>
        <p:nvPicPr>
          <p:cNvPr id="7" name="圖片 6">
            <a:extLst>
              <a:ext uri="{FF2B5EF4-FFF2-40B4-BE49-F238E27FC236}">
                <a16:creationId xmlns:a16="http://schemas.microsoft.com/office/drawing/2014/main" id="{41B5F003-5A49-4FE6-9152-5CF5177328D4}"/>
              </a:ext>
            </a:extLst>
          </p:cNvPr>
          <p:cNvPicPr>
            <a:picLocks noChangeAspect="1"/>
          </p:cNvPicPr>
          <p:nvPr/>
        </p:nvPicPr>
        <p:blipFill>
          <a:blip r:embed="rId3"/>
          <a:stretch>
            <a:fillRect/>
          </a:stretch>
        </p:blipFill>
        <p:spPr>
          <a:xfrm>
            <a:off x="7390556" y="68867"/>
            <a:ext cx="2198079" cy="2568282"/>
          </a:xfrm>
          <a:prstGeom prst="rect">
            <a:avLst/>
          </a:prstGeom>
        </p:spPr>
      </p:pic>
      <p:pic>
        <p:nvPicPr>
          <p:cNvPr id="8" name="圖片 7">
            <a:extLst>
              <a:ext uri="{FF2B5EF4-FFF2-40B4-BE49-F238E27FC236}">
                <a16:creationId xmlns:a16="http://schemas.microsoft.com/office/drawing/2014/main" id="{2BEF3E07-6E6C-4A2E-9624-A098FAA8E631}"/>
              </a:ext>
            </a:extLst>
          </p:cNvPr>
          <p:cNvPicPr>
            <a:picLocks noChangeAspect="1"/>
          </p:cNvPicPr>
          <p:nvPr/>
        </p:nvPicPr>
        <p:blipFill>
          <a:blip r:embed="rId4"/>
          <a:stretch>
            <a:fillRect/>
          </a:stretch>
        </p:blipFill>
        <p:spPr>
          <a:xfrm>
            <a:off x="9702698" y="44624"/>
            <a:ext cx="2368378" cy="2537549"/>
          </a:xfrm>
          <a:prstGeom prst="rect">
            <a:avLst/>
          </a:prstGeom>
        </p:spPr>
      </p:pic>
      <p:sp>
        <p:nvSpPr>
          <p:cNvPr id="2" name="文字方塊 1">
            <a:extLst>
              <a:ext uri="{FF2B5EF4-FFF2-40B4-BE49-F238E27FC236}">
                <a16:creationId xmlns:a16="http://schemas.microsoft.com/office/drawing/2014/main" id="{3CF8DB13-DCE0-2D89-A764-36772FBDFDD2}"/>
              </a:ext>
            </a:extLst>
          </p:cNvPr>
          <p:cNvSpPr txBox="1"/>
          <p:nvPr/>
        </p:nvSpPr>
        <p:spPr>
          <a:xfrm>
            <a:off x="7390556" y="68867"/>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4</a:t>
            </a:r>
            <a:r>
              <a:rPr lang="en-US" altLang="zh-TW" sz="2800" b="1" baseline="30000" dirty="0">
                <a:solidFill>
                  <a:schemeClr val="accent6"/>
                </a:solidFill>
                <a:latin typeface="Times New Roman" panose="02020603050405020304" pitchFamily="18" charset="0"/>
              </a:rPr>
              <a:t>th</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
        <p:nvSpPr>
          <p:cNvPr id="3" name="文字方塊 2">
            <a:extLst>
              <a:ext uri="{FF2B5EF4-FFF2-40B4-BE49-F238E27FC236}">
                <a16:creationId xmlns:a16="http://schemas.microsoft.com/office/drawing/2014/main" id="{91A3EB35-D9F3-4D12-3C1E-A31D8E624A11}"/>
              </a:ext>
            </a:extLst>
          </p:cNvPr>
          <p:cNvSpPr txBox="1"/>
          <p:nvPr/>
        </p:nvSpPr>
        <p:spPr>
          <a:xfrm>
            <a:off x="9786163" y="74476"/>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5</a:t>
            </a:r>
            <a:r>
              <a:rPr lang="en-US" altLang="zh-TW" sz="2800" b="1" baseline="30000" dirty="0">
                <a:solidFill>
                  <a:schemeClr val="accent6"/>
                </a:solidFill>
                <a:latin typeface="Times New Roman" panose="02020603050405020304" pitchFamily="18" charset="0"/>
              </a:rPr>
              <a:t>th</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Tree>
    <p:extLst>
      <p:ext uri="{BB962C8B-B14F-4D97-AF65-F5344CB8AC3E}">
        <p14:creationId xmlns:p14="http://schemas.microsoft.com/office/powerpoint/2010/main" val="28925139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533058C-EB04-83D7-60F2-8B3A4415ABBD}"/>
              </a:ext>
            </a:extLst>
          </p:cNvPr>
          <p:cNvPicPr>
            <a:picLocks noChangeAspect="1"/>
          </p:cNvPicPr>
          <p:nvPr/>
        </p:nvPicPr>
        <p:blipFill>
          <a:blip r:embed="rId3"/>
          <a:stretch>
            <a:fillRect/>
          </a:stretch>
        </p:blipFill>
        <p:spPr>
          <a:xfrm>
            <a:off x="-2572310" y="-27384"/>
            <a:ext cx="6100108" cy="6858000"/>
          </a:xfrm>
          <a:prstGeom prst="rect">
            <a:avLst/>
          </a:prstGeom>
        </p:spPr>
      </p:pic>
      <p:sp>
        <p:nvSpPr>
          <p:cNvPr id="5" name="文字方塊 4">
            <a:extLst>
              <a:ext uri="{FF2B5EF4-FFF2-40B4-BE49-F238E27FC236}">
                <a16:creationId xmlns:a16="http://schemas.microsoft.com/office/drawing/2014/main" id="{F3029A3D-E150-8872-1A52-9276228B22AF}"/>
              </a:ext>
            </a:extLst>
          </p:cNvPr>
          <p:cNvSpPr txBox="1"/>
          <p:nvPr/>
        </p:nvSpPr>
        <p:spPr>
          <a:xfrm>
            <a:off x="-52030" y="980728"/>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6" name="文字方塊 5">
            <a:extLst>
              <a:ext uri="{FF2B5EF4-FFF2-40B4-BE49-F238E27FC236}">
                <a16:creationId xmlns:a16="http://schemas.microsoft.com/office/drawing/2014/main" id="{86FC5D0A-2A1C-7A16-0B26-45B15EA122BB}"/>
              </a:ext>
            </a:extLst>
          </p:cNvPr>
          <p:cNvSpPr txBox="1"/>
          <p:nvPr/>
        </p:nvSpPr>
        <p:spPr>
          <a:xfrm>
            <a:off x="-52030" y="2636912"/>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7" name="矩形 6">
            <a:extLst>
              <a:ext uri="{FF2B5EF4-FFF2-40B4-BE49-F238E27FC236}">
                <a16:creationId xmlns:a16="http://schemas.microsoft.com/office/drawing/2014/main" id="{14C648A6-23F3-BE29-9227-FFB56D8C2872}"/>
              </a:ext>
            </a:extLst>
          </p:cNvPr>
          <p:cNvSpPr/>
          <p:nvPr/>
        </p:nvSpPr>
        <p:spPr>
          <a:xfrm>
            <a:off x="740058" y="1886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1FE167ED-1619-4E30-A99F-514D2BB11B82}"/>
              </a:ext>
            </a:extLst>
          </p:cNvPr>
          <p:cNvSpPr/>
          <p:nvPr/>
        </p:nvSpPr>
        <p:spPr>
          <a:xfrm>
            <a:off x="668050" y="1916832"/>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DA501647-9D08-916E-1816-0D2428D5D31C}"/>
              </a:ext>
            </a:extLst>
          </p:cNvPr>
          <p:cNvSpPr/>
          <p:nvPr/>
        </p:nvSpPr>
        <p:spPr>
          <a:xfrm>
            <a:off x="740058" y="3645024"/>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1E7D414A-EF9A-448B-8FFD-CE108891AC34}"/>
              </a:ext>
            </a:extLst>
          </p:cNvPr>
          <p:cNvSpPr/>
          <p:nvPr/>
        </p:nvSpPr>
        <p:spPr>
          <a:xfrm>
            <a:off x="740058" y="5408323"/>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EA522C17-2C55-F5A2-7310-5C71C99266C0}"/>
              </a:ext>
            </a:extLst>
          </p:cNvPr>
          <p:cNvSpPr txBox="1"/>
          <p:nvPr/>
        </p:nvSpPr>
        <p:spPr>
          <a:xfrm>
            <a:off x="-52030" y="4445797"/>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2" name="文字方塊 11">
            <a:extLst>
              <a:ext uri="{FF2B5EF4-FFF2-40B4-BE49-F238E27FC236}">
                <a16:creationId xmlns:a16="http://schemas.microsoft.com/office/drawing/2014/main" id="{D67DFD5A-9983-594D-C399-32743C82031B}"/>
              </a:ext>
            </a:extLst>
          </p:cNvPr>
          <p:cNvSpPr txBox="1"/>
          <p:nvPr/>
        </p:nvSpPr>
        <p:spPr>
          <a:xfrm>
            <a:off x="-52030" y="6173989"/>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3" name="文字方塊 12">
            <a:extLst>
              <a:ext uri="{FF2B5EF4-FFF2-40B4-BE49-F238E27FC236}">
                <a16:creationId xmlns:a16="http://schemas.microsoft.com/office/drawing/2014/main" id="{6B124661-A118-9A9D-2229-6067A6198415}"/>
              </a:ext>
            </a:extLst>
          </p:cNvPr>
          <p:cNvSpPr txBox="1"/>
          <p:nvPr/>
        </p:nvSpPr>
        <p:spPr>
          <a:xfrm>
            <a:off x="3625568" y="182176"/>
            <a:ext cx="8640366" cy="2246769"/>
          </a:xfrm>
          <a:prstGeom prst="rect">
            <a:avLst/>
          </a:prstGeom>
          <a:noFill/>
        </p:spPr>
        <p:txBody>
          <a:bodyPr wrap="square" rtlCol="0">
            <a:spAutoFit/>
          </a:bodyPr>
          <a:lstStyle/>
          <a:p>
            <a:r>
              <a:rPr lang="en-US" altLang="zh-CN" sz="2800" dirty="0">
                <a:solidFill>
                  <a:srgbClr val="FFFF00"/>
                </a:solidFill>
              </a:rPr>
              <a:t>Legends offer a personal history for Hongren similar to the previous patriarchs, leaving home early to become a monk, sitting for long periods of time in meditation, abandoning the sutras, </a:t>
            </a:r>
            <a:r>
              <a:rPr lang="en-US" altLang="zh-CN" sz="2800" dirty="0" err="1">
                <a:solidFill>
                  <a:srgbClr val="FFFF00"/>
                </a:solidFill>
              </a:rPr>
              <a:t>realising</a:t>
            </a:r>
            <a:r>
              <a:rPr lang="en-US" altLang="zh-CN" sz="2800" dirty="0">
                <a:solidFill>
                  <a:srgbClr val="FFFF00"/>
                </a:solidFill>
              </a:rPr>
              <a:t> enlightenment, and transmitting his teachings to a single successor.</a:t>
            </a:r>
          </a:p>
        </p:txBody>
      </p:sp>
      <p:sp>
        <p:nvSpPr>
          <p:cNvPr id="14" name="箭號: 向右 13">
            <a:extLst>
              <a:ext uri="{FF2B5EF4-FFF2-40B4-BE49-F238E27FC236}">
                <a16:creationId xmlns:a16="http://schemas.microsoft.com/office/drawing/2014/main" id="{F73734A8-8344-B4FB-AF36-35C1D944B094}"/>
              </a:ext>
            </a:extLst>
          </p:cNvPr>
          <p:cNvSpPr/>
          <p:nvPr/>
        </p:nvSpPr>
        <p:spPr>
          <a:xfrm rot="19479383" flipV="1">
            <a:off x="1318197" y="2780387"/>
            <a:ext cx="2563137" cy="236804"/>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7" name="圖片 16">
            <a:extLst>
              <a:ext uri="{FF2B5EF4-FFF2-40B4-BE49-F238E27FC236}">
                <a16:creationId xmlns:a16="http://schemas.microsoft.com/office/drawing/2014/main" id="{9C344551-3308-0550-CE80-D50809A7ADA2}"/>
              </a:ext>
            </a:extLst>
          </p:cNvPr>
          <p:cNvPicPr>
            <a:picLocks noChangeAspect="1"/>
          </p:cNvPicPr>
          <p:nvPr/>
        </p:nvPicPr>
        <p:blipFill>
          <a:blip r:embed="rId4"/>
          <a:stretch>
            <a:fillRect/>
          </a:stretch>
        </p:blipFill>
        <p:spPr>
          <a:xfrm>
            <a:off x="3713630" y="2519548"/>
            <a:ext cx="8278953" cy="4156276"/>
          </a:xfrm>
          <a:prstGeom prst="rect">
            <a:avLst/>
          </a:prstGeom>
        </p:spPr>
      </p:pic>
      <p:sp>
        <p:nvSpPr>
          <p:cNvPr id="2" name="矩形 1">
            <a:extLst>
              <a:ext uri="{FF2B5EF4-FFF2-40B4-BE49-F238E27FC236}">
                <a16:creationId xmlns:a16="http://schemas.microsoft.com/office/drawing/2014/main" id="{D500E862-B8FC-0F7A-E873-0288388ACDF3}"/>
              </a:ext>
            </a:extLst>
          </p:cNvPr>
          <p:cNvSpPr/>
          <p:nvPr/>
        </p:nvSpPr>
        <p:spPr>
          <a:xfrm>
            <a:off x="-26268" y="3645024"/>
            <a:ext cx="1593751" cy="1296144"/>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634490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0D28A69-BC63-6E67-ED22-2F789E9EF1F8}"/>
              </a:ext>
            </a:extLst>
          </p:cNvPr>
          <p:cNvPicPr>
            <a:picLocks noChangeAspect="1"/>
          </p:cNvPicPr>
          <p:nvPr/>
        </p:nvPicPr>
        <p:blipFill>
          <a:blip r:embed="rId3"/>
          <a:stretch>
            <a:fillRect/>
          </a:stretch>
        </p:blipFill>
        <p:spPr>
          <a:xfrm>
            <a:off x="-2572310" y="-27384"/>
            <a:ext cx="6100108" cy="6858000"/>
          </a:xfrm>
          <a:prstGeom prst="rect">
            <a:avLst/>
          </a:prstGeom>
        </p:spPr>
      </p:pic>
      <p:sp>
        <p:nvSpPr>
          <p:cNvPr id="5" name="文字方塊 4">
            <a:extLst>
              <a:ext uri="{FF2B5EF4-FFF2-40B4-BE49-F238E27FC236}">
                <a16:creationId xmlns:a16="http://schemas.microsoft.com/office/drawing/2014/main" id="{BE5B0FA8-F984-1A2A-3E8D-4DF8EA5DE033}"/>
              </a:ext>
            </a:extLst>
          </p:cNvPr>
          <p:cNvSpPr txBox="1"/>
          <p:nvPr/>
        </p:nvSpPr>
        <p:spPr>
          <a:xfrm>
            <a:off x="-52030" y="980728"/>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6" name="文字方塊 5">
            <a:extLst>
              <a:ext uri="{FF2B5EF4-FFF2-40B4-BE49-F238E27FC236}">
                <a16:creationId xmlns:a16="http://schemas.microsoft.com/office/drawing/2014/main" id="{56CC7113-6245-5CC2-0DD9-B2BBF8EDBFC4}"/>
              </a:ext>
            </a:extLst>
          </p:cNvPr>
          <p:cNvSpPr txBox="1"/>
          <p:nvPr/>
        </p:nvSpPr>
        <p:spPr>
          <a:xfrm>
            <a:off x="-52030" y="2636912"/>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7" name="矩形 6">
            <a:extLst>
              <a:ext uri="{FF2B5EF4-FFF2-40B4-BE49-F238E27FC236}">
                <a16:creationId xmlns:a16="http://schemas.microsoft.com/office/drawing/2014/main" id="{02B9171F-0CFB-DDC2-7FB5-60CCB283A97B}"/>
              </a:ext>
            </a:extLst>
          </p:cNvPr>
          <p:cNvSpPr/>
          <p:nvPr/>
        </p:nvSpPr>
        <p:spPr>
          <a:xfrm>
            <a:off x="740058" y="1886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B55BA6F8-B414-0EE1-F674-F331FA431B44}"/>
              </a:ext>
            </a:extLst>
          </p:cNvPr>
          <p:cNvSpPr/>
          <p:nvPr/>
        </p:nvSpPr>
        <p:spPr>
          <a:xfrm>
            <a:off x="668050" y="1916832"/>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8DD6C879-10B9-0808-3BC9-BAF2A5B8E4C0}"/>
              </a:ext>
            </a:extLst>
          </p:cNvPr>
          <p:cNvSpPr/>
          <p:nvPr/>
        </p:nvSpPr>
        <p:spPr>
          <a:xfrm>
            <a:off x="740058" y="3645024"/>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5BEF1B49-6A76-651C-6B25-3B5FE77A4784}"/>
              </a:ext>
            </a:extLst>
          </p:cNvPr>
          <p:cNvSpPr/>
          <p:nvPr/>
        </p:nvSpPr>
        <p:spPr>
          <a:xfrm>
            <a:off x="740058" y="5408323"/>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6B7ABA94-9C69-B98A-6CC7-03945C993314}"/>
              </a:ext>
            </a:extLst>
          </p:cNvPr>
          <p:cNvSpPr txBox="1"/>
          <p:nvPr/>
        </p:nvSpPr>
        <p:spPr>
          <a:xfrm>
            <a:off x="-52030" y="4445797"/>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2" name="文字方塊 11">
            <a:extLst>
              <a:ext uri="{FF2B5EF4-FFF2-40B4-BE49-F238E27FC236}">
                <a16:creationId xmlns:a16="http://schemas.microsoft.com/office/drawing/2014/main" id="{1044ED05-6A32-F326-2631-0C14E706505B}"/>
              </a:ext>
            </a:extLst>
          </p:cNvPr>
          <p:cNvSpPr txBox="1"/>
          <p:nvPr/>
        </p:nvSpPr>
        <p:spPr>
          <a:xfrm>
            <a:off x="-52030" y="6173989"/>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3" name="文字方塊 12">
            <a:extLst>
              <a:ext uri="{FF2B5EF4-FFF2-40B4-BE49-F238E27FC236}">
                <a16:creationId xmlns:a16="http://schemas.microsoft.com/office/drawing/2014/main" id="{29C15BD2-34CE-3B3B-358E-EAA4721C868A}"/>
              </a:ext>
            </a:extLst>
          </p:cNvPr>
          <p:cNvSpPr txBox="1"/>
          <p:nvPr/>
        </p:nvSpPr>
        <p:spPr>
          <a:xfrm>
            <a:off x="3803269" y="102652"/>
            <a:ext cx="8640366" cy="3108543"/>
          </a:xfrm>
          <a:prstGeom prst="rect">
            <a:avLst/>
          </a:prstGeom>
          <a:noFill/>
        </p:spPr>
        <p:txBody>
          <a:bodyPr wrap="square" rtlCol="0">
            <a:spAutoFit/>
          </a:bodyPr>
          <a:lstStyle/>
          <a:p>
            <a:r>
              <a:rPr lang="en-US" altLang="zh-CN" sz="2800" dirty="0" err="1">
                <a:solidFill>
                  <a:srgbClr val="FFFF00"/>
                </a:solidFill>
              </a:rPr>
              <a:t>Hongren</a:t>
            </a:r>
            <a:r>
              <a:rPr lang="en-US" altLang="zh-CN" sz="2800" dirty="0">
                <a:solidFill>
                  <a:srgbClr val="FFFF00"/>
                </a:solidFill>
              </a:rPr>
              <a:t> marks the beginning of a new period of Chan, one </a:t>
            </a:r>
            <a:r>
              <a:rPr lang="en-US" altLang="zh-CN" sz="2800" dirty="0" err="1">
                <a:solidFill>
                  <a:srgbClr val="FFFF00"/>
                </a:solidFill>
              </a:rPr>
              <a:t>characterised</a:t>
            </a:r>
            <a:r>
              <a:rPr lang="en-US" altLang="zh-CN" sz="2800" dirty="0">
                <a:solidFill>
                  <a:srgbClr val="FFFF00"/>
                </a:solidFill>
              </a:rPr>
              <a:t> by strong master-disciple relationships and the expanding of spiritual practice beyond the Indian dhyana meditations. </a:t>
            </a:r>
            <a:r>
              <a:rPr lang="en-US" altLang="zh-CN" sz="2800" dirty="0" err="1">
                <a:solidFill>
                  <a:srgbClr val="FFFF00"/>
                </a:solidFill>
              </a:rPr>
              <a:t>Hongren's</a:t>
            </a:r>
            <a:r>
              <a:rPr lang="en-US" altLang="zh-CN" sz="2800" dirty="0">
                <a:solidFill>
                  <a:srgbClr val="FFFF00"/>
                </a:solidFill>
              </a:rPr>
              <a:t> spiritual practice was based on the "gradual enlightenment" teachings of his predecessor, </a:t>
            </a:r>
            <a:r>
              <a:rPr lang="en-US" altLang="zh-CN" sz="2800" dirty="0" err="1">
                <a:solidFill>
                  <a:srgbClr val="FFFF00"/>
                </a:solidFill>
              </a:rPr>
              <a:t>Daoxin</a:t>
            </a:r>
            <a:r>
              <a:rPr lang="en-US" altLang="zh-CN" sz="2800" dirty="0">
                <a:solidFill>
                  <a:srgbClr val="FFFF00"/>
                </a:solidFill>
              </a:rPr>
              <a:t>. In a work believed to be written by </a:t>
            </a:r>
            <a:r>
              <a:rPr lang="en-US" altLang="zh-CN" sz="2800" dirty="0" err="1">
                <a:solidFill>
                  <a:srgbClr val="FFFF00"/>
                </a:solidFill>
              </a:rPr>
              <a:t>Hongren</a:t>
            </a:r>
            <a:r>
              <a:rPr lang="en-US" altLang="zh-CN" sz="2800" dirty="0">
                <a:solidFill>
                  <a:srgbClr val="FFFF00"/>
                </a:solidFill>
              </a:rPr>
              <a:t>, he gives instruction to his students:</a:t>
            </a:r>
          </a:p>
        </p:txBody>
      </p:sp>
      <p:sp>
        <p:nvSpPr>
          <p:cNvPr id="14" name="箭號: 向右 13">
            <a:extLst>
              <a:ext uri="{FF2B5EF4-FFF2-40B4-BE49-F238E27FC236}">
                <a16:creationId xmlns:a16="http://schemas.microsoft.com/office/drawing/2014/main" id="{E65F6B38-4286-CAF1-DFEF-0ED6AF66D27B}"/>
              </a:ext>
            </a:extLst>
          </p:cNvPr>
          <p:cNvSpPr/>
          <p:nvPr/>
        </p:nvSpPr>
        <p:spPr>
          <a:xfrm rot="19479383" flipV="1">
            <a:off x="1318197" y="2780387"/>
            <a:ext cx="2563137" cy="236804"/>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文字方塊 17">
            <a:extLst>
              <a:ext uri="{FF2B5EF4-FFF2-40B4-BE49-F238E27FC236}">
                <a16:creationId xmlns:a16="http://schemas.microsoft.com/office/drawing/2014/main" id="{44AFCA19-A823-A01A-B974-B0326832CA22}"/>
              </a:ext>
            </a:extLst>
          </p:cNvPr>
          <p:cNvSpPr txBox="1"/>
          <p:nvPr/>
        </p:nvSpPr>
        <p:spPr>
          <a:xfrm>
            <a:off x="3739393" y="3357833"/>
            <a:ext cx="8377424" cy="1815882"/>
          </a:xfrm>
          <a:prstGeom prst="rect">
            <a:avLst/>
          </a:prstGeom>
          <a:noFill/>
        </p:spPr>
        <p:txBody>
          <a:bodyPr wrap="square" rtlCol="0">
            <a:spAutoFit/>
          </a:bodyPr>
          <a:lstStyle/>
          <a:p>
            <a:pPr>
              <a:spcAft>
                <a:spcPts val="1800"/>
              </a:spcAft>
            </a:pPr>
            <a:r>
              <a:rPr lang="en-US" altLang="zh-CN" sz="2800" dirty="0">
                <a:solidFill>
                  <a:schemeClr val="bg1"/>
                </a:solidFill>
              </a:rPr>
              <a:t>"Look to where the horizon disappears beyond the sky and behold the figure one. … It is good for those beginning to sit in meditation, when they find their mind distracted, to focus their mind on the figure one. " </a:t>
            </a:r>
          </a:p>
        </p:txBody>
      </p:sp>
      <p:sp>
        <p:nvSpPr>
          <p:cNvPr id="2" name="文字方塊 1">
            <a:extLst>
              <a:ext uri="{FF2B5EF4-FFF2-40B4-BE49-F238E27FC236}">
                <a16:creationId xmlns:a16="http://schemas.microsoft.com/office/drawing/2014/main" id="{65204D21-7370-1F4B-F856-6F7FDAC7DDD5}"/>
              </a:ext>
            </a:extLst>
          </p:cNvPr>
          <p:cNvSpPr txBox="1"/>
          <p:nvPr/>
        </p:nvSpPr>
        <p:spPr>
          <a:xfrm>
            <a:off x="3755210" y="5300471"/>
            <a:ext cx="8377424" cy="1384995"/>
          </a:xfrm>
          <a:prstGeom prst="rect">
            <a:avLst/>
          </a:prstGeom>
          <a:noFill/>
        </p:spPr>
        <p:txBody>
          <a:bodyPr wrap="square" rtlCol="0">
            <a:spAutoFit/>
          </a:bodyPr>
          <a:lstStyle/>
          <a:p>
            <a:r>
              <a:rPr lang="en-US" altLang="zh-CN" sz="2800" dirty="0">
                <a:solidFill>
                  <a:srgbClr val="FFFF00"/>
                </a:solidFill>
              </a:rPr>
              <a:t>The Chinese character for "one" is a single horizontal line, resembling a horizon, and metaphorically represents the unity of the mind and Buddha nature.</a:t>
            </a:r>
          </a:p>
        </p:txBody>
      </p:sp>
      <p:sp>
        <p:nvSpPr>
          <p:cNvPr id="3" name="矩形 2">
            <a:extLst>
              <a:ext uri="{FF2B5EF4-FFF2-40B4-BE49-F238E27FC236}">
                <a16:creationId xmlns:a16="http://schemas.microsoft.com/office/drawing/2014/main" id="{260F61DD-123C-A1A9-4372-9DC726B2A470}"/>
              </a:ext>
            </a:extLst>
          </p:cNvPr>
          <p:cNvSpPr/>
          <p:nvPr/>
        </p:nvSpPr>
        <p:spPr>
          <a:xfrm>
            <a:off x="-26268" y="3573016"/>
            <a:ext cx="1593751" cy="1296144"/>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4316818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967CCFB-8FDB-0494-352F-CBC2BB913B52}"/>
              </a:ext>
            </a:extLst>
          </p:cNvPr>
          <p:cNvPicPr>
            <a:picLocks noChangeAspect="1"/>
          </p:cNvPicPr>
          <p:nvPr/>
        </p:nvPicPr>
        <p:blipFill>
          <a:blip r:embed="rId3"/>
          <a:stretch>
            <a:fillRect/>
          </a:stretch>
        </p:blipFill>
        <p:spPr>
          <a:xfrm>
            <a:off x="-2572310" y="-27384"/>
            <a:ext cx="6100108" cy="6858000"/>
          </a:xfrm>
          <a:prstGeom prst="rect">
            <a:avLst/>
          </a:prstGeom>
        </p:spPr>
      </p:pic>
      <p:sp>
        <p:nvSpPr>
          <p:cNvPr id="5" name="文字方塊 4">
            <a:extLst>
              <a:ext uri="{FF2B5EF4-FFF2-40B4-BE49-F238E27FC236}">
                <a16:creationId xmlns:a16="http://schemas.microsoft.com/office/drawing/2014/main" id="{DEC37259-A2FD-7397-E21A-7682BE175065}"/>
              </a:ext>
            </a:extLst>
          </p:cNvPr>
          <p:cNvSpPr txBox="1"/>
          <p:nvPr/>
        </p:nvSpPr>
        <p:spPr>
          <a:xfrm>
            <a:off x="-52030" y="980728"/>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6" name="文字方塊 5">
            <a:extLst>
              <a:ext uri="{FF2B5EF4-FFF2-40B4-BE49-F238E27FC236}">
                <a16:creationId xmlns:a16="http://schemas.microsoft.com/office/drawing/2014/main" id="{07CF4324-0153-B397-5EAA-6107AEBAC057}"/>
              </a:ext>
            </a:extLst>
          </p:cNvPr>
          <p:cNvSpPr txBox="1"/>
          <p:nvPr/>
        </p:nvSpPr>
        <p:spPr>
          <a:xfrm>
            <a:off x="-52030" y="2636912"/>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7" name="矩形 6">
            <a:extLst>
              <a:ext uri="{FF2B5EF4-FFF2-40B4-BE49-F238E27FC236}">
                <a16:creationId xmlns:a16="http://schemas.microsoft.com/office/drawing/2014/main" id="{0E38A01B-24E4-C2BC-00AA-36CDA6C7D568}"/>
              </a:ext>
            </a:extLst>
          </p:cNvPr>
          <p:cNvSpPr/>
          <p:nvPr/>
        </p:nvSpPr>
        <p:spPr>
          <a:xfrm>
            <a:off x="740058" y="1886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55A114B7-7B3A-783B-8BD2-72AA82A30234}"/>
              </a:ext>
            </a:extLst>
          </p:cNvPr>
          <p:cNvSpPr/>
          <p:nvPr/>
        </p:nvSpPr>
        <p:spPr>
          <a:xfrm>
            <a:off x="668050" y="1916832"/>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0AFD055D-D0C9-D230-55D0-DCD3C770BB20}"/>
              </a:ext>
            </a:extLst>
          </p:cNvPr>
          <p:cNvSpPr/>
          <p:nvPr/>
        </p:nvSpPr>
        <p:spPr>
          <a:xfrm>
            <a:off x="740058" y="3645024"/>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9FC844CB-2092-9FEA-F5B3-BBDDB6FF29C3}"/>
              </a:ext>
            </a:extLst>
          </p:cNvPr>
          <p:cNvSpPr/>
          <p:nvPr/>
        </p:nvSpPr>
        <p:spPr>
          <a:xfrm>
            <a:off x="740058" y="5408323"/>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296DD8DC-F6F7-FE4F-D13D-E9AD0BCA2643}"/>
              </a:ext>
            </a:extLst>
          </p:cNvPr>
          <p:cNvSpPr txBox="1"/>
          <p:nvPr/>
        </p:nvSpPr>
        <p:spPr>
          <a:xfrm>
            <a:off x="-52030" y="4445797"/>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2" name="文字方塊 11">
            <a:extLst>
              <a:ext uri="{FF2B5EF4-FFF2-40B4-BE49-F238E27FC236}">
                <a16:creationId xmlns:a16="http://schemas.microsoft.com/office/drawing/2014/main" id="{60BE260C-3294-C91F-0F4C-9F880E8E8EA4}"/>
              </a:ext>
            </a:extLst>
          </p:cNvPr>
          <p:cNvSpPr txBox="1"/>
          <p:nvPr/>
        </p:nvSpPr>
        <p:spPr>
          <a:xfrm>
            <a:off x="-52030" y="6173989"/>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3" name="文字方塊 12">
            <a:extLst>
              <a:ext uri="{FF2B5EF4-FFF2-40B4-BE49-F238E27FC236}">
                <a16:creationId xmlns:a16="http://schemas.microsoft.com/office/drawing/2014/main" id="{C108D872-7ECE-7E51-82E6-935931BFC351}"/>
              </a:ext>
            </a:extLst>
          </p:cNvPr>
          <p:cNvSpPr txBox="1"/>
          <p:nvPr/>
        </p:nvSpPr>
        <p:spPr>
          <a:xfrm>
            <a:off x="3739393" y="234741"/>
            <a:ext cx="8480636" cy="5124352"/>
          </a:xfrm>
          <a:prstGeom prst="rect">
            <a:avLst/>
          </a:prstGeom>
          <a:noFill/>
        </p:spPr>
        <p:txBody>
          <a:bodyPr wrap="square" rtlCol="0">
            <a:spAutoFit/>
          </a:bodyPr>
          <a:lstStyle/>
          <a:p>
            <a:pPr>
              <a:lnSpc>
                <a:spcPts val="4400"/>
              </a:lnSpc>
            </a:pPr>
            <a:r>
              <a:rPr lang="en-US" altLang="zh-CN" sz="2800" dirty="0">
                <a:solidFill>
                  <a:srgbClr val="FFFF00"/>
                </a:solidFill>
              </a:rPr>
              <a:t>Although </a:t>
            </a:r>
            <a:r>
              <a:rPr lang="en-US" altLang="zh-CN" sz="2800" dirty="0" err="1">
                <a:solidFill>
                  <a:srgbClr val="FFFF00"/>
                </a:solidFill>
              </a:rPr>
              <a:t>Hongren’s</a:t>
            </a:r>
            <a:r>
              <a:rPr lang="en-US" altLang="zh-CN" sz="2800" dirty="0">
                <a:solidFill>
                  <a:srgbClr val="FFFF00"/>
                </a:solidFill>
              </a:rPr>
              <a:t> students included Vinaya specialists, sutra translators, and </a:t>
            </a:r>
            <a:r>
              <a:rPr lang="en-US" altLang="zh-CN" sz="2800" dirty="0" err="1">
                <a:solidFill>
                  <a:srgbClr val="FFFF00"/>
                </a:solidFill>
              </a:rPr>
              <a:t>Huayan</a:t>
            </a:r>
            <a:r>
              <a:rPr lang="en-US" altLang="zh-CN" sz="2800" dirty="0">
                <a:solidFill>
                  <a:srgbClr val="FFFF00"/>
                </a:solidFill>
              </a:rPr>
              <a:t> and Pure Land devotees, </a:t>
            </a:r>
            <a:r>
              <a:rPr lang="en-US" altLang="zh-CN" sz="2800" dirty="0" err="1">
                <a:solidFill>
                  <a:srgbClr val="FFFF00"/>
                </a:solidFill>
              </a:rPr>
              <a:t>Hongren’s</a:t>
            </a:r>
            <a:r>
              <a:rPr lang="en-US" altLang="zh-CN" sz="2800" dirty="0">
                <a:solidFill>
                  <a:srgbClr val="FFFF00"/>
                </a:solidFill>
              </a:rPr>
              <a:t> teaching focused on meditation practice. According to the </a:t>
            </a:r>
            <a:r>
              <a:rPr lang="en-US" altLang="zh-CN" sz="2800" b="1" i="1" dirty="0">
                <a:solidFill>
                  <a:srgbClr val="FFFF00"/>
                </a:solidFill>
              </a:rPr>
              <a:t>Treatise on the Essentials of Cultivating the Mind</a:t>
            </a:r>
            <a:r>
              <a:rPr lang="en-US" altLang="zh-CN" sz="2800" dirty="0">
                <a:solidFill>
                  <a:srgbClr val="FFFF00"/>
                </a:solidFill>
              </a:rPr>
              <a:t>, </a:t>
            </a:r>
            <a:r>
              <a:rPr lang="en-US" altLang="zh-CN" sz="2800" dirty="0" err="1">
                <a:solidFill>
                  <a:srgbClr val="FFFF00"/>
                </a:solidFill>
              </a:rPr>
              <a:t>Hongren's</a:t>
            </a:r>
            <a:r>
              <a:rPr lang="en-US" altLang="zh-CN" sz="2800" dirty="0">
                <a:solidFill>
                  <a:srgbClr val="FFFF00"/>
                </a:solidFill>
              </a:rPr>
              <a:t> basic teaching was that the Pure Mind was obscured by “discriminating thinking, false thoughts, and ascriptive views.” Eliminating false thoughts and maintaining a constant awareness of one’s natural enlightenment ensures Nirvana naturally arises.</a:t>
            </a:r>
          </a:p>
        </p:txBody>
      </p:sp>
      <p:sp>
        <p:nvSpPr>
          <p:cNvPr id="14" name="箭號: 向右 13">
            <a:extLst>
              <a:ext uri="{FF2B5EF4-FFF2-40B4-BE49-F238E27FC236}">
                <a16:creationId xmlns:a16="http://schemas.microsoft.com/office/drawing/2014/main" id="{EFCC4399-9FED-034D-5149-83C8DF617B8F}"/>
              </a:ext>
            </a:extLst>
          </p:cNvPr>
          <p:cNvSpPr/>
          <p:nvPr/>
        </p:nvSpPr>
        <p:spPr>
          <a:xfrm rot="19479383" flipV="1">
            <a:off x="1318197" y="2780387"/>
            <a:ext cx="2563137" cy="236804"/>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F45403BA-AFE0-A266-0716-F02A930CEC9D}"/>
              </a:ext>
            </a:extLst>
          </p:cNvPr>
          <p:cNvSpPr/>
          <p:nvPr/>
        </p:nvSpPr>
        <p:spPr>
          <a:xfrm>
            <a:off x="-26268" y="3573016"/>
            <a:ext cx="1593751" cy="1296144"/>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文字方塊 2">
            <a:extLst>
              <a:ext uri="{FF2B5EF4-FFF2-40B4-BE49-F238E27FC236}">
                <a16:creationId xmlns:a16="http://schemas.microsoft.com/office/drawing/2014/main" id="{5396DA83-6E1B-CFAC-A79E-A558767E6FEA}"/>
              </a:ext>
            </a:extLst>
          </p:cNvPr>
          <p:cNvSpPr txBox="1"/>
          <p:nvPr/>
        </p:nvSpPr>
        <p:spPr>
          <a:xfrm>
            <a:off x="3907157" y="5666157"/>
            <a:ext cx="8145107" cy="1015663"/>
          </a:xfrm>
          <a:prstGeom prst="rect">
            <a:avLst/>
          </a:prstGeom>
          <a:noFill/>
        </p:spPr>
        <p:txBody>
          <a:bodyPr wrap="square" rtlCol="0">
            <a:spAutoFit/>
          </a:bodyPr>
          <a:lstStyle/>
          <a:p>
            <a:r>
              <a:rPr lang="en-US" altLang="zh-CN" sz="2000" b="1" i="1" dirty="0">
                <a:solidFill>
                  <a:schemeClr val="accent6"/>
                </a:solidFill>
              </a:rPr>
              <a:t>Essentials of Cultivating the Mind</a:t>
            </a:r>
            <a:r>
              <a:rPr lang="en-US" altLang="zh-CN" sz="2000" dirty="0">
                <a:solidFill>
                  <a:schemeClr val="accent6"/>
                </a:solidFill>
              </a:rPr>
              <a:t>: https://dharmawindszensangha.org/wp-content/uploads/2020/08/treatise-on-the-essentials-of-cultivating-the-mind1.pdf</a:t>
            </a:r>
          </a:p>
        </p:txBody>
      </p:sp>
    </p:spTree>
    <p:extLst>
      <p:ext uri="{BB962C8B-B14F-4D97-AF65-F5344CB8AC3E}">
        <p14:creationId xmlns:p14="http://schemas.microsoft.com/office/powerpoint/2010/main" val="194356612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2EB9B-88D5-3D86-E3CE-E7BAB8D6FBAE}"/>
              </a:ext>
            </a:extLst>
          </p:cNvPr>
          <p:cNvPicPr>
            <a:picLocks noChangeAspect="1"/>
          </p:cNvPicPr>
          <p:nvPr/>
        </p:nvPicPr>
        <p:blipFill>
          <a:blip r:embed="rId3"/>
          <a:stretch>
            <a:fillRect/>
          </a:stretch>
        </p:blipFill>
        <p:spPr>
          <a:xfrm>
            <a:off x="-2572310" y="-27384"/>
            <a:ext cx="6100108" cy="6858000"/>
          </a:xfrm>
          <a:prstGeom prst="rect">
            <a:avLst/>
          </a:prstGeom>
        </p:spPr>
      </p:pic>
      <p:sp>
        <p:nvSpPr>
          <p:cNvPr id="5" name="文字方塊 4">
            <a:extLst>
              <a:ext uri="{FF2B5EF4-FFF2-40B4-BE49-F238E27FC236}">
                <a16:creationId xmlns:a16="http://schemas.microsoft.com/office/drawing/2014/main" id="{E5FCBFA3-CD04-1065-36A0-F90771094320}"/>
              </a:ext>
            </a:extLst>
          </p:cNvPr>
          <p:cNvSpPr txBox="1"/>
          <p:nvPr/>
        </p:nvSpPr>
        <p:spPr>
          <a:xfrm>
            <a:off x="-52030" y="980728"/>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6" name="文字方塊 5">
            <a:extLst>
              <a:ext uri="{FF2B5EF4-FFF2-40B4-BE49-F238E27FC236}">
                <a16:creationId xmlns:a16="http://schemas.microsoft.com/office/drawing/2014/main" id="{EAD10E65-88B9-C1E3-6DC9-4A0B384583C6}"/>
              </a:ext>
            </a:extLst>
          </p:cNvPr>
          <p:cNvSpPr txBox="1"/>
          <p:nvPr/>
        </p:nvSpPr>
        <p:spPr>
          <a:xfrm>
            <a:off x="-52030" y="2636912"/>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7" name="矩形 6">
            <a:extLst>
              <a:ext uri="{FF2B5EF4-FFF2-40B4-BE49-F238E27FC236}">
                <a16:creationId xmlns:a16="http://schemas.microsoft.com/office/drawing/2014/main" id="{430F99B8-8738-C5A7-A4D2-2E651485D5F9}"/>
              </a:ext>
            </a:extLst>
          </p:cNvPr>
          <p:cNvSpPr/>
          <p:nvPr/>
        </p:nvSpPr>
        <p:spPr>
          <a:xfrm>
            <a:off x="740058" y="1886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5BB80287-CDF1-E320-A1FF-FD797CA8D40F}"/>
              </a:ext>
            </a:extLst>
          </p:cNvPr>
          <p:cNvSpPr/>
          <p:nvPr/>
        </p:nvSpPr>
        <p:spPr>
          <a:xfrm>
            <a:off x="668050" y="1916832"/>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CF3619F1-21D4-EE04-CC08-0AEB87341A92}"/>
              </a:ext>
            </a:extLst>
          </p:cNvPr>
          <p:cNvSpPr/>
          <p:nvPr/>
        </p:nvSpPr>
        <p:spPr>
          <a:xfrm>
            <a:off x="740058" y="3645024"/>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FDD919BA-93F6-E231-A61C-D2D4B100055D}"/>
              </a:ext>
            </a:extLst>
          </p:cNvPr>
          <p:cNvSpPr/>
          <p:nvPr/>
        </p:nvSpPr>
        <p:spPr>
          <a:xfrm>
            <a:off x="740058" y="5408323"/>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53FF5D2F-A2D0-ABBF-0DA0-259FED82A4C7}"/>
              </a:ext>
            </a:extLst>
          </p:cNvPr>
          <p:cNvSpPr txBox="1"/>
          <p:nvPr/>
        </p:nvSpPr>
        <p:spPr>
          <a:xfrm>
            <a:off x="-52030" y="4445797"/>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2" name="文字方塊 11">
            <a:extLst>
              <a:ext uri="{FF2B5EF4-FFF2-40B4-BE49-F238E27FC236}">
                <a16:creationId xmlns:a16="http://schemas.microsoft.com/office/drawing/2014/main" id="{4D28BBD3-0AA9-7973-0ED3-D52736DCEA9C}"/>
              </a:ext>
            </a:extLst>
          </p:cNvPr>
          <p:cNvSpPr txBox="1"/>
          <p:nvPr/>
        </p:nvSpPr>
        <p:spPr>
          <a:xfrm>
            <a:off x="-52030" y="6173989"/>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3" name="文字方塊 12">
            <a:extLst>
              <a:ext uri="{FF2B5EF4-FFF2-40B4-BE49-F238E27FC236}">
                <a16:creationId xmlns:a16="http://schemas.microsoft.com/office/drawing/2014/main" id="{167896F1-E87A-C4BB-5EA2-5091FC5C4E19}"/>
              </a:ext>
            </a:extLst>
          </p:cNvPr>
          <p:cNvSpPr txBox="1"/>
          <p:nvPr/>
        </p:nvSpPr>
        <p:spPr>
          <a:xfrm>
            <a:off x="4318695" y="349396"/>
            <a:ext cx="7445853" cy="5842497"/>
          </a:xfrm>
          <a:prstGeom prst="rect">
            <a:avLst/>
          </a:prstGeom>
          <a:noFill/>
        </p:spPr>
        <p:txBody>
          <a:bodyPr wrap="square" rtlCol="0">
            <a:spAutoFit/>
          </a:bodyPr>
          <a:lstStyle/>
          <a:p>
            <a:pPr>
              <a:lnSpc>
                <a:spcPct val="150000"/>
              </a:lnSpc>
            </a:pPr>
            <a:r>
              <a:rPr lang="en-US" altLang="zh-CN" sz="2800" dirty="0">
                <a:solidFill>
                  <a:srgbClr val="FFFF00"/>
                </a:solidFill>
              </a:rPr>
              <a:t>He also taught that the meditator should observe the mental processes within: "View your own consciousness tranquilly and attentively, so that you can see how it is always moving, like flowing water or a glittering mirage. …until its fluctuations dissolve into peaceful stability. This flowing consciousness will disappear like a gust of wind. When this consciousness disappears, all one’s illusions will disappear along with it."</a:t>
            </a:r>
          </a:p>
        </p:txBody>
      </p:sp>
      <p:sp>
        <p:nvSpPr>
          <p:cNvPr id="14" name="箭號: 向右 13">
            <a:extLst>
              <a:ext uri="{FF2B5EF4-FFF2-40B4-BE49-F238E27FC236}">
                <a16:creationId xmlns:a16="http://schemas.microsoft.com/office/drawing/2014/main" id="{A16C7858-0E0C-5E4C-CB72-D47D3FCF429D}"/>
              </a:ext>
            </a:extLst>
          </p:cNvPr>
          <p:cNvSpPr/>
          <p:nvPr/>
        </p:nvSpPr>
        <p:spPr>
          <a:xfrm rot="19479383" flipV="1">
            <a:off x="1318197" y="2780387"/>
            <a:ext cx="2563137" cy="236804"/>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7DB59141-D528-FDE4-E3DB-8B6715343330}"/>
              </a:ext>
            </a:extLst>
          </p:cNvPr>
          <p:cNvSpPr/>
          <p:nvPr/>
        </p:nvSpPr>
        <p:spPr>
          <a:xfrm>
            <a:off x="-26268" y="3573016"/>
            <a:ext cx="1593751" cy="1296144"/>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15375884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6FC1C54D-5FC5-47D7-AC51-871593FCC357}"/>
              </a:ext>
            </a:extLst>
          </p:cNvPr>
          <p:cNvPicPr>
            <a:picLocks noChangeAspect="1"/>
          </p:cNvPicPr>
          <p:nvPr/>
        </p:nvPicPr>
        <p:blipFill>
          <a:blip r:embed="rId3"/>
          <a:stretch>
            <a:fillRect/>
          </a:stretch>
        </p:blipFill>
        <p:spPr>
          <a:xfrm>
            <a:off x="8614692" y="0"/>
            <a:ext cx="2088232" cy="2237392"/>
          </a:xfrm>
          <a:prstGeom prst="rect">
            <a:avLst/>
          </a:prstGeom>
        </p:spPr>
      </p:pic>
      <p:pic>
        <p:nvPicPr>
          <p:cNvPr id="9" name="圖片 8">
            <a:extLst>
              <a:ext uri="{FF2B5EF4-FFF2-40B4-BE49-F238E27FC236}">
                <a16:creationId xmlns:a16="http://schemas.microsoft.com/office/drawing/2014/main" id="{744EED22-D38F-42BA-ADD8-6E65A84A5AC8}"/>
              </a:ext>
            </a:extLst>
          </p:cNvPr>
          <p:cNvPicPr>
            <a:picLocks noChangeAspect="1"/>
          </p:cNvPicPr>
          <p:nvPr/>
        </p:nvPicPr>
        <p:blipFill>
          <a:blip r:embed="rId4"/>
          <a:stretch>
            <a:fillRect/>
          </a:stretch>
        </p:blipFill>
        <p:spPr>
          <a:xfrm>
            <a:off x="7355285" y="2366882"/>
            <a:ext cx="1800200" cy="2124236"/>
          </a:xfrm>
          <a:prstGeom prst="rect">
            <a:avLst/>
          </a:prstGeom>
        </p:spPr>
      </p:pic>
      <p:pic>
        <p:nvPicPr>
          <p:cNvPr id="11" name="圖片 10">
            <a:extLst>
              <a:ext uri="{FF2B5EF4-FFF2-40B4-BE49-F238E27FC236}">
                <a16:creationId xmlns:a16="http://schemas.microsoft.com/office/drawing/2014/main" id="{C41FA107-D5E6-44E5-8258-C25D17866087}"/>
              </a:ext>
            </a:extLst>
          </p:cNvPr>
          <p:cNvPicPr>
            <a:picLocks noChangeAspect="1"/>
          </p:cNvPicPr>
          <p:nvPr/>
        </p:nvPicPr>
        <p:blipFill>
          <a:blip r:embed="rId5"/>
          <a:stretch>
            <a:fillRect/>
          </a:stretch>
        </p:blipFill>
        <p:spPr>
          <a:xfrm>
            <a:off x="10259284" y="2319159"/>
            <a:ext cx="1870055" cy="2124237"/>
          </a:xfrm>
          <a:prstGeom prst="rect">
            <a:avLst/>
          </a:prstGeom>
        </p:spPr>
      </p:pic>
      <p:pic>
        <p:nvPicPr>
          <p:cNvPr id="13" name="圖片 12">
            <a:extLst>
              <a:ext uri="{FF2B5EF4-FFF2-40B4-BE49-F238E27FC236}">
                <a16:creationId xmlns:a16="http://schemas.microsoft.com/office/drawing/2014/main" id="{B8B7C434-5B33-46C3-9E01-A78179839BC3}"/>
              </a:ext>
            </a:extLst>
          </p:cNvPr>
          <p:cNvPicPr>
            <a:picLocks noChangeAspect="1"/>
          </p:cNvPicPr>
          <p:nvPr/>
        </p:nvPicPr>
        <p:blipFill>
          <a:blip r:embed="rId6"/>
          <a:stretch>
            <a:fillRect/>
          </a:stretch>
        </p:blipFill>
        <p:spPr>
          <a:xfrm>
            <a:off x="10440180" y="5005264"/>
            <a:ext cx="1510015" cy="1873814"/>
          </a:xfrm>
          <a:prstGeom prst="rect">
            <a:avLst/>
          </a:prstGeom>
        </p:spPr>
      </p:pic>
      <p:sp>
        <p:nvSpPr>
          <p:cNvPr id="4" name="箭號: 向下 3">
            <a:extLst>
              <a:ext uri="{FF2B5EF4-FFF2-40B4-BE49-F238E27FC236}">
                <a16:creationId xmlns:a16="http://schemas.microsoft.com/office/drawing/2014/main" id="{62D57D05-AA51-C12C-B60A-5DF4C3CA33AB}"/>
              </a:ext>
            </a:extLst>
          </p:cNvPr>
          <p:cNvSpPr/>
          <p:nvPr/>
        </p:nvSpPr>
        <p:spPr>
          <a:xfrm rot="2513656">
            <a:off x="9302611" y="2149947"/>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箭號: 向下 4">
            <a:extLst>
              <a:ext uri="{FF2B5EF4-FFF2-40B4-BE49-F238E27FC236}">
                <a16:creationId xmlns:a16="http://schemas.microsoft.com/office/drawing/2014/main" id="{BAFBA282-9FFF-FEAF-6659-C4C1BF77943D}"/>
              </a:ext>
            </a:extLst>
          </p:cNvPr>
          <p:cNvSpPr/>
          <p:nvPr/>
        </p:nvSpPr>
        <p:spPr>
          <a:xfrm rot="18756910">
            <a:off x="9776155" y="2158542"/>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箭號: 向下 5">
            <a:extLst>
              <a:ext uri="{FF2B5EF4-FFF2-40B4-BE49-F238E27FC236}">
                <a16:creationId xmlns:a16="http://schemas.microsoft.com/office/drawing/2014/main" id="{3026C9B5-5373-C9C5-DDBD-7299E613A510}"/>
              </a:ext>
            </a:extLst>
          </p:cNvPr>
          <p:cNvSpPr/>
          <p:nvPr/>
        </p:nvSpPr>
        <p:spPr>
          <a:xfrm>
            <a:off x="10945835" y="4463640"/>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6409A4B4-7EC8-F92C-07B3-C64A7D45E37B}"/>
              </a:ext>
            </a:extLst>
          </p:cNvPr>
          <p:cNvSpPr txBox="1"/>
          <p:nvPr/>
        </p:nvSpPr>
        <p:spPr>
          <a:xfrm>
            <a:off x="463383" y="1152263"/>
            <a:ext cx="6621505" cy="4899931"/>
          </a:xfrm>
          <a:prstGeom prst="rect">
            <a:avLst/>
          </a:prstGeom>
          <a:noFill/>
        </p:spPr>
        <p:txBody>
          <a:bodyPr wrap="square" rtlCol="0">
            <a:spAutoFit/>
          </a:bodyPr>
          <a:lstStyle/>
          <a:p>
            <a:pPr>
              <a:lnSpc>
                <a:spcPts val="4200"/>
              </a:lnSpc>
            </a:pPr>
            <a:r>
              <a:rPr lang="en-US" altLang="zh-CN" sz="2800" dirty="0">
                <a:solidFill>
                  <a:schemeClr val="bg1"/>
                </a:solidFill>
              </a:rPr>
              <a:t>Prime figures are the fifth patriarch Daman </a:t>
            </a:r>
            <a:r>
              <a:rPr lang="en-US" altLang="zh-CN" sz="2800" dirty="0" err="1">
                <a:solidFill>
                  <a:schemeClr val="bg1"/>
                </a:solidFill>
              </a:rPr>
              <a:t>Hongren</a:t>
            </a:r>
            <a:r>
              <a:rPr lang="en-US" altLang="zh-CN" sz="2800" dirty="0">
                <a:solidFill>
                  <a:schemeClr val="bg1"/>
                </a:solidFill>
              </a:rPr>
              <a:t> (601–674), his dharma-heir Yuquan </a:t>
            </a:r>
            <a:r>
              <a:rPr lang="en-US" altLang="zh-CN" sz="2800" dirty="0" err="1">
                <a:solidFill>
                  <a:schemeClr val="bg1"/>
                </a:solidFill>
              </a:rPr>
              <a:t>Shenxiu</a:t>
            </a:r>
            <a:r>
              <a:rPr lang="en-US" altLang="zh-CN" sz="2800" dirty="0">
                <a:solidFill>
                  <a:schemeClr val="bg1"/>
                </a:solidFill>
              </a:rPr>
              <a:t> (606?–706), the sixth patriarch </a:t>
            </a:r>
            <a:r>
              <a:rPr lang="en-US" altLang="zh-CN" sz="2800" dirty="0" err="1">
                <a:solidFill>
                  <a:schemeClr val="bg1"/>
                </a:solidFill>
              </a:rPr>
              <a:t>Huineng</a:t>
            </a:r>
            <a:r>
              <a:rPr lang="en-US" altLang="zh-CN" sz="2800" dirty="0">
                <a:solidFill>
                  <a:schemeClr val="bg1"/>
                </a:solidFill>
              </a:rPr>
              <a:t> (638–713), prot</a:t>
            </a:r>
            <a:r>
              <a:rPr lang="en-US" altLang="zh-CN" sz="2800" u="sng" dirty="0">
                <a:solidFill>
                  <a:schemeClr val="bg1"/>
                </a:solidFill>
              </a:rPr>
              <a:t>a</a:t>
            </a:r>
            <a:r>
              <a:rPr lang="en-US" altLang="zh-CN" sz="2800" dirty="0">
                <a:solidFill>
                  <a:schemeClr val="bg1"/>
                </a:solidFill>
              </a:rPr>
              <a:t>gonist of the quintess</a:t>
            </a:r>
            <a:r>
              <a:rPr lang="en-US" altLang="zh-CN" sz="2800" u="sng" dirty="0">
                <a:solidFill>
                  <a:schemeClr val="bg1"/>
                </a:solidFill>
              </a:rPr>
              <a:t>e</a:t>
            </a:r>
            <a:r>
              <a:rPr lang="en-US" altLang="zh-CN" sz="2800" dirty="0">
                <a:solidFill>
                  <a:schemeClr val="bg1"/>
                </a:solidFill>
              </a:rPr>
              <a:t>ntial </a:t>
            </a:r>
            <a:r>
              <a:rPr lang="en-US" altLang="zh-CN" sz="2800" i="1" dirty="0">
                <a:solidFill>
                  <a:schemeClr val="bg1"/>
                </a:solidFill>
              </a:rPr>
              <a:t>Platform Sutra</a:t>
            </a:r>
            <a:r>
              <a:rPr lang="en-US" altLang="zh-CN" sz="2800" dirty="0">
                <a:solidFill>
                  <a:schemeClr val="bg1"/>
                </a:solidFill>
              </a:rPr>
              <a:t>, and </a:t>
            </a:r>
            <a:r>
              <a:rPr lang="en-US" altLang="zh-CN" sz="2800" dirty="0" err="1">
                <a:solidFill>
                  <a:schemeClr val="bg1"/>
                </a:solidFill>
              </a:rPr>
              <a:t>Shenhui</a:t>
            </a:r>
            <a:r>
              <a:rPr lang="en-US" altLang="zh-CN" sz="2800" dirty="0">
                <a:solidFill>
                  <a:schemeClr val="bg1"/>
                </a:solidFill>
              </a:rPr>
              <a:t> (670–762), whose propaganda elevated </a:t>
            </a:r>
            <a:r>
              <a:rPr lang="en-US" altLang="zh-CN" sz="2800" dirty="0" err="1">
                <a:solidFill>
                  <a:schemeClr val="bg1"/>
                </a:solidFill>
              </a:rPr>
              <a:t>Huineng</a:t>
            </a:r>
            <a:r>
              <a:rPr lang="en-US" altLang="zh-CN" sz="2800" dirty="0">
                <a:solidFill>
                  <a:schemeClr val="bg1"/>
                </a:solidFill>
              </a:rPr>
              <a:t> to the status of sixth patriarch. Prime factions are the Northern School, Southern School and Oxhead School.</a:t>
            </a:r>
          </a:p>
        </p:txBody>
      </p:sp>
      <p:sp>
        <p:nvSpPr>
          <p:cNvPr id="10" name="矩形: 按鈕形 9">
            <a:extLst>
              <a:ext uri="{FF2B5EF4-FFF2-40B4-BE49-F238E27FC236}">
                <a16:creationId xmlns:a16="http://schemas.microsoft.com/office/drawing/2014/main" id="{255283DF-200A-FF89-5B50-1B2EDA794BF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357B9BF5-ED39-F43A-D8F0-5C645F92A38C}"/>
              </a:ext>
            </a:extLst>
          </p:cNvPr>
          <p:cNvSpPr txBox="1"/>
          <p:nvPr/>
        </p:nvSpPr>
        <p:spPr>
          <a:xfrm>
            <a:off x="8613670" y="-22779"/>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5</a:t>
            </a:r>
            <a:r>
              <a:rPr lang="en-US" altLang="zh-TW" sz="2800" b="1" baseline="30000" dirty="0">
                <a:solidFill>
                  <a:schemeClr val="accent6"/>
                </a:solidFill>
                <a:latin typeface="Times New Roman" panose="02020603050405020304" pitchFamily="18" charset="0"/>
              </a:rPr>
              <a:t>th</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
        <p:nvSpPr>
          <p:cNvPr id="3" name="文字方塊 2">
            <a:extLst>
              <a:ext uri="{FF2B5EF4-FFF2-40B4-BE49-F238E27FC236}">
                <a16:creationId xmlns:a16="http://schemas.microsoft.com/office/drawing/2014/main" id="{4B131324-668B-8881-E445-0C68116EA803}"/>
              </a:ext>
            </a:extLst>
          </p:cNvPr>
          <p:cNvSpPr txBox="1"/>
          <p:nvPr/>
        </p:nvSpPr>
        <p:spPr>
          <a:xfrm>
            <a:off x="10369209" y="2713207"/>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6</a:t>
            </a:r>
            <a:r>
              <a:rPr lang="en-US" altLang="zh-TW" sz="2800" b="1" baseline="30000" dirty="0">
                <a:solidFill>
                  <a:schemeClr val="accent6"/>
                </a:solidFill>
                <a:latin typeface="Times New Roman" panose="02020603050405020304" pitchFamily="18" charset="0"/>
              </a:rPr>
              <a:t>th</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Tree>
    <p:extLst>
      <p:ext uri="{BB962C8B-B14F-4D97-AF65-F5344CB8AC3E}">
        <p14:creationId xmlns:p14="http://schemas.microsoft.com/office/powerpoint/2010/main" val="14328735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6DEFE74-416B-FA15-292F-366E2EFC0ACD}"/>
              </a:ext>
            </a:extLst>
          </p:cNvPr>
          <p:cNvSpPr txBox="1"/>
          <p:nvPr/>
        </p:nvSpPr>
        <p:spPr>
          <a:xfrm>
            <a:off x="2061964" y="1405162"/>
            <a:ext cx="3885201" cy="591059"/>
          </a:xfrm>
          <a:prstGeom prst="rect">
            <a:avLst/>
          </a:prstGeom>
          <a:noFill/>
        </p:spPr>
        <p:txBody>
          <a:bodyPr wrap="square" rtlCol="0">
            <a:spAutoFit/>
          </a:bodyPr>
          <a:lstStyle/>
          <a:p>
            <a:pPr>
              <a:lnSpc>
                <a:spcPts val="4200"/>
              </a:lnSpc>
            </a:pPr>
            <a:r>
              <a:rPr lang="en-US" altLang="zh-CN" sz="2800" dirty="0">
                <a:solidFill>
                  <a:schemeClr val="bg1"/>
                </a:solidFill>
              </a:rPr>
              <a:t>Story of </a:t>
            </a:r>
            <a:r>
              <a:rPr lang="en-US" altLang="zh-CN" sz="2800" dirty="0" err="1">
                <a:solidFill>
                  <a:schemeClr val="bg1"/>
                </a:solidFill>
              </a:rPr>
              <a:t>Huineng</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41A6FD93-8F1F-815D-0314-DCC016BF280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pic>
        <p:nvPicPr>
          <p:cNvPr id="7" name="圖片 6">
            <a:extLst>
              <a:ext uri="{FF2B5EF4-FFF2-40B4-BE49-F238E27FC236}">
                <a16:creationId xmlns:a16="http://schemas.microsoft.com/office/drawing/2014/main" id="{521080CB-7A33-164A-BA3E-4C82B3ADF2FB}"/>
              </a:ext>
            </a:extLst>
          </p:cNvPr>
          <p:cNvPicPr>
            <a:picLocks noChangeAspect="1"/>
          </p:cNvPicPr>
          <p:nvPr/>
        </p:nvPicPr>
        <p:blipFill>
          <a:blip r:embed="rId3"/>
          <a:stretch>
            <a:fillRect/>
          </a:stretch>
        </p:blipFill>
        <p:spPr>
          <a:xfrm>
            <a:off x="9118748" y="3861048"/>
            <a:ext cx="2232248" cy="2535660"/>
          </a:xfrm>
          <a:prstGeom prst="rect">
            <a:avLst/>
          </a:prstGeom>
        </p:spPr>
      </p:pic>
      <p:pic>
        <p:nvPicPr>
          <p:cNvPr id="3" name="圖片 2">
            <a:extLst>
              <a:ext uri="{FF2B5EF4-FFF2-40B4-BE49-F238E27FC236}">
                <a16:creationId xmlns:a16="http://schemas.microsoft.com/office/drawing/2014/main" id="{223A7AC4-0A71-29CC-585B-5505EC1462CA}"/>
              </a:ext>
            </a:extLst>
          </p:cNvPr>
          <p:cNvPicPr>
            <a:picLocks noChangeAspect="1"/>
          </p:cNvPicPr>
          <p:nvPr/>
        </p:nvPicPr>
        <p:blipFill>
          <a:blip r:embed="rId4"/>
          <a:stretch>
            <a:fillRect/>
          </a:stretch>
        </p:blipFill>
        <p:spPr>
          <a:xfrm>
            <a:off x="7925962" y="-10384"/>
            <a:ext cx="4289130" cy="3590232"/>
          </a:xfrm>
          <a:prstGeom prst="rect">
            <a:avLst/>
          </a:prstGeom>
        </p:spPr>
      </p:pic>
      <p:sp>
        <p:nvSpPr>
          <p:cNvPr id="8" name="文字方塊 7">
            <a:extLst>
              <a:ext uri="{FF2B5EF4-FFF2-40B4-BE49-F238E27FC236}">
                <a16:creationId xmlns:a16="http://schemas.microsoft.com/office/drawing/2014/main" id="{6C3DC11A-6882-220E-60FF-28B8323B5358}"/>
              </a:ext>
            </a:extLst>
          </p:cNvPr>
          <p:cNvSpPr txBox="1"/>
          <p:nvPr/>
        </p:nvSpPr>
        <p:spPr>
          <a:xfrm>
            <a:off x="333772" y="2420888"/>
            <a:ext cx="8208912" cy="3284104"/>
          </a:xfrm>
          <a:prstGeom prst="rect">
            <a:avLst/>
          </a:prstGeom>
          <a:noFill/>
        </p:spPr>
        <p:txBody>
          <a:bodyPr wrap="square" rtlCol="0">
            <a:spAutoFit/>
          </a:bodyPr>
          <a:lstStyle/>
          <a:p>
            <a:pPr>
              <a:lnSpc>
                <a:spcPts val="4200"/>
              </a:lnSpc>
            </a:pPr>
            <a:r>
              <a:rPr lang="en-US" altLang="zh-CN" sz="2800" dirty="0" err="1">
                <a:solidFill>
                  <a:schemeClr val="bg1"/>
                </a:solidFill>
              </a:rPr>
              <a:t>Huineng</a:t>
            </a:r>
            <a:r>
              <a:rPr lang="en-US" altLang="zh-CN" sz="2800" dirty="0">
                <a:solidFill>
                  <a:schemeClr val="bg1"/>
                </a:solidFill>
              </a:rPr>
              <a:t> was born in Guangdong. He was very poor, </a:t>
            </a:r>
          </a:p>
          <a:p>
            <a:pPr>
              <a:lnSpc>
                <a:spcPts val="4200"/>
              </a:lnSpc>
            </a:pPr>
            <a:r>
              <a:rPr lang="en-US" altLang="zh-CN" sz="2800" dirty="0">
                <a:solidFill>
                  <a:schemeClr val="bg1"/>
                </a:solidFill>
              </a:rPr>
              <a:t>Illiterate,</a:t>
            </a:r>
            <a:r>
              <a:rPr lang="zh-CN" altLang="en-US" sz="2800" dirty="0">
                <a:solidFill>
                  <a:schemeClr val="bg1"/>
                </a:solidFill>
              </a:rPr>
              <a:t> </a:t>
            </a:r>
            <a:r>
              <a:rPr lang="en-US" altLang="zh-CN" sz="2800" dirty="0">
                <a:solidFill>
                  <a:schemeClr val="bg1"/>
                </a:solidFill>
              </a:rPr>
              <a:t>and lived by selling firewood. At one time, </a:t>
            </a:r>
          </a:p>
          <a:p>
            <a:pPr>
              <a:lnSpc>
                <a:spcPts val="4200"/>
              </a:lnSpc>
            </a:pPr>
            <a:r>
              <a:rPr lang="en-US" altLang="zh-CN" sz="2800" dirty="0">
                <a:solidFill>
                  <a:schemeClr val="bg1"/>
                </a:solidFill>
              </a:rPr>
              <a:t>he overheard a guest reciting the </a:t>
            </a:r>
            <a:r>
              <a:rPr lang="en-US" altLang="zh-CN" sz="2800" i="1" dirty="0">
                <a:solidFill>
                  <a:schemeClr val="bg1"/>
                </a:solidFill>
              </a:rPr>
              <a:t>Diamond Sutra </a:t>
            </a:r>
            <a:r>
              <a:rPr lang="en-US" altLang="zh-CN" sz="2800" dirty="0">
                <a:solidFill>
                  <a:schemeClr val="bg1"/>
                </a:solidFill>
              </a:rPr>
              <a:t>and his mind became enlightened. Knowing that the Fifth Patriarch, Hongren, was teaching the </a:t>
            </a:r>
            <a:r>
              <a:rPr lang="en-US" altLang="zh-CN" sz="2800" i="1" dirty="0">
                <a:solidFill>
                  <a:schemeClr val="bg1"/>
                </a:solidFill>
              </a:rPr>
              <a:t>Diamond Sutra</a:t>
            </a:r>
            <a:r>
              <a:rPr lang="en-US" altLang="zh-CN" sz="2800" dirty="0">
                <a:solidFill>
                  <a:schemeClr val="bg1"/>
                </a:solidFill>
              </a:rPr>
              <a:t>, </a:t>
            </a:r>
            <a:r>
              <a:rPr lang="en-US" altLang="zh-CN" sz="2800" dirty="0" err="1">
                <a:solidFill>
                  <a:schemeClr val="bg1"/>
                </a:solidFill>
              </a:rPr>
              <a:t>Huineng</a:t>
            </a:r>
            <a:r>
              <a:rPr lang="en-US" altLang="zh-CN" sz="2800" dirty="0">
                <a:solidFill>
                  <a:schemeClr val="bg1"/>
                </a:solidFill>
              </a:rPr>
              <a:t> traveled 800 kilometers to visit Hongren. </a:t>
            </a:r>
          </a:p>
        </p:txBody>
      </p:sp>
    </p:spTree>
    <p:extLst>
      <p:ext uri="{BB962C8B-B14F-4D97-AF65-F5344CB8AC3E}">
        <p14:creationId xmlns:p14="http://schemas.microsoft.com/office/powerpoint/2010/main" val="17430368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D25B81D8-3046-585E-72BD-E3BB30F88B46}"/>
              </a:ext>
            </a:extLst>
          </p:cNvPr>
          <p:cNvSpPr txBox="1"/>
          <p:nvPr/>
        </p:nvSpPr>
        <p:spPr>
          <a:xfrm>
            <a:off x="2061964" y="1405162"/>
            <a:ext cx="3885201" cy="591059"/>
          </a:xfrm>
          <a:prstGeom prst="rect">
            <a:avLst/>
          </a:prstGeom>
          <a:noFill/>
        </p:spPr>
        <p:txBody>
          <a:bodyPr wrap="square" rtlCol="0">
            <a:spAutoFit/>
          </a:bodyPr>
          <a:lstStyle/>
          <a:p>
            <a:pPr>
              <a:lnSpc>
                <a:spcPts val="4200"/>
              </a:lnSpc>
            </a:pPr>
            <a:r>
              <a:rPr lang="en-US" altLang="zh-CN" sz="2800" dirty="0">
                <a:solidFill>
                  <a:schemeClr val="bg1"/>
                </a:solidFill>
              </a:rPr>
              <a:t>Story of </a:t>
            </a:r>
            <a:r>
              <a:rPr lang="en-US" altLang="zh-CN" sz="2800" dirty="0" err="1">
                <a:solidFill>
                  <a:schemeClr val="bg1"/>
                </a:solidFill>
              </a:rPr>
              <a:t>Huineng</a:t>
            </a:r>
            <a:endParaRPr lang="en-US" altLang="zh-CN" sz="2800" dirty="0">
              <a:solidFill>
                <a:schemeClr val="bg1"/>
              </a:solidFill>
            </a:endParaRPr>
          </a:p>
        </p:txBody>
      </p:sp>
      <p:sp>
        <p:nvSpPr>
          <p:cNvPr id="7" name="矩形: 按鈕形 6">
            <a:extLst>
              <a:ext uri="{FF2B5EF4-FFF2-40B4-BE49-F238E27FC236}">
                <a16:creationId xmlns:a16="http://schemas.microsoft.com/office/drawing/2014/main" id="{A79467E1-4E92-CB9A-DE63-4C8BA912AF8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8" name="文字方塊 7">
            <a:extLst>
              <a:ext uri="{FF2B5EF4-FFF2-40B4-BE49-F238E27FC236}">
                <a16:creationId xmlns:a16="http://schemas.microsoft.com/office/drawing/2014/main" id="{9BA45415-B1D1-F7B0-357D-6DD82500B871}"/>
              </a:ext>
            </a:extLst>
          </p:cNvPr>
          <p:cNvSpPr txBox="1"/>
          <p:nvPr/>
        </p:nvSpPr>
        <p:spPr>
          <a:xfrm>
            <a:off x="333772" y="2420888"/>
            <a:ext cx="8208912" cy="3284104"/>
          </a:xfrm>
          <a:prstGeom prst="rect">
            <a:avLst/>
          </a:prstGeom>
          <a:noFill/>
        </p:spPr>
        <p:txBody>
          <a:bodyPr wrap="square" rtlCol="0">
            <a:spAutoFit/>
          </a:bodyPr>
          <a:lstStyle/>
          <a:p>
            <a:pPr>
              <a:lnSpc>
                <a:spcPts val="4200"/>
              </a:lnSpc>
            </a:pPr>
            <a:r>
              <a:rPr lang="en-US" altLang="zh-CN" sz="2800" dirty="0" err="1">
                <a:solidFill>
                  <a:schemeClr val="bg1"/>
                </a:solidFill>
              </a:rPr>
              <a:t>Huineng</a:t>
            </a:r>
            <a:r>
              <a:rPr lang="en-US" altLang="zh-CN" sz="2800" dirty="0">
                <a:solidFill>
                  <a:schemeClr val="bg1"/>
                </a:solidFill>
              </a:rPr>
              <a:t> was born in Guangdong. He was very poor, </a:t>
            </a:r>
          </a:p>
          <a:p>
            <a:pPr>
              <a:lnSpc>
                <a:spcPts val="4200"/>
              </a:lnSpc>
            </a:pPr>
            <a:r>
              <a:rPr lang="en-US" altLang="zh-CN" sz="2800" dirty="0">
                <a:solidFill>
                  <a:schemeClr val="bg1"/>
                </a:solidFill>
              </a:rPr>
              <a:t>Illiterate,</a:t>
            </a:r>
            <a:r>
              <a:rPr lang="zh-CN" altLang="en-US" sz="2800" dirty="0">
                <a:solidFill>
                  <a:schemeClr val="bg1"/>
                </a:solidFill>
              </a:rPr>
              <a:t> </a:t>
            </a:r>
            <a:r>
              <a:rPr lang="en-US" altLang="zh-CN" sz="2800" dirty="0">
                <a:solidFill>
                  <a:schemeClr val="bg1"/>
                </a:solidFill>
              </a:rPr>
              <a:t>and lived by selling firewood. At one time, </a:t>
            </a:r>
          </a:p>
          <a:p>
            <a:pPr>
              <a:lnSpc>
                <a:spcPts val="4200"/>
              </a:lnSpc>
            </a:pPr>
            <a:r>
              <a:rPr lang="en-US" altLang="zh-CN" sz="2800" dirty="0">
                <a:solidFill>
                  <a:schemeClr val="bg1"/>
                </a:solidFill>
              </a:rPr>
              <a:t>he overheard a guest reciting the </a:t>
            </a:r>
            <a:r>
              <a:rPr lang="en-US" altLang="zh-CN" sz="2800" i="1" dirty="0">
                <a:solidFill>
                  <a:schemeClr val="bg1"/>
                </a:solidFill>
              </a:rPr>
              <a:t>Diamond Sutra </a:t>
            </a:r>
            <a:r>
              <a:rPr lang="en-US" altLang="zh-CN" sz="2800" dirty="0">
                <a:solidFill>
                  <a:schemeClr val="bg1"/>
                </a:solidFill>
              </a:rPr>
              <a:t>and his mind became enlightened. Knowing that the Fifth Patriarch, Hongren, was teaching the </a:t>
            </a:r>
            <a:r>
              <a:rPr lang="en-US" altLang="zh-CN" sz="2800" i="1" dirty="0">
                <a:solidFill>
                  <a:schemeClr val="bg1"/>
                </a:solidFill>
              </a:rPr>
              <a:t>Diamond Sutra</a:t>
            </a:r>
            <a:r>
              <a:rPr lang="en-US" altLang="zh-CN" sz="2800" dirty="0">
                <a:solidFill>
                  <a:schemeClr val="bg1"/>
                </a:solidFill>
              </a:rPr>
              <a:t>, </a:t>
            </a:r>
            <a:r>
              <a:rPr lang="en-US" altLang="zh-CN" sz="2800" dirty="0" err="1">
                <a:solidFill>
                  <a:schemeClr val="bg1"/>
                </a:solidFill>
              </a:rPr>
              <a:t>Huineng</a:t>
            </a:r>
            <a:r>
              <a:rPr lang="en-US" altLang="zh-CN" sz="2800" dirty="0">
                <a:solidFill>
                  <a:schemeClr val="bg1"/>
                </a:solidFill>
              </a:rPr>
              <a:t> traveled 800 kilometers to visit Hongren. </a:t>
            </a:r>
          </a:p>
        </p:txBody>
      </p:sp>
      <p:pic>
        <p:nvPicPr>
          <p:cNvPr id="9" name="圖片 8">
            <a:extLst>
              <a:ext uri="{FF2B5EF4-FFF2-40B4-BE49-F238E27FC236}">
                <a16:creationId xmlns:a16="http://schemas.microsoft.com/office/drawing/2014/main" id="{83A8501F-92C9-912A-41F3-0B2EF7B9CAD0}"/>
              </a:ext>
            </a:extLst>
          </p:cNvPr>
          <p:cNvPicPr>
            <a:picLocks noChangeAspect="1"/>
          </p:cNvPicPr>
          <p:nvPr/>
        </p:nvPicPr>
        <p:blipFill>
          <a:blip r:embed="rId3"/>
          <a:stretch>
            <a:fillRect/>
          </a:stretch>
        </p:blipFill>
        <p:spPr>
          <a:xfrm>
            <a:off x="9118748" y="3861048"/>
            <a:ext cx="2232248" cy="2535660"/>
          </a:xfrm>
          <a:prstGeom prst="rect">
            <a:avLst/>
          </a:prstGeom>
        </p:spPr>
      </p:pic>
      <p:pic>
        <p:nvPicPr>
          <p:cNvPr id="12" name="圖片 11">
            <a:extLst>
              <a:ext uri="{FF2B5EF4-FFF2-40B4-BE49-F238E27FC236}">
                <a16:creationId xmlns:a16="http://schemas.microsoft.com/office/drawing/2014/main" id="{E45DE96C-9E6C-8DE1-720B-1829EF80AFF8}"/>
              </a:ext>
            </a:extLst>
          </p:cNvPr>
          <p:cNvPicPr>
            <a:picLocks noChangeAspect="1"/>
          </p:cNvPicPr>
          <p:nvPr/>
        </p:nvPicPr>
        <p:blipFill>
          <a:blip r:embed="rId4"/>
          <a:stretch>
            <a:fillRect/>
          </a:stretch>
        </p:blipFill>
        <p:spPr>
          <a:xfrm>
            <a:off x="7947892" y="0"/>
            <a:ext cx="4267200" cy="3571875"/>
          </a:xfrm>
          <a:prstGeom prst="rect">
            <a:avLst/>
          </a:prstGeom>
        </p:spPr>
      </p:pic>
      <p:sp>
        <p:nvSpPr>
          <p:cNvPr id="13" name="箭號: 向上 12">
            <a:extLst>
              <a:ext uri="{FF2B5EF4-FFF2-40B4-BE49-F238E27FC236}">
                <a16:creationId xmlns:a16="http://schemas.microsoft.com/office/drawing/2014/main" id="{6B500161-00E6-CC76-D06A-B94D9C56ED8B}"/>
              </a:ext>
            </a:extLst>
          </p:cNvPr>
          <p:cNvSpPr/>
          <p:nvPr/>
        </p:nvSpPr>
        <p:spPr>
          <a:xfrm>
            <a:off x="10889598" y="2492896"/>
            <a:ext cx="216024" cy="216024"/>
          </a:xfrm>
          <a:prstGeom prst="upArrow">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3843803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74BE3E1-D4FD-BD4D-C16D-74ADC696602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896D4FE2-1F88-BCE8-1309-12B53F053707}"/>
              </a:ext>
            </a:extLst>
          </p:cNvPr>
          <p:cNvSpPr txBox="1"/>
          <p:nvPr/>
        </p:nvSpPr>
        <p:spPr>
          <a:xfrm>
            <a:off x="981844" y="1484784"/>
            <a:ext cx="10009112" cy="4361322"/>
          </a:xfrm>
          <a:prstGeom prst="rect">
            <a:avLst/>
          </a:prstGeom>
          <a:noFill/>
        </p:spPr>
        <p:txBody>
          <a:bodyPr wrap="square" rtlCol="0">
            <a:spAutoFit/>
          </a:bodyPr>
          <a:lstStyle/>
          <a:p>
            <a:pPr>
              <a:lnSpc>
                <a:spcPts val="4200"/>
              </a:lnSpc>
            </a:pPr>
            <a:r>
              <a:rPr lang="en-US" altLang="zh-CN" sz="2800" dirty="0" err="1">
                <a:solidFill>
                  <a:schemeClr val="bg1"/>
                </a:solidFill>
              </a:rPr>
              <a:t>Huineng</a:t>
            </a:r>
            <a:r>
              <a:rPr lang="en-US" altLang="zh-CN" sz="2800" dirty="0">
                <a:solidFill>
                  <a:schemeClr val="bg1"/>
                </a:solidFill>
              </a:rPr>
              <a:t> reached </a:t>
            </a:r>
            <a:r>
              <a:rPr lang="en-US" altLang="zh-CN" sz="2800" dirty="0" err="1">
                <a:solidFill>
                  <a:schemeClr val="bg1"/>
                </a:solidFill>
              </a:rPr>
              <a:t>Huangmei</a:t>
            </a:r>
            <a:r>
              <a:rPr lang="en-US" altLang="zh-CN" sz="2800" dirty="0">
                <a:solidFill>
                  <a:schemeClr val="bg1"/>
                </a:solidFill>
              </a:rPr>
              <a:t> thirty days later, and expressed to the Fifth Patriarch his specific request of attaining Buddhahood. Since </a:t>
            </a:r>
            <a:r>
              <a:rPr lang="en-US" altLang="zh-CN" sz="2800" dirty="0" err="1">
                <a:solidFill>
                  <a:schemeClr val="bg1"/>
                </a:solidFill>
              </a:rPr>
              <a:t>Huineng</a:t>
            </a:r>
            <a:r>
              <a:rPr lang="en-US" altLang="zh-CN" sz="2800" dirty="0">
                <a:solidFill>
                  <a:schemeClr val="bg1"/>
                </a:solidFill>
              </a:rPr>
              <a:t> came from Guangdong and was physically distinctive from the local Northern Chinese, the Fifth Patriarch Hongren questioned his origin as a "barbarian from the south", and doubted his ability to attain enlightenment. </a:t>
            </a:r>
            <a:r>
              <a:rPr lang="en-US" altLang="zh-CN" sz="2800" dirty="0" err="1">
                <a:solidFill>
                  <a:schemeClr val="bg1"/>
                </a:solidFill>
              </a:rPr>
              <a:t>Huineng</a:t>
            </a:r>
            <a:r>
              <a:rPr lang="en-US" altLang="zh-CN" sz="2800" dirty="0">
                <a:solidFill>
                  <a:schemeClr val="bg1"/>
                </a:solidFill>
              </a:rPr>
              <a:t> impressed Hongren with a clear understanding of the ub</a:t>
            </a:r>
            <a:r>
              <a:rPr lang="en-US" altLang="zh-CN" sz="2800" u="sng" dirty="0">
                <a:solidFill>
                  <a:schemeClr val="bg1"/>
                </a:solidFill>
              </a:rPr>
              <a:t>i</a:t>
            </a:r>
            <a:r>
              <a:rPr lang="en-US" altLang="zh-CN" sz="2800" dirty="0">
                <a:solidFill>
                  <a:schemeClr val="bg1"/>
                </a:solidFill>
              </a:rPr>
              <a:t>quitous Buddha nature in everyone, and convinced Hongren to let him stay.</a:t>
            </a:r>
          </a:p>
        </p:txBody>
      </p:sp>
    </p:spTree>
    <p:extLst>
      <p:ext uri="{BB962C8B-B14F-4D97-AF65-F5344CB8AC3E}">
        <p14:creationId xmlns:p14="http://schemas.microsoft.com/office/powerpoint/2010/main" val="118371263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DFE28BA-6A96-0DB0-5307-1886633D377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57E60C38-BE4C-32D3-8464-3F43BA708EC0}"/>
              </a:ext>
            </a:extLst>
          </p:cNvPr>
          <p:cNvSpPr txBox="1"/>
          <p:nvPr/>
        </p:nvSpPr>
        <p:spPr>
          <a:xfrm>
            <a:off x="981844" y="1844824"/>
            <a:ext cx="10009112" cy="2745495"/>
          </a:xfrm>
          <a:prstGeom prst="rect">
            <a:avLst/>
          </a:prstGeom>
          <a:noFill/>
        </p:spPr>
        <p:txBody>
          <a:bodyPr wrap="square" rtlCol="0">
            <a:spAutoFit/>
          </a:bodyPr>
          <a:lstStyle/>
          <a:p>
            <a:pPr>
              <a:lnSpc>
                <a:spcPts val="4200"/>
              </a:lnSpc>
            </a:pPr>
            <a:r>
              <a:rPr lang="en-US" altLang="zh-CN" sz="2800" dirty="0">
                <a:solidFill>
                  <a:schemeClr val="bg1"/>
                </a:solidFill>
              </a:rPr>
              <a:t>Eight months later, the Fifth Patriarch summoned all his followers and proposed a poem contest for his followers to demonstrate the stage of their understanding of the essence of mind. He decided to pass down his robe and teachings to the winner of the contest, who would become the Sixth Patriarch.</a:t>
            </a:r>
          </a:p>
        </p:txBody>
      </p:sp>
    </p:spTree>
    <p:extLst>
      <p:ext uri="{BB962C8B-B14F-4D97-AF65-F5344CB8AC3E}">
        <p14:creationId xmlns:p14="http://schemas.microsoft.com/office/powerpoint/2010/main" val="344819420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按鈕形 5">
            <a:extLst>
              <a:ext uri="{FF2B5EF4-FFF2-40B4-BE49-F238E27FC236}">
                <a16:creationId xmlns:a16="http://schemas.microsoft.com/office/drawing/2014/main" id="{3F751032-A90E-66B4-A683-674784968D3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7" name="文字方塊 6">
            <a:extLst>
              <a:ext uri="{FF2B5EF4-FFF2-40B4-BE49-F238E27FC236}">
                <a16:creationId xmlns:a16="http://schemas.microsoft.com/office/drawing/2014/main" id="{1DDEE642-5E92-ED7D-927C-4C32E246B31A}"/>
              </a:ext>
            </a:extLst>
          </p:cNvPr>
          <p:cNvSpPr txBox="1"/>
          <p:nvPr/>
        </p:nvSpPr>
        <p:spPr>
          <a:xfrm>
            <a:off x="936872" y="1027821"/>
            <a:ext cx="10657184" cy="2745495"/>
          </a:xfrm>
          <a:prstGeom prst="rect">
            <a:avLst/>
          </a:prstGeom>
          <a:noFill/>
        </p:spPr>
        <p:txBody>
          <a:bodyPr wrap="square" rtlCol="0">
            <a:spAutoFit/>
          </a:bodyPr>
          <a:lstStyle/>
          <a:p>
            <a:pPr>
              <a:lnSpc>
                <a:spcPts val="4200"/>
              </a:lnSpc>
            </a:pPr>
            <a:r>
              <a:rPr lang="en-US" altLang="zh-CN" sz="2800" dirty="0" err="1">
                <a:solidFill>
                  <a:schemeClr val="bg1"/>
                </a:solidFill>
              </a:rPr>
              <a:t>Shenxiu</a:t>
            </a:r>
            <a:r>
              <a:rPr lang="en-US" altLang="zh-CN" sz="2800" dirty="0">
                <a:solidFill>
                  <a:schemeClr val="bg1"/>
                </a:solidFill>
              </a:rPr>
              <a:t>, the leading disciple of the Fifth Patriarch, composed a stanza, but did not have the courage to present it to the master. Instead, he wrote his stanza on the south corridor wall one day at midnight to remain anonymous. The other monks saw the stanza and commended it. </a:t>
            </a:r>
            <a:r>
              <a:rPr lang="en-US" altLang="zh-CN" sz="2800" dirty="0" err="1">
                <a:solidFill>
                  <a:schemeClr val="bg1"/>
                </a:solidFill>
              </a:rPr>
              <a:t>Shenxiu's</a:t>
            </a:r>
            <a:r>
              <a:rPr lang="en-US" altLang="zh-CN" sz="2800" dirty="0">
                <a:solidFill>
                  <a:schemeClr val="bg1"/>
                </a:solidFill>
              </a:rPr>
              <a:t> stanza is as follows:</a:t>
            </a:r>
          </a:p>
        </p:txBody>
      </p:sp>
      <p:sp>
        <p:nvSpPr>
          <p:cNvPr id="8" name="文字方塊 7">
            <a:extLst>
              <a:ext uri="{FF2B5EF4-FFF2-40B4-BE49-F238E27FC236}">
                <a16:creationId xmlns:a16="http://schemas.microsoft.com/office/drawing/2014/main" id="{0E1782CB-8E7F-9135-B0FC-1C92EBD51867}"/>
              </a:ext>
            </a:extLst>
          </p:cNvPr>
          <p:cNvSpPr txBox="1"/>
          <p:nvPr/>
        </p:nvSpPr>
        <p:spPr>
          <a:xfrm>
            <a:off x="2219498" y="3989021"/>
            <a:ext cx="7749828" cy="2206886"/>
          </a:xfrm>
          <a:prstGeom prst="rect">
            <a:avLst/>
          </a:prstGeom>
          <a:noFill/>
        </p:spPr>
        <p:txBody>
          <a:bodyPr wrap="square" rtlCol="0">
            <a:spAutoFit/>
          </a:bodyPr>
          <a:lstStyle/>
          <a:p>
            <a:pPr>
              <a:lnSpc>
                <a:spcPts val="4200"/>
              </a:lnSpc>
            </a:pPr>
            <a:r>
              <a:rPr lang="en-US" altLang="zh-CN" sz="2800" dirty="0">
                <a:solidFill>
                  <a:schemeClr val="bg1"/>
                </a:solidFill>
              </a:rPr>
              <a:t>‘The body is the bodhi tree.</a:t>
            </a:r>
          </a:p>
          <a:p>
            <a:pPr>
              <a:lnSpc>
                <a:spcPts val="4200"/>
              </a:lnSpc>
            </a:pPr>
            <a:r>
              <a:rPr lang="en-US" altLang="zh-CN" sz="2800" dirty="0">
                <a:solidFill>
                  <a:schemeClr val="bg1"/>
                </a:solidFill>
              </a:rPr>
              <a:t> The mind is like a bright mirror's stand.</a:t>
            </a:r>
          </a:p>
          <a:p>
            <a:pPr>
              <a:lnSpc>
                <a:spcPts val="4200"/>
              </a:lnSpc>
            </a:pPr>
            <a:r>
              <a:rPr lang="en-US" altLang="zh-CN" sz="2800" dirty="0">
                <a:solidFill>
                  <a:schemeClr val="bg1"/>
                </a:solidFill>
              </a:rPr>
              <a:t> At all times we must strive to polish it</a:t>
            </a:r>
          </a:p>
          <a:p>
            <a:pPr>
              <a:lnSpc>
                <a:spcPts val="4200"/>
              </a:lnSpc>
            </a:pPr>
            <a:r>
              <a:rPr lang="en-US" altLang="zh-CN" sz="2800" dirty="0">
                <a:solidFill>
                  <a:schemeClr val="bg1"/>
                </a:solidFill>
              </a:rPr>
              <a:t> and must not let dust collect.’</a:t>
            </a:r>
          </a:p>
        </p:txBody>
      </p:sp>
      <p:pic>
        <p:nvPicPr>
          <p:cNvPr id="9" name="圖片 8">
            <a:extLst>
              <a:ext uri="{FF2B5EF4-FFF2-40B4-BE49-F238E27FC236}">
                <a16:creationId xmlns:a16="http://schemas.microsoft.com/office/drawing/2014/main" id="{D47DE3A1-6222-2668-3D45-41EABF12F216}"/>
              </a:ext>
            </a:extLst>
          </p:cNvPr>
          <p:cNvPicPr>
            <a:picLocks noChangeAspect="1"/>
          </p:cNvPicPr>
          <p:nvPr/>
        </p:nvPicPr>
        <p:blipFill>
          <a:blip r:embed="rId3"/>
          <a:stretch>
            <a:fillRect/>
          </a:stretch>
        </p:blipFill>
        <p:spPr>
          <a:xfrm>
            <a:off x="8974927" y="3427713"/>
            <a:ext cx="2267668" cy="2724524"/>
          </a:xfrm>
          <a:prstGeom prst="rect">
            <a:avLst/>
          </a:prstGeom>
        </p:spPr>
      </p:pic>
    </p:spTree>
    <p:extLst>
      <p:ext uri="{BB962C8B-B14F-4D97-AF65-F5344CB8AC3E}">
        <p14:creationId xmlns:p14="http://schemas.microsoft.com/office/powerpoint/2010/main" val="23027882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724C300-3FBD-1870-98AD-38DC3A8945BF}"/>
              </a:ext>
            </a:extLst>
          </p:cNvPr>
          <p:cNvSpPr txBox="1"/>
          <p:nvPr/>
        </p:nvSpPr>
        <p:spPr>
          <a:xfrm>
            <a:off x="1701923" y="1484784"/>
            <a:ext cx="8784977" cy="4361322"/>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The Patriarch was not satisfied with </a:t>
            </a:r>
            <a:r>
              <a:rPr lang="en-US" altLang="zh-CN" sz="2800" dirty="0" err="1">
                <a:solidFill>
                  <a:schemeClr val="bg1"/>
                </a:solidFill>
              </a:rPr>
              <a:t>Shenxiu's</a:t>
            </a:r>
            <a:r>
              <a:rPr lang="en-US" altLang="zh-CN" sz="2800" dirty="0">
                <a:solidFill>
                  <a:schemeClr val="bg1"/>
                </a:solidFill>
              </a:rPr>
              <a:t> stanza, and pointed out that the poem did not show understanding of "[his] own fundamental nature and essence of mind." He gave </a:t>
            </a:r>
            <a:r>
              <a:rPr lang="en-US" altLang="zh-CN" sz="2800" dirty="0" err="1">
                <a:solidFill>
                  <a:schemeClr val="bg1"/>
                </a:solidFill>
              </a:rPr>
              <a:t>Shenxiu</a:t>
            </a:r>
            <a:r>
              <a:rPr lang="en-US" altLang="zh-CN" sz="2800" dirty="0">
                <a:solidFill>
                  <a:schemeClr val="bg1"/>
                </a:solidFill>
              </a:rPr>
              <a:t> a chance to submit another poem to demonstrate that he had entered the "gate of enlightenment," so that he could transmit his robe and the Dharma to </a:t>
            </a:r>
            <a:r>
              <a:rPr lang="en-US" altLang="zh-CN" sz="2800" dirty="0" err="1">
                <a:solidFill>
                  <a:schemeClr val="bg1"/>
                </a:solidFill>
              </a:rPr>
              <a:t>Shenxiu</a:t>
            </a:r>
            <a:r>
              <a:rPr lang="en-US" altLang="zh-CN" sz="2800" dirty="0">
                <a:solidFill>
                  <a:schemeClr val="bg1"/>
                </a:solidFill>
              </a:rPr>
              <a:t>, but the student's mind was agitated and could not write one more stanza.</a:t>
            </a:r>
          </a:p>
        </p:txBody>
      </p:sp>
      <p:sp>
        <p:nvSpPr>
          <p:cNvPr id="2" name="矩形: 按鈕形 1">
            <a:extLst>
              <a:ext uri="{FF2B5EF4-FFF2-40B4-BE49-F238E27FC236}">
                <a16:creationId xmlns:a16="http://schemas.microsoft.com/office/drawing/2014/main" id="{9BC62CCE-4E74-B171-EE75-6FD3265E5BF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20206250"/>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2102863-0B64-AD99-2CBC-9E1F29BA6844}"/>
              </a:ext>
            </a:extLst>
          </p:cNvPr>
          <p:cNvSpPr txBox="1"/>
          <p:nvPr/>
        </p:nvSpPr>
        <p:spPr>
          <a:xfrm>
            <a:off x="333772" y="188640"/>
            <a:ext cx="11593288" cy="5169236"/>
          </a:xfrm>
          <a:prstGeom prst="rect">
            <a:avLst/>
          </a:prstGeom>
          <a:noFill/>
        </p:spPr>
        <p:txBody>
          <a:bodyPr wrap="square" rtlCol="0">
            <a:spAutoFit/>
          </a:bodyPr>
          <a:lstStyle/>
          <a:p>
            <a:pPr>
              <a:lnSpc>
                <a:spcPts val="3800"/>
              </a:lnSpc>
              <a:spcAft>
                <a:spcPts val="1800"/>
              </a:spcAft>
            </a:pPr>
            <a:r>
              <a:rPr lang="en-US" altLang="zh-CN" sz="2800" dirty="0">
                <a:solidFill>
                  <a:schemeClr val="bg1"/>
                </a:solidFill>
              </a:rPr>
              <a:t>Two days later, the illiterate </a:t>
            </a:r>
            <a:r>
              <a:rPr lang="en-US" altLang="zh-CN" sz="2800" dirty="0" err="1">
                <a:solidFill>
                  <a:schemeClr val="bg1"/>
                </a:solidFill>
              </a:rPr>
              <a:t>Huineng</a:t>
            </a:r>
            <a:r>
              <a:rPr lang="en-US" altLang="zh-CN" sz="2800" dirty="0">
                <a:solidFill>
                  <a:schemeClr val="bg1"/>
                </a:solidFill>
              </a:rPr>
              <a:t> heard </a:t>
            </a:r>
            <a:r>
              <a:rPr lang="en-US" altLang="zh-CN" sz="2800" dirty="0" err="1">
                <a:solidFill>
                  <a:schemeClr val="bg1"/>
                </a:solidFill>
              </a:rPr>
              <a:t>Shenxiu's</a:t>
            </a:r>
            <a:r>
              <a:rPr lang="en-US" altLang="zh-CN" sz="2800" dirty="0">
                <a:solidFill>
                  <a:schemeClr val="bg1"/>
                </a:solidFill>
              </a:rPr>
              <a:t> stanza being chanted by a young attendant at the monastery and inquired about the context of the poem. The attendant explained to him the poem contest and the transmission of the robe and Dharma. </a:t>
            </a:r>
            <a:r>
              <a:rPr lang="en-US" altLang="zh-CN" sz="2800" dirty="0" err="1">
                <a:solidFill>
                  <a:schemeClr val="bg1"/>
                </a:solidFill>
              </a:rPr>
              <a:t>Huineng</a:t>
            </a:r>
            <a:r>
              <a:rPr lang="en-US" altLang="zh-CN" sz="2800" dirty="0">
                <a:solidFill>
                  <a:schemeClr val="bg1"/>
                </a:solidFill>
              </a:rPr>
              <a:t> asked to be led to the corridor, where he asked a low-ranking official to read the verse to him, and then immediately asked him to write down a stanza that he composed:</a:t>
            </a:r>
          </a:p>
          <a:p>
            <a:pPr>
              <a:lnSpc>
                <a:spcPts val="3800"/>
              </a:lnSpc>
            </a:pPr>
            <a:r>
              <a:rPr lang="en-US" altLang="zh-CN" sz="2800" dirty="0">
                <a:solidFill>
                  <a:schemeClr val="bg1"/>
                </a:solidFill>
              </a:rPr>
              <a:t>‘‘Bodhi doesn’t have any trees</a:t>
            </a:r>
          </a:p>
          <a:p>
            <a:pPr>
              <a:lnSpc>
                <a:spcPts val="3800"/>
              </a:lnSpc>
            </a:pPr>
            <a:r>
              <a:rPr lang="en-US" altLang="zh-CN" sz="2800" dirty="0">
                <a:solidFill>
                  <a:schemeClr val="bg1"/>
                </a:solidFill>
              </a:rPr>
              <a:t> this mirror doesn’t have a stand</a:t>
            </a:r>
          </a:p>
          <a:p>
            <a:pPr>
              <a:lnSpc>
                <a:spcPts val="3800"/>
              </a:lnSpc>
            </a:pPr>
            <a:r>
              <a:rPr lang="en-US" altLang="zh-CN" sz="2800" dirty="0">
                <a:solidFill>
                  <a:schemeClr val="bg1"/>
                </a:solidFill>
              </a:rPr>
              <a:t> our buddha nature is forever pure</a:t>
            </a:r>
          </a:p>
          <a:p>
            <a:pPr>
              <a:lnSpc>
                <a:spcPts val="3800"/>
              </a:lnSpc>
            </a:pPr>
            <a:r>
              <a:rPr lang="en-US" altLang="zh-CN" sz="2800" dirty="0">
                <a:solidFill>
                  <a:schemeClr val="bg1"/>
                </a:solidFill>
              </a:rPr>
              <a:t> where do you get this dust?’</a:t>
            </a:r>
          </a:p>
        </p:txBody>
      </p:sp>
      <p:pic>
        <p:nvPicPr>
          <p:cNvPr id="2" name="圖片 1">
            <a:extLst>
              <a:ext uri="{FF2B5EF4-FFF2-40B4-BE49-F238E27FC236}">
                <a16:creationId xmlns:a16="http://schemas.microsoft.com/office/drawing/2014/main" id="{3D4C2C46-631D-70D5-1C4F-6585E8586742}"/>
              </a:ext>
            </a:extLst>
          </p:cNvPr>
          <p:cNvPicPr>
            <a:picLocks noChangeAspect="1"/>
          </p:cNvPicPr>
          <p:nvPr/>
        </p:nvPicPr>
        <p:blipFill>
          <a:blip r:embed="rId3"/>
          <a:stretch>
            <a:fillRect/>
          </a:stretch>
        </p:blipFill>
        <p:spPr>
          <a:xfrm>
            <a:off x="8398668" y="2773258"/>
            <a:ext cx="2232248" cy="2535660"/>
          </a:xfrm>
          <a:prstGeom prst="rect">
            <a:avLst/>
          </a:prstGeom>
        </p:spPr>
      </p:pic>
      <p:sp>
        <p:nvSpPr>
          <p:cNvPr id="3" name="文字方塊 2">
            <a:extLst>
              <a:ext uri="{FF2B5EF4-FFF2-40B4-BE49-F238E27FC236}">
                <a16:creationId xmlns:a16="http://schemas.microsoft.com/office/drawing/2014/main" id="{06ED5814-B09F-FB87-B11F-1BA855FAD3E0}"/>
              </a:ext>
            </a:extLst>
          </p:cNvPr>
          <p:cNvSpPr txBox="1"/>
          <p:nvPr/>
        </p:nvSpPr>
        <p:spPr>
          <a:xfrm>
            <a:off x="549796" y="5747934"/>
            <a:ext cx="10918949" cy="1039900"/>
          </a:xfrm>
          <a:prstGeom prst="rect">
            <a:avLst/>
          </a:prstGeom>
          <a:noFill/>
        </p:spPr>
        <p:txBody>
          <a:bodyPr wrap="square" rtlCol="0">
            <a:spAutoFit/>
          </a:bodyPr>
          <a:lstStyle/>
          <a:p>
            <a:pPr>
              <a:lnSpc>
                <a:spcPts val="3800"/>
              </a:lnSpc>
            </a:pPr>
            <a:r>
              <a:rPr lang="en-US" altLang="zh-CN" sz="2800" dirty="0">
                <a:solidFill>
                  <a:schemeClr val="bg1"/>
                </a:solidFill>
              </a:rPr>
              <a:t>In the end, the Fifth Patriarch chose </a:t>
            </a:r>
            <a:r>
              <a:rPr lang="en-US" altLang="zh-CN" sz="2800" dirty="0" err="1">
                <a:solidFill>
                  <a:schemeClr val="bg1"/>
                </a:solidFill>
              </a:rPr>
              <a:t>Huineng</a:t>
            </a:r>
            <a:r>
              <a:rPr lang="en-US" altLang="zh-CN" sz="2800" dirty="0">
                <a:solidFill>
                  <a:schemeClr val="bg1"/>
                </a:solidFill>
              </a:rPr>
              <a:t> to be the Sixth Patriarch and passed on to him the robe and bowl, which were symbols of authority.</a:t>
            </a:r>
          </a:p>
        </p:txBody>
      </p:sp>
    </p:spTree>
    <p:extLst>
      <p:ext uri="{BB962C8B-B14F-4D97-AF65-F5344CB8AC3E}">
        <p14:creationId xmlns:p14="http://schemas.microsoft.com/office/powerpoint/2010/main" val="13827411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2F81E832-AC33-C694-5FA7-AB82F1239F93}"/>
              </a:ext>
            </a:extLst>
          </p:cNvPr>
          <p:cNvPicPr>
            <a:picLocks noChangeAspect="1"/>
          </p:cNvPicPr>
          <p:nvPr/>
        </p:nvPicPr>
        <p:blipFill>
          <a:blip r:embed="rId3"/>
          <a:stretch>
            <a:fillRect/>
          </a:stretch>
        </p:blipFill>
        <p:spPr>
          <a:xfrm>
            <a:off x="-2572310" y="-27384"/>
            <a:ext cx="6100108" cy="6858000"/>
          </a:xfrm>
          <a:prstGeom prst="rect">
            <a:avLst/>
          </a:prstGeom>
        </p:spPr>
      </p:pic>
      <p:sp>
        <p:nvSpPr>
          <p:cNvPr id="5" name="文字方塊 4">
            <a:extLst>
              <a:ext uri="{FF2B5EF4-FFF2-40B4-BE49-F238E27FC236}">
                <a16:creationId xmlns:a16="http://schemas.microsoft.com/office/drawing/2014/main" id="{3DC20A6D-001C-1CC7-73AA-E42B4D1C4EA4}"/>
              </a:ext>
            </a:extLst>
          </p:cNvPr>
          <p:cNvSpPr txBox="1"/>
          <p:nvPr/>
        </p:nvSpPr>
        <p:spPr>
          <a:xfrm>
            <a:off x="-52030" y="980728"/>
            <a:ext cx="720080" cy="523220"/>
          </a:xfrm>
          <a:prstGeom prst="rect">
            <a:avLst/>
          </a:prstGeom>
          <a:noFill/>
        </p:spPr>
        <p:txBody>
          <a:bodyPr wrap="square" rtlCol="0">
            <a:spAutoFit/>
          </a:bodyPr>
          <a:lstStyle/>
          <a:p>
            <a:r>
              <a:rPr lang="en-US" altLang="zh-CN" sz="2800" dirty="0">
                <a:solidFill>
                  <a:srgbClr val="FF0000"/>
                </a:solidFill>
              </a:rPr>
              <a:t>3</a:t>
            </a:r>
            <a:r>
              <a:rPr lang="en-US" altLang="zh-CN" sz="2800" baseline="30000" dirty="0">
                <a:solidFill>
                  <a:srgbClr val="FF0000"/>
                </a:solidFill>
              </a:rPr>
              <a:t>rd</a:t>
            </a:r>
            <a:r>
              <a:rPr lang="en-US" altLang="zh-CN" sz="2800" dirty="0">
                <a:solidFill>
                  <a:srgbClr val="FF0000"/>
                </a:solidFill>
              </a:rPr>
              <a:t> </a:t>
            </a:r>
          </a:p>
        </p:txBody>
      </p:sp>
      <p:sp>
        <p:nvSpPr>
          <p:cNvPr id="6" name="文字方塊 5">
            <a:extLst>
              <a:ext uri="{FF2B5EF4-FFF2-40B4-BE49-F238E27FC236}">
                <a16:creationId xmlns:a16="http://schemas.microsoft.com/office/drawing/2014/main" id="{351E9D4E-E0BE-C563-513D-2F96E56D6468}"/>
              </a:ext>
            </a:extLst>
          </p:cNvPr>
          <p:cNvSpPr txBox="1"/>
          <p:nvPr/>
        </p:nvSpPr>
        <p:spPr>
          <a:xfrm>
            <a:off x="-52030" y="2636912"/>
            <a:ext cx="720080" cy="523220"/>
          </a:xfrm>
          <a:prstGeom prst="rect">
            <a:avLst/>
          </a:prstGeom>
          <a:noFill/>
        </p:spPr>
        <p:txBody>
          <a:bodyPr wrap="square" rtlCol="0">
            <a:spAutoFit/>
          </a:bodyPr>
          <a:lstStyle/>
          <a:p>
            <a:r>
              <a:rPr lang="en-US" altLang="zh-CN" sz="2800" dirty="0">
                <a:solidFill>
                  <a:srgbClr val="FF0000"/>
                </a:solidFill>
              </a:rPr>
              <a:t>4</a:t>
            </a:r>
            <a:r>
              <a:rPr lang="en-US" altLang="zh-CN" sz="2800" baseline="30000" dirty="0">
                <a:solidFill>
                  <a:srgbClr val="FF0000"/>
                </a:solidFill>
              </a:rPr>
              <a:t>th</a:t>
            </a:r>
            <a:r>
              <a:rPr lang="en-US" altLang="zh-CN" sz="2800" dirty="0">
                <a:solidFill>
                  <a:srgbClr val="FF0000"/>
                </a:solidFill>
              </a:rPr>
              <a:t> </a:t>
            </a:r>
          </a:p>
        </p:txBody>
      </p:sp>
      <p:sp>
        <p:nvSpPr>
          <p:cNvPr id="7" name="矩形 6">
            <a:extLst>
              <a:ext uri="{FF2B5EF4-FFF2-40B4-BE49-F238E27FC236}">
                <a16:creationId xmlns:a16="http://schemas.microsoft.com/office/drawing/2014/main" id="{C0ACF8F0-F975-8B2E-3052-0840CFAD1D05}"/>
              </a:ext>
            </a:extLst>
          </p:cNvPr>
          <p:cNvSpPr/>
          <p:nvPr/>
        </p:nvSpPr>
        <p:spPr>
          <a:xfrm>
            <a:off x="740058" y="188640"/>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5A064EE3-A9AD-FA7C-B46A-D6AB4B219450}"/>
              </a:ext>
            </a:extLst>
          </p:cNvPr>
          <p:cNvSpPr/>
          <p:nvPr/>
        </p:nvSpPr>
        <p:spPr>
          <a:xfrm>
            <a:off x="668050" y="1916832"/>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703CDE85-C416-ED6C-1AA7-225FF7655F4F}"/>
              </a:ext>
            </a:extLst>
          </p:cNvPr>
          <p:cNvSpPr/>
          <p:nvPr/>
        </p:nvSpPr>
        <p:spPr>
          <a:xfrm>
            <a:off x="740058" y="3645024"/>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3FF96F9E-4397-1271-4618-5524E83F0EF8}"/>
              </a:ext>
            </a:extLst>
          </p:cNvPr>
          <p:cNvSpPr/>
          <p:nvPr/>
        </p:nvSpPr>
        <p:spPr>
          <a:xfrm>
            <a:off x="740058" y="5408323"/>
            <a:ext cx="720080" cy="21602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EEE0B90E-FC54-F599-DFBF-5A8DC9C4D878}"/>
              </a:ext>
            </a:extLst>
          </p:cNvPr>
          <p:cNvSpPr txBox="1"/>
          <p:nvPr/>
        </p:nvSpPr>
        <p:spPr>
          <a:xfrm>
            <a:off x="-52030" y="4445797"/>
            <a:ext cx="720080" cy="523220"/>
          </a:xfrm>
          <a:prstGeom prst="rect">
            <a:avLst/>
          </a:prstGeom>
          <a:noFill/>
        </p:spPr>
        <p:txBody>
          <a:bodyPr wrap="square" rtlCol="0">
            <a:spAutoFit/>
          </a:bodyPr>
          <a:lstStyle/>
          <a:p>
            <a:r>
              <a:rPr lang="en-US" altLang="zh-CN" sz="2800" dirty="0">
                <a:solidFill>
                  <a:srgbClr val="FF0000"/>
                </a:solidFill>
              </a:rPr>
              <a:t>5</a:t>
            </a:r>
            <a:r>
              <a:rPr lang="en-US" altLang="zh-CN" sz="2800" baseline="30000" dirty="0">
                <a:solidFill>
                  <a:srgbClr val="FF0000"/>
                </a:solidFill>
              </a:rPr>
              <a:t>th</a:t>
            </a:r>
            <a:r>
              <a:rPr lang="en-US" altLang="zh-CN" sz="2800" dirty="0">
                <a:solidFill>
                  <a:srgbClr val="FF0000"/>
                </a:solidFill>
              </a:rPr>
              <a:t> </a:t>
            </a:r>
          </a:p>
        </p:txBody>
      </p:sp>
      <p:sp>
        <p:nvSpPr>
          <p:cNvPr id="12" name="文字方塊 11">
            <a:extLst>
              <a:ext uri="{FF2B5EF4-FFF2-40B4-BE49-F238E27FC236}">
                <a16:creationId xmlns:a16="http://schemas.microsoft.com/office/drawing/2014/main" id="{6CDE0A32-3DCE-63B6-4C43-5F613FA9E0A7}"/>
              </a:ext>
            </a:extLst>
          </p:cNvPr>
          <p:cNvSpPr txBox="1"/>
          <p:nvPr/>
        </p:nvSpPr>
        <p:spPr>
          <a:xfrm>
            <a:off x="-52030" y="6173989"/>
            <a:ext cx="720080" cy="523220"/>
          </a:xfrm>
          <a:prstGeom prst="rect">
            <a:avLst/>
          </a:prstGeom>
          <a:noFill/>
        </p:spPr>
        <p:txBody>
          <a:bodyPr wrap="square" rtlCol="0">
            <a:spAutoFit/>
          </a:bodyPr>
          <a:lstStyle/>
          <a:p>
            <a:r>
              <a:rPr lang="en-US" altLang="zh-CN" sz="2800" dirty="0">
                <a:solidFill>
                  <a:srgbClr val="FF0000"/>
                </a:solidFill>
              </a:rPr>
              <a:t>6</a:t>
            </a:r>
            <a:r>
              <a:rPr lang="en-US" altLang="zh-CN" sz="2800" baseline="30000" dirty="0">
                <a:solidFill>
                  <a:srgbClr val="FF0000"/>
                </a:solidFill>
              </a:rPr>
              <a:t>th</a:t>
            </a:r>
            <a:r>
              <a:rPr lang="en-US" altLang="zh-CN" sz="2800" dirty="0">
                <a:solidFill>
                  <a:srgbClr val="FF0000"/>
                </a:solidFill>
              </a:rPr>
              <a:t> </a:t>
            </a:r>
          </a:p>
        </p:txBody>
      </p:sp>
      <p:sp>
        <p:nvSpPr>
          <p:cNvPr id="13" name="文字方塊 12">
            <a:extLst>
              <a:ext uri="{FF2B5EF4-FFF2-40B4-BE49-F238E27FC236}">
                <a16:creationId xmlns:a16="http://schemas.microsoft.com/office/drawing/2014/main" id="{1BEC7E4B-3223-4992-2537-4798A6C78178}"/>
              </a:ext>
            </a:extLst>
          </p:cNvPr>
          <p:cNvSpPr txBox="1"/>
          <p:nvPr/>
        </p:nvSpPr>
        <p:spPr>
          <a:xfrm>
            <a:off x="4234940" y="218678"/>
            <a:ext cx="7665914" cy="6611938"/>
          </a:xfrm>
          <a:prstGeom prst="rect">
            <a:avLst/>
          </a:prstGeom>
          <a:noFill/>
        </p:spPr>
        <p:txBody>
          <a:bodyPr wrap="square" rtlCol="0">
            <a:spAutoFit/>
          </a:bodyPr>
          <a:lstStyle/>
          <a:p>
            <a:pPr>
              <a:lnSpc>
                <a:spcPts val="4200"/>
              </a:lnSpc>
              <a:spcAft>
                <a:spcPts val="1800"/>
              </a:spcAft>
            </a:pPr>
            <a:r>
              <a:rPr lang="en-US" altLang="zh-CN" sz="2800" dirty="0">
                <a:solidFill>
                  <a:srgbClr val="FFFF00"/>
                </a:solidFill>
              </a:rPr>
              <a:t>“Who would have thought that the essence of mind is intrinsically pure! </a:t>
            </a:r>
          </a:p>
          <a:p>
            <a:pPr>
              <a:lnSpc>
                <a:spcPts val="4200"/>
              </a:lnSpc>
              <a:spcAft>
                <a:spcPts val="1800"/>
              </a:spcAft>
            </a:pPr>
            <a:r>
              <a:rPr lang="en-US" altLang="zh-CN" sz="2800" dirty="0">
                <a:solidFill>
                  <a:srgbClr val="FFFF00"/>
                </a:solidFill>
              </a:rPr>
              <a:t>Who would have thought that the essence of mind is intrinsically free from becoming or annihilation! </a:t>
            </a:r>
          </a:p>
          <a:p>
            <a:pPr>
              <a:lnSpc>
                <a:spcPts val="4200"/>
              </a:lnSpc>
              <a:spcAft>
                <a:spcPts val="1800"/>
              </a:spcAft>
            </a:pPr>
            <a:r>
              <a:rPr lang="en-US" altLang="zh-CN" sz="2800" dirty="0">
                <a:solidFill>
                  <a:srgbClr val="FFFF00"/>
                </a:solidFill>
              </a:rPr>
              <a:t>Who would have thought that the essence of mind is intrinsically self-sufficient! </a:t>
            </a:r>
          </a:p>
          <a:p>
            <a:pPr>
              <a:lnSpc>
                <a:spcPts val="4200"/>
              </a:lnSpc>
              <a:spcAft>
                <a:spcPts val="1800"/>
              </a:spcAft>
            </a:pPr>
            <a:r>
              <a:rPr lang="en-US" altLang="zh-CN" sz="2800" dirty="0">
                <a:solidFill>
                  <a:srgbClr val="FFFF00"/>
                </a:solidFill>
              </a:rPr>
              <a:t>Who would have thought that the essence of mind is intrinsically free from change! </a:t>
            </a:r>
          </a:p>
          <a:p>
            <a:pPr>
              <a:lnSpc>
                <a:spcPts val="4200"/>
              </a:lnSpc>
            </a:pPr>
            <a:r>
              <a:rPr lang="en-US" altLang="zh-CN" sz="2800" dirty="0">
                <a:solidFill>
                  <a:srgbClr val="FFFF00"/>
                </a:solidFill>
              </a:rPr>
              <a:t>Who would have thought that all things are the manifestation of the essence of mind! “</a:t>
            </a:r>
          </a:p>
        </p:txBody>
      </p:sp>
      <p:sp>
        <p:nvSpPr>
          <p:cNvPr id="14" name="箭號: 向右 13">
            <a:extLst>
              <a:ext uri="{FF2B5EF4-FFF2-40B4-BE49-F238E27FC236}">
                <a16:creationId xmlns:a16="http://schemas.microsoft.com/office/drawing/2014/main" id="{A8E6D583-8595-64DE-0482-50D465C07C86}"/>
              </a:ext>
            </a:extLst>
          </p:cNvPr>
          <p:cNvSpPr/>
          <p:nvPr/>
        </p:nvSpPr>
        <p:spPr>
          <a:xfrm rot="19479383" flipV="1">
            <a:off x="1256878" y="4452123"/>
            <a:ext cx="2872334" cy="257111"/>
          </a:xfrm>
          <a:prstGeom prst="right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282BD1B1-7030-D03A-94AB-118EBB62ED46}"/>
              </a:ext>
            </a:extLst>
          </p:cNvPr>
          <p:cNvSpPr/>
          <p:nvPr/>
        </p:nvSpPr>
        <p:spPr>
          <a:xfrm>
            <a:off x="-26268" y="5373216"/>
            <a:ext cx="1593751" cy="1296144"/>
          </a:xfrm>
          <a:prstGeom prst="rect">
            <a:avLst/>
          </a:prstGeom>
          <a:noFill/>
          <a:ln w="444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682485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C39D81B-4B25-4D66-B707-17C6CB68D341}"/>
              </a:ext>
            </a:extLst>
          </p:cNvPr>
          <p:cNvSpPr txBox="1"/>
          <p:nvPr/>
        </p:nvSpPr>
        <p:spPr>
          <a:xfrm>
            <a:off x="1413892" y="1037508"/>
            <a:ext cx="4248473" cy="1822165"/>
          </a:xfrm>
          <a:prstGeom prst="rect">
            <a:avLst/>
          </a:prstGeom>
          <a:noFill/>
        </p:spPr>
        <p:txBody>
          <a:bodyPr wrap="square" rtlCol="0">
            <a:spAutoFit/>
          </a:bodyPr>
          <a:lstStyle/>
          <a:p>
            <a:pPr>
              <a:lnSpc>
                <a:spcPts val="4200"/>
              </a:lnSpc>
              <a:spcAft>
                <a:spcPts val="600"/>
              </a:spcAft>
            </a:pPr>
            <a:r>
              <a:rPr lang="en-US" altLang="zh-CN" sz="2800" b="1" dirty="0">
                <a:solidFill>
                  <a:schemeClr val="bg1"/>
                </a:solidFill>
              </a:rPr>
              <a:t>Northern School of Chan</a:t>
            </a:r>
          </a:p>
          <a:p>
            <a:pPr>
              <a:lnSpc>
                <a:spcPts val="4200"/>
              </a:lnSpc>
              <a:spcAft>
                <a:spcPts val="600"/>
              </a:spcAft>
            </a:pPr>
            <a:r>
              <a:rPr lang="en-US" altLang="zh-CN" sz="2800" dirty="0">
                <a:solidFill>
                  <a:schemeClr val="bg1"/>
                </a:solidFill>
              </a:rPr>
              <a:t>Led by </a:t>
            </a:r>
            <a:r>
              <a:rPr lang="en-US" altLang="zh-CN" sz="2800" dirty="0" err="1">
                <a:solidFill>
                  <a:schemeClr val="bg1"/>
                </a:solidFill>
              </a:rPr>
              <a:t>Shenxiu</a:t>
            </a:r>
            <a:endParaRPr lang="en-US" altLang="zh-CN" sz="2800" dirty="0">
              <a:solidFill>
                <a:schemeClr val="bg1"/>
              </a:solidFill>
            </a:endParaRPr>
          </a:p>
          <a:p>
            <a:pPr>
              <a:lnSpc>
                <a:spcPts val="4200"/>
              </a:lnSpc>
              <a:spcAft>
                <a:spcPts val="600"/>
              </a:spcAft>
            </a:pPr>
            <a:r>
              <a:rPr lang="en-US" altLang="zh-CN" sz="2800" dirty="0">
                <a:solidFill>
                  <a:schemeClr val="bg1"/>
                </a:solidFill>
              </a:rPr>
              <a:t>Gradual enlightenment</a:t>
            </a:r>
          </a:p>
        </p:txBody>
      </p:sp>
      <p:pic>
        <p:nvPicPr>
          <p:cNvPr id="6" name="圖片 5">
            <a:extLst>
              <a:ext uri="{FF2B5EF4-FFF2-40B4-BE49-F238E27FC236}">
                <a16:creationId xmlns:a16="http://schemas.microsoft.com/office/drawing/2014/main" id="{7AED8DE5-8038-4FA3-89B7-C56B90333B2A}"/>
              </a:ext>
            </a:extLst>
          </p:cNvPr>
          <p:cNvPicPr>
            <a:picLocks noChangeAspect="1"/>
          </p:cNvPicPr>
          <p:nvPr/>
        </p:nvPicPr>
        <p:blipFill>
          <a:blip r:embed="rId3"/>
          <a:stretch>
            <a:fillRect/>
          </a:stretch>
        </p:blipFill>
        <p:spPr>
          <a:xfrm>
            <a:off x="7362569" y="3281239"/>
            <a:ext cx="2448272" cy="3370454"/>
          </a:xfrm>
          <a:prstGeom prst="rect">
            <a:avLst/>
          </a:prstGeom>
        </p:spPr>
      </p:pic>
      <p:sp>
        <p:nvSpPr>
          <p:cNvPr id="2" name="矩形: 按鈕形 1">
            <a:extLst>
              <a:ext uri="{FF2B5EF4-FFF2-40B4-BE49-F238E27FC236}">
                <a16:creationId xmlns:a16="http://schemas.microsoft.com/office/drawing/2014/main" id="{AEEADAB3-F01B-C2F1-9FEC-D630B292C20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52A90148-3073-1FBF-854E-CF643E782147}"/>
              </a:ext>
            </a:extLst>
          </p:cNvPr>
          <p:cNvPicPr>
            <a:picLocks noChangeAspect="1"/>
          </p:cNvPicPr>
          <p:nvPr/>
        </p:nvPicPr>
        <p:blipFill>
          <a:blip r:embed="rId4"/>
          <a:stretch>
            <a:fillRect/>
          </a:stretch>
        </p:blipFill>
        <p:spPr>
          <a:xfrm>
            <a:off x="1917949" y="3460188"/>
            <a:ext cx="2507402" cy="3012556"/>
          </a:xfrm>
          <a:prstGeom prst="rect">
            <a:avLst/>
          </a:prstGeom>
        </p:spPr>
      </p:pic>
      <p:sp>
        <p:nvSpPr>
          <p:cNvPr id="4" name="文字方塊 3">
            <a:extLst>
              <a:ext uri="{FF2B5EF4-FFF2-40B4-BE49-F238E27FC236}">
                <a16:creationId xmlns:a16="http://schemas.microsoft.com/office/drawing/2014/main" id="{D1A5AE9A-B85B-5DE1-AF9A-83E6F38B1CDD}"/>
              </a:ext>
            </a:extLst>
          </p:cNvPr>
          <p:cNvSpPr txBox="1"/>
          <p:nvPr/>
        </p:nvSpPr>
        <p:spPr>
          <a:xfrm>
            <a:off x="6670476" y="1037507"/>
            <a:ext cx="6336704" cy="1822165"/>
          </a:xfrm>
          <a:prstGeom prst="rect">
            <a:avLst/>
          </a:prstGeom>
          <a:noFill/>
        </p:spPr>
        <p:txBody>
          <a:bodyPr wrap="square" rtlCol="0">
            <a:spAutoFit/>
          </a:bodyPr>
          <a:lstStyle/>
          <a:p>
            <a:pPr>
              <a:lnSpc>
                <a:spcPts val="4200"/>
              </a:lnSpc>
              <a:spcAft>
                <a:spcPts val="600"/>
              </a:spcAft>
            </a:pPr>
            <a:r>
              <a:rPr lang="en-US" altLang="zh-CN" sz="2800" b="1" dirty="0">
                <a:solidFill>
                  <a:schemeClr val="bg1"/>
                </a:solidFill>
              </a:rPr>
              <a:t>Southern School of Chan </a:t>
            </a:r>
          </a:p>
          <a:p>
            <a:pPr>
              <a:lnSpc>
                <a:spcPts val="4200"/>
              </a:lnSpc>
              <a:spcAft>
                <a:spcPts val="600"/>
              </a:spcAft>
            </a:pPr>
            <a:r>
              <a:rPr lang="en-US" altLang="zh-CN" sz="2800" dirty="0">
                <a:solidFill>
                  <a:schemeClr val="bg1"/>
                </a:solidFill>
              </a:rPr>
              <a:t>Led by </a:t>
            </a:r>
            <a:r>
              <a:rPr lang="en-US" altLang="zh-CN" sz="2800" dirty="0" err="1">
                <a:solidFill>
                  <a:schemeClr val="bg1"/>
                </a:solidFill>
              </a:rPr>
              <a:t>Huineng</a:t>
            </a:r>
            <a:r>
              <a:rPr lang="en-US" altLang="zh-CN" sz="2800" dirty="0">
                <a:solidFill>
                  <a:schemeClr val="bg1"/>
                </a:solidFill>
              </a:rPr>
              <a:t>,</a:t>
            </a:r>
          </a:p>
          <a:p>
            <a:pPr>
              <a:lnSpc>
                <a:spcPts val="4200"/>
              </a:lnSpc>
              <a:spcAft>
                <a:spcPts val="600"/>
              </a:spcAft>
            </a:pPr>
            <a:r>
              <a:rPr lang="en-US" altLang="zh-CN" sz="2800" dirty="0">
                <a:solidFill>
                  <a:schemeClr val="bg1"/>
                </a:solidFill>
              </a:rPr>
              <a:t>Sudden enlightenment</a:t>
            </a:r>
          </a:p>
        </p:txBody>
      </p:sp>
    </p:spTree>
    <p:extLst>
      <p:ext uri="{BB962C8B-B14F-4D97-AF65-F5344CB8AC3E}">
        <p14:creationId xmlns:p14="http://schemas.microsoft.com/office/powerpoint/2010/main" val="1936545976"/>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E52FDE2-D15A-4837-B854-BF082EF40B63}"/>
              </a:ext>
            </a:extLst>
          </p:cNvPr>
          <p:cNvSpPr txBox="1"/>
          <p:nvPr/>
        </p:nvSpPr>
        <p:spPr>
          <a:xfrm>
            <a:off x="586223" y="1979308"/>
            <a:ext cx="11016378" cy="3130216"/>
          </a:xfrm>
          <a:prstGeom prst="rect">
            <a:avLst/>
          </a:prstGeom>
          <a:noFill/>
        </p:spPr>
        <p:txBody>
          <a:bodyPr wrap="square" rtlCol="0">
            <a:spAutoFit/>
          </a:bodyPr>
          <a:lstStyle/>
          <a:p>
            <a:pPr>
              <a:lnSpc>
                <a:spcPts val="4200"/>
              </a:lnSpc>
              <a:spcAft>
                <a:spcPts val="2400"/>
              </a:spcAft>
            </a:pPr>
            <a:r>
              <a:rPr lang="en-US" altLang="zh-CN" sz="2800" dirty="0" err="1">
                <a:solidFill>
                  <a:schemeClr val="bg1"/>
                </a:solidFill>
              </a:rPr>
              <a:t>Daoxin</a:t>
            </a:r>
            <a:r>
              <a:rPr lang="en-US" altLang="zh-CN" sz="2800" dirty="0">
                <a:solidFill>
                  <a:schemeClr val="bg1"/>
                </a:solidFill>
              </a:rPr>
              <a:t>, </a:t>
            </a:r>
            <a:r>
              <a:rPr lang="en-US" altLang="zh-CN" sz="2800" dirty="0" err="1">
                <a:solidFill>
                  <a:schemeClr val="bg1"/>
                </a:solidFill>
              </a:rPr>
              <a:t>Hongren</a:t>
            </a:r>
            <a:r>
              <a:rPr lang="en-US" altLang="zh-CN" sz="2800" dirty="0">
                <a:solidFill>
                  <a:schemeClr val="bg1"/>
                </a:solidFill>
              </a:rPr>
              <a:t>, </a:t>
            </a:r>
            <a:r>
              <a:rPr lang="en-US" altLang="zh-CN" sz="2800" dirty="0" err="1">
                <a:solidFill>
                  <a:schemeClr val="bg1"/>
                </a:solidFill>
              </a:rPr>
              <a:t>Shenxiu</a:t>
            </a:r>
            <a:r>
              <a:rPr lang="en-US" altLang="zh-CN" sz="2800" dirty="0">
                <a:solidFill>
                  <a:schemeClr val="bg1"/>
                </a:solidFill>
              </a:rPr>
              <a:t>, </a:t>
            </a:r>
            <a:r>
              <a:rPr lang="en-US" altLang="zh-CN" sz="2800" dirty="0" err="1">
                <a:solidFill>
                  <a:schemeClr val="bg1"/>
                </a:solidFill>
              </a:rPr>
              <a:t>Huineng</a:t>
            </a:r>
            <a:r>
              <a:rPr lang="en-US" altLang="zh-CN" sz="2800" dirty="0">
                <a:solidFill>
                  <a:schemeClr val="bg1"/>
                </a:solidFill>
              </a:rPr>
              <a:t> and </a:t>
            </a:r>
            <a:r>
              <a:rPr lang="en-US" altLang="zh-CN" sz="2800" dirty="0" err="1">
                <a:solidFill>
                  <a:schemeClr val="bg1"/>
                </a:solidFill>
              </a:rPr>
              <a:t>Shenhui</a:t>
            </a:r>
            <a:r>
              <a:rPr lang="en-US" altLang="zh-CN" sz="2800" dirty="0">
                <a:solidFill>
                  <a:schemeClr val="bg1"/>
                </a:solidFill>
              </a:rPr>
              <a:t> all lived during the early Tang. The later period of the Tang Dynasty is traditionally regarded as the “golden age” of Chan. This proliferation is described in a famous saying</a:t>
            </a:r>
            <a:r>
              <a:rPr lang="zh-CN" altLang="en-US" sz="2800" dirty="0">
                <a:solidFill>
                  <a:schemeClr val="bg1"/>
                </a:solidFill>
              </a:rPr>
              <a:t>：</a:t>
            </a:r>
            <a:endParaRPr lang="en-US" altLang="zh-CN" sz="2800" dirty="0">
              <a:solidFill>
                <a:schemeClr val="bg1"/>
              </a:solidFill>
            </a:endParaRPr>
          </a:p>
          <a:p>
            <a:pPr>
              <a:lnSpc>
                <a:spcPts val="4200"/>
              </a:lnSpc>
              <a:spcAft>
                <a:spcPts val="600"/>
              </a:spcAft>
            </a:pPr>
            <a:r>
              <a:rPr lang="en-US" altLang="zh-CN" sz="2800" dirty="0">
                <a:solidFill>
                  <a:schemeClr val="bg1"/>
                </a:solidFill>
              </a:rPr>
              <a:t>    Look at the territory of the house of Tang —</a:t>
            </a:r>
          </a:p>
          <a:p>
            <a:pPr>
              <a:lnSpc>
                <a:spcPts val="4200"/>
              </a:lnSpc>
              <a:spcAft>
                <a:spcPts val="600"/>
              </a:spcAft>
            </a:pPr>
            <a:r>
              <a:rPr lang="en-US" altLang="zh-CN" sz="2800" dirty="0">
                <a:solidFill>
                  <a:schemeClr val="bg1"/>
                </a:solidFill>
              </a:rPr>
              <a:t>    The whole of it is the realm of the Chan school.</a:t>
            </a:r>
          </a:p>
        </p:txBody>
      </p:sp>
      <p:sp>
        <p:nvSpPr>
          <p:cNvPr id="4" name="矩形: 按鈕形 3">
            <a:extLst>
              <a:ext uri="{FF2B5EF4-FFF2-40B4-BE49-F238E27FC236}">
                <a16:creationId xmlns:a16="http://schemas.microsoft.com/office/drawing/2014/main" id="{433EBD34-678D-1699-B731-B909A30A223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5492985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79BD145-6163-4781-9749-2D3B6CA30C04}"/>
              </a:ext>
            </a:extLst>
          </p:cNvPr>
          <p:cNvSpPr txBox="1"/>
          <p:nvPr/>
        </p:nvSpPr>
        <p:spPr>
          <a:xfrm>
            <a:off x="370723" y="149527"/>
            <a:ext cx="11521280" cy="4162550"/>
          </a:xfrm>
          <a:prstGeom prst="rect">
            <a:avLst/>
          </a:prstGeom>
          <a:noFill/>
        </p:spPr>
        <p:txBody>
          <a:bodyPr wrap="square" rtlCol="0">
            <a:spAutoFit/>
          </a:bodyPr>
          <a:lstStyle/>
          <a:p>
            <a:pPr marL="514350" indent="-514350">
              <a:lnSpc>
                <a:spcPts val="4000"/>
              </a:lnSpc>
              <a:buFont typeface="+mj-lt"/>
              <a:buAutoNum type="arabicPeriod" startAt="3"/>
            </a:pPr>
            <a:r>
              <a:rPr lang="en-US" altLang="zh-CN" sz="2800" b="1" dirty="0">
                <a:solidFill>
                  <a:schemeClr val="bg1"/>
                </a:solidFill>
              </a:rPr>
              <a:t>Middle Chan </a:t>
            </a:r>
            <a:r>
              <a:rPr lang="en-US" altLang="zh-CN" sz="2800" dirty="0">
                <a:solidFill>
                  <a:schemeClr val="bg1"/>
                </a:solidFill>
              </a:rPr>
              <a:t>(c. 750–1000) (from An Lushan Rebellion (755–763) till Five Dynasties and Ten Kingdoms period (907–960/979)). In this phase developed the well-known Chan of the iconocl</a:t>
            </a:r>
            <a:r>
              <a:rPr lang="en-US" altLang="zh-CN" sz="2800" u="sng" dirty="0">
                <a:solidFill>
                  <a:schemeClr val="bg1"/>
                </a:solidFill>
              </a:rPr>
              <a:t>a</a:t>
            </a:r>
            <a:r>
              <a:rPr lang="en-US" altLang="zh-CN" sz="2800" dirty="0">
                <a:solidFill>
                  <a:schemeClr val="bg1"/>
                </a:solidFill>
              </a:rPr>
              <a:t>stic Zen-masters. Prime figures are Mazu </a:t>
            </a:r>
            <a:r>
              <a:rPr lang="en-US" altLang="zh-CN" sz="2800" dirty="0" err="1">
                <a:solidFill>
                  <a:schemeClr val="bg1"/>
                </a:solidFill>
              </a:rPr>
              <a:t>Daoyi</a:t>
            </a:r>
            <a:r>
              <a:rPr lang="en-US" altLang="zh-CN" sz="2800" dirty="0">
                <a:solidFill>
                  <a:schemeClr val="bg1"/>
                </a:solidFill>
              </a:rPr>
              <a:t> (709–788), </a:t>
            </a:r>
            <a:r>
              <a:rPr lang="en-US" altLang="zh-CN" sz="2800" dirty="0" err="1">
                <a:solidFill>
                  <a:schemeClr val="bg1"/>
                </a:solidFill>
              </a:rPr>
              <a:t>Shitou</a:t>
            </a:r>
            <a:r>
              <a:rPr lang="en-US" altLang="zh-CN" sz="2800" dirty="0">
                <a:solidFill>
                  <a:schemeClr val="bg1"/>
                </a:solidFill>
              </a:rPr>
              <a:t> </a:t>
            </a:r>
            <a:r>
              <a:rPr lang="en-US" altLang="zh-CN" sz="2800" dirty="0" err="1">
                <a:solidFill>
                  <a:schemeClr val="bg1"/>
                </a:solidFill>
              </a:rPr>
              <a:t>Xiqian</a:t>
            </a:r>
            <a:r>
              <a:rPr lang="en-US" altLang="zh-CN" sz="2800" dirty="0">
                <a:solidFill>
                  <a:schemeClr val="bg1"/>
                </a:solidFill>
              </a:rPr>
              <a:t> (710–790), </a:t>
            </a:r>
            <a:r>
              <a:rPr lang="en-US" altLang="zh-CN" sz="2800" dirty="0" err="1">
                <a:solidFill>
                  <a:schemeClr val="bg1"/>
                </a:solidFill>
              </a:rPr>
              <a:t>Linji</a:t>
            </a:r>
            <a:r>
              <a:rPr lang="en-US" altLang="zh-CN" sz="2800" dirty="0">
                <a:solidFill>
                  <a:schemeClr val="bg1"/>
                </a:solidFill>
              </a:rPr>
              <a:t> Yixuan (died 867), and </a:t>
            </a:r>
            <a:r>
              <a:rPr lang="en-US" altLang="zh-CN" sz="2800" dirty="0" err="1">
                <a:solidFill>
                  <a:schemeClr val="bg1"/>
                </a:solidFill>
              </a:rPr>
              <a:t>Xuefeng</a:t>
            </a:r>
            <a:r>
              <a:rPr lang="en-US" altLang="zh-CN" sz="2800" dirty="0">
                <a:solidFill>
                  <a:schemeClr val="bg1"/>
                </a:solidFill>
              </a:rPr>
              <a:t> </a:t>
            </a:r>
            <a:r>
              <a:rPr lang="en-US" altLang="zh-CN" sz="2800" dirty="0" err="1">
                <a:solidFill>
                  <a:schemeClr val="bg1"/>
                </a:solidFill>
              </a:rPr>
              <a:t>Yicun</a:t>
            </a:r>
            <a:r>
              <a:rPr lang="en-US" altLang="zh-CN" sz="2800" dirty="0">
                <a:solidFill>
                  <a:schemeClr val="bg1"/>
                </a:solidFill>
              </a:rPr>
              <a:t> (822–908). Prime factions are the </a:t>
            </a:r>
            <a:r>
              <a:rPr lang="en-US" altLang="zh-CN" sz="2800" dirty="0" err="1">
                <a:solidFill>
                  <a:schemeClr val="bg1"/>
                </a:solidFill>
              </a:rPr>
              <a:t>Hongzhou</a:t>
            </a:r>
            <a:r>
              <a:rPr lang="en-US" altLang="zh-CN" sz="2800" dirty="0">
                <a:solidFill>
                  <a:schemeClr val="bg1"/>
                </a:solidFill>
              </a:rPr>
              <a:t> faction and the Hubei faction. An important text is the </a:t>
            </a:r>
            <a:r>
              <a:rPr lang="en-US" altLang="zh-CN" sz="2800" i="1" dirty="0">
                <a:solidFill>
                  <a:schemeClr val="bg1"/>
                </a:solidFill>
              </a:rPr>
              <a:t>Anthology of the Patriarchal Hall </a:t>
            </a:r>
            <a:r>
              <a:rPr lang="en-US" altLang="zh-CN" sz="2800" dirty="0">
                <a:solidFill>
                  <a:schemeClr val="bg1"/>
                </a:solidFill>
              </a:rPr>
              <a:t>(952; </a:t>
            </a:r>
            <a:r>
              <a:rPr lang="zh-CN" altLang="en-US" sz="2800" dirty="0">
                <a:solidFill>
                  <a:schemeClr val="bg1"/>
                </a:solidFill>
              </a:rPr>
              <a:t>祖堂集</a:t>
            </a:r>
            <a:r>
              <a:rPr lang="en-US" altLang="zh-CN" sz="2800" dirty="0">
                <a:solidFill>
                  <a:schemeClr val="bg1"/>
                </a:solidFill>
              </a:rPr>
              <a:t>), which contains many "encounter-stories" and the canon gene</a:t>
            </a:r>
            <a:r>
              <a:rPr lang="en-US" altLang="zh-CN" sz="2800" u="sng" dirty="0">
                <a:solidFill>
                  <a:schemeClr val="bg1"/>
                </a:solidFill>
              </a:rPr>
              <a:t>a</a:t>
            </a:r>
            <a:r>
              <a:rPr lang="en-US" altLang="zh-CN" sz="2800" dirty="0">
                <a:solidFill>
                  <a:schemeClr val="bg1"/>
                </a:solidFill>
              </a:rPr>
              <a:t>logy of the Chan-school.</a:t>
            </a:r>
          </a:p>
        </p:txBody>
      </p:sp>
      <p:pic>
        <p:nvPicPr>
          <p:cNvPr id="9" name="圖片 8">
            <a:extLst>
              <a:ext uri="{FF2B5EF4-FFF2-40B4-BE49-F238E27FC236}">
                <a16:creationId xmlns:a16="http://schemas.microsoft.com/office/drawing/2014/main" id="{7DFCDFB3-195F-43CC-A862-AB3F4685E0AC}"/>
              </a:ext>
            </a:extLst>
          </p:cNvPr>
          <p:cNvPicPr>
            <a:picLocks noChangeAspect="1"/>
          </p:cNvPicPr>
          <p:nvPr/>
        </p:nvPicPr>
        <p:blipFill>
          <a:blip r:embed="rId3"/>
          <a:stretch>
            <a:fillRect/>
          </a:stretch>
        </p:blipFill>
        <p:spPr>
          <a:xfrm>
            <a:off x="3488638" y="4344423"/>
            <a:ext cx="2555337" cy="2518516"/>
          </a:xfrm>
          <a:prstGeom prst="rect">
            <a:avLst/>
          </a:prstGeom>
        </p:spPr>
      </p:pic>
      <p:pic>
        <p:nvPicPr>
          <p:cNvPr id="11" name="圖片 10">
            <a:extLst>
              <a:ext uri="{FF2B5EF4-FFF2-40B4-BE49-F238E27FC236}">
                <a16:creationId xmlns:a16="http://schemas.microsoft.com/office/drawing/2014/main" id="{48F62A58-2808-4C73-90BE-FB8699D19BBD}"/>
              </a:ext>
            </a:extLst>
          </p:cNvPr>
          <p:cNvPicPr>
            <a:picLocks noChangeAspect="1"/>
          </p:cNvPicPr>
          <p:nvPr/>
        </p:nvPicPr>
        <p:blipFill>
          <a:blip r:embed="rId4"/>
          <a:stretch>
            <a:fillRect/>
          </a:stretch>
        </p:blipFill>
        <p:spPr>
          <a:xfrm>
            <a:off x="962004" y="4363741"/>
            <a:ext cx="2376264" cy="2593651"/>
          </a:xfrm>
          <a:prstGeom prst="rect">
            <a:avLst/>
          </a:prstGeom>
        </p:spPr>
      </p:pic>
      <p:pic>
        <p:nvPicPr>
          <p:cNvPr id="15" name="圖片 14">
            <a:extLst>
              <a:ext uri="{FF2B5EF4-FFF2-40B4-BE49-F238E27FC236}">
                <a16:creationId xmlns:a16="http://schemas.microsoft.com/office/drawing/2014/main" id="{251E0B3A-3FC3-4B81-8930-1F9A1F765350}"/>
              </a:ext>
            </a:extLst>
          </p:cNvPr>
          <p:cNvPicPr>
            <a:picLocks noChangeAspect="1"/>
          </p:cNvPicPr>
          <p:nvPr/>
        </p:nvPicPr>
        <p:blipFill>
          <a:blip r:embed="rId5"/>
          <a:stretch>
            <a:fillRect/>
          </a:stretch>
        </p:blipFill>
        <p:spPr>
          <a:xfrm>
            <a:off x="6194346" y="4342218"/>
            <a:ext cx="2276330" cy="2520721"/>
          </a:xfrm>
          <a:prstGeom prst="rect">
            <a:avLst/>
          </a:prstGeom>
        </p:spPr>
      </p:pic>
      <p:pic>
        <p:nvPicPr>
          <p:cNvPr id="17" name="圖片 16">
            <a:extLst>
              <a:ext uri="{FF2B5EF4-FFF2-40B4-BE49-F238E27FC236}">
                <a16:creationId xmlns:a16="http://schemas.microsoft.com/office/drawing/2014/main" id="{E55F9C5A-D41E-494D-9CF4-9E637FF02F19}"/>
              </a:ext>
            </a:extLst>
          </p:cNvPr>
          <p:cNvPicPr>
            <a:picLocks noChangeAspect="1"/>
          </p:cNvPicPr>
          <p:nvPr/>
        </p:nvPicPr>
        <p:blipFill>
          <a:blip r:embed="rId6"/>
          <a:stretch>
            <a:fillRect/>
          </a:stretch>
        </p:blipFill>
        <p:spPr>
          <a:xfrm>
            <a:off x="8621047" y="4363741"/>
            <a:ext cx="2702421" cy="2338364"/>
          </a:xfrm>
          <a:prstGeom prst="rect">
            <a:avLst/>
          </a:prstGeom>
        </p:spPr>
      </p:pic>
    </p:spTree>
    <p:extLst>
      <p:ext uri="{BB962C8B-B14F-4D97-AF65-F5344CB8AC3E}">
        <p14:creationId xmlns:p14="http://schemas.microsoft.com/office/powerpoint/2010/main" val="24796805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a:extLst>
            <a:ext uri="{FF2B5EF4-FFF2-40B4-BE49-F238E27FC236}">
              <a16:creationId xmlns:a16="http://schemas.microsoft.com/office/drawing/2014/main" id="{FE53FCAA-FB76-95DE-2527-4ED0EB17CC97}"/>
            </a:ext>
          </a:extLst>
        </p:cNvPr>
        <p:cNvGrpSpPr/>
        <p:nvPr/>
      </p:nvGrpSpPr>
      <p:grpSpPr>
        <a:xfrm>
          <a:off x="0" y="0"/>
          <a:ext cx="0" cy="0"/>
          <a:chOff x="0" y="0"/>
          <a:chExt cx="0" cy="0"/>
        </a:xfrm>
      </p:grpSpPr>
      <p:pic>
        <p:nvPicPr>
          <p:cNvPr id="12" name="圖片 11">
            <a:extLst>
              <a:ext uri="{FF2B5EF4-FFF2-40B4-BE49-F238E27FC236}">
                <a16:creationId xmlns:a16="http://schemas.microsoft.com/office/drawing/2014/main" id="{AA1FE4A0-3909-70D6-0A33-C8EC3A266ED2}"/>
              </a:ext>
            </a:extLst>
          </p:cNvPr>
          <p:cNvPicPr>
            <a:picLocks noChangeAspect="1"/>
          </p:cNvPicPr>
          <p:nvPr/>
        </p:nvPicPr>
        <p:blipFill>
          <a:blip r:embed="rId3"/>
          <a:stretch>
            <a:fillRect/>
          </a:stretch>
        </p:blipFill>
        <p:spPr>
          <a:xfrm>
            <a:off x="2659625" y="0"/>
            <a:ext cx="9529200" cy="6858000"/>
          </a:xfrm>
          <a:prstGeom prst="rect">
            <a:avLst/>
          </a:prstGeom>
        </p:spPr>
      </p:pic>
      <p:sp>
        <p:nvSpPr>
          <p:cNvPr id="13" name="圖說文字: 直線 12">
            <a:extLst>
              <a:ext uri="{FF2B5EF4-FFF2-40B4-BE49-F238E27FC236}">
                <a16:creationId xmlns:a16="http://schemas.microsoft.com/office/drawing/2014/main" id="{53EB8894-1B87-734F-07D7-870BD2E45195}"/>
              </a:ext>
            </a:extLst>
          </p:cNvPr>
          <p:cNvSpPr/>
          <p:nvPr/>
        </p:nvSpPr>
        <p:spPr>
          <a:xfrm>
            <a:off x="2926060" y="4581140"/>
            <a:ext cx="1564020" cy="360040"/>
          </a:xfrm>
          <a:prstGeom prst="borderCallout1">
            <a:avLst>
              <a:gd name="adj1" fmla="val -6647"/>
              <a:gd name="adj2" fmla="val 44831"/>
              <a:gd name="adj3" fmla="val -173924"/>
              <a:gd name="adj4" fmla="val 66507"/>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err="1">
                <a:solidFill>
                  <a:srgbClr val="C00000"/>
                </a:solidFill>
              </a:rPr>
              <a:t>Linji</a:t>
            </a:r>
            <a:r>
              <a:rPr lang="en-US" altLang="zh-TW" dirty="0">
                <a:solidFill>
                  <a:srgbClr val="C00000"/>
                </a:solidFill>
              </a:rPr>
              <a:t> house</a:t>
            </a:r>
            <a:endParaRPr lang="zh-TW" altLang="en-US" dirty="0">
              <a:solidFill>
                <a:srgbClr val="C00000"/>
              </a:solidFill>
            </a:endParaRPr>
          </a:p>
        </p:txBody>
      </p:sp>
      <p:sp>
        <p:nvSpPr>
          <p:cNvPr id="14" name="圖說文字: 直線 13">
            <a:extLst>
              <a:ext uri="{FF2B5EF4-FFF2-40B4-BE49-F238E27FC236}">
                <a16:creationId xmlns:a16="http://schemas.microsoft.com/office/drawing/2014/main" id="{D807304B-7E77-6630-83D5-446BBB3D2619}"/>
              </a:ext>
            </a:extLst>
          </p:cNvPr>
          <p:cNvSpPr/>
          <p:nvPr/>
        </p:nvSpPr>
        <p:spPr>
          <a:xfrm>
            <a:off x="4654252" y="4221100"/>
            <a:ext cx="2046479" cy="360040"/>
          </a:xfrm>
          <a:prstGeom prst="borderCallout1">
            <a:avLst>
              <a:gd name="adj1" fmla="val -6647"/>
              <a:gd name="adj2" fmla="val 44831"/>
              <a:gd name="adj3" fmla="val -44822"/>
              <a:gd name="adj4" fmla="val 50193"/>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err="1">
                <a:solidFill>
                  <a:srgbClr val="C00000"/>
                </a:solidFill>
              </a:rPr>
              <a:t>guiyang</a:t>
            </a:r>
            <a:r>
              <a:rPr lang="en-US" altLang="zh-TW" dirty="0">
                <a:solidFill>
                  <a:srgbClr val="C00000"/>
                </a:solidFill>
              </a:rPr>
              <a:t> house</a:t>
            </a:r>
            <a:endParaRPr lang="zh-TW" altLang="en-US" dirty="0">
              <a:solidFill>
                <a:srgbClr val="C00000"/>
              </a:solidFill>
            </a:endParaRPr>
          </a:p>
        </p:txBody>
      </p:sp>
      <p:sp>
        <p:nvSpPr>
          <p:cNvPr id="15" name="圖說文字: 直線 14">
            <a:extLst>
              <a:ext uri="{FF2B5EF4-FFF2-40B4-BE49-F238E27FC236}">
                <a16:creationId xmlns:a16="http://schemas.microsoft.com/office/drawing/2014/main" id="{E14AF9B8-0AAC-0266-4460-BF074FB00EEF}"/>
              </a:ext>
            </a:extLst>
          </p:cNvPr>
          <p:cNvSpPr/>
          <p:nvPr/>
        </p:nvSpPr>
        <p:spPr>
          <a:xfrm>
            <a:off x="5086300" y="5061709"/>
            <a:ext cx="2160240" cy="360040"/>
          </a:xfrm>
          <a:prstGeom prst="borderCallout1">
            <a:avLst>
              <a:gd name="adj1" fmla="val -6647"/>
              <a:gd name="adj2" fmla="val 44831"/>
              <a:gd name="adj3" fmla="val -165458"/>
              <a:gd name="adj4" fmla="val 12303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err="1">
                <a:solidFill>
                  <a:srgbClr val="C00000"/>
                </a:solidFill>
              </a:rPr>
              <a:t>Caodong</a:t>
            </a:r>
            <a:r>
              <a:rPr lang="en-US" altLang="zh-TW" dirty="0">
                <a:solidFill>
                  <a:srgbClr val="C00000"/>
                </a:solidFill>
              </a:rPr>
              <a:t> house</a:t>
            </a:r>
            <a:endParaRPr lang="zh-TW" altLang="en-US" dirty="0">
              <a:solidFill>
                <a:srgbClr val="C00000"/>
              </a:solidFill>
            </a:endParaRPr>
          </a:p>
        </p:txBody>
      </p:sp>
      <p:sp>
        <p:nvSpPr>
          <p:cNvPr id="16" name="圖說文字: 直線 15">
            <a:extLst>
              <a:ext uri="{FF2B5EF4-FFF2-40B4-BE49-F238E27FC236}">
                <a16:creationId xmlns:a16="http://schemas.microsoft.com/office/drawing/2014/main" id="{AD5838A5-4483-F3ED-F112-8B4E4E47212D}"/>
              </a:ext>
            </a:extLst>
          </p:cNvPr>
          <p:cNvSpPr/>
          <p:nvPr/>
        </p:nvSpPr>
        <p:spPr>
          <a:xfrm>
            <a:off x="5332657" y="5923314"/>
            <a:ext cx="2160240" cy="360040"/>
          </a:xfrm>
          <a:prstGeom prst="borderCallout1">
            <a:avLst>
              <a:gd name="adj1" fmla="val -6647"/>
              <a:gd name="adj2" fmla="val 44831"/>
              <a:gd name="adj3" fmla="val -165458"/>
              <a:gd name="adj4" fmla="val 123035"/>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err="1">
                <a:solidFill>
                  <a:srgbClr val="C00000"/>
                </a:solidFill>
              </a:rPr>
              <a:t>Yunmen</a:t>
            </a:r>
            <a:r>
              <a:rPr lang="en-US" altLang="zh-TW" dirty="0">
                <a:solidFill>
                  <a:srgbClr val="C00000"/>
                </a:solidFill>
              </a:rPr>
              <a:t> house</a:t>
            </a:r>
            <a:endParaRPr lang="zh-TW" altLang="en-US" dirty="0">
              <a:solidFill>
                <a:srgbClr val="C00000"/>
              </a:solidFill>
            </a:endParaRPr>
          </a:p>
        </p:txBody>
      </p:sp>
      <p:sp>
        <p:nvSpPr>
          <p:cNvPr id="17" name="圖說文字: 直線 16">
            <a:extLst>
              <a:ext uri="{FF2B5EF4-FFF2-40B4-BE49-F238E27FC236}">
                <a16:creationId xmlns:a16="http://schemas.microsoft.com/office/drawing/2014/main" id="{EE6F483A-13A2-C3D0-5A10-642A78B2B78A}"/>
              </a:ext>
            </a:extLst>
          </p:cNvPr>
          <p:cNvSpPr/>
          <p:nvPr/>
        </p:nvSpPr>
        <p:spPr>
          <a:xfrm>
            <a:off x="7102524" y="6497960"/>
            <a:ext cx="1872208" cy="360040"/>
          </a:xfrm>
          <a:prstGeom prst="borderCallout1">
            <a:avLst>
              <a:gd name="adj1" fmla="val 37798"/>
              <a:gd name="adj2" fmla="val 102219"/>
              <a:gd name="adj3" fmla="val -2493"/>
              <a:gd name="adj4" fmla="val 14175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err="1">
                <a:solidFill>
                  <a:srgbClr val="C00000"/>
                </a:solidFill>
              </a:rPr>
              <a:t>Fayen</a:t>
            </a:r>
            <a:r>
              <a:rPr lang="en-US" altLang="zh-TW" dirty="0">
                <a:solidFill>
                  <a:srgbClr val="C00000"/>
                </a:solidFill>
              </a:rPr>
              <a:t> house</a:t>
            </a:r>
            <a:endParaRPr lang="zh-TW" altLang="en-US" dirty="0">
              <a:solidFill>
                <a:srgbClr val="C00000"/>
              </a:solidFill>
            </a:endParaRPr>
          </a:p>
        </p:txBody>
      </p:sp>
      <p:sp>
        <p:nvSpPr>
          <p:cNvPr id="18" name="文字方塊 17">
            <a:extLst>
              <a:ext uri="{FF2B5EF4-FFF2-40B4-BE49-F238E27FC236}">
                <a16:creationId xmlns:a16="http://schemas.microsoft.com/office/drawing/2014/main" id="{14326E3C-1A95-7036-8673-9034657EDB97}"/>
              </a:ext>
            </a:extLst>
          </p:cNvPr>
          <p:cNvSpPr txBox="1"/>
          <p:nvPr/>
        </p:nvSpPr>
        <p:spPr>
          <a:xfrm>
            <a:off x="117748" y="2474893"/>
            <a:ext cx="2659625" cy="954107"/>
          </a:xfrm>
          <a:prstGeom prst="rect">
            <a:avLst/>
          </a:prstGeom>
          <a:noFill/>
        </p:spPr>
        <p:txBody>
          <a:bodyPr wrap="square" rtlCol="0">
            <a:spAutoFit/>
          </a:bodyPr>
          <a:lstStyle/>
          <a:p>
            <a:r>
              <a:rPr lang="en-US" altLang="zh-CN" sz="2800" dirty="0">
                <a:solidFill>
                  <a:schemeClr val="bg1"/>
                </a:solidFill>
              </a:rPr>
              <a:t>3. Middle Chan</a:t>
            </a:r>
          </a:p>
          <a:p>
            <a:r>
              <a:rPr lang="en-US" altLang="zh-CN" sz="2800" dirty="0">
                <a:solidFill>
                  <a:schemeClr val="bg1"/>
                </a:solidFill>
              </a:rPr>
              <a:t>(c. 750-960) </a:t>
            </a:r>
          </a:p>
        </p:txBody>
      </p:sp>
    </p:spTree>
    <p:extLst>
      <p:ext uri="{BB962C8B-B14F-4D97-AF65-F5344CB8AC3E}">
        <p14:creationId xmlns:p14="http://schemas.microsoft.com/office/powerpoint/2010/main" val="7879530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949BD48-E5CC-4E1B-9F36-18253343775B}"/>
              </a:ext>
            </a:extLst>
          </p:cNvPr>
          <p:cNvSpPr txBox="1"/>
          <p:nvPr/>
        </p:nvSpPr>
        <p:spPr>
          <a:xfrm>
            <a:off x="261764" y="1106773"/>
            <a:ext cx="4464496" cy="4898008"/>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During the Song the Five Houses (</a:t>
            </a:r>
            <a:r>
              <a:rPr lang="zh-CN" altLang="en-US" sz="2800" dirty="0">
                <a:solidFill>
                  <a:schemeClr val="bg1"/>
                </a:solidFill>
              </a:rPr>
              <a:t>五家</a:t>
            </a:r>
            <a:r>
              <a:rPr lang="en-US" altLang="zh-CN" sz="2800" dirty="0">
                <a:solidFill>
                  <a:schemeClr val="bg1"/>
                </a:solidFill>
              </a:rPr>
              <a:t>) of Chan, or five "schools", were </a:t>
            </a:r>
            <a:r>
              <a:rPr lang="en-US" altLang="zh-CN" sz="2800" dirty="0" err="1">
                <a:solidFill>
                  <a:schemeClr val="bg1"/>
                </a:solidFill>
              </a:rPr>
              <a:t>recognised</a:t>
            </a:r>
            <a:r>
              <a:rPr lang="en-US" altLang="zh-CN" sz="2800" dirty="0">
                <a:solidFill>
                  <a:schemeClr val="bg1"/>
                </a:solidFill>
              </a:rPr>
              <a:t>. The Five Houses of Chan are: Guiyang school (</a:t>
            </a:r>
            <a:r>
              <a:rPr lang="zh-TW" altLang="en-US" sz="2800" dirty="0">
                <a:solidFill>
                  <a:schemeClr val="bg1"/>
                </a:solidFill>
              </a:rPr>
              <a:t>潙仰宗</a:t>
            </a:r>
            <a:r>
              <a:rPr lang="en-US" altLang="zh-TW" sz="2800" dirty="0">
                <a:solidFill>
                  <a:schemeClr val="bg1"/>
                </a:solidFill>
              </a:rPr>
              <a:t>), </a:t>
            </a:r>
            <a:r>
              <a:rPr lang="en-US" altLang="zh-CN" sz="2800" dirty="0" err="1">
                <a:solidFill>
                  <a:schemeClr val="bg1"/>
                </a:solidFill>
              </a:rPr>
              <a:t>Linji</a:t>
            </a:r>
            <a:r>
              <a:rPr lang="en-US" altLang="zh-CN" sz="2800" dirty="0">
                <a:solidFill>
                  <a:schemeClr val="bg1"/>
                </a:solidFill>
              </a:rPr>
              <a:t> school (</a:t>
            </a:r>
            <a:r>
              <a:rPr lang="zh-TW" altLang="en-US" sz="2800" dirty="0">
                <a:solidFill>
                  <a:schemeClr val="bg1"/>
                </a:solidFill>
              </a:rPr>
              <a:t>臨濟宗</a:t>
            </a:r>
            <a:r>
              <a:rPr lang="en-US" altLang="zh-TW" sz="2800" dirty="0">
                <a:solidFill>
                  <a:schemeClr val="bg1"/>
                </a:solidFill>
              </a:rPr>
              <a:t>), </a:t>
            </a:r>
            <a:r>
              <a:rPr lang="en-US" altLang="zh-CN" sz="2800" dirty="0" err="1">
                <a:solidFill>
                  <a:schemeClr val="bg1"/>
                </a:solidFill>
              </a:rPr>
              <a:t>Caodong</a:t>
            </a:r>
            <a:r>
              <a:rPr lang="en-US" altLang="zh-CN" sz="2800" dirty="0">
                <a:solidFill>
                  <a:schemeClr val="bg1"/>
                </a:solidFill>
              </a:rPr>
              <a:t> school (</a:t>
            </a:r>
            <a:r>
              <a:rPr lang="zh-TW" altLang="en-US" sz="2800" dirty="0">
                <a:solidFill>
                  <a:schemeClr val="bg1"/>
                </a:solidFill>
              </a:rPr>
              <a:t>曹洞宗</a:t>
            </a:r>
            <a:r>
              <a:rPr lang="en-US" altLang="zh-TW" sz="2800" dirty="0">
                <a:solidFill>
                  <a:schemeClr val="bg1"/>
                </a:solidFill>
              </a:rPr>
              <a:t>), </a:t>
            </a:r>
            <a:r>
              <a:rPr lang="en-US" altLang="zh-CN" sz="2800" dirty="0" err="1">
                <a:solidFill>
                  <a:schemeClr val="bg1"/>
                </a:solidFill>
              </a:rPr>
              <a:t>Yunmen</a:t>
            </a:r>
            <a:r>
              <a:rPr lang="en-US" altLang="zh-CN" sz="2800" dirty="0">
                <a:solidFill>
                  <a:schemeClr val="bg1"/>
                </a:solidFill>
              </a:rPr>
              <a:t> school (</a:t>
            </a:r>
            <a:r>
              <a:rPr lang="zh-TW" altLang="en-US" sz="2800" dirty="0">
                <a:solidFill>
                  <a:schemeClr val="bg1"/>
                </a:solidFill>
              </a:rPr>
              <a:t>雲門宗</a:t>
            </a:r>
            <a:r>
              <a:rPr lang="en-US" altLang="zh-TW" sz="2800" dirty="0">
                <a:solidFill>
                  <a:schemeClr val="bg1"/>
                </a:solidFill>
              </a:rPr>
              <a:t>) </a:t>
            </a:r>
            <a:r>
              <a:rPr lang="en-US" altLang="zh-CN" sz="2800" dirty="0">
                <a:solidFill>
                  <a:schemeClr val="bg1"/>
                </a:solidFill>
              </a:rPr>
              <a:t>and </a:t>
            </a:r>
            <a:r>
              <a:rPr lang="en-US" altLang="zh-CN" sz="2800" dirty="0" err="1">
                <a:solidFill>
                  <a:schemeClr val="bg1"/>
                </a:solidFill>
              </a:rPr>
              <a:t>Fayan</a:t>
            </a:r>
            <a:r>
              <a:rPr lang="en-US" altLang="zh-CN" sz="2800" dirty="0">
                <a:solidFill>
                  <a:schemeClr val="bg1"/>
                </a:solidFill>
              </a:rPr>
              <a:t> school (</a:t>
            </a:r>
            <a:r>
              <a:rPr lang="zh-TW" altLang="en-US" sz="2800" dirty="0">
                <a:solidFill>
                  <a:schemeClr val="bg1"/>
                </a:solidFill>
              </a:rPr>
              <a:t>法眼宗</a:t>
            </a:r>
            <a:r>
              <a:rPr lang="en-US" altLang="zh-TW" sz="2800" dirty="0">
                <a:solidFill>
                  <a:schemeClr val="bg1"/>
                </a:solidFill>
              </a:rPr>
              <a:t>).</a:t>
            </a:r>
            <a:endParaRPr lang="en-US" altLang="zh-CN" sz="2800" dirty="0">
              <a:solidFill>
                <a:schemeClr val="bg1"/>
              </a:solidFill>
            </a:endParaRPr>
          </a:p>
        </p:txBody>
      </p:sp>
      <p:pic>
        <p:nvPicPr>
          <p:cNvPr id="3" name="圖片 2">
            <a:extLst>
              <a:ext uri="{FF2B5EF4-FFF2-40B4-BE49-F238E27FC236}">
                <a16:creationId xmlns:a16="http://schemas.microsoft.com/office/drawing/2014/main" id="{8A9CE65C-4808-4C61-AE69-215D2D04B583}"/>
              </a:ext>
            </a:extLst>
          </p:cNvPr>
          <p:cNvPicPr>
            <a:picLocks noChangeAspect="1"/>
          </p:cNvPicPr>
          <p:nvPr/>
        </p:nvPicPr>
        <p:blipFill>
          <a:blip r:embed="rId3"/>
          <a:stretch>
            <a:fillRect/>
          </a:stretch>
        </p:blipFill>
        <p:spPr>
          <a:xfrm>
            <a:off x="4655270" y="990507"/>
            <a:ext cx="7487814" cy="5130539"/>
          </a:xfrm>
          <a:prstGeom prst="rect">
            <a:avLst/>
          </a:prstGeom>
        </p:spPr>
      </p:pic>
      <p:sp>
        <p:nvSpPr>
          <p:cNvPr id="2" name="矩形: 按鈕形 1">
            <a:extLst>
              <a:ext uri="{FF2B5EF4-FFF2-40B4-BE49-F238E27FC236}">
                <a16:creationId xmlns:a16="http://schemas.microsoft.com/office/drawing/2014/main" id="{24DA7E8C-23DA-3C39-6A70-A9EF49AB156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6131433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C0383A6-011D-4F64-A089-B8D71E97FFB3}"/>
              </a:ext>
            </a:extLst>
          </p:cNvPr>
          <p:cNvSpPr/>
          <p:nvPr/>
        </p:nvSpPr>
        <p:spPr>
          <a:xfrm>
            <a:off x="117748" y="127626"/>
            <a:ext cx="7344816"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pic>
        <p:nvPicPr>
          <p:cNvPr id="8" name="圖片 7">
            <a:extLst>
              <a:ext uri="{FF2B5EF4-FFF2-40B4-BE49-F238E27FC236}">
                <a16:creationId xmlns:a16="http://schemas.microsoft.com/office/drawing/2014/main" id="{865AE0A9-2190-4CD3-9901-2F6B31418DD8}"/>
              </a:ext>
            </a:extLst>
          </p:cNvPr>
          <p:cNvPicPr>
            <a:picLocks noChangeAspect="1"/>
          </p:cNvPicPr>
          <p:nvPr/>
        </p:nvPicPr>
        <p:blipFill>
          <a:blip r:embed="rId3"/>
          <a:stretch>
            <a:fillRect/>
          </a:stretch>
        </p:blipFill>
        <p:spPr>
          <a:xfrm>
            <a:off x="0" y="0"/>
            <a:ext cx="12188825" cy="6858000"/>
          </a:xfrm>
          <a:prstGeom prst="rect">
            <a:avLst/>
          </a:prstGeom>
        </p:spPr>
      </p:pic>
      <p:cxnSp>
        <p:nvCxnSpPr>
          <p:cNvPr id="3" name="直線單箭頭接點 2">
            <a:extLst>
              <a:ext uri="{FF2B5EF4-FFF2-40B4-BE49-F238E27FC236}">
                <a16:creationId xmlns:a16="http://schemas.microsoft.com/office/drawing/2014/main" id="{E2FBDF1D-5597-44BF-930B-FEBF25413208}"/>
              </a:ext>
            </a:extLst>
          </p:cNvPr>
          <p:cNvCxnSpPr/>
          <p:nvPr/>
        </p:nvCxnSpPr>
        <p:spPr>
          <a:xfrm flipH="1">
            <a:off x="3574132" y="476672"/>
            <a:ext cx="2664296" cy="432048"/>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 name="直線單箭頭接點 5">
            <a:extLst>
              <a:ext uri="{FF2B5EF4-FFF2-40B4-BE49-F238E27FC236}">
                <a16:creationId xmlns:a16="http://schemas.microsoft.com/office/drawing/2014/main" id="{383F7F7A-F9D1-4039-9860-79CE73589A0B}"/>
              </a:ext>
            </a:extLst>
          </p:cNvPr>
          <p:cNvCxnSpPr>
            <a:cxnSpLocks/>
          </p:cNvCxnSpPr>
          <p:nvPr/>
        </p:nvCxnSpPr>
        <p:spPr>
          <a:xfrm>
            <a:off x="2710036" y="1340768"/>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直線單箭頭接點 8">
            <a:extLst>
              <a:ext uri="{FF2B5EF4-FFF2-40B4-BE49-F238E27FC236}">
                <a16:creationId xmlns:a16="http://schemas.microsoft.com/office/drawing/2014/main" id="{EA928735-473F-4605-91B3-78B928E5F560}"/>
              </a:ext>
            </a:extLst>
          </p:cNvPr>
          <p:cNvCxnSpPr>
            <a:cxnSpLocks/>
          </p:cNvCxnSpPr>
          <p:nvPr/>
        </p:nvCxnSpPr>
        <p:spPr>
          <a:xfrm>
            <a:off x="2710036" y="2276872"/>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直線單箭頭接點 9">
            <a:extLst>
              <a:ext uri="{FF2B5EF4-FFF2-40B4-BE49-F238E27FC236}">
                <a16:creationId xmlns:a16="http://schemas.microsoft.com/office/drawing/2014/main" id="{446AF2FF-6D3A-4701-B520-3B4F0E56252E}"/>
              </a:ext>
            </a:extLst>
          </p:cNvPr>
          <p:cNvCxnSpPr>
            <a:cxnSpLocks/>
          </p:cNvCxnSpPr>
          <p:nvPr/>
        </p:nvCxnSpPr>
        <p:spPr>
          <a:xfrm>
            <a:off x="2710036" y="3356992"/>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直線單箭頭接點 10">
            <a:extLst>
              <a:ext uri="{FF2B5EF4-FFF2-40B4-BE49-F238E27FC236}">
                <a16:creationId xmlns:a16="http://schemas.microsoft.com/office/drawing/2014/main" id="{5D899A10-980E-4EAC-884B-210BB54C3903}"/>
              </a:ext>
            </a:extLst>
          </p:cNvPr>
          <p:cNvCxnSpPr>
            <a:cxnSpLocks/>
          </p:cNvCxnSpPr>
          <p:nvPr/>
        </p:nvCxnSpPr>
        <p:spPr>
          <a:xfrm>
            <a:off x="2710036" y="4437112"/>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線單箭頭接點 11">
            <a:extLst>
              <a:ext uri="{FF2B5EF4-FFF2-40B4-BE49-F238E27FC236}">
                <a16:creationId xmlns:a16="http://schemas.microsoft.com/office/drawing/2014/main" id="{AF7DEB0D-F9C9-4B75-A2CB-A575D008E5AE}"/>
              </a:ext>
            </a:extLst>
          </p:cNvPr>
          <p:cNvCxnSpPr>
            <a:cxnSpLocks/>
          </p:cNvCxnSpPr>
          <p:nvPr/>
        </p:nvCxnSpPr>
        <p:spPr>
          <a:xfrm>
            <a:off x="6238428" y="476672"/>
            <a:ext cx="1584176" cy="335444"/>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線單箭頭接點 14">
            <a:extLst>
              <a:ext uri="{FF2B5EF4-FFF2-40B4-BE49-F238E27FC236}">
                <a16:creationId xmlns:a16="http://schemas.microsoft.com/office/drawing/2014/main" id="{AE14A045-E0D5-4729-846F-4198667B0C8C}"/>
              </a:ext>
            </a:extLst>
          </p:cNvPr>
          <p:cNvCxnSpPr>
            <a:cxnSpLocks/>
          </p:cNvCxnSpPr>
          <p:nvPr/>
        </p:nvCxnSpPr>
        <p:spPr>
          <a:xfrm>
            <a:off x="8182644" y="1340768"/>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線單箭頭接點 15">
            <a:extLst>
              <a:ext uri="{FF2B5EF4-FFF2-40B4-BE49-F238E27FC236}">
                <a16:creationId xmlns:a16="http://schemas.microsoft.com/office/drawing/2014/main" id="{5F0A9679-357D-4A4A-A0EF-E133D4644892}"/>
              </a:ext>
            </a:extLst>
          </p:cNvPr>
          <p:cNvCxnSpPr>
            <a:cxnSpLocks/>
          </p:cNvCxnSpPr>
          <p:nvPr/>
        </p:nvCxnSpPr>
        <p:spPr>
          <a:xfrm>
            <a:off x="8182644" y="2348880"/>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線單箭頭接點 16">
            <a:extLst>
              <a:ext uri="{FF2B5EF4-FFF2-40B4-BE49-F238E27FC236}">
                <a16:creationId xmlns:a16="http://schemas.microsoft.com/office/drawing/2014/main" id="{503FBFFC-9200-4A0C-BC3A-CFE0A12A9A59}"/>
              </a:ext>
            </a:extLst>
          </p:cNvPr>
          <p:cNvCxnSpPr>
            <a:cxnSpLocks/>
          </p:cNvCxnSpPr>
          <p:nvPr/>
        </p:nvCxnSpPr>
        <p:spPr>
          <a:xfrm>
            <a:off x="8182644" y="3356992"/>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89992BDB-10D9-4294-A6BB-E6691440BCAF}"/>
              </a:ext>
            </a:extLst>
          </p:cNvPr>
          <p:cNvCxnSpPr>
            <a:cxnSpLocks/>
          </p:cNvCxnSpPr>
          <p:nvPr/>
        </p:nvCxnSpPr>
        <p:spPr>
          <a:xfrm>
            <a:off x="8182644" y="4409492"/>
            <a:ext cx="0" cy="360040"/>
          </a:xfrm>
          <a:prstGeom prst="straightConnector1">
            <a:avLst/>
          </a:prstGeom>
          <a:ln w="127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0" name="矩形 19">
            <a:extLst>
              <a:ext uri="{FF2B5EF4-FFF2-40B4-BE49-F238E27FC236}">
                <a16:creationId xmlns:a16="http://schemas.microsoft.com/office/drawing/2014/main" id="{EB7AAB6D-F61C-4C53-9302-D9DCEB0D3F23}"/>
              </a:ext>
            </a:extLst>
          </p:cNvPr>
          <p:cNvSpPr/>
          <p:nvPr/>
        </p:nvSpPr>
        <p:spPr>
          <a:xfrm>
            <a:off x="5806380" y="260648"/>
            <a:ext cx="1152128" cy="21602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CF7DE035-477D-4700-9591-B7AA09D28CA7}"/>
              </a:ext>
            </a:extLst>
          </p:cNvPr>
          <p:cNvSpPr/>
          <p:nvPr/>
        </p:nvSpPr>
        <p:spPr>
          <a:xfrm>
            <a:off x="621807" y="1020802"/>
            <a:ext cx="2376258" cy="27534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矩形 21">
            <a:extLst>
              <a:ext uri="{FF2B5EF4-FFF2-40B4-BE49-F238E27FC236}">
                <a16:creationId xmlns:a16="http://schemas.microsoft.com/office/drawing/2014/main" id="{AC83C5EF-0FA5-4381-B909-ADD46C95A79C}"/>
              </a:ext>
            </a:extLst>
          </p:cNvPr>
          <p:cNvSpPr/>
          <p:nvPr/>
        </p:nvSpPr>
        <p:spPr>
          <a:xfrm>
            <a:off x="6814493" y="1020803"/>
            <a:ext cx="2232248" cy="26798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3" name="矩形 22">
            <a:extLst>
              <a:ext uri="{FF2B5EF4-FFF2-40B4-BE49-F238E27FC236}">
                <a16:creationId xmlns:a16="http://schemas.microsoft.com/office/drawing/2014/main" id="{7B368525-A349-415D-AD9E-EBBDC1B755CB}"/>
              </a:ext>
            </a:extLst>
          </p:cNvPr>
          <p:cNvSpPr/>
          <p:nvPr/>
        </p:nvSpPr>
        <p:spPr>
          <a:xfrm>
            <a:off x="621807" y="1988840"/>
            <a:ext cx="1656181" cy="27534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5" name="矩形 24">
            <a:extLst>
              <a:ext uri="{FF2B5EF4-FFF2-40B4-BE49-F238E27FC236}">
                <a16:creationId xmlns:a16="http://schemas.microsoft.com/office/drawing/2014/main" id="{444FC6BC-5F6A-4ACD-A7AC-C0EC12CD050D}"/>
              </a:ext>
            </a:extLst>
          </p:cNvPr>
          <p:cNvSpPr/>
          <p:nvPr/>
        </p:nvSpPr>
        <p:spPr>
          <a:xfrm>
            <a:off x="549796" y="2996952"/>
            <a:ext cx="2448273" cy="27534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6" name="矩形 25">
            <a:extLst>
              <a:ext uri="{FF2B5EF4-FFF2-40B4-BE49-F238E27FC236}">
                <a16:creationId xmlns:a16="http://schemas.microsoft.com/office/drawing/2014/main" id="{A126CC37-96FB-443C-BD56-D11F14C17CB0}"/>
              </a:ext>
            </a:extLst>
          </p:cNvPr>
          <p:cNvSpPr/>
          <p:nvPr/>
        </p:nvSpPr>
        <p:spPr>
          <a:xfrm>
            <a:off x="477788" y="4017755"/>
            <a:ext cx="2232248" cy="27534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7" name="矩形 26">
            <a:extLst>
              <a:ext uri="{FF2B5EF4-FFF2-40B4-BE49-F238E27FC236}">
                <a16:creationId xmlns:a16="http://schemas.microsoft.com/office/drawing/2014/main" id="{B1B057FF-58FA-48A2-9EFE-AFCE70AF0DDF}"/>
              </a:ext>
            </a:extLst>
          </p:cNvPr>
          <p:cNvSpPr/>
          <p:nvPr/>
        </p:nvSpPr>
        <p:spPr>
          <a:xfrm>
            <a:off x="549797" y="6394019"/>
            <a:ext cx="1728192" cy="27534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8" name="矩形 27">
            <a:extLst>
              <a:ext uri="{FF2B5EF4-FFF2-40B4-BE49-F238E27FC236}">
                <a16:creationId xmlns:a16="http://schemas.microsoft.com/office/drawing/2014/main" id="{DF0F2998-DEB1-4C55-AD9E-8558383145F4}"/>
              </a:ext>
            </a:extLst>
          </p:cNvPr>
          <p:cNvSpPr/>
          <p:nvPr/>
        </p:nvSpPr>
        <p:spPr>
          <a:xfrm>
            <a:off x="6742484" y="1988841"/>
            <a:ext cx="1872206" cy="26798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9" name="矩形 28">
            <a:extLst>
              <a:ext uri="{FF2B5EF4-FFF2-40B4-BE49-F238E27FC236}">
                <a16:creationId xmlns:a16="http://schemas.microsoft.com/office/drawing/2014/main" id="{E43106BF-75E7-44E6-AFDF-CB6C35D12E70}"/>
              </a:ext>
            </a:extLst>
          </p:cNvPr>
          <p:cNvSpPr/>
          <p:nvPr/>
        </p:nvSpPr>
        <p:spPr>
          <a:xfrm>
            <a:off x="6814493" y="2996952"/>
            <a:ext cx="2232243" cy="27534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0" name="矩形 29">
            <a:extLst>
              <a:ext uri="{FF2B5EF4-FFF2-40B4-BE49-F238E27FC236}">
                <a16:creationId xmlns:a16="http://schemas.microsoft.com/office/drawing/2014/main" id="{B51EC3C7-FA25-4007-8328-C7C22C85DC14}"/>
              </a:ext>
            </a:extLst>
          </p:cNvPr>
          <p:cNvSpPr/>
          <p:nvPr/>
        </p:nvSpPr>
        <p:spPr>
          <a:xfrm>
            <a:off x="6742484" y="4017756"/>
            <a:ext cx="2448271" cy="27534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1" name="矩形 30">
            <a:extLst>
              <a:ext uri="{FF2B5EF4-FFF2-40B4-BE49-F238E27FC236}">
                <a16:creationId xmlns:a16="http://schemas.microsoft.com/office/drawing/2014/main" id="{4BB0A87F-5F46-430B-9F74-DBDBF7AEE2C8}"/>
              </a:ext>
            </a:extLst>
          </p:cNvPr>
          <p:cNvSpPr/>
          <p:nvPr/>
        </p:nvSpPr>
        <p:spPr>
          <a:xfrm>
            <a:off x="6742484" y="6381328"/>
            <a:ext cx="2592283" cy="33265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2" name="矩形 31">
            <a:extLst>
              <a:ext uri="{FF2B5EF4-FFF2-40B4-BE49-F238E27FC236}">
                <a16:creationId xmlns:a16="http://schemas.microsoft.com/office/drawing/2014/main" id="{55C39890-C4E6-4AA6-A339-54282F6CEFCA}"/>
              </a:ext>
            </a:extLst>
          </p:cNvPr>
          <p:cNvSpPr/>
          <p:nvPr/>
        </p:nvSpPr>
        <p:spPr>
          <a:xfrm>
            <a:off x="981844" y="5157192"/>
            <a:ext cx="720085" cy="36004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rgbClr val="FFFF00"/>
              </a:solidFill>
              <a:highlight>
                <a:srgbClr val="FFFF00"/>
              </a:highlight>
            </a:endParaRPr>
          </a:p>
        </p:txBody>
      </p:sp>
      <p:sp>
        <p:nvSpPr>
          <p:cNvPr id="33" name="矩形 32">
            <a:extLst>
              <a:ext uri="{FF2B5EF4-FFF2-40B4-BE49-F238E27FC236}">
                <a16:creationId xmlns:a16="http://schemas.microsoft.com/office/drawing/2014/main" id="{2CBF0868-12D3-4E27-AD06-15F8C6F6BD27}"/>
              </a:ext>
            </a:extLst>
          </p:cNvPr>
          <p:cNvSpPr/>
          <p:nvPr/>
        </p:nvSpPr>
        <p:spPr>
          <a:xfrm>
            <a:off x="7246535" y="5157192"/>
            <a:ext cx="1296149" cy="36004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rgbClr val="FFFF00"/>
              </a:solidFill>
              <a:highlight>
                <a:srgbClr val="FFFF00"/>
              </a:highlight>
            </a:endParaRPr>
          </a:p>
        </p:txBody>
      </p:sp>
      <p:sp>
        <p:nvSpPr>
          <p:cNvPr id="2" name="文字方塊 1">
            <a:extLst>
              <a:ext uri="{FF2B5EF4-FFF2-40B4-BE49-F238E27FC236}">
                <a16:creationId xmlns:a16="http://schemas.microsoft.com/office/drawing/2014/main" id="{EEA52C2E-CC7F-A9A9-697D-29C6B0E68046}"/>
              </a:ext>
            </a:extLst>
          </p:cNvPr>
          <p:cNvSpPr txBox="1"/>
          <p:nvPr/>
        </p:nvSpPr>
        <p:spPr>
          <a:xfrm>
            <a:off x="-25851" y="2194293"/>
            <a:ext cx="3023916" cy="571823"/>
          </a:xfrm>
          <a:prstGeom prst="rect">
            <a:avLst/>
          </a:prstGeom>
          <a:noFill/>
        </p:spPr>
        <p:txBody>
          <a:bodyPr wrap="square" rtlCol="0">
            <a:spAutoFit/>
          </a:bodyPr>
          <a:lstStyle/>
          <a:p>
            <a:pPr>
              <a:lnSpc>
                <a:spcPts val="4000"/>
              </a:lnSpc>
            </a:pPr>
            <a:r>
              <a:rPr lang="en-US" altLang="zh-CN" sz="2600" dirty="0" err="1">
                <a:solidFill>
                  <a:srgbClr val="00B0F0"/>
                </a:solidFill>
              </a:rPr>
              <a:t>Hongzhou</a:t>
            </a:r>
            <a:r>
              <a:rPr lang="en-US" altLang="zh-CN" sz="2600" dirty="0">
                <a:solidFill>
                  <a:srgbClr val="00B0F0"/>
                </a:solidFill>
              </a:rPr>
              <a:t> faction </a:t>
            </a:r>
          </a:p>
        </p:txBody>
      </p:sp>
      <p:sp>
        <p:nvSpPr>
          <p:cNvPr id="5" name="文字方塊 4">
            <a:extLst>
              <a:ext uri="{FF2B5EF4-FFF2-40B4-BE49-F238E27FC236}">
                <a16:creationId xmlns:a16="http://schemas.microsoft.com/office/drawing/2014/main" id="{50F5DAEF-11E1-01BB-1A2B-FCA81C7C3CF6}"/>
              </a:ext>
            </a:extLst>
          </p:cNvPr>
          <p:cNvSpPr txBox="1"/>
          <p:nvPr/>
        </p:nvSpPr>
        <p:spPr>
          <a:xfrm>
            <a:off x="9495505" y="2170980"/>
            <a:ext cx="2431556" cy="571823"/>
          </a:xfrm>
          <a:prstGeom prst="rect">
            <a:avLst/>
          </a:prstGeom>
          <a:noFill/>
        </p:spPr>
        <p:txBody>
          <a:bodyPr wrap="square" rtlCol="0">
            <a:spAutoFit/>
          </a:bodyPr>
          <a:lstStyle/>
          <a:p>
            <a:pPr>
              <a:lnSpc>
                <a:spcPts val="4000"/>
              </a:lnSpc>
            </a:pPr>
            <a:r>
              <a:rPr lang="en-US" altLang="zh-CN" sz="2800" dirty="0">
                <a:solidFill>
                  <a:srgbClr val="00B0F0"/>
                </a:solidFill>
              </a:rPr>
              <a:t>Hubei faction</a:t>
            </a:r>
          </a:p>
        </p:txBody>
      </p:sp>
    </p:spTree>
    <p:extLst>
      <p:ext uri="{BB962C8B-B14F-4D97-AF65-F5344CB8AC3E}">
        <p14:creationId xmlns:p14="http://schemas.microsoft.com/office/powerpoint/2010/main" val="27878353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6"/>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9"/>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1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3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1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31"/>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2"/>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5"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C1BE964-7FD8-BF21-4CBF-6E8A6A1A9553}"/>
              </a:ext>
            </a:extLst>
          </p:cNvPr>
          <p:cNvPicPr>
            <a:picLocks noChangeAspect="1"/>
          </p:cNvPicPr>
          <p:nvPr/>
        </p:nvPicPr>
        <p:blipFill>
          <a:blip r:embed="rId3"/>
          <a:stretch>
            <a:fillRect/>
          </a:stretch>
        </p:blipFill>
        <p:spPr>
          <a:xfrm>
            <a:off x="5374332" y="0"/>
            <a:ext cx="6912768" cy="6858000"/>
          </a:xfrm>
          <a:prstGeom prst="rect">
            <a:avLst/>
          </a:prstGeom>
        </p:spPr>
      </p:pic>
      <p:sp>
        <p:nvSpPr>
          <p:cNvPr id="5" name="圖說文字: 直線 4">
            <a:extLst>
              <a:ext uri="{FF2B5EF4-FFF2-40B4-BE49-F238E27FC236}">
                <a16:creationId xmlns:a16="http://schemas.microsoft.com/office/drawing/2014/main" id="{2B0D1DC7-2025-03D1-86FE-43127B4D2E11}"/>
              </a:ext>
            </a:extLst>
          </p:cNvPr>
          <p:cNvSpPr/>
          <p:nvPr/>
        </p:nvSpPr>
        <p:spPr>
          <a:xfrm>
            <a:off x="5394488" y="4653136"/>
            <a:ext cx="1347996" cy="360040"/>
          </a:xfrm>
          <a:prstGeom prst="borderCallout1">
            <a:avLst>
              <a:gd name="adj1" fmla="val -6647"/>
              <a:gd name="adj2" fmla="val 44831"/>
              <a:gd name="adj3" fmla="val -173924"/>
              <a:gd name="adj4" fmla="val 66507"/>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Linji</a:t>
            </a:r>
            <a:r>
              <a:rPr lang="en-US" altLang="zh-TW" sz="2000" dirty="0">
                <a:solidFill>
                  <a:srgbClr val="C00000"/>
                </a:solidFill>
              </a:rPr>
              <a:t> house</a:t>
            </a:r>
            <a:endParaRPr lang="zh-TW" altLang="en-US" sz="2000" dirty="0">
              <a:solidFill>
                <a:srgbClr val="C00000"/>
              </a:solidFill>
            </a:endParaRPr>
          </a:p>
        </p:txBody>
      </p:sp>
      <p:sp>
        <p:nvSpPr>
          <p:cNvPr id="6" name="圖說文字: 直線 5">
            <a:extLst>
              <a:ext uri="{FF2B5EF4-FFF2-40B4-BE49-F238E27FC236}">
                <a16:creationId xmlns:a16="http://schemas.microsoft.com/office/drawing/2014/main" id="{6F556D66-153C-19FA-F140-B88739301FA7}"/>
              </a:ext>
            </a:extLst>
          </p:cNvPr>
          <p:cNvSpPr/>
          <p:nvPr/>
        </p:nvSpPr>
        <p:spPr>
          <a:xfrm>
            <a:off x="6958508" y="4149080"/>
            <a:ext cx="1728192" cy="360040"/>
          </a:xfrm>
          <a:prstGeom prst="borderCallout1">
            <a:avLst>
              <a:gd name="adj1" fmla="val -6647"/>
              <a:gd name="adj2" fmla="val 44831"/>
              <a:gd name="adj3" fmla="val -44822"/>
              <a:gd name="adj4" fmla="val 50193"/>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000" dirty="0" err="1">
                <a:solidFill>
                  <a:srgbClr val="C00000"/>
                </a:solidFill>
              </a:rPr>
              <a:t>guiyang</a:t>
            </a:r>
            <a:r>
              <a:rPr lang="en-US" altLang="zh-TW" sz="2000" dirty="0">
                <a:solidFill>
                  <a:srgbClr val="C00000"/>
                </a:solidFill>
              </a:rPr>
              <a:t> house</a:t>
            </a:r>
            <a:endParaRPr lang="zh-TW" altLang="en-US" sz="2000" dirty="0">
              <a:solidFill>
                <a:srgbClr val="C00000"/>
              </a:solidFill>
            </a:endParaRPr>
          </a:p>
        </p:txBody>
      </p:sp>
      <p:sp>
        <p:nvSpPr>
          <p:cNvPr id="7" name="圖說文字: 直線 6">
            <a:extLst>
              <a:ext uri="{FF2B5EF4-FFF2-40B4-BE49-F238E27FC236}">
                <a16:creationId xmlns:a16="http://schemas.microsoft.com/office/drawing/2014/main" id="{585D0CCD-C898-55E2-3A45-3C084746D103}"/>
              </a:ext>
            </a:extLst>
          </p:cNvPr>
          <p:cNvSpPr/>
          <p:nvPr/>
        </p:nvSpPr>
        <p:spPr>
          <a:xfrm>
            <a:off x="6742484" y="5229200"/>
            <a:ext cx="1872208" cy="360040"/>
          </a:xfrm>
          <a:prstGeom prst="borderCallout1">
            <a:avLst>
              <a:gd name="adj1" fmla="val -6647"/>
              <a:gd name="adj2" fmla="val 44831"/>
              <a:gd name="adj3" fmla="val -165458"/>
              <a:gd name="adj4" fmla="val 12303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Caodong</a:t>
            </a:r>
            <a:r>
              <a:rPr lang="en-US" altLang="zh-TW" sz="2000" dirty="0">
                <a:solidFill>
                  <a:srgbClr val="C00000"/>
                </a:solidFill>
              </a:rPr>
              <a:t> house</a:t>
            </a:r>
            <a:endParaRPr lang="zh-TW" altLang="en-US" sz="2000" dirty="0">
              <a:solidFill>
                <a:srgbClr val="C00000"/>
              </a:solidFill>
            </a:endParaRPr>
          </a:p>
        </p:txBody>
      </p:sp>
      <p:sp>
        <p:nvSpPr>
          <p:cNvPr id="8" name="圖說文字: 直線 7">
            <a:extLst>
              <a:ext uri="{FF2B5EF4-FFF2-40B4-BE49-F238E27FC236}">
                <a16:creationId xmlns:a16="http://schemas.microsoft.com/office/drawing/2014/main" id="{57991087-D6FD-9B36-75C1-81250DE0434A}"/>
              </a:ext>
            </a:extLst>
          </p:cNvPr>
          <p:cNvSpPr/>
          <p:nvPr/>
        </p:nvSpPr>
        <p:spPr>
          <a:xfrm>
            <a:off x="7174532" y="5949280"/>
            <a:ext cx="1872208" cy="360040"/>
          </a:xfrm>
          <a:prstGeom prst="borderCallout1">
            <a:avLst>
              <a:gd name="adj1" fmla="val -6647"/>
              <a:gd name="adj2" fmla="val 44831"/>
              <a:gd name="adj3" fmla="val -165458"/>
              <a:gd name="adj4" fmla="val 123035"/>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Yunmen</a:t>
            </a:r>
            <a:r>
              <a:rPr lang="en-US" altLang="zh-TW" sz="2000" dirty="0">
                <a:solidFill>
                  <a:srgbClr val="C00000"/>
                </a:solidFill>
              </a:rPr>
              <a:t> house</a:t>
            </a:r>
            <a:endParaRPr lang="zh-TW" altLang="en-US" sz="2000" dirty="0">
              <a:solidFill>
                <a:srgbClr val="C00000"/>
              </a:solidFill>
            </a:endParaRPr>
          </a:p>
        </p:txBody>
      </p:sp>
      <p:sp>
        <p:nvSpPr>
          <p:cNvPr id="9" name="圖說文字: 直線 8">
            <a:extLst>
              <a:ext uri="{FF2B5EF4-FFF2-40B4-BE49-F238E27FC236}">
                <a16:creationId xmlns:a16="http://schemas.microsoft.com/office/drawing/2014/main" id="{4028B73F-AE21-694C-E51E-786A68899C29}"/>
              </a:ext>
            </a:extLst>
          </p:cNvPr>
          <p:cNvSpPr/>
          <p:nvPr/>
        </p:nvSpPr>
        <p:spPr>
          <a:xfrm>
            <a:off x="7750596" y="6453336"/>
            <a:ext cx="1872208" cy="360040"/>
          </a:xfrm>
          <a:prstGeom prst="borderCallout1">
            <a:avLst>
              <a:gd name="adj1" fmla="val 37798"/>
              <a:gd name="adj2" fmla="val 102219"/>
              <a:gd name="adj3" fmla="val -2493"/>
              <a:gd name="adj4" fmla="val 14175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Fayen</a:t>
            </a:r>
            <a:r>
              <a:rPr lang="en-US" altLang="zh-TW" sz="2000" dirty="0">
                <a:solidFill>
                  <a:srgbClr val="C00000"/>
                </a:solidFill>
              </a:rPr>
              <a:t> house</a:t>
            </a:r>
            <a:endParaRPr lang="zh-TW" altLang="en-US" sz="2000" dirty="0">
              <a:solidFill>
                <a:srgbClr val="C00000"/>
              </a:solidFill>
            </a:endParaRPr>
          </a:p>
        </p:txBody>
      </p:sp>
      <p:sp>
        <p:nvSpPr>
          <p:cNvPr id="10" name="文字方塊 9">
            <a:extLst>
              <a:ext uri="{FF2B5EF4-FFF2-40B4-BE49-F238E27FC236}">
                <a16:creationId xmlns:a16="http://schemas.microsoft.com/office/drawing/2014/main" id="{B8F9E17A-CAE0-CA23-4F6D-A54D8F8829F3}"/>
              </a:ext>
            </a:extLst>
          </p:cNvPr>
          <p:cNvSpPr txBox="1"/>
          <p:nvPr/>
        </p:nvSpPr>
        <p:spPr>
          <a:xfrm>
            <a:off x="273094" y="321390"/>
            <a:ext cx="4608512" cy="913070"/>
          </a:xfrm>
          <a:prstGeom prst="rect">
            <a:avLst/>
          </a:prstGeom>
          <a:noFill/>
        </p:spPr>
        <p:txBody>
          <a:bodyPr wrap="square" rtlCol="0">
            <a:spAutoFit/>
          </a:bodyPr>
          <a:lstStyle/>
          <a:p>
            <a:pPr>
              <a:lnSpc>
                <a:spcPts val="3200"/>
              </a:lnSpc>
            </a:pPr>
            <a:r>
              <a:rPr lang="en-US" altLang="zh-CN" sz="2800" b="1" dirty="0" err="1">
                <a:solidFill>
                  <a:schemeClr val="bg1"/>
                </a:solidFill>
              </a:rPr>
              <a:t>Mazu</a:t>
            </a:r>
            <a:r>
              <a:rPr lang="en-US" altLang="zh-CN" sz="2800" b="1" dirty="0">
                <a:solidFill>
                  <a:schemeClr val="bg1"/>
                </a:solidFill>
              </a:rPr>
              <a:t> — enlightenment as a natural part of life</a:t>
            </a:r>
          </a:p>
        </p:txBody>
      </p:sp>
      <p:sp>
        <p:nvSpPr>
          <p:cNvPr id="11" name="矩形 10">
            <a:extLst>
              <a:ext uri="{FF2B5EF4-FFF2-40B4-BE49-F238E27FC236}">
                <a16:creationId xmlns:a16="http://schemas.microsoft.com/office/drawing/2014/main" id="{FEF1B670-08CD-C126-57BF-37F8D780AE17}"/>
              </a:ext>
            </a:extLst>
          </p:cNvPr>
          <p:cNvSpPr/>
          <p:nvPr/>
        </p:nvSpPr>
        <p:spPr>
          <a:xfrm>
            <a:off x="5518348" y="1416184"/>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6DFD07A6-B045-2070-8F2B-23E29671F960}"/>
              </a:ext>
            </a:extLst>
          </p:cNvPr>
          <p:cNvSpPr txBox="1"/>
          <p:nvPr/>
        </p:nvSpPr>
        <p:spPr>
          <a:xfrm>
            <a:off x="261764" y="1440965"/>
            <a:ext cx="4608512" cy="4688335"/>
          </a:xfrm>
          <a:prstGeom prst="rect">
            <a:avLst/>
          </a:prstGeom>
          <a:noFill/>
        </p:spPr>
        <p:txBody>
          <a:bodyPr wrap="square" rtlCol="0">
            <a:spAutoFit/>
          </a:bodyPr>
          <a:lstStyle/>
          <a:p>
            <a:pPr>
              <a:lnSpc>
                <a:spcPts val="3600"/>
              </a:lnSpc>
            </a:pPr>
            <a:r>
              <a:rPr lang="en-US" altLang="zh-CN" sz="2800" dirty="0">
                <a:solidFill>
                  <a:schemeClr val="bg1"/>
                </a:solidFill>
              </a:rPr>
              <a:t>Less than a hundred years after the most renowned of the Chinese Zen masters, </a:t>
            </a:r>
            <a:r>
              <a:rPr lang="en-US" altLang="zh-CN" sz="2800" dirty="0" err="1">
                <a:solidFill>
                  <a:schemeClr val="bg1"/>
                </a:solidFill>
              </a:rPr>
              <a:t>Huineng</a:t>
            </a:r>
            <a:r>
              <a:rPr lang="en-US" altLang="zh-CN" sz="2800" dirty="0">
                <a:solidFill>
                  <a:schemeClr val="bg1"/>
                </a:solidFill>
              </a:rPr>
              <a:t>, we come to </a:t>
            </a:r>
            <a:r>
              <a:rPr lang="en-US" altLang="zh-CN" sz="2800" dirty="0" err="1">
                <a:solidFill>
                  <a:schemeClr val="bg1"/>
                </a:solidFill>
              </a:rPr>
              <a:t>Mazu</a:t>
            </a:r>
            <a:r>
              <a:rPr lang="en-US" altLang="zh-CN" sz="2800" dirty="0">
                <a:solidFill>
                  <a:schemeClr val="bg1"/>
                </a:solidFill>
              </a:rPr>
              <a:t> </a:t>
            </a:r>
            <a:r>
              <a:rPr lang="en-US" altLang="zh-CN" sz="2800" dirty="0" err="1">
                <a:solidFill>
                  <a:schemeClr val="bg1"/>
                </a:solidFill>
              </a:rPr>
              <a:t>Daoyi</a:t>
            </a:r>
            <a:r>
              <a:rPr lang="en-US" altLang="zh-CN" sz="2800" dirty="0">
                <a:solidFill>
                  <a:schemeClr val="bg1"/>
                </a:solidFill>
              </a:rPr>
              <a:t> (Ma-</a:t>
            </a:r>
            <a:r>
              <a:rPr lang="en-US" altLang="zh-CN" sz="2800" dirty="0" err="1">
                <a:solidFill>
                  <a:schemeClr val="bg1"/>
                </a:solidFill>
              </a:rPr>
              <a:t>tsu</a:t>
            </a:r>
            <a:r>
              <a:rPr lang="en-US" altLang="zh-CN" sz="2800" dirty="0">
                <a:solidFill>
                  <a:schemeClr val="bg1"/>
                </a:solidFill>
              </a:rPr>
              <a:t> Tao-</a:t>
            </a:r>
            <a:r>
              <a:rPr lang="en-US" altLang="zh-CN" sz="2800" dirty="0" err="1">
                <a:solidFill>
                  <a:schemeClr val="bg1"/>
                </a:solidFill>
              </a:rPr>
              <a:t>i</a:t>
            </a:r>
            <a:r>
              <a:rPr lang="en-US" altLang="zh-CN" sz="2800" dirty="0">
                <a:solidFill>
                  <a:schemeClr val="bg1"/>
                </a:solidFill>
              </a:rPr>
              <a:t>) (709-788), perhaps the second most celebrated for being the source of what was to become, through his famous descendent </a:t>
            </a:r>
            <a:r>
              <a:rPr lang="en-US" altLang="zh-CN" sz="2800" dirty="0" err="1">
                <a:solidFill>
                  <a:schemeClr val="bg1"/>
                </a:solidFill>
              </a:rPr>
              <a:t>Linji</a:t>
            </a:r>
            <a:r>
              <a:rPr lang="en-US" altLang="zh-CN" sz="2800" dirty="0">
                <a:solidFill>
                  <a:schemeClr val="bg1"/>
                </a:solidFill>
              </a:rPr>
              <a:t>, Rinzai Zen.</a:t>
            </a:r>
          </a:p>
        </p:txBody>
      </p:sp>
      <p:cxnSp>
        <p:nvCxnSpPr>
          <p:cNvPr id="14" name="直線單箭頭接點 13">
            <a:extLst>
              <a:ext uri="{FF2B5EF4-FFF2-40B4-BE49-F238E27FC236}">
                <a16:creationId xmlns:a16="http://schemas.microsoft.com/office/drawing/2014/main" id="{91CFC7A6-8A81-C805-8145-36CD838C1F9C}"/>
              </a:ext>
            </a:extLst>
          </p:cNvPr>
          <p:cNvCxnSpPr>
            <a:cxnSpLocks/>
          </p:cNvCxnSpPr>
          <p:nvPr/>
        </p:nvCxnSpPr>
        <p:spPr>
          <a:xfrm flipH="1" flipV="1">
            <a:off x="4798268" y="1052736"/>
            <a:ext cx="596220" cy="363448"/>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5453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3647B276-7FA1-8195-EE41-CC412DF020CE}"/>
              </a:ext>
            </a:extLst>
          </p:cNvPr>
          <p:cNvPicPr>
            <a:picLocks noChangeAspect="1"/>
          </p:cNvPicPr>
          <p:nvPr/>
        </p:nvPicPr>
        <p:blipFill>
          <a:blip r:embed="rId3"/>
          <a:stretch>
            <a:fillRect/>
          </a:stretch>
        </p:blipFill>
        <p:spPr>
          <a:xfrm>
            <a:off x="5374332" y="0"/>
            <a:ext cx="6912768" cy="6858000"/>
          </a:xfrm>
          <a:prstGeom prst="rect">
            <a:avLst/>
          </a:prstGeom>
        </p:spPr>
      </p:pic>
      <p:sp>
        <p:nvSpPr>
          <p:cNvPr id="11" name="文字方塊 10">
            <a:extLst>
              <a:ext uri="{FF2B5EF4-FFF2-40B4-BE49-F238E27FC236}">
                <a16:creationId xmlns:a16="http://schemas.microsoft.com/office/drawing/2014/main" id="{2218E864-9401-41C9-DB60-EAA3CF361B29}"/>
              </a:ext>
            </a:extLst>
          </p:cNvPr>
          <p:cNvSpPr txBox="1"/>
          <p:nvPr/>
        </p:nvSpPr>
        <p:spPr>
          <a:xfrm>
            <a:off x="405780" y="815029"/>
            <a:ext cx="4608512" cy="2964914"/>
          </a:xfrm>
          <a:prstGeom prst="rect">
            <a:avLst/>
          </a:prstGeom>
          <a:noFill/>
        </p:spPr>
        <p:txBody>
          <a:bodyPr wrap="square" rtlCol="0">
            <a:spAutoFit/>
          </a:bodyPr>
          <a:lstStyle/>
          <a:p>
            <a:pPr>
              <a:lnSpc>
                <a:spcPts val="3200"/>
              </a:lnSpc>
            </a:pPr>
            <a:r>
              <a:rPr lang="en-US" altLang="zh-CN" sz="2800" dirty="0">
                <a:solidFill>
                  <a:schemeClr val="bg1"/>
                </a:solidFill>
              </a:rPr>
              <a:t>Ordained at early age, </a:t>
            </a:r>
            <a:r>
              <a:rPr lang="en-US" altLang="zh-CN" sz="2800" dirty="0" err="1">
                <a:solidFill>
                  <a:schemeClr val="bg1"/>
                </a:solidFill>
              </a:rPr>
              <a:t>Mazu</a:t>
            </a:r>
            <a:r>
              <a:rPr lang="en-US" altLang="zh-CN" sz="2800" dirty="0">
                <a:solidFill>
                  <a:schemeClr val="bg1"/>
                </a:solidFill>
              </a:rPr>
              <a:t> wandered until he came to the monastery of </a:t>
            </a:r>
            <a:r>
              <a:rPr lang="en-US" altLang="zh-CN" sz="2800" dirty="0" err="1">
                <a:solidFill>
                  <a:schemeClr val="bg1"/>
                </a:solidFill>
              </a:rPr>
              <a:t>Nanyue</a:t>
            </a:r>
            <a:r>
              <a:rPr lang="en-US" altLang="zh-CN" sz="2800" dirty="0">
                <a:solidFill>
                  <a:schemeClr val="bg1"/>
                </a:solidFill>
              </a:rPr>
              <a:t> </a:t>
            </a:r>
            <a:r>
              <a:rPr lang="en-US" altLang="zh-CN" sz="2800" dirty="0" err="1">
                <a:solidFill>
                  <a:schemeClr val="bg1"/>
                </a:solidFill>
              </a:rPr>
              <a:t>Huairang</a:t>
            </a:r>
            <a:r>
              <a:rPr lang="en-US" altLang="zh-CN" sz="2800" dirty="0">
                <a:solidFill>
                  <a:schemeClr val="bg1"/>
                </a:solidFill>
              </a:rPr>
              <a:t>. The story of their first encounter became a archetype among later Chan masters.</a:t>
            </a:r>
          </a:p>
        </p:txBody>
      </p:sp>
      <p:sp>
        <p:nvSpPr>
          <p:cNvPr id="12" name="矩形 11">
            <a:extLst>
              <a:ext uri="{FF2B5EF4-FFF2-40B4-BE49-F238E27FC236}">
                <a16:creationId xmlns:a16="http://schemas.microsoft.com/office/drawing/2014/main" id="{13C2D9DE-A122-3E9A-E0D5-D5A5A178431B}"/>
              </a:ext>
            </a:extLst>
          </p:cNvPr>
          <p:cNvSpPr/>
          <p:nvPr/>
        </p:nvSpPr>
        <p:spPr>
          <a:xfrm>
            <a:off x="5518348" y="692696"/>
            <a:ext cx="1512168" cy="1220728"/>
          </a:xfrm>
          <a:prstGeom prst="rect">
            <a:avLst/>
          </a:prstGeom>
          <a:noFill/>
          <a:ln w="508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文字方塊 1">
            <a:extLst>
              <a:ext uri="{FF2B5EF4-FFF2-40B4-BE49-F238E27FC236}">
                <a16:creationId xmlns:a16="http://schemas.microsoft.com/office/drawing/2014/main" id="{19ABAA4C-FA6A-1123-13FA-E0999FE72D08}"/>
              </a:ext>
            </a:extLst>
          </p:cNvPr>
          <p:cNvSpPr txBox="1"/>
          <p:nvPr/>
        </p:nvSpPr>
        <p:spPr>
          <a:xfrm>
            <a:off x="405780" y="3897759"/>
            <a:ext cx="4608512" cy="1733808"/>
          </a:xfrm>
          <a:prstGeom prst="rect">
            <a:avLst/>
          </a:prstGeom>
          <a:noFill/>
        </p:spPr>
        <p:txBody>
          <a:bodyPr wrap="square" rtlCol="0">
            <a:spAutoFit/>
          </a:bodyPr>
          <a:lstStyle/>
          <a:p>
            <a:pPr>
              <a:lnSpc>
                <a:spcPts val="3200"/>
              </a:lnSpc>
            </a:pPr>
            <a:endParaRPr lang="en-US" altLang="zh-CN" sz="2800" dirty="0">
              <a:solidFill>
                <a:schemeClr val="bg1"/>
              </a:solidFill>
            </a:endParaRPr>
          </a:p>
          <a:p>
            <a:pPr>
              <a:lnSpc>
                <a:spcPts val="3200"/>
              </a:lnSpc>
            </a:pPr>
            <a:r>
              <a:rPr lang="en-US" altLang="zh-CN" sz="2800" dirty="0">
                <a:solidFill>
                  <a:schemeClr val="bg1"/>
                </a:solidFill>
              </a:rPr>
              <a:t>As the story goes, </a:t>
            </a:r>
            <a:r>
              <a:rPr lang="en-US" altLang="zh-CN" sz="2800" dirty="0" err="1">
                <a:solidFill>
                  <a:schemeClr val="bg1"/>
                </a:solidFill>
              </a:rPr>
              <a:t>Huairang</a:t>
            </a:r>
            <a:r>
              <a:rPr lang="en-US" altLang="zh-CN" sz="2800" dirty="0">
                <a:solidFill>
                  <a:schemeClr val="bg1"/>
                </a:solidFill>
              </a:rPr>
              <a:t> one day came upon </a:t>
            </a:r>
            <a:r>
              <a:rPr lang="en-US" altLang="zh-CN" sz="2800" dirty="0" err="1">
                <a:solidFill>
                  <a:schemeClr val="bg1"/>
                </a:solidFill>
              </a:rPr>
              <a:t>Mazu</a:t>
            </a:r>
            <a:r>
              <a:rPr lang="en-US" altLang="zh-CN" sz="2800" dirty="0">
                <a:solidFill>
                  <a:schemeClr val="bg1"/>
                </a:solidFill>
              </a:rPr>
              <a:t> absorbed in meditation.</a:t>
            </a:r>
          </a:p>
        </p:txBody>
      </p:sp>
    </p:spTree>
    <p:extLst>
      <p:ext uri="{BB962C8B-B14F-4D97-AF65-F5344CB8AC3E}">
        <p14:creationId xmlns:p14="http://schemas.microsoft.com/office/powerpoint/2010/main" val="26773767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6B91686-27A3-F14A-533D-C1A3653BC26B}"/>
              </a:ext>
            </a:extLst>
          </p:cNvPr>
          <p:cNvPicPr>
            <a:picLocks noChangeAspect="1"/>
          </p:cNvPicPr>
          <p:nvPr/>
        </p:nvPicPr>
        <p:blipFill>
          <a:blip r:embed="rId3"/>
          <a:stretch>
            <a:fillRect/>
          </a:stretch>
        </p:blipFill>
        <p:spPr>
          <a:xfrm>
            <a:off x="6886500" y="0"/>
            <a:ext cx="5400600" cy="6858000"/>
          </a:xfrm>
          <a:prstGeom prst="rect">
            <a:avLst/>
          </a:prstGeom>
        </p:spPr>
      </p:pic>
      <p:sp>
        <p:nvSpPr>
          <p:cNvPr id="10" name="矩形 9">
            <a:extLst>
              <a:ext uri="{FF2B5EF4-FFF2-40B4-BE49-F238E27FC236}">
                <a16:creationId xmlns:a16="http://schemas.microsoft.com/office/drawing/2014/main" id="{255C4930-E298-8391-AAEE-3B4B41BF466D}"/>
              </a:ext>
            </a:extLst>
          </p:cNvPr>
          <p:cNvSpPr/>
          <p:nvPr/>
        </p:nvSpPr>
        <p:spPr>
          <a:xfrm>
            <a:off x="6958508" y="692696"/>
            <a:ext cx="1296144" cy="1292736"/>
          </a:xfrm>
          <a:prstGeom prst="rect">
            <a:avLst/>
          </a:prstGeom>
          <a:noFill/>
          <a:ln w="508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2" name="圖片 11">
            <a:extLst>
              <a:ext uri="{FF2B5EF4-FFF2-40B4-BE49-F238E27FC236}">
                <a16:creationId xmlns:a16="http://schemas.microsoft.com/office/drawing/2014/main" id="{BD5E2AA9-2BDA-EA23-EF46-E701DB8E35F6}"/>
              </a:ext>
            </a:extLst>
          </p:cNvPr>
          <p:cNvPicPr>
            <a:picLocks noChangeAspect="1"/>
          </p:cNvPicPr>
          <p:nvPr/>
        </p:nvPicPr>
        <p:blipFill>
          <a:blip r:embed="rId4"/>
          <a:stretch>
            <a:fillRect/>
          </a:stretch>
        </p:blipFill>
        <p:spPr>
          <a:xfrm>
            <a:off x="0" y="0"/>
            <a:ext cx="6886500" cy="6858000"/>
          </a:xfrm>
          <a:prstGeom prst="rect">
            <a:avLst/>
          </a:prstGeom>
        </p:spPr>
      </p:pic>
    </p:spTree>
    <p:extLst>
      <p:ext uri="{BB962C8B-B14F-4D97-AF65-F5344CB8AC3E}">
        <p14:creationId xmlns:p14="http://schemas.microsoft.com/office/powerpoint/2010/main" val="218106220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6F0678C5-A77B-B8DF-BCFE-EA390E517B77}"/>
              </a:ext>
            </a:extLst>
          </p:cNvPr>
          <p:cNvPicPr>
            <a:picLocks noChangeAspect="1"/>
          </p:cNvPicPr>
          <p:nvPr/>
        </p:nvPicPr>
        <p:blipFill>
          <a:blip r:embed="rId3"/>
          <a:stretch>
            <a:fillRect/>
          </a:stretch>
        </p:blipFill>
        <p:spPr>
          <a:xfrm>
            <a:off x="5374332" y="0"/>
            <a:ext cx="6912768" cy="6858000"/>
          </a:xfrm>
          <a:prstGeom prst="rect">
            <a:avLst/>
          </a:prstGeom>
        </p:spPr>
      </p:pic>
      <p:sp>
        <p:nvSpPr>
          <p:cNvPr id="10" name="矩形 9">
            <a:extLst>
              <a:ext uri="{FF2B5EF4-FFF2-40B4-BE49-F238E27FC236}">
                <a16:creationId xmlns:a16="http://schemas.microsoft.com/office/drawing/2014/main" id="{76E48702-0853-AA0A-129A-C65DC50D3217}"/>
              </a:ext>
            </a:extLst>
          </p:cNvPr>
          <p:cNvSpPr/>
          <p:nvPr/>
        </p:nvSpPr>
        <p:spPr>
          <a:xfrm>
            <a:off x="5518348" y="1416184"/>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CBFE3BCE-EFBB-0D92-E5B5-B561FEFB8062}"/>
              </a:ext>
            </a:extLst>
          </p:cNvPr>
          <p:cNvSpPr txBox="1"/>
          <p:nvPr/>
        </p:nvSpPr>
        <p:spPr>
          <a:xfrm>
            <a:off x="405780" y="930627"/>
            <a:ext cx="4608512" cy="4688335"/>
          </a:xfrm>
          <a:prstGeom prst="rect">
            <a:avLst/>
          </a:prstGeom>
          <a:noFill/>
        </p:spPr>
        <p:txBody>
          <a:bodyPr wrap="square" rtlCol="0">
            <a:spAutoFit/>
          </a:bodyPr>
          <a:lstStyle/>
          <a:p>
            <a:pPr>
              <a:lnSpc>
                <a:spcPts val="3600"/>
              </a:lnSpc>
            </a:pPr>
            <a:r>
              <a:rPr lang="en-US" altLang="zh-CN" sz="2800" dirty="0">
                <a:solidFill>
                  <a:schemeClr val="bg1"/>
                </a:solidFill>
              </a:rPr>
              <a:t>The point of this celebrated answer, driven home time and again throughout the eighth century, was that enlightenment is an active, not a passive, condition. And </a:t>
            </a:r>
            <a:r>
              <a:rPr lang="en-US" altLang="zh-CN" sz="2800" dirty="0" err="1">
                <a:solidFill>
                  <a:schemeClr val="bg1"/>
                </a:solidFill>
              </a:rPr>
              <a:t>Mazu</a:t>
            </a:r>
            <a:r>
              <a:rPr lang="en-US" altLang="zh-CN" sz="2800" dirty="0">
                <a:solidFill>
                  <a:schemeClr val="bg1"/>
                </a:solidFill>
              </a:rPr>
              <a:t> himself was to become the foremost exponent of enlightenment as a natural part of life.</a:t>
            </a:r>
          </a:p>
        </p:txBody>
      </p:sp>
    </p:spTree>
    <p:extLst>
      <p:ext uri="{BB962C8B-B14F-4D97-AF65-F5344CB8AC3E}">
        <p14:creationId xmlns:p14="http://schemas.microsoft.com/office/powerpoint/2010/main" val="1818025025"/>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7123636-7179-9FFC-D3EF-EAF36CDD006A}"/>
              </a:ext>
            </a:extLst>
          </p:cNvPr>
          <p:cNvPicPr>
            <a:picLocks noChangeAspect="1"/>
          </p:cNvPicPr>
          <p:nvPr/>
        </p:nvPicPr>
        <p:blipFill>
          <a:blip r:embed="rId3"/>
          <a:stretch>
            <a:fillRect/>
          </a:stretch>
        </p:blipFill>
        <p:spPr>
          <a:xfrm>
            <a:off x="-26268" y="0"/>
            <a:ext cx="6912768" cy="6858000"/>
          </a:xfrm>
          <a:prstGeom prst="rect">
            <a:avLst/>
          </a:prstGeom>
        </p:spPr>
      </p:pic>
      <p:sp>
        <p:nvSpPr>
          <p:cNvPr id="5" name="圖說文字: 直線 4">
            <a:extLst>
              <a:ext uri="{FF2B5EF4-FFF2-40B4-BE49-F238E27FC236}">
                <a16:creationId xmlns:a16="http://schemas.microsoft.com/office/drawing/2014/main" id="{8E464A7C-24E6-7EC9-2DB3-7E1529F38A46}"/>
              </a:ext>
            </a:extLst>
          </p:cNvPr>
          <p:cNvSpPr/>
          <p:nvPr/>
        </p:nvSpPr>
        <p:spPr>
          <a:xfrm>
            <a:off x="-6112" y="4653136"/>
            <a:ext cx="1347996" cy="360040"/>
          </a:xfrm>
          <a:prstGeom prst="borderCallout1">
            <a:avLst>
              <a:gd name="adj1" fmla="val -6647"/>
              <a:gd name="adj2" fmla="val 44831"/>
              <a:gd name="adj3" fmla="val -173924"/>
              <a:gd name="adj4" fmla="val 66507"/>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Linji</a:t>
            </a:r>
            <a:r>
              <a:rPr lang="en-US" altLang="zh-TW" sz="2000" dirty="0">
                <a:solidFill>
                  <a:srgbClr val="C00000"/>
                </a:solidFill>
              </a:rPr>
              <a:t> house</a:t>
            </a:r>
            <a:endParaRPr lang="zh-TW" altLang="en-US" sz="2000" dirty="0">
              <a:solidFill>
                <a:srgbClr val="C00000"/>
              </a:solidFill>
            </a:endParaRPr>
          </a:p>
        </p:txBody>
      </p:sp>
      <p:sp>
        <p:nvSpPr>
          <p:cNvPr id="6" name="圖說文字: 直線 5">
            <a:extLst>
              <a:ext uri="{FF2B5EF4-FFF2-40B4-BE49-F238E27FC236}">
                <a16:creationId xmlns:a16="http://schemas.microsoft.com/office/drawing/2014/main" id="{70FF843F-544A-FF47-ACE6-0BE05B384FCC}"/>
              </a:ext>
            </a:extLst>
          </p:cNvPr>
          <p:cNvSpPr/>
          <p:nvPr/>
        </p:nvSpPr>
        <p:spPr>
          <a:xfrm>
            <a:off x="1557908" y="4149080"/>
            <a:ext cx="1728192" cy="360040"/>
          </a:xfrm>
          <a:prstGeom prst="borderCallout1">
            <a:avLst>
              <a:gd name="adj1" fmla="val -6647"/>
              <a:gd name="adj2" fmla="val 44831"/>
              <a:gd name="adj3" fmla="val -44822"/>
              <a:gd name="adj4" fmla="val 50193"/>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000" dirty="0" err="1">
                <a:solidFill>
                  <a:srgbClr val="C00000"/>
                </a:solidFill>
              </a:rPr>
              <a:t>guiyang</a:t>
            </a:r>
            <a:r>
              <a:rPr lang="en-US" altLang="zh-TW" sz="2000" dirty="0">
                <a:solidFill>
                  <a:srgbClr val="C00000"/>
                </a:solidFill>
              </a:rPr>
              <a:t> house</a:t>
            </a:r>
            <a:endParaRPr lang="zh-TW" altLang="en-US" sz="2000" dirty="0">
              <a:solidFill>
                <a:srgbClr val="C00000"/>
              </a:solidFill>
            </a:endParaRPr>
          </a:p>
        </p:txBody>
      </p:sp>
      <p:sp>
        <p:nvSpPr>
          <p:cNvPr id="7" name="圖說文字: 直線 6">
            <a:extLst>
              <a:ext uri="{FF2B5EF4-FFF2-40B4-BE49-F238E27FC236}">
                <a16:creationId xmlns:a16="http://schemas.microsoft.com/office/drawing/2014/main" id="{41BD22C5-6243-9B01-2240-9F9B90F16BA3}"/>
              </a:ext>
            </a:extLst>
          </p:cNvPr>
          <p:cNvSpPr/>
          <p:nvPr/>
        </p:nvSpPr>
        <p:spPr>
          <a:xfrm>
            <a:off x="1341884" y="5229200"/>
            <a:ext cx="1872208" cy="360040"/>
          </a:xfrm>
          <a:prstGeom prst="borderCallout1">
            <a:avLst>
              <a:gd name="adj1" fmla="val -6647"/>
              <a:gd name="adj2" fmla="val 44831"/>
              <a:gd name="adj3" fmla="val -165458"/>
              <a:gd name="adj4" fmla="val 12303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Caodong</a:t>
            </a:r>
            <a:r>
              <a:rPr lang="en-US" altLang="zh-TW" sz="2000" dirty="0">
                <a:solidFill>
                  <a:srgbClr val="C00000"/>
                </a:solidFill>
              </a:rPr>
              <a:t> house</a:t>
            </a:r>
            <a:endParaRPr lang="zh-TW" altLang="en-US" sz="2000" dirty="0">
              <a:solidFill>
                <a:srgbClr val="C00000"/>
              </a:solidFill>
            </a:endParaRPr>
          </a:p>
        </p:txBody>
      </p:sp>
      <p:sp>
        <p:nvSpPr>
          <p:cNvPr id="8" name="圖說文字: 直線 7">
            <a:extLst>
              <a:ext uri="{FF2B5EF4-FFF2-40B4-BE49-F238E27FC236}">
                <a16:creationId xmlns:a16="http://schemas.microsoft.com/office/drawing/2014/main" id="{B23EDA25-2C08-98D5-0E56-70C7F35D5803}"/>
              </a:ext>
            </a:extLst>
          </p:cNvPr>
          <p:cNvSpPr/>
          <p:nvPr/>
        </p:nvSpPr>
        <p:spPr>
          <a:xfrm>
            <a:off x="1773932" y="5949280"/>
            <a:ext cx="1872208" cy="360040"/>
          </a:xfrm>
          <a:prstGeom prst="borderCallout1">
            <a:avLst>
              <a:gd name="adj1" fmla="val -6647"/>
              <a:gd name="adj2" fmla="val 44831"/>
              <a:gd name="adj3" fmla="val -165458"/>
              <a:gd name="adj4" fmla="val 123035"/>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Yunmen</a:t>
            </a:r>
            <a:r>
              <a:rPr lang="en-US" altLang="zh-TW" sz="2000" dirty="0">
                <a:solidFill>
                  <a:srgbClr val="C00000"/>
                </a:solidFill>
              </a:rPr>
              <a:t> house</a:t>
            </a:r>
            <a:endParaRPr lang="zh-TW" altLang="en-US" sz="2000" dirty="0">
              <a:solidFill>
                <a:srgbClr val="C00000"/>
              </a:solidFill>
            </a:endParaRPr>
          </a:p>
        </p:txBody>
      </p:sp>
      <p:sp>
        <p:nvSpPr>
          <p:cNvPr id="9" name="圖說文字: 直線 8">
            <a:extLst>
              <a:ext uri="{FF2B5EF4-FFF2-40B4-BE49-F238E27FC236}">
                <a16:creationId xmlns:a16="http://schemas.microsoft.com/office/drawing/2014/main" id="{49AD8D27-6B49-642A-F5E0-0809A92B0AA5}"/>
              </a:ext>
            </a:extLst>
          </p:cNvPr>
          <p:cNvSpPr/>
          <p:nvPr/>
        </p:nvSpPr>
        <p:spPr>
          <a:xfrm>
            <a:off x="2349996" y="6453336"/>
            <a:ext cx="1872208" cy="360040"/>
          </a:xfrm>
          <a:prstGeom prst="borderCallout1">
            <a:avLst>
              <a:gd name="adj1" fmla="val 37798"/>
              <a:gd name="adj2" fmla="val 102219"/>
              <a:gd name="adj3" fmla="val -2493"/>
              <a:gd name="adj4" fmla="val 14175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000" dirty="0" err="1">
                <a:solidFill>
                  <a:srgbClr val="C00000"/>
                </a:solidFill>
              </a:rPr>
              <a:t>Fayen</a:t>
            </a:r>
            <a:r>
              <a:rPr lang="en-US" altLang="zh-TW" sz="2000" dirty="0">
                <a:solidFill>
                  <a:srgbClr val="C00000"/>
                </a:solidFill>
              </a:rPr>
              <a:t> house</a:t>
            </a:r>
            <a:endParaRPr lang="zh-TW" altLang="en-US" sz="2000" dirty="0">
              <a:solidFill>
                <a:srgbClr val="C00000"/>
              </a:solidFill>
            </a:endParaRPr>
          </a:p>
        </p:txBody>
      </p:sp>
      <p:sp>
        <p:nvSpPr>
          <p:cNvPr id="10" name="矩形 9">
            <a:extLst>
              <a:ext uri="{FF2B5EF4-FFF2-40B4-BE49-F238E27FC236}">
                <a16:creationId xmlns:a16="http://schemas.microsoft.com/office/drawing/2014/main" id="{78A7398A-47F1-6300-EE85-6BF6DC6F2A31}"/>
              </a:ext>
            </a:extLst>
          </p:cNvPr>
          <p:cNvSpPr/>
          <p:nvPr/>
        </p:nvSpPr>
        <p:spPr>
          <a:xfrm>
            <a:off x="5086300" y="1412776"/>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FD5E2606-7D54-D101-BAD1-36EC0CDE773D}"/>
              </a:ext>
            </a:extLst>
          </p:cNvPr>
          <p:cNvCxnSpPr>
            <a:cxnSpLocks/>
          </p:cNvCxnSpPr>
          <p:nvPr/>
        </p:nvCxnSpPr>
        <p:spPr>
          <a:xfrm flipV="1">
            <a:off x="6613648" y="1140416"/>
            <a:ext cx="699924" cy="291440"/>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681C5807-2B01-1883-D089-3B34D3ED331B}"/>
              </a:ext>
            </a:extLst>
          </p:cNvPr>
          <p:cNvSpPr txBox="1"/>
          <p:nvPr/>
        </p:nvSpPr>
        <p:spPr>
          <a:xfrm>
            <a:off x="7390556" y="522230"/>
            <a:ext cx="4608512" cy="4549835"/>
          </a:xfrm>
          <a:prstGeom prst="rect">
            <a:avLst/>
          </a:prstGeom>
          <a:noFill/>
        </p:spPr>
        <p:txBody>
          <a:bodyPr wrap="square" rtlCol="0">
            <a:spAutoFit/>
          </a:bodyPr>
          <a:lstStyle/>
          <a:p>
            <a:pPr>
              <a:lnSpc>
                <a:spcPct val="150000"/>
              </a:lnSpc>
            </a:pPr>
            <a:r>
              <a:rPr lang="en-US" altLang="zh-CN" sz="2800" dirty="0" err="1">
                <a:solidFill>
                  <a:schemeClr val="bg1"/>
                </a:solidFill>
              </a:rPr>
              <a:t>Shitou</a:t>
            </a:r>
            <a:r>
              <a:rPr lang="en-US" altLang="zh-CN" sz="2800" dirty="0">
                <a:solidFill>
                  <a:schemeClr val="bg1"/>
                </a:solidFill>
              </a:rPr>
              <a:t> </a:t>
            </a:r>
            <a:r>
              <a:rPr lang="en-US" altLang="zh-CN" sz="2800" dirty="0" err="1">
                <a:solidFill>
                  <a:schemeClr val="bg1"/>
                </a:solidFill>
              </a:rPr>
              <a:t>Xiqian</a:t>
            </a:r>
            <a:r>
              <a:rPr lang="en-US" altLang="zh-CN" sz="2800" dirty="0">
                <a:solidFill>
                  <a:schemeClr val="bg1"/>
                </a:solidFill>
              </a:rPr>
              <a:t> (700-790) played an important role in the early development of Zen, with three of the five traditional schools of Chinese Zen tracing their origins through </a:t>
            </a:r>
            <a:r>
              <a:rPr lang="en-US" altLang="zh-CN" sz="2800" dirty="0" err="1">
                <a:solidFill>
                  <a:schemeClr val="bg1"/>
                </a:solidFill>
              </a:rPr>
              <a:t>Shitou</a:t>
            </a:r>
            <a:r>
              <a:rPr lang="en-US" altLang="zh-CN" sz="2800" dirty="0">
                <a:solidFill>
                  <a:schemeClr val="bg1"/>
                </a:solidFill>
              </a:rPr>
              <a:t> and his heirs.</a:t>
            </a:r>
          </a:p>
        </p:txBody>
      </p:sp>
    </p:spTree>
    <p:extLst>
      <p:ext uri="{BB962C8B-B14F-4D97-AF65-F5344CB8AC3E}">
        <p14:creationId xmlns:p14="http://schemas.microsoft.com/office/powerpoint/2010/main" val="25844551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009A9D2-CD08-8FDA-87A2-A170F09BBBEA}"/>
              </a:ext>
            </a:extLst>
          </p:cNvPr>
          <p:cNvPicPr>
            <a:picLocks noChangeAspect="1"/>
          </p:cNvPicPr>
          <p:nvPr/>
        </p:nvPicPr>
        <p:blipFill>
          <a:blip r:embed="rId3"/>
          <a:stretch>
            <a:fillRect/>
          </a:stretch>
        </p:blipFill>
        <p:spPr>
          <a:xfrm>
            <a:off x="-26268" y="0"/>
            <a:ext cx="6912768" cy="6858000"/>
          </a:xfrm>
          <a:prstGeom prst="rect">
            <a:avLst/>
          </a:prstGeom>
        </p:spPr>
      </p:pic>
      <p:sp>
        <p:nvSpPr>
          <p:cNvPr id="10" name="矩形 9">
            <a:extLst>
              <a:ext uri="{FF2B5EF4-FFF2-40B4-BE49-F238E27FC236}">
                <a16:creationId xmlns:a16="http://schemas.microsoft.com/office/drawing/2014/main" id="{A24076AA-EA75-6829-E182-D358908B0772}"/>
              </a:ext>
            </a:extLst>
          </p:cNvPr>
          <p:cNvSpPr/>
          <p:nvPr/>
        </p:nvSpPr>
        <p:spPr>
          <a:xfrm>
            <a:off x="5086300" y="1412776"/>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4882F9A9-B77C-DDDD-1597-7A3BCC3CE28F}"/>
              </a:ext>
            </a:extLst>
          </p:cNvPr>
          <p:cNvCxnSpPr>
            <a:cxnSpLocks/>
          </p:cNvCxnSpPr>
          <p:nvPr/>
        </p:nvCxnSpPr>
        <p:spPr>
          <a:xfrm flipV="1">
            <a:off x="6613648" y="1140416"/>
            <a:ext cx="699924" cy="291440"/>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2" name="文字方塊 11">
            <a:extLst>
              <a:ext uri="{FF2B5EF4-FFF2-40B4-BE49-F238E27FC236}">
                <a16:creationId xmlns:a16="http://schemas.microsoft.com/office/drawing/2014/main" id="{ED319C8A-E32A-DE3F-D4B9-5D232ADF0C27}"/>
              </a:ext>
            </a:extLst>
          </p:cNvPr>
          <p:cNvSpPr txBox="1"/>
          <p:nvPr/>
        </p:nvSpPr>
        <p:spPr>
          <a:xfrm>
            <a:off x="7390556" y="324727"/>
            <a:ext cx="4608512" cy="6073329"/>
          </a:xfrm>
          <a:prstGeom prst="rect">
            <a:avLst/>
          </a:prstGeom>
          <a:noFill/>
        </p:spPr>
        <p:txBody>
          <a:bodyPr wrap="square" rtlCol="0">
            <a:spAutoFit/>
          </a:bodyPr>
          <a:lstStyle/>
          <a:p>
            <a:pPr>
              <a:lnSpc>
                <a:spcPts val="3600"/>
              </a:lnSpc>
            </a:pPr>
            <a:r>
              <a:rPr lang="en-US" altLang="zh-CN" sz="2800" dirty="0">
                <a:solidFill>
                  <a:schemeClr val="bg1"/>
                </a:solidFill>
              </a:rPr>
              <a:t>A disciple of </a:t>
            </a:r>
            <a:r>
              <a:rPr lang="en-US" altLang="zh-CN" sz="2800" dirty="0" err="1">
                <a:solidFill>
                  <a:schemeClr val="bg1"/>
                </a:solidFill>
              </a:rPr>
              <a:t>Huineng</a:t>
            </a:r>
            <a:r>
              <a:rPr lang="en-US" altLang="zh-CN" sz="2800" dirty="0">
                <a:solidFill>
                  <a:schemeClr val="bg1"/>
                </a:solidFill>
              </a:rPr>
              <a:t>, he was only fifteen when the </a:t>
            </a:r>
            <a:r>
              <a:rPr lang="en-US" altLang="zh-CN" sz="2800" dirty="0" err="1">
                <a:solidFill>
                  <a:schemeClr val="bg1"/>
                </a:solidFill>
              </a:rPr>
              <a:t>Huineng</a:t>
            </a:r>
            <a:r>
              <a:rPr lang="en-US" altLang="zh-CN" sz="2800" dirty="0">
                <a:solidFill>
                  <a:schemeClr val="bg1"/>
                </a:solidFill>
              </a:rPr>
              <a:t> died. Just before his death </a:t>
            </a:r>
            <a:r>
              <a:rPr lang="en-US" altLang="zh-CN" sz="2800" dirty="0" err="1">
                <a:solidFill>
                  <a:schemeClr val="bg1"/>
                </a:solidFill>
              </a:rPr>
              <a:t>Shitou</a:t>
            </a:r>
            <a:r>
              <a:rPr lang="en-US" altLang="zh-CN" sz="2800" dirty="0">
                <a:solidFill>
                  <a:schemeClr val="bg1"/>
                </a:solidFill>
              </a:rPr>
              <a:t> asked his teacher for instructions for when he was gone. According to the story, the Sixth Patriarch told him, "Go to Hsing-</a:t>
            </a:r>
            <a:r>
              <a:rPr lang="en-US" altLang="zh-CN" sz="2800" dirty="0" err="1">
                <a:solidFill>
                  <a:schemeClr val="bg1"/>
                </a:solidFill>
              </a:rPr>
              <a:t>szu</a:t>
            </a:r>
            <a:r>
              <a:rPr lang="en-US" altLang="zh-CN" sz="2800" dirty="0">
                <a:solidFill>
                  <a:schemeClr val="bg1"/>
                </a:solidFill>
              </a:rPr>
              <a:t> (Qingyuan </a:t>
            </a:r>
            <a:r>
              <a:rPr lang="en-US" altLang="zh-CN" sz="2800" dirty="0" err="1">
                <a:solidFill>
                  <a:schemeClr val="bg1"/>
                </a:solidFill>
              </a:rPr>
              <a:t>Xingsi</a:t>
            </a:r>
            <a:r>
              <a:rPr lang="en-US" altLang="zh-CN" sz="2800" dirty="0">
                <a:solidFill>
                  <a:schemeClr val="bg1"/>
                </a:solidFill>
              </a:rPr>
              <a:t>)." (who was a Dharma brother) but </a:t>
            </a:r>
            <a:r>
              <a:rPr lang="en-US" altLang="zh-CN" sz="2800" dirty="0" err="1">
                <a:solidFill>
                  <a:schemeClr val="bg1"/>
                </a:solidFill>
              </a:rPr>
              <a:t>Shitou</a:t>
            </a:r>
            <a:r>
              <a:rPr lang="en-US" altLang="zh-CN" sz="2800" dirty="0">
                <a:solidFill>
                  <a:schemeClr val="bg1"/>
                </a:solidFill>
              </a:rPr>
              <a:t> thought he meant "</a:t>
            </a:r>
            <a:r>
              <a:rPr lang="en-US" altLang="zh-CN" sz="2800" dirty="0" err="1">
                <a:solidFill>
                  <a:schemeClr val="bg1"/>
                </a:solidFill>
              </a:rPr>
              <a:t>hsun</a:t>
            </a:r>
            <a:r>
              <a:rPr lang="en-US" altLang="zh-CN" sz="2800" dirty="0">
                <a:solidFill>
                  <a:schemeClr val="bg1"/>
                </a:solidFill>
              </a:rPr>
              <a:t> </a:t>
            </a:r>
            <a:r>
              <a:rPr lang="en-US" altLang="zh-CN" sz="2800" dirty="0" err="1">
                <a:solidFill>
                  <a:schemeClr val="bg1"/>
                </a:solidFill>
              </a:rPr>
              <a:t>szu</a:t>
            </a:r>
            <a:r>
              <a:rPr lang="en-US" altLang="zh-CN" sz="2800" dirty="0">
                <a:solidFill>
                  <a:schemeClr val="bg1"/>
                </a:solidFill>
              </a:rPr>
              <a:t>," (to contemplate)  which sounds identical in Chinese.</a:t>
            </a:r>
          </a:p>
        </p:txBody>
      </p:sp>
    </p:spTree>
    <p:extLst>
      <p:ext uri="{BB962C8B-B14F-4D97-AF65-F5344CB8AC3E}">
        <p14:creationId xmlns:p14="http://schemas.microsoft.com/office/powerpoint/2010/main" val="3798587095"/>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54AD6D4-73C5-DC76-698D-B427A3989554}"/>
              </a:ext>
            </a:extLst>
          </p:cNvPr>
          <p:cNvPicPr>
            <a:picLocks noChangeAspect="1"/>
          </p:cNvPicPr>
          <p:nvPr/>
        </p:nvPicPr>
        <p:blipFill>
          <a:blip r:embed="rId3"/>
          <a:stretch>
            <a:fillRect/>
          </a:stretch>
        </p:blipFill>
        <p:spPr>
          <a:xfrm>
            <a:off x="-26268" y="0"/>
            <a:ext cx="6912768" cy="6858000"/>
          </a:xfrm>
          <a:prstGeom prst="rect">
            <a:avLst/>
          </a:prstGeom>
        </p:spPr>
      </p:pic>
      <p:sp>
        <p:nvSpPr>
          <p:cNvPr id="10" name="矩形 9">
            <a:extLst>
              <a:ext uri="{FF2B5EF4-FFF2-40B4-BE49-F238E27FC236}">
                <a16:creationId xmlns:a16="http://schemas.microsoft.com/office/drawing/2014/main" id="{820C5647-A7B5-C9C1-C88E-1748B1E706E7}"/>
              </a:ext>
            </a:extLst>
          </p:cNvPr>
          <p:cNvSpPr/>
          <p:nvPr/>
        </p:nvSpPr>
        <p:spPr>
          <a:xfrm>
            <a:off x="5086300" y="1412776"/>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B8F6C856-B67B-46CA-C8B1-E8A29CD48B81}"/>
              </a:ext>
            </a:extLst>
          </p:cNvPr>
          <p:cNvCxnSpPr>
            <a:cxnSpLocks/>
          </p:cNvCxnSpPr>
          <p:nvPr/>
        </p:nvCxnSpPr>
        <p:spPr>
          <a:xfrm flipV="1">
            <a:off x="6613648" y="1140416"/>
            <a:ext cx="699924" cy="291440"/>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2" name="文字方塊 11">
            <a:extLst>
              <a:ext uri="{FF2B5EF4-FFF2-40B4-BE49-F238E27FC236}">
                <a16:creationId xmlns:a16="http://schemas.microsoft.com/office/drawing/2014/main" id="{C34FC7BA-1BDA-8473-A280-CB8250E68CCF}"/>
              </a:ext>
            </a:extLst>
          </p:cNvPr>
          <p:cNvSpPr txBox="1"/>
          <p:nvPr/>
        </p:nvSpPr>
        <p:spPr>
          <a:xfrm>
            <a:off x="7580313" y="605616"/>
            <a:ext cx="4608512" cy="3903504"/>
          </a:xfrm>
          <a:prstGeom prst="rect">
            <a:avLst/>
          </a:prstGeom>
          <a:noFill/>
        </p:spPr>
        <p:txBody>
          <a:bodyPr wrap="square" rtlCol="0">
            <a:spAutoFit/>
          </a:bodyPr>
          <a:lstStyle/>
          <a:p>
            <a:pPr>
              <a:lnSpc>
                <a:spcPct val="150000"/>
              </a:lnSpc>
            </a:pPr>
            <a:r>
              <a:rPr lang="en-US" altLang="zh-CN" sz="2800" dirty="0">
                <a:solidFill>
                  <a:schemeClr val="bg1"/>
                </a:solidFill>
              </a:rPr>
              <a:t>And so </a:t>
            </a:r>
            <a:r>
              <a:rPr lang="en-US" altLang="zh-CN" sz="2800" dirty="0" err="1">
                <a:solidFill>
                  <a:schemeClr val="bg1"/>
                </a:solidFill>
              </a:rPr>
              <a:t>Shitou</a:t>
            </a:r>
            <a:r>
              <a:rPr lang="en-US" altLang="zh-CN" sz="2800" dirty="0">
                <a:solidFill>
                  <a:schemeClr val="bg1"/>
                </a:solidFill>
              </a:rPr>
              <a:t> meditated diligently. Finally an elder monk </a:t>
            </a:r>
            <a:r>
              <a:rPr lang="en-US" altLang="zh-CN" sz="2800" dirty="0" err="1">
                <a:solidFill>
                  <a:schemeClr val="bg1"/>
                </a:solidFill>
              </a:rPr>
              <a:t>recognised</a:t>
            </a:r>
            <a:r>
              <a:rPr lang="en-US" altLang="zh-CN" sz="2800" dirty="0">
                <a:solidFill>
                  <a:schemeClr val="bg1"/>
                </a:solidFill>
              </a:rPr>
              <a:t> </a:t>
            </a:r>
            <a:r>
              <a:rPr lang="en-US" altLang="zh-CN" sz="2800" dirty="0" err="1">
                <a:solidFill>
                  <a:schemeClr val="bg1"/>
                </a:solidFill>
              </a:rPr>
              <a:t>Shitou’s</a:t>
            </a:r>
            <a:r>
              <a:rPr lang="en-US" altLang="zh-CN" sz="2800" dirty="0">
                <a:solidFill>
                  <a:schemeClr val="bg1"/>
                </a:solidFill>
              </a:rPr>
              <a:t> confusion and, the mistake clarified, </a:t>
            </a:r>
            <a:r>
              <a:rPr lang="en-US" altLang="zh-CN" sz="2800" dirty="0" err="1">
                <a:solidFill>
                  <a:schemeClr val="bg1"/>
                </a:solidFill>
              </a:rPr>
              <a:t>Shitou</a:t>
            </a:r>
            <a:r>
              <a:rPr lang="en-US" altLang="zh-CN" sz="2800" dirty="0">
                <a:solidFill>
                  <a:schemeClr val="bg1"/>
                </a:solidFill>
              </a:rPr>
              <a:t> went to visit </a:t>
            </a:r>
            <a:r>
              <a:rPr lang="en-US" altLang="zh-CN" sz="2800" dirty="0" err="1">
                <a:solidFill>
                  <a:schemeClr val="bg1"/>
                </a:solidFill>
              </a:rPr>
              <a:t>Xingsi</a:t>
            </a:r>
            <a:r>
              <a:rPr lang="en-US" altLang="zh-CN" sz="2800" dirty="0">
                <a:solidFill>
                  <a:schemeClr val="bg1"/>
                </a:solidFill>
              </a:rPr>
              <a:t>.</a:t>
            </a:r>
          </a:p>
        </p:txBody>
      </p:sp>
    </p:spTree>
    <p:extLst>
      <p:ext uri="{BB962C8B-B14F-4D97-AF65-F5344CB8AC3E}">
        <p14:creationId xmlns:p14="http://schemas.microsoft.com/office/powerpoint/2010/main" val="2589851749"/>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8AEA3815-6F9C-EF0F-57FC-E369B4FEA82E}"/>
              </a:ext>
            </a:extLst>
          </p:cNvPr>
          <p:cNvPicPr>
            <a:picLocks noChangeAspect="1"/>
          </p:cNvPicPr>
          <p:nvPr/>
        </p:nvPicPr>
        <p:blipFill>
          <a:blip r:embed="rId3"/>
          <a:stretch>
            <a:fillRect/>
          </a:stretch>
        </p:blipFill>
        <p:spPr>
          <a:xfrm>
            <a:off x="-26268" y="0"/>
            <a:ext cx="5256584" cy="6858000"/>
          </a:xfrm>
          <a:prstGeom prst="rect">
            <a:avLst/>
          </a:prstGeom>
        </p:spPr>
      </p:pic>
      <p:sp>
        <p:nvSpPr>
          <p:cNvPr id="10" name="矩形 9">
            <a:extLst>
              <a:ext uri="{FF2B5EF4-FFF2-40B4-BE49-F238E27FC236}">
                <a16:creationId xmlns:a16="http://schemas.microsoft.com/office/drawing/2014/main" id="{3555A1C7-7C24-1F5B-A307-E83AF0714A4B}"/>
              </a:ext>
            </a:extLst>
          </p:cNvPr>
          <p:cNvSpPr/>
          <p:nvPr/>
        </p:nvSpPr>
        <p:spPr>
          <a:xfrm>
            <a:off x="3760511" y="692696"/>
            <a:ext cx="1160301" cy="1292736"/>
          </a:xfrm>
          <a:prstGeom prst="rect">
            <a:avLst/>
          </a:prstGeom>
          <a:noFill/>
          <a:ln w="508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5F2D2BAD-E3AB-CC36-D4D6-DDA5758FEEED}"/>
              </a:ext>
            </a:extLst>
          </p:cNvPr>
          <p:cNvCxnSpPr>
            <a:cxnSpLocks/>
          </p:cNvCxnSpPr>
          <p:nvPr/>
        </p:nvCxnSpPr>
        <p:spPr>
          <a:xfrm>
            <a:off x="4870276" y="1340768"/>
            <a:ext cx="381512" cy="0"/>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pic>
        <p:nvPicPr>
          <p:cNvPr id="14" name="圖片 13">
            <a:extLst>
              <a:ext uri="{FF2B5EF4-FFF2-40B4-BE49-F238E27FC236}">
                <a16:creationId xmlns:a16="http://schemas.microsoft.com/office/drawing/2014/main" id="{E45C8F68-FF07-9B59-E84A-22A959A59D28}"/>
              </a:ext>
            </a:extLst>
          </p:cNvPr>
          <p:cNvPicPr>
            <a:picLocks noChangeAspect="1"/>
          </p:cNvPicPr>
          <p:nvPr/>
        </p:nvPicPr>
        <p:blipFill>
          <a:blip r:embed="rId4"/>
          <a:stretch>
            <a:fillRect/>
          </a:stretch>
        </p:blipFill>
        <p:spPr>
          <a:xfrm>
            <a:off x="5230316" y="44624"/>
            <a:ext cx="6912768" cy="6778704"/>
          </a:xfrm>
          <a:prstGeom prst="rect">
            <a:avLst/>
          </a:prstGeom>
        </p:spPr>
      </p:pic>
    </p:spTree>
    <p:extLst>
      <p:ext uri="{BB962C8B-B14F-4D97-AF65-F5344CB8AC3E}">
        <p14:creationId xmlns:p14="http://schemas.microsoft.com/office/powerpoint/2010/main" val="2642254922"/>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60B4F262-09E9-D4C1-2300-0843EA01CB26}"/>
              </a:ext>
            </a:extLst>
          </p:cNvPr>
          <p:cNvPicPr>
            <a:picLocks noChangeAspect="1"/>
          </p:cNvPicPr>
          <p:nvPr/>
        </p:nvPicPr>
        <p:blipFill>
          <a:blip r:embed="rId3"/>
          <a:stretch>
            <a:fillRect/>
          </a:stretch>
        </p:blipFill>
        <p:spPr>
          <a:xfrm>
            <a:off x="5302324" y="0"/>
            <a:ext cx="6912768" cy="6858000"/>
          </a:xfrm>
          <a:prstGeom prst="rect">
            <a:avLst/>
          </a:prstGeom>
        </p:spPr>
      </p:pic>
      <p:sp>
        <p:nvSpPr>
          <p:cNvPr id="10" name="矩形 9">
            <a:extLst>
              <a:ext uri="{FF2B5EF4-FFF2-40B4-BE49-F238E27FC236}">
                <a16:creationId xmlns:a16="http://schemas.microsoft.com/office/drawing/2014/main" id="{67282B2C-6F9E-1C17-E270-1D1E7728FAF7}"/>
              </a:ext>
            </a:extLst>
          </p:cNvPr>
          <p:cNvSpPr/>
          <p:nvPr/>
        </p:nvSpPr>
        <p:spPr>
          <a:xfrm>
            <a:off x="5404360" y="2039692"/>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721C745B-8532-9161-2436-404F02450B80}"/>
              </a:ext>
            </a:extLst>
          </p:cNvPr>
          <p:cNvCxnSpPr>
            <a:cxnSpLocks/>
          </p:cNvCxnSpPr>
          <p:nvPr/>
        </p:nvCxnSpPr>
        <p:spPr>
          <a:xfrm flipH="1" flipV="1">
            <a:off x="4798268" y="2039692"/>
            <a:ext cx="606092" cy="165172"/>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5" name="文字方塊 14">
            <a:extLst>
              <a:ext uri="{FF2B5EF4-FFF2-40B4-BE49-F238E27FC236}">
                <a16:creationId xmlns:a16="http://schemas.microsoft.com/office/drawing/2014/main" id="{AD21489E-5D90-B9E2-6805-6F498CCC82AB}"/>
              </a:ext>
            </a:extLst>
          </p:cNvPr>
          <p:cNvSpPr txBox="1"/>
          <p:nvPr/>
        </p:nvSpPr>
        <p:spPr>
          <a:xfrm>
            <a:off x="117748" y="380007"/>
            <a:ext cx="4608512" cy="6073329"/>
          </a:xfrm>
          <a:prstGeom prst="rect">
            <a:avLst/>
          </a:prstGeom>
          <a:noFill/>
        </p:spPr>
        <p:txBody>
          <a:bodyPr wrap="square" rtlCol="0">
            <a:spAutoFit/>
          </a:bodyPr>
          <a:lstStyle/>
          <a:p>
            <a:pPr>
              <a:lnSpc>
                <a:spcPts val="3600"/>
              </a:lnSpc>
            </a:pPr>
            <a:r>
              <a:rPr lang="en-US" altLang="zh-CN" sz="2800" dirty="0" err="1">
                <a:solidFill>
                  <a:schemeClr val="bg1"/>
                </a:solidFill>
              </a:rPr>
              <a:t>Baizhang</a:t>
            </a:r>
            <a:r>
              <a:rPr lang="en-US" altLang="zh-CN" sz="2800" dirty="0">
                <a:solidFill>
                  <a:schemeClr val="bg1"/>
                </a:solidFill>
              </a:rPr>
              <a:t> </a:t>
            </a:r>
            <a:r>
              <a:rPr lang="en-US" altLang="zh-CN" sz="2800" dirty="0" err="1">
                <a:solidFill>
                  <a:schemeClr val="bg1"/>
                </a:solidFill>
              </a:rPr>
              <a:t>Huaihai</a:t>
            </a:r>
            <a:r>
              <a:rPr lang="en-US" altLang="zh-CN" sz="2800" dirty="0">
                <a:solidFill>
                  <a:schemeClr val="bg1"/>
                </a:solidFill>
              </a:rPr>
              <a:t> (720–814) , a disciple of </a:t>
            </a:r>
            <a:r>
              <a:rPr lang="en-US" altLang="zh-CN" sz="2800" dirty="0" err="1">
                <a:solidFill>
                  <a:schemeClr val="bg1"/>
                </a:solidFill>
              </a:rPr>
              <a:t>Mazu</a:t>
            </a:r>
            <a:r>
              <a:rPr lang="en-US" altLang="zh-CN" sz="2800" dirty="0">
                <a:solidFill>
                  <a:schemeClr val="bg1"/>
                </a:solidFill>
              </a:rPr>
              <a:t>, has been somewhat unjustifiably neglected by the modern Zen movement, perhaps because his exp</a:t>
            </a:r>
            <a:r>
              <a:rPr lang="en-US" altLang="zh-CN" sz="2800" u="sng" dirty="0">
                <a:solidFill>
                  <a:schemeClr val="bg1"/>
                </a:solidFill>
              </a:rPr>
              <a:t>o</a:t>
            </a:r>
            <a:r>
              <a:rPr lang="en-US" altLang="zh-CN" sz="2800" dirty="0">
                <a:solidFill>
                  <a:schemeClr val="bg1"/>
                </a:solidFill>
              </a:rPr>
              <a:t>sitory style did not lend itself to memorable anecdotes or koan cases.</a:t>
            </a:r>
          </a:p>
          <a:p>
            <a:pPr>
              <a:lnSpc>
                <a:spcPts val="3600"/>
              </a:lnSpc>
            </a:pPr>
            <a:r>
              <a:rPr lang="en-US" altLang="zh-CN" sz="2800" dirty="0" err="1">
                <a:solidFill>
                  <a:schemeClr val="bg1"/>
                </a:solidFill>
              </a:rPr>
              <a:t>Baizhang's</a:t>
            </a:r>
            <a:r>
              <a:rPr lang="en-US" altLang="zh-CN" sz="2800" dirty="0">
                <a:solidFill>
                  <a:schemeClr val="bg1"/>
                </a:solidFill>
              </a:rPr>
              <a:t> stay as a disciple of </a:t>
            </a:r>
            <a:r>
              <a:rPr lang="en-US" altLang="zh-CN" sz="2800" dirty="0" err="1">
                <a:solidFill>
                  <a:schemeClr val="bg1"/>
                </a:solidFill>
              </a:rPr>
              <a:t>Mazu</a:t>
            </a:r>
            <a:r>
              <a:rPr lang="en-US" altLang="zh-CN" sz="2800" dirty="0">
                <a:solidFill>
                  <a:schemeClr val="bg1"/>
                </a:solidFill>
              </a:rPr>
              <a:t> is, however, the source of several legendary stories, including that of their auspicious first encounter.</a:t>
            </a:r>
          </a:p>
        </p:txBody>
      </p:sp>
    </p:spTree>
    <p:extLst>
      <p:ext uri="{BB962C8B-B14F-4D97-AF65-F5344CB8AC3E}">
        <p14:creationId xmlns:p14="http://schemas.microsoft.com/office/powerpoint/2010/main" val="22098893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1D36D24-01CC-379D-7444-D2ED9FE802BB}"/>
              </a:ext>
            </a:extLst>
          </p:cNvPr>
          <p:cNvPicPr>
            <a:picLocks noChangeAspect="1"/>
          </p:cNvPicPr>
          <p:nvPr/>
        </p:nvPicPr>
        <p:blipFill>
          <a:blip r:embed="rId3"/>
          <a:stretch>
            <a:fillRect/>
          </a:stretch>
        </p:blipFill>
        <p:spPr>
          <a:xfrm>
            <a:off x="7534572" y="0"/>
            <a:ext cx="4680520" cy="6858000"/>
          </a:xfrm>
          <a:prstGeom prst="rect">
            <a:avLst/>
          </a:prstGeom>
        </p:spPr>
      </p:pic>
      <p:sp>
        <p:nvSpPr>
          <p:cNvPr id="10" name="矩形 9">
            <a:extLst>
              <a:ext uri="{FF2B5EF4-FFF2-40B4-BE49-F238E27FC236}">
                <a16:creationId xmlns:a16="http://schemas.microsoft.com/office/drawing/2014/main" id="{9541B7AD-0B5D-7CD4-170F-F534AE1E79B4}"/>
              </a:ext>
            </a:extLst>
          </p:cNvPr>
          <p:cNvSpPr/>
          <p:nvPr/>
        </p:nvSpPr>
        <p:spPr>
          <a:xfrm>
            <a:off x="7606580" y="1340768"/>
            <a:ext cx="1080120" cy="1236124"/>
          </a:xfrm>
          <a:prstGeom prst="rect">
            <a:avLst/>
          </a:prstGeom>
          <a:noFill/>
          <a:ln w="508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14" name="圖片 13">
            <a:extLst>
              <a:ext uri="{FF2B5EF4-FFF2-40B4-BE49-F238E27FC236}">
                <a16:creationId xmlns:a16="http://schemas.microsoft.com/office/drawing/2014/main" id="{333547AE-1CDC-5CC0-2D24-BDE2B5D98904}"/>
              </a:ext>
            </a:extLst>
          </p:cNvPr>
          <p:cNvPicPr>
            <a:picLocks noChangeAspect="1"/>
          </p:cNvPicPr>
          <p:nvPr/>
        </p:nvPicPr>
        <p:blipFill>
          <a:blip r:embed="rId4"/>
          <a:stretch>
            <a:fillRect/>
          </a:stretch>
        </p:blipFill>
        <p:spPr>
          <a:xfrm>
            <a:off x="13838" y="62528"/>
            <a:ext cx="7448726" cy="6813376"/>
          </a:xfrm>
          <a:prstGeom prst="rect">
            <a:avLst/>
          </a:prstGeom>
        </p:spPr>
      </p:pic>
    </p:spTree>
    <p:extLst>
      <p:ext uri="{BB962C8B-B14F-4D97-AF65-F5344CB8AC3E}">
        <p14:creationId xmlns:p14="http://schemas.microsoft.com/office/powerpoint/2010/main" val="3901900606"/>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BBDD7D6F-B60A-74E4-7603-332FE0F3D4A6}"/>
              </a:ext>
            </a:extLst>
          </p:cNvPr>
          <p:cNvPicPr>
            <a:picLocks noChangeAspect="1"/>
          </p:cNvPicPr>
          <p:nvPr/>
        </p:nvPicPr>
        <p:blipFill>
          <a:blip r:embed="rId3"/>
          <a:stretch>
            <a:fillRect/>
          </a:stretch>
        </p:blipFill>
        <p:spPr>
          <a:xfrm>
            <a:off x="5734372" y="0"/>
            <a:ext cx="6480720" cy="6858000"/>
          </a:xfrm>
          <a:prstGeom prst="rect">
            <a:avLst/>
          </a:prstGeom>
        </p:spPr>
      </p:pic>
      <p:sp>
        <p:nvSpPr>
          <p:cNvPr id="10" name="矩形 9">
            <a:extLst>
              <a:ext uri="{FF2B5EF4-FFF2-40B4-BE49-F238E27FC236}">
                <a16:creationId xmlns:a16="http://schemas.microsoft.com/office/drawing/2014/main" id="{2B161A85-0F19-EFE3-BC4A-DA4A60E43C79}"/>
              </a:ext>
            </a:extLst>
          </p:cNvPr>
          <p:cNvSpPr/>
          <p:nvPr/>
        </p:nvSpPr>
        <p:spPr>
          <a:xfrm>
            <a:off x="5806380" y="2039692"/>
            <a:ext cx="1512168" cy="644664"/>
          </a:xfrm>
          <a:prstGeom prst="rect">
            <a:avLst/>
          </a:prstGeom>
          <a:noFill/>
          <a:ln w="635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B4C8712C-4C7B-D250-D08E-370BC07A5DB3}"/>
              </a:ext>
            </a:extLst>
          </p:cNvPr>
          <p:cNvCxnSpPr>
            <a:cxnSpLocks/>
          </p:cNvCxnSpPr>
          <p:nvPr/>
        </p:nvCxnSpPr>
        <p:spPr>
          <a:xfrm flipH="1" flipV="1">
            <a:off x="5230316" y="2362024"/>
            <a:ext cx="606092" cy="165172"/>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893AA93B-93EF-4EC9-0B27-FE240456C841}"/>
              </a:ext>
            </a:extLst>
          </p:cNvPr>
          <p:cNvSpPr txBox="1"/>
          <p:nvPr/>
        </p:nvSpPr>
        <p:spPr>
          <a:xfrm>
            <a:off x="441784" y="188640"/>
            <a:ext cx="4608512" cy="2380011"/>
          </a:xfrm>
          <a:prstGeom prst="rect">
            <a:avLst/>
          </a:prstGeom>
          <a:noFill/>
        </p:spPr>
        <p:txBody>
          <a:bodyPr wrap="square" rtlCol="0">
            <a:spAutoFit/>
          </a:bodyPr>
          <a:lstStyle/>
          <a:p>
            <a:pPr>
              <a:lnSpc>
                <a:spcPts val="3600"/>
              </a:lnSpc>
            </a:pPr>
            <a:r>
              <a:rPr lang="en-US" altLang="zh-CN" sz="2800" dirty="0">
                <a:solidFill>
                  <a:schemeClr val="bg1"/>
                </a:solidFill>
              </a:rPr>
              <a:t>It is said that with these words </a:t>
            </a:r>
            <a:r>
              <a:rPr lang="en-US" altLang="zh-CN" sz="2800" dirty="0" err="1">
                <a:solidFill>
                  <a:schemeClr val="bg1"/>
                </a:solidFill>
              </a:rPr>
              <a:t>Baizhang</a:t>
            </a:r>
            <a:r>
              <a:rPr lang="en-US" altLang="zh-CN" sz="2800" dirty="0">
                <a:solidFill>
                  <a:schemeClr val="bg1"/>
                </a:solidFill>
              </a:rPr>
              <a:t> suddenly had an intuitive, non-rational acquaintance with his own mind.</a:t>
            </a:r>
          </a:p>
        </p:txBody>
      </p:sp>
      <p:sp>
        <p:nvSpPr>
          <p:cNvPr id="2" name="文字方塊 1">
            <a:extLst>
              <a:ext uri="{FF2B5EF4-FFF2-40B4-BE49-F238E27FC236}">
                <a16:creationId xmlns:a16="http://schemas.microsoft.com/office/drawing/2014/main" id="{7ADEE4B9-5519-B4FB-5D90-D18FA2F56719}"/>
              </a:ext>
            </a:extLst>
          </p:cNvPr>
          <p:cNvSpPr txBox="1"/>
          <p:nvPr/>
        </p:nvSpPr>
        <p:spPr>
          <a:xfrm>
            <a:off x="441784" y="2608670"/>
            <a:ext cx="4608512" cy="4226670"/>
          </a:xfrm>
          <a:prstGeom prst="rect">
            <a:avLst/>
          </a:prstGeom>
          <a:noFill/>
        </p:spPr>
        <p:txBody>
          <a:bodyPr wrap="square" rtlCol="0">
            <a:spAutoFit/>
          </a:bodyPr>
          <a:lstStyle/>
          <a:p>
            <a:pPr>
              <a:lnSpc>
                <a:spcPts val="3600"/>
              </a:lnSpc>
            </a:pPr>
            <a:r>
              <a:rPr lang="en-US" altLang="zh-CN" sz="2800" dirty="0">
                <a:solidFill>
                  <a:schemeClr val="bg1"/>
                </a:solidFill>
              </a:rPr>
              <a:t>Among the other classic tales of </a:t>
            </a:r>
            <a:r>
              <a:rPr lang="en-US" altLang="zh-CN" sz="2800" dirty="0" err="1">
                <a:solidFill>
                  <a:schemeClr val="bg1"/>
                </a:solidFill>
              </a:rPr>
              <a:t>Huaihai's</a:t>
            </a:r>
            <a:r>
              <a:rPr lang="en-US" altLang="zh-CN" sz="2800" dirty="0">
                <a:solidFill>
                  <a:schemeClr val="bg1"/>
                </a:solidFill>
              </a:rPr>
              <a:t> apprenticeship under Mazu is the often repeated account of the day the two of them were walking together along a path when suddenly a flock of m</a:t>
            </a:r>
            <a:r>
              <a:rPr lang="en-US" altLang="zh-CN" sz="2800" u="sng" dirty="0">
                <a:solidFill>
                  <a:schemeClr val="bg1"/>
                </a:solidFill>
              </a:rPr>
              <a:t>i</a:t>
            </a:r>
            <a:r>
              <a:rPr lang="en-US" altLang="zh-CN" sz="2800" dirty="0">
                <a:solidFill>
                  <a:schemeClr val="bg1"/>
                </a:solidFill>
              </a:rPr>
              <a:t>gratory geese was heard passing overhead.</a:t>
            </a:r>
          </a:p>
        </p:txBody>
      </p:sp>
    </p:spTree>
    <p:extLst>
      <p:ext uri="{BB962C8B-B14F-4D97-AF65-F5344CB8AC3E}">
        <p14:creationId xmlns:p14="http://schemas.microsoft.com/office/powerpoint/2010/main" val="33878440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B62A5D5B-C982-7DBD-11AE-AFCA387C27C8}"/>
              </a:ext>
            </a:extLst>
          </p:cNvPr>
          <p:cNvPicPr>
            <a:picLocks noChangeAspect="1"/>
          </p:cNvPicPr>
          <p:nvPr/>
        </p:nvPicPr>
        <p:blipFill>
          <a:blip r:embed="rId3"/>
          <a:stretch>
            <a:fillRect/>
          </a:stretch>
        </p:blipFill>
        <p:spPr>
          <a:xfrm>
            <a:off x="6684729" y="0"/>
            <a:ext cx="5456787" cy="6858000"/>
          </a:xfrm>
          <a:prstGeom prst="rect">
            <a:avLst/>
          </a:prstGeom>
        </p:spPr>
      </p:pic>
      <p:sp>
        <p:nvSpPr>
          <p:cNvPr id="5" name="矩形 4">
            <a:extLst>
              <a:ext uri="{FF2B5EF4-FFF2-40B4-BE49-F238E27FC236}">
                <a16:creationId xmlns:a16="http://schemas.microsoft.com/office/drawing/2014/main" id="{A5BD7D60-728A-4681-3321-FD04B51A2FB8}"/>
              </a:ext>
            </a:extLst>
          </p:cNvPr>
          <p:cNvSpPr/>
          <p:nvPr/>
        </p:nvSpPr>
        <p:spPr>
          <a:xfrm>
            <a:off x="6814492" y="1412776"/>
            <a:ext cx="1152128" cy="122413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9F2A232A-50FC-6A0B-D78F-E1F5C6353490}"/>
              </a:ext>
            </a:extLst>
          </p:cNvPr>
          <p:cNvPicPr>
            <a:picLocks noChangeAspect="1"/>
          </p:cNvPicPr>
          <p:nvPr/>
        </p:nvPicPr>
        <p:blipFill>
          <a:blip r:embed="rId4"/>
          <a:stretch>
            <a:fillRect/>
          </a:stretch>
        </p:blipFill>
        <p:spPr>
          <a:xfrm>
            <a:off x="72008" y="0"/>
            <a:ext cx="6526460" cy="6858000"/>
          </a:xfrm>
          <a:prstGeom prst="rect">
            <a:avLst/>
          </a:prstGeom>
        </p:spPr>
      </p:pic>
    </p:spTree>
    <p:extLst>
      <p:ext uri="{BB962C8B-B14F-4D97-AF65-F5344CB8AC3E}">
        <p14:creationId xmlns:p14="http://schemas.microsoft.com/office/powerpoint/2010/main" val="795127735"/>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59D037F2-70B1-51BC-9380-7029A97F6BBA}"/>
              </a:ext>
            </a:extLst>
          </p:cNvPr>
          <p:cNvPicPr>
            <a:picLocks noChangeAspect="1"/>
          </p:cNvPicPr>
          <p:nvPr/>
        </p:nvPicPr>
        <p:blipFill>
          <a:blip r:embed="rId4"/>
          <a:stretch>
            <a:fillRect/>
          </a:stretch>
        </p:blipFill>
        <p:spPr>
          <a:xfrm>
            <a:off x="5518347" y="0"/>
            <a:ext cx="6623169" cy="6858000"/>
          </a:xfrm>
          <a:prstGeom prst="rect">
            <a:avLst/>
          </a:prstGeom>
        </p:spPr>
      </p:pic>
      <p:sp>
        <p:nvSpPr>
          <p:cNvPr id="5" name="矩形 4">
            <a:extLst>
              <a:ext uri="{FF2B5EF4-FFF2-40B4-BE49-F238E27FC236}">
                <a16:creationId xmlns:a16="http://schemas.microsoft.com/office/drawing/2014/main" id="{1F13E72D-5C54-5F37-ED9F-4E9B58B85154}"/>
              </a:ext>
            </a:extLst>
          </p:cNvPr>
          <p:cNvSpPr/>
          <p:nvPr/>
        </p:nvSpPr>
        <p:spPr>
          <a:xfrm>
            <a:off x="5662364" y="1412776"/>
            <a:ext cx="1440160" cy="122413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63138C6F-D9B5-613D-5B96-9C208810777D}"/>
              </a:ext>
            </a:extLst>
          </p:cNvPr>
          <p:cNvSpPr txBox="1"/>
          <p:nvPr/>
        </p:nvSpPr>
        <p:spPr>
          <a:xfrm>
            <a:off x="261764" y="63848"/>
            <a:ext cx="5256583" cy="6887655"/>
          </a:xfrm>
          <a:prstGeom prst="rect">
            <a:avLst/>
          </a:prstGeom>
          <a:noFill/>
        </p:spPr>
        <p:txBody>
          <a:bodyPr wrap="square" rtlCol="0">
            <a:spAutoFit/>
          </a:bodyPr>
          <a:lstStyle/>
          <a:p>
            <a:pPr>
              <a:lnSpc>
                <a:spcPts val="3800"/>
              </a:lnSpc>
            </a:pPr>
            <a:r>
              <a:rPr lang="en-US" altLang="zh-CN" sz="2800" dirty="0">
                <a:solidFill>
                  <a:schemeClr val="bg1"/>
                </a:solidFill>
              </a:rPr>
              <a:t>The legends say that this exchange, in the typical harsh style of </a:t>
            </a:r>
            <a:r>
              <a:rPr lang="en-US" altLang="zh-CN" sz="2800" dirty="0" err="1">
                <a:solidFill>
                  <a:schemeClr val="bg1"/>
                </a:solidFill>
              </a:rPr>
              <a:t>Mazu</a:t>
            </a:r>
            <a:r>
              <a:rPr lang="en-US" altLang="zh-CN" sz="2800" dirty="0">
                <a:solidFill>
                  <a:schemeClr val="bg1"/>
                </a:solidFill>
              </a:rPr>
              <a:t>, caused </a:t>
            </a:r>
            <a:r>
              <a:rPr lang="en-US" altLang="zh-CN" sz="2800" dirty="0" err="1">
                <a:solidFill>
                  <a:schemeClr val="bg1"/>
                </a:solidFill>
              </a:rPr>
              <a:t>Baizhang</a:t>
            </a:r>
            <a:r>
              <a:rPr lang="en-US" altLang="zh-CN" sz="2800" dirty="0">
                <a:solidFill>
                  <a:schemeClr val="bg1"/>
                </a:solidFill>
              </a:rPr>
              <a:t> to confront his original nature. What </a:t>
            </a:r>
            <a:r>
              <a:rPr lang="en-US" altLang="zh-CN" sz="2800" dirty="0" err="1">
                <a:solidFill>
                  <a:schemeClr val="bg1"/>
                </a:solidFill>
              </a:rPr>
              <a:t>Mazu</a:t>
            </a:r>
            <a:r>
              <a:rPr lang="en-US" altLang="zh-CN" sz="2800" dirty="0">
                <a:solidFill>
                  <a:schemeClr val="bg1"/>
                </a:solidFill>
              </a:rPr>
              <a:t> had done was to give his pupil a vivid lesson in the concept of an indivisible unity which pervades the world; things do not come and go — they are there always, part of a permanent fabric. </a:t>
            </a:r>
            <a:r>
              <a:rPr lang="en-US" altLang="zh-CN" sz="2800" dirty="0" err="1">
                <a:solidFill>
                  <a:schemeClr val="bg1"/>
                </a:solidFill>
              </a:rPr>
              <a:t>Baizhang</a:t>
            </a:r>
            <a:r>
              <a:rPr lang="en-US" altLang="zh-CN" sz="2800" dirty="0">
                <a:solidFill>
                  <a:schemeClr val="bg1"/>
                </a:solidFill>
              </a:rPr>
              <a:t> was being invited to stop viewing the world as a fragmented collection of elements and see it rather as a unified whole</a:t>
            </a:r>
          </a:p>
        </p:txBody>
      </p:sp>
    </p:spTree>
    <p:extLst>
      <p:ext uri="{BB962C8B-B14F-4D97-AF65-F5344CB8AC3E}">
        <p14:creationId xmlns:p14="http://schemas.microsoft.com/office/powerpoint/2010/main" val="3173549689"/>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6D1C09FC-64F0-9D03-AFC4-90BD79FAA63E}"/>
              </a:ext>
            </a:extLst>
          </p:cNvPr>
          <p:cNvPicPr>
            <a:picLocks noChangeAspect="1"/>
          </p:cNvPicPr>
          <p:nvPr/>
        </p:nvPicPr>
        <p:blipFill>
          <a:blip r:embed="rId3"/>
          <a:stretch>
            <a:fillRect/>
          </a:stretch>
        </p:blipFill>
        <p:spPr>
          <a:xfrm>
            <a:off x="5228749" y="0"/>
            <a:ext cx="6912768" cy="6858000"/>
          </a:xfrm>
          <a:prstGeom prst="rect">
            <a:avLst/>
          </a:prstGeom>
        </p:spPr>
      </p:pic>
      <p:sp>
        <p:nvSpPr>
          <p:cNvPr id="12" name="矩形 11">
            <a:extLst>
              <a:ext uri="{FF2B5EF4-FFF2-40B4-BE49-F238E27FC236}">
                <a16:creationId xmlns:a16="http://schemas.microsoft.com/office/drawing/2014/main" id="{0553C66F-EA1D-FBFD-E10A-2C5C0B8AC826}"/>
              </a:ext>
            </a:extLst>
          </p:cNvPr>
          <p:cNvSpPr/>
          <p:nvPr/>
        </p:nvSpPr>
        <p:spPr>
          <a:xfrm>
            <a:off x="5374332" y="3432408"/>
            <a:ext cx="1512168" cy="644664"/>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文字方塊 12">
            <a:extLst>
              <a:ext uri="{FF2B5EF4-FFF2-40B4-BE49-F238E27FC236}">
                <a16:creationId xmlns:a16="http://schemas.microsoft.com/office/drawing/2014/main" id="{144793BE-7250-319A-3A22-38C48BDC6F7A}"/>
              </a:ext>
            </a:extLst>
          </p:cNvPr>
          <p:cNvSpPr txBox="1"/>
          <p:nvPr/>
        </p:nvSpPr>
        <p:spPr>
          <a:xfrm>
            <a:off x="547446" y="908720"/>
            <a:ext cx="4608512" cy="4549835"/>
          </a:xfrm>
          <a:prstGeom prst="rect">
            <a:avLst/>
          </a:prstGeom>
          <a:noFill/>
        </p:spPr>
        <p:txBody>
          <a:bodyPr wrap="square" rtlCol="0">
            <a:spAutoFit/>
          </a:bodyPr>
          <a:lstStyle/>
          <a:p>
            <a:pPr>
              <a:lnSpc>
                <a:spcPct val="150000"/>
              </a:lnSpc>
            </a:pPr>
            <a:r>
              <a:rPr lang="en-US" altLang="zh-CN" sz="2800" dirty="0">
                <a:solidFill>
                  <a:schemeClr val="bg1"/>
                </a:solidFill>
              </a:rPr>
              <a:t>As the founder of the </a:t>
            </a:r>
            <a:r>
              <a:rPr lang="en-US" altLang="zh-CN" sz="2800" dirty="0" err="1">
                <a:solidFill>
                  <a:schemeClr val="bg1"/>
                </a:solidFill>
              </a:rPr>
              <a:t>Linji</a:t>
            </a:r>
            <a:r>
              <a:rPr lang="en-US" altLang="zh-CN" sz="2800" dirty="0">
                <a:solidFill>
                  <a:schemeClr val="bg1"/>
                </a:solidFill>
              </a:rPr>
              <a:t> school (in Japanese, Rinzai), </a:t>
            </a:r>
            <a:r>
              <a:rPr lang="en-US" altLang="zh-CN" sz="2800" dirty="0" err="1">
                <a:solidFill>
                  <a:schemeClr val="bg1"/>
                </a:solidFill>
              </a:rPr>
              <a:t>Linji</a:t>
            </a:r>
            <a:r>
              <a:rPr lang="en-US" altLang="zh-CN" sz="2800" dirty="0">
                <a:solidFill>
                  <a:schemeClr val="bg1"/>
                </a:solidFill>
              </a:rPr>
              <a:t> plays a key role in the history of Zen. The story of </a:t>
            </a:r>
            <a:r>
              <a:rPr lang="en-US" altLang="zh-CN" sz="2800" dirty="0" err="1">
                <a:solidFill>
                  <a:schemeClr val="bg1"/>
                </a:solidFill>
              </a:rPr>
              <a:t>Linji’s</a:t>
            </a:r>
            <a:r>
              <a:rPr lang="en-US" altLang="zh-CN" sz="2800" dirty="0">
                <a:solidFill>
                  <a:schemeClr val="bg1"/>
                </a:solidFill>
              </a:rPr>
              <a:t> enlightenment under </a:t>
            </a:r>
            <a:r>
              <a:rPr lang="en-US" altLang="zh-CN" sz="2800" dirty="0" err="1">
                <a:solidFill>
                  <a:schemeClr val="bg1"/>
                </a:solidFill>
              </a:rPr>
              <a:t>Huangbo</a:t>
            </a:r>
            <a:r>
              <a:rPr lang="en-US" altLang="zh-CN" sz="2800" dirty="0">
                <a:solidFill>
                  <a:schemeClr val="bg1"/>
                </a:solidFill>
              </a:rPr>
              <a:t>—related in the lamp records—is a Chan classic.</a:t>
            </a:r>
          </a:p>
        </p:txBody>
      </p:sp>
    </p:spTree>
    <p:extLst>
      <p:ext uri="{BB962C8B-B14F-4D97-AF65-F5344CB8AC3E}">
        <p14:creationId xmlns:p14="http://schemas.microsoft.com/office/powerpoint/2010/main" val="3793961776"/>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1E47EE7-EFD8-F44D-D5DE-8448029241FC}"/>
              </a:ext>
            </a:extLst>
          </p:cNvPr>
          <p:cNvPicPr>
            <a:picLocks noChangeAspect="1"/>
          </p:cNvPicPr>
          <p:nvPr/>
        </p:nvPicPr>
        <p:blipFill>
          <a:blip r:embed="rId3"/>
          <a:stretch>
            <a:fillRect/>
          </a:stretch>
        </p:blipFill>
        <p:spPr>
          <a:xfrm>
            <a:off x="5228749" y="0"/>
            <a:ext cx="6912768" cy="6858000"/>
          </a:xfrm>
          <a:prstGeom prst="rect">
            <a:avLst/>
          </a:prstGeom>
        </p:spPr>
      </p:pic>
      <p:sp>
        <p:nvSpPr>
          <p:cNvPr id="5" name="矩形 4">
            <a:extLst>
              <a:ext uri="{FF2B5EF4-FFF2-40B4-BE49-F238E27FC236}">
                <a16:creationId xmlns:a16="http://schemas.microsoft.com/office/drawing/2014/main" id="{0DE73DCB-242B-2DA0-F09D-09361B77A9E8}"/>
              </a:ext>
            </a:extLst>
          </p:cNvPr>
          <p:cNvSpPr/>
          <p:nvPr/>
        </p:nvSpPr>
        <p:spPr>
          <a:xfrm>
            <a:off x="5374332" y="2708920"/>
            <a:ext cx="1512168" cy="1368152"/>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FD508B21-9E98-DFF6-D320-4DA8E133885F}"/>
              </a:ext>
            </a:extLst>
          </p:cNvPr>
          <p:cNvSpPr txBox="1"/>
          <p:nvPr/>
        </p:nvSpPr>
        <p:spPr>
          <a:xfrm>
            <a:off x="293360" y="472485"/>
            <a:ext cx="4935389" cy="5913029"/>
          </a:xfrm>
          <a:prstGeom prst="rect">
            <a:avLst/>
          </a:prstGeom>
          <a:noFill/>
        </p:spPr>
        <p:txBody>
          <a:bodyPr wrap="square" rtlCol="0">
            <a:spAutoFit/>
          </a:bodyPr>
          <a:lstStyle/>
          <a:p>
            <a:pPr>
              <a:lnSpc>
                <a:spcPts val="3800"/>
              </a:lnSpc>
            </a:pPr>
            <a:r>
              <a:rPr lang="en-US" altLang="zh-CN" sz="2800" dirty="0" err="1">
                <a:solidFill>
                  <a:schemeClr val="bg1"/>
                </a:solidFill>
              </a:rPr>
              <a:t>Linji</a:t>
            </a:r>
            <a:r>
              <a:rPr lang="en-US" altLang="zh-CN" sz="2800" dirty="0">
                <a:solidFill>
                  <a:schemeClr val="bg1"/>
                </a:solidFill>
              </a:rPr>
              <a:t> arrived at the monastery of </a:t>
            </a:r>
            <a:r>
              <a:rPr lang="en-US" altLang="zh-CN" sz="2800" dirty="0" err="1">
                <a:solidFill>
                  <a:schemeClr val="bg1"/>
                </a:solidFill>
              </a:rPr>
              <a:t>Huangbo</a:t>
            </a:r>
            <a:r>
              <a:rPr lang="en-US" altLang="zh-CN" sz="2800" dirty="0">
                <a:solidFill>
                  <a:schemeClr val="bg1"/>
                </a:solidFill>
              </a:rPr>
              <a:t> already a fully ordained monk. For three years he dutifully attended the master's sermons and </a:t>
            </a:r>
            <a:r>
              <a:rPr lang="en-US" altLang="zh-CN" sz="2800" dirty="0" err="1">
                <a:solidFill>
                  <a:schemeClr val="bg1"/>
                </a:solidFill>
              </a:rPr>
              <a:t>practised</a:t>
            </a:r>
            <a:r>
              <a:rPr lang="en-US" altLang="zh-CN" sz="2800" dirty="0">
                <a:solidFill>
                  <a:schemeClr val="bg1"/>
                </a:solidFill>
              </a:rPr>
              <a:t> all the observances of the mountain community, but his advancement was minimal.</a:t>
            </a:r>
          </a:p>
          <a:p>
            <a:pPr>
              <a:lnSpc>
                <a:spcPts val="3800"/>
              </a:lnSpc>
            </a:pPr>
            <a:r>
              <a:rPr lang="en-US" altLang="zh-CN" sz="2800" dirty="0">
                <a:solidFill>
                  <a:schemeClr val="bg1"/>
                </a:solidFill>
              </a:rPr>
              <a:t>Finally the head disciple suggested that he visit </a:t>
            </a:r>
            <a:r>
              <a:rPr lang="en-US" altLang="zh-CN" sz="2800" dirty="0" err="1">
                <a:solidFill>
                  <a:schemeClr val="bg1"/>
                </a:solidFill>
              </a:rPr>
              <a:t>Huangbo</a:t>
            </a:r>
            <a:r>
              <a:rPr lang="en-US" altLang="zh-CN" sz="2800" dirty="0">
                <a:solidFill>
                  <a:schemeClr val="bg1"/>
                </a:solidFill>
              </a:rPr>
              <a:t> for an interview to try to gain insight.</a:t>
            </a:r>
          </a:p>
        </p:txBody>
      </p:sp>
    </p:spTree>
    <p:extLst>
      <p:ext uri="{BB962C8B-B14F-4D97-AF65-F5344CB8AC3E}">
        <p14:creationId xmlns:p14="http://schemas.microsoft.com/office/powerpoint/2010/main" val="1683580849"/>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E35DE8F-CA67-CD72-A800-5F6D8D06BF20}"/>
              </a:ext>
            </a:extLst>
          </p:cNvPr>
          <p:cNvPicPr>
            <a:picLocks noChangeAspect="1"/>
          </p:cNvPicPr>
          <p:nvPr/>
        </p:nvPicPr>
        <p:blipFill>
          <a:blip r:embed="rId3"/>
          <a:stretch>
            <a:fillRect/>
          </a:stretch>
        </p:blipFill>
        <p:spPr>
          <a:xfrm>
            <a:off x="6886499" y="0"/>
            <a:ext cx="5255017" cy="6858000"/>
          </a:xfrm>
          <a:prstGeom prst="rect">
            <a:avLst/>
          </a:prstGeom>
        </p:spPr>
      </p:pic>
      <p:sp>
        <p:nvSpPr>
          <p:cNvPr id="5" name="矩形 4">
            <a:extLst>
              <a:ext uri="{FF2B5EF4-FFF2-40B4-BE49-F238E27FC236}">
                <a16:creationId xmlns:a16="http://schemas.microsoft.com/office/drawing/2014/main" id="{CD49D289-49E7-6A1F-F822-3FDE6122735D}"/>
              </a:ext>
            </a:extLst>
          </p:cNvPr>
          <p:cNvSpPr/>
          <p:nvPr/>
        </p:nvSpPr>
        <p:spPr>
          <a:xfrm>
            <a:off x="6958508" y="2780929"/>
            <a:ext cx="1152128" cy="122413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7583F88D-E96C-AF2F-C2A5-A7F211DBCE82}"/>
              </a:ext>
            </a:extLst>
          </p:cNvPr>
          <p:cNvPicPr>
            <a:picLocks noChangeAspect="1"/>
          </p:cNvPicPr>
          <p:nvPr/>
        </p:nvPicPr>
        <p:blipFill>
          <a:blip r:embed="rId4"/>
          <a:stretch>
            <a:fillRect/>
          </a:stretch>
        </p:blipFill>
        <p:spPr>
          <a:xfrm>
            <a:off x="47309" y="188640"/>
            <a:ext cx="6767184" cy="6552728"/>
          </a:xfrm>
          <a:prstGeom prst="rect">
            <a:avLst/>
          </a:prstGeom>
        </p:spPr>
      </p:pic>
    </p:spTree>
    <p:extLst>
      <p:ext uri="{BB962C8B-B14F-4D97-AF65-F5344CB8AC3E}">
        <p14:creationId xmlns:p14="http://schemas.microsoft.com/office/powerpoint/2010/main" val="2387205872"/>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C865A7EB-CF1F-3F83-708A-1831E0449D05}"/>
              </a:ext>
            </a:extLst>
          </p:cNvPr>
          <p:cNvPicPr>
            <a:picLocks noChangeAspect="1"/>
          </p:cNvPicPr>
          <p:nvPr/>
        </p:nvPicPr>
        <p:blipFill>
          <a:blip r:embed="rId3"/>
          <a:stretch>
            <a:fillRect/>
          </a:stretch>
        </p:blipFill>
        <p:spPr>
          <a:xfrm>
            <a:off x="5228749" y="0"/>
            <a:ext cx="6912768" cy="6858000"/>
          </a:xfrm>
          <a:prstGeom prst="rect">
            <a:avLst/>
          </a:prstGeom>
        </p:spPr>
      </p:pic>
      <p:sp>
        <p:nvSpPr>
          <p:cNvPr id="5" name="矩形 4">
            <a:extLst>
              <a:ext uri="{FF2B5EF4-FFF2-40B4-BE49-F238E27FC236}">
                <a16:creationId xmlns:a16="http://schemas.microsoft.com/office/drawing/2014/main" id="{447F1129-C052-6A68-166B-E4F9E8454D3C}"/>
              </a:ext>
            </a:extLst>
          </p:cNvPr>
          <p:cNvSpPr/>
          <p:nvPr/>
        </p:nvSpPr>
        <p:spPr>
          <a:xfrm>
            <a:off x="5374332" y="2708920"/>
            <a:ext cx="1512168" cy="1368152"/>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B5229B16-6643-F785-EB33-927E1D338240}"/>
              </a:ext>
            </a:extLst>
          </p:cNvPr>
          <p:cNvSpPr txBox="1"/>
          <p:nvPr/>
        </p:nvSpPr>
        <p:spPr>
          <a:xfrm>
            <a:off x="296044" y="228829"/>
            <a:ext cx="4935389" cy="6400342"/>
          </a:xfrm>
          <a:prstGeom prst="rect">
            <a:avLst/>
          </a:prstGeom>
          <a:noFill/>
        </p:spPr>
        <p:txBody>
          <a:bodyPr wrap="square" rtlCol="0">
            <a:spAutoFit/>
          </a:bodyPr>
          <a:lstStyle/>
          <a:p>
            <a:pPr>
              <a:lnSpc>
                <a:spcPts val="3800"/>
              </a:lnSpc>
            </a:pPr>
            <a:r>
              <a:rPr lang="en-US" altLang="zh-CN" sz="2800" dirty="0">
                <a:solidFill>
                  <a:schemeClr val="bg1"/>
                </a:solidFill>
              </a:rPr>
              <a:t>He was finally so </a:t>
            </a:r>
            <a:r>
              <a:rPr lang="en-US" altLang="zh-CN" sz="2800" dirty="0" err="1">
                <a:solidFill>
                  <a:schemeClr val="bg1"/>
                </a:solidFill>
              </a:rPr>
              <a:t>demoralised</a:t>
            </a:r>
            <a:r>
              <a:rPr lang="en-US" altLang="zh-CN" sz="2800" dirty="0">
                <a:solidFill>
                  <a:schemeClr val="bg1"/>
                </a:solidFill>
              </a:rPr>
              <a:t> that he announced plans to leave the monastery and seek enlightenment elsewhere. The head monk related this to </a:t>
            </a:r>
            <a:r>
              <a:rPr lang="en-US" altLang="zh-CN" sz="2800" dirty="0" err="1">
                <a:solidFill>
                  <a:schemeClr val="bg1"/>
                </a:solidFill>
              </a:rPr>
              <a:t>Huangbo</a:t>
            </a:r>
            <a:r>
              <a:rPr lang="en-US" altLang="zh-CN" sz="2800" dirty="0">
                <a:solidFill>
                  <a:schemeClr val="bg1"/>
                </a:solidFill>
              </a:rPr>
              <a:t> together with the opinion that this young novice showed significant promise.</a:t>
            </a:r>
          </a:p>
          <a:p>
            <a:pPr>
              <a:lnSpc>
                <a:spcPts val="3800"/>
              </a:lnSpc>
            </a:pPr>
            <a:r>
              <a:rPr lang="en-US" altLang="zh-CN" sz="2800" dirty="0">
                <a:solidFill>
                  <a:schemeClr val="bg1"/>
                </a:solidFill>
              </a:rPr>
              <a:t>So when </a:t>
            </a:r>
            <a:r>
              <a:rPr lang="en-US" altLang="zh-CN" sz="2800" dirty="0" err="1">
                <a:solidFill>
                  <a:schemeClr val="bg1"/>
                </a:solidFill>
              </a:rPr>
              <a:t>Linji</a:t>
            </a:r>
            <a:r>
              <a:rPr lang="en-US" altLang="zh-CN" sz="2800" dirty="0">
                <a:solidFill>
                  <a:schemeClr val="bg1"/>
                </a:solidFill>
              </a:rPr>
              <a:t> came to bid </a:t>
            </a:r>
            <a:r>
              <a:rPr lang="en-US" altLang="zh-CN" sz="2800" dirty="0" err="1">
                <a:solidFill>
                  <a:schemeClr val="bg1"/>
                </a:solidFill>
              </a:rPr>
              <a:t>Huangbo</a:t>
            </a:r>
            <a:r>
              <a:rPr lang="en-US" altLang="zh-CN" sz="2800" dirty="0">
                <a:solidFill>
                  <a:schemeClr val="bg1"/>
                </a:solidFill>
              </a:rPr>
              <a:t> farewell, the master sympathetically directed him to the monastery of a kindly nearby teacher, the master </a:t>
            </a:r>
            <a:r>
              <a:rPr lang="en-US" altLang="zh-CN" sz="2800" dirty="0" err="1">
                <a:solidFill>
                  <a:schemeClr val="bg1"/>
                </a:solidFill>
              </a:rPr>
              <a:t>Dayu</a:t>
            </a:r>
            <a:r>
              <a:rPr lang="en-US" altLang="zh-CN" sz="2800" dirty="0">
                <a:solidFill>
                  <a:schemeClr val="bg1"/>
                </a:solidFill>
              </a:rPr>
              <a:t>.</a:t>
            </a:r>
          </a:p>
        </p:txBody>
      </p:sp>
    </p:spTree>
    <p:extLst>
      <p:ext uri="{BB962C8B-B14F-4D97-AF65-F5344CB8AC3E}">
        <p14:creationId xmlns:p14="http://schemas.microsoft.com/office/powerpoint/2010/main" val="3793621271"/>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E694090-A25A-6BAE-9808-7D85C18D3CB0}"/>
              </a:ext>
            </a:extLst>
          </p:cNvPr>
          <p:cNvPicPr>
            <a:picLocks noChangeAspect="1"/>
          </p:cNvPicPr>
          <p:nvPr/>
        </p:nvPicPr>
        <p:blipFill>
          <a:blip r:embed="rId3"/>
          <a:stretch>
            <a:fillRect/>
          </a:stretch>
        </p:blipFill>
        <p:spPr>
          <a:xfrm>
            <a:off x="6454451" y="0"/>
            <a:ext cx="5687065" cy="6858000"/>
          </a:xfrm>
          <a:prstGeom prst="rect">
            <a:avLst/>
          </a:prstGeom>
        </p:spPr>
      </p:pic>
      <p:sp>
        <p:nvSpPr>
          <p:cNvPr id="5" name="矩形 4">
            <a:extLst>
              <a:ext uri="{FF2B5EF4-FFF2-40B4-BE49-F238E27FC236}">
                <a16:creationId xmlns:a16="http://schemas.microsoft.com/office/drawing/2014/main" id="{E8EFF612-EE7E-E865-4C8C-59E176B22653}"/>
              </a:ext>
            </a:extLst>
          </p:cNvPr>
          <p:cNvSpPr/>
          <p:nvPr/>
        </p:nvSpPr>
        <p:spPr>
          <a:xfrm>
            <a:off x="6526459" y="3459926"/>
            <a:ext cx="1262493" cy="61714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5D5CCBAA-A5F7-8350-2775-5AF2F76BFFAF}"/>
              </a:ext>
            </a:extLst>
          </p:cNvPr>
          <p:cNvSpPr txBox="1"/>
          <p:nvPr/>
        </p:nvSpPr>
        <p:spPr>
          <a:xfrm>
            <a:off x="490847" y="260648"/>
            <a:ext cx="5544616" cy="2501839"/>
          </a:xfrm>
          <a:prstGeom prst="rect">
            <a:avLst/>
          </a:prstGeom>
          <a:noFill/>
        </p:spPr>
        <p:txBody>
          <a:bodyPr wrap="square" rtlCol="0">
            <a:spAutoFit/>
          </a:bodyPr>
          <a:lstStyle/>
          <a:p>
            <a:pPr>
              <a:lnSpc>
                <a:spcPts val="3800"/>
              </a:lnSpc>
            </a:pPr>
            <a:r>
              <a:rPr lang="en-US" altLang="zh-CN" sz="2800" dirty="0">
                <a:solidFill>
                  <a:schemeClr val="bg1"/>
                </a:solidFill>
              </a:rPr>
              <a:t>Perhaps it was all planned, but when </a:t>
            </a:r>
            <a:r>
              <a:rPr lang="en-US" altLang="zh-CN" sz="2800" dirty="0" err="1">
                <a:solidFill>
                  <a:schemeClr val="bg1"/>
                </a:solidFill>
              </a:rPr>
              <a:t>Linji</a:t>
            </a:r>
            <a:r>
              <a:rPr lang="en-US" altLang="zh-CN" sz="2800" dirty="0">
                <a:solidFill>
                  <a:schemeClr val="bg1"/>
                </a:solidFill>
              </a:rPr>
              <a:t> arrived at the second monastery and related his unhappy treatment at the hands of </a:t>
            </a:r>
            <a:r>
              <a:rPr lang="en-US" altLang="zh-CN" sz="2800" dirty="0" err="1">
                <a:solidFill>
                  <a:schemeClr val="bg1"/>
                </a:solidFill>
              </a:rPr>
              <a:t>Huangbo</a:t>
            </a:r>
            <a:r>
              <a:rPr lang="en-US" altLang="zh-CN" sz="2800" dirty="0">
                <a:solidFill>
                  <a:schemeClr val="bg1"/>
                </a:solidFill>
              </a:rPr>
              <a:t>, the master Dayu listened patiently.</a:t>
            </a:r>
          </a:p>
        </p:txBody>
      </p:sp>
      <p:pic>
        <p:nvPicPr>
          <p:cNvPr id="8" name="圖片 7">
            <a:extLst>
              <a:ext uri="{FF2B5EF4-FFF2-40B4-BE49-F238E27FC236}">
                <a16:creationId xmlns:a16="http://schemas.microsoft.com/office/drawing/2014/main" id="{52FD6AC3-4E7E-3382-DCE5-935185CEA15F}"/>
              </a:ext>
            </a:extLst>
          </p:cNvPr>
          <p:cNvPicPr>
            <a:picLocks noChangeAspect="1"/>
          </p:cNvPicPr>
          <p:nvPr/>
        </p:nvPicPr>
        <p:blipFill>
          <a:blip r:embed="rId4"/>
          <a:stretch>
            <a:fillRect/>
          </a:stretch>
        </p:blipFill>
        <p:spPr>
          <a:xfrm>
            <a:off x="47309" y="2996952"/>
            <a:ext cx="6407142" cy="2861878"/>
          </a:xfrm>
          <a:prstGeom prst="rect">
            <a:avLst/>
          </a:prstGeom>
        </p:spPr>
      </p:pic>
    </p:spTree>
    <p:extLst>
      <p:ext uri="{BB962C8B-B14F-4D97-AF65-F5344CB8AC3E}">
        <p14:creationId xmlns:p14="http://schemas.microsoft.com/office/powerpoint/2010/main" val="3680426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3B08670-1CCA-0CB8-705A-0B50943FA6A0}"/>
              </a:ext>
            </a:extLst>
          </p:cNvPr>
          <p:cNvPicPr>
            <a:picLocks noChangeAspect="1"/>
          </p:cNvPicPr>
          <p:nvPr/>
        </p:nvPicPr>
        <p:blipFill>
          <a:blip r:embed="rId3"/>
          <a:stretch>
            <a:fillRect/>
          </a:stretch>
        </p:blipFill>
        <p:spPr>
          <a:xfrm>
            <a:off x="5228749" y="0"/>
            <a:ext cx="6912768" cy="6858000"/>
          </a:xfrm>
          <a:prstGeom prst="rect">
            <a:avLst/>
          </a:prstGeom>
        </p:spPr>
      </p:pic>
      <p:sp>
        <p:nvSpPr>
          <p:cNvPr id="5" name="矩形 4">
            <a:extLst>
              <a:ext uri="{FF2B5EF4-FFF2-40B4-BE49-F238E27FC236}">
                <a16:creationId xmlns:a16="http://schemas.microsoft.com/office/drawing/2014/main" id="{1770F3F5-E314-581E-A45D-B2458E43B346}"/>
              </a:ext>
            </a:extLst>
          </p:cNvPr>
          <p:cNvSpPr/>
          <p:nvPr/>
        </p:nvSpPr>
        <p:spPr>
          <a:xfrm>
            <a:off x="5374332" y="3432408"/>
            <a:ext cx="1512168" cy="644664"/>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A1D3D9DE-DF0C-B971-CA3A-B844DC78E00F}"/>
              </a:ext>
            </a:extLst>
          </p:cNvPr>
          <p:cNvSpPr txBox="1"/>
          <p:nvPr/>
        </p:nvSpPr>
        <p:spPr>
          <a:xfrm>
            <a:off x="220568" y="764704"/>
            <a:ext cx="4935389" cy="4938403"/>
          </a:xfrm>
          <a:prstGeom prst="rect">
            <a:avLst/>
          </a:prstGeom>
          <a:noFill/>
        </p:spPr>
        <p:txBody>
          <a:bodyPr wrap="square" rtlCol="0">
            <a:spAutoFit/>
          </a:bodyPr>
          <a:lstStyle/>
          <a:p>
            <a:pPr>
              <a:lnSpc>
                <a:spcPts val="3800"/>
              </a:lnSpc>
            </a:pPr>
            <a:r>
              <a:rPr lang="en-US" altLang="zh-CN" sz="2800" dirty="0" err="1">
                <a:solidFill>
                  <a:schemeClr val="bg1"/>
                </a:solidFill>
              </a:rPr>
              <a:t>Linji</a:t>
            </a:r>
            <a:r>
              <a:rPr lang="en-US" altLang="zh-CN" sz="2800" dirty="0">
                <a:solidFill>
                  <a:schemeClr val="bg1"/>
                </a:solidFill>
              </a:rPr>
              <a:t> suddenly understood that </a:t>
            </a:r>
            <a:r>
              <a:rPr lang="en-US" altLang="zh-CN" sz="2800" dirty="0" err="1">
                <a:solidFill>
                  <a:schemeClr val="bg1"/>
                </a:solidFill>
              </a:rPr>
              <a:t>Huangbo</a:t>
            </a:r>
            <a:r>
              <a:rPr lang="en-US" altLang="zh-CN" sz="2800" dirty="0">
                <a:solidFill>
                  <a:schemeClr val="bg1"/>
                </a:solidFill>
              </a:rPr>
              <a:t> was transmitting the wordless insight to him, the understanding that Chan ties not in the words produced in the abbot's room but rather in the </a:t>
            </a:r>
            <a:r>
              <a:rPr lang="en-US" altLang="zh-CN" sz="2800" dirty="0" err="1">
                <a:solidFill>
                  <a:schemeClr val="bg1"/>
                </a:solidFill>
              </a:rPr>
              <a:t>realisation</a:t>
            </a:r>
            <a:r>
              <a:rPr lang="en-US" altLang="zh-CN" sz="2800" dirty="0">
                <a:solidFill>
                  <a:schemeClr val="bg1"/>
                </a:solidFill>
              </a:rPr>
              <a:t> of his intuitive mind. It suddenly was all so obvious that the young monk could not contain his joy.</a:t>
            </a:r>
          </a:p>
        </p:txBody>
      </p:sp>
    </p:spTree>
    <p:extLst>
      <p:ext uri="{BB962C8B-B14F-4D97-AF65-F5344CB8AC3E}">
        <p14:creationId xmlns:p14="http://schemas.microsoft.com/office/powerpoint/2010/main" val="1839620554"/>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5CA64E6-A653-0B65-09CE-4016EAC50047}"/>
              </a:ext>
            </a:extLst>
          </p:cNvPr>
          <p:cNvPicPr>
            <a:picLocks noChangeAspect="1"/>
          </p:cNvPicPr>
          <p:nvPr/>
        </p:nvPicPr>
        <p:blipFill>
          <a:blip r:embed="rId3"/>
          <a:stretch>
            <a:fillRect/>
          </a:stretch>
        </p:blipFill>
        <p:spPr>
          <a:xfrm>
            <a:off x="7104873" y="0"/>
            <a:ext cx="5036643" cy="6858000"/>
          </a:xfrm>
          <a:prstGeom prst="rect">
            <a:avLst/>
          </a:prstGeom>
        </p:spPr>
      </p:pic>
      <p:sp>
        <p:nvSpPr>
          <p:cNvPr id="5" name="矩形 4">
            <a:extLst>
              <a:ext uri="{FF2B5EF4-FFF2-40B4-BE49-F238E27FC236}">
                <a16:creationId xmlns:a16="http://schemas.microsoft.com/office/drawing/2014/main" id="{5201C4AF-9A5C-5169-840A-816C45E3573C}"/>
              </a:ext>
            </a:extLst>
          </p:cNvPr>
          <p:cNvSpPr/>
          <p:nvPr/>
        </p:nvSpPr>
        <p:spPr>
          <a:xfrm>
            <a:off x="7174532" y="3399656"/>
            <a:ext cx="1152128" cy="644664"/>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8D3754D4-60AF-40C4-5C2F-459096C42802}"/>
              </a:ext>
            </a:extLst>
          </p:cNvPr>
          <p:cNvPicPr>
            <a:picLocks noChangeAspect="1"/>
          </p:cNvPicPr>
          <p:nvPr/>
        </p:nvPicPr>
        <p:blipFill>
          <a:blip r:embed="rId4"/>
          <a:stretch>
            <a:fillRect/>
          </a:stretch>
        </p:blipFill>
        <p:spPr>
          <a:xfrm>
            <a:off x="47308" y="26108"/>
            <a:ext cx="6983207" cy="6715260"/>
          </a:xfrm>
          <a:prstGeom prst="rect">
            <a:avLst/>
          </a:prstGeom>
        </p:spPr>
      </p:pic>
    </p:spTree>
    <p:extLst>
      <p:ext uri="{BB962C8B-B14F-4D97-AF65-F5344CB8AC3E}">
        <p14:creationId xmlns:p14="http://schemas.microsoft.com/office/powerpoint/2010/main" val="2129766540"/>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F2684FA-F2C0-4963-09CB-040576929153}"/>
              </a:ext>
            </a:extLst>
          </p:cNvPr>
          <p:cNvPicPr>
            <a:picLocks noChangeAspect="1"/>
          </p:cNvPicPr>
          <p:nvPr/>
        </p:nvPicPr>
        <p:blipFill>
          <a:blip r:embed="rId3"/>
          <a:stretch>
            <a:fillRect/>
          </a:stretch>
        </p:blipFill>
        <p:spPr>
          <a:xfrm>
            <a:off x="7102523" y="0"/>
            <a:ext cx="5038993" cy="6858000"/>
          </a:xfrm>
          <a:prstGeom prst="rect">
            <a:avLst/>
          </a:prstGeom>
        </p:spPr>
      </p:pic>
      <p:sp>
        <p:nvSpPr>
          <p:cNvPr id="5" name="矩形 4">
            <a:extLst>
              <a:ext uri="{FF2B5EF4-FFF2-40B4-BE49-F238E27FC236}">
                <a16:creationId xmlns:a16="http://schemas.microsoft.com/office/drawing/2014/main" id="{0C2ABE20-D076-E777-D181-DF13CCECC81E}"/>
              </a:ext>
            </a:extLst>
          </p:cNvPr>
          <p:cNvSpPr/>
          <p:nvPr/>
        </p:nvSpPr>
        <p:spPr>
          <a:xfrm>
            <a:off x="7174532" y="3475939"/>
            <a:ext cx="1152128" cy="529125"/>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文字方塊 6">
            <a:extLst>
              <a:ext uri="{FF2B5EF4-FFF2-40B4-BE49-F238E27FC236}">
                <a16:creationId xmlns:a16="http://schemas.microsoft.com/office/drawing/2014/main" id="{0845881A-0208-8716-172A-28602EEF167A}"/>
              </a:ext>
            </a:extLst>
          </p:cNvPr>
          <p:cNvSpPr txBox="1"/>
          <p:nvPr/>
        </p:nvSpPr>
        <p:spPr>
          <a:xfrm>
            <a:off x="307756" y="-15103"/>
            <a:ext cx="6407143" cy="1527213"/>
          </a:xfrm>
          <a:prstGeom prst="rect">
            <a:avLst/>
          </a:prstGeom>
          <a:noFill/>
        </p:spPr>
        <p:txBody>
          <a:bodyPr wrap="square" rtlCol="0">
            <a:spAutoFit/>
          </a:bodyPr>
          <a:lstStyle/>
          <a:p>
            <a:pPr>
              <a:lnSpc>
                <a:spcPts val="3800"/>
              </a:lnSpc>
            </a:pPr>
            <a:r>
              <a:rPr lang="en-US" altLang="zh-CN" sz="2800" dirty="0">
                <a:solidFill>
                  <a:schemeClr val="bg1"/>
                </a:solidFill>
              </a:rPr>
              <a:t>Thus the enlightened young novice trudged back up the mountain to </a:t>
            </a:r>
            <a:r>
              <a:rPr lang="en-US" altLang="zh-CN" sz="2800" dirty="0" err="1">
                <a:solidFill>
                  <a:schemeClr val="bg1"/>
                </a:solidFill>
              </a:rPr>
              <a:t>Huangbo’s</a:t>
            </a:r>
            <a:r>
              <a:rPr lang="en-US" altLang="zh-CN" sz="2800" dirty="0">
                <a:solidFill>
                  <a:schemeClr val="bg1"/>
                </a:solidFill>
              </a:rPr>
              <a:t> monastery.</a:t>
            </a:r>
          </a:p>
        </p:txBody>
      </p:sp>
      <p:pic>
        <p:nvPicPr>
          <p:cNvPr id="9" name="圖片 8">
            <a:extLst>
              <a:ext uri="{FF2B5EF4-FFF2-40B4-BE49-F238E27FC236}">
                <a16:creationId xmlns:a16="http://schemas.microsoft.com/office/drawing/2014/main" id="{240510F0-EF77-DEA7-A080-5F3A99224FDD}"/>
              </a:ext>
            </a:extLst>
          </p:cNvPr>
          <p:cNvPicPr>
            <a:picLocks noChangeAspect="1"/>
          </p:cNvPicPr>
          <p:nvPr/>
        </p:nvPicPr>
        <p:blipFill>
          <a:blip r:embed="rId4"/>
          <a:stretch>
            <a:fillRect/>
          </a:stretch>
        </p:blipFill>
        <p:spPr>
          <a:xfrm>
            <a:off x="-30298" y="1636298"/>
            <a:ext cx="7060813" cy="5105070"/>
          </a:xfrm>
          <a:prstGeom prst="rect">
            <a:avLst/>
          </a:prstGeom>
        </p:spPr>
      </p:pic>
    </p:spTree>
    <p:extLst>
      <p:ext uri="{BB962C8B-B14F-4D97-AF65-F5344CB8AC3E}">
        <p14:creationId xmlns:p14="http://schemas.microsoft.com/office/powerpoint/2010/main" val="2515015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1ED21FF-9D04-2225-53EC-9905F0A14457}"/>
              </a:ext>
            </a:extLst>
          </p:cNvPr>
          <p:cNvPicPr>
            <a:picLocks noChangeAspect="1"/>
          </p:cNvPicPr>
          <p:nvPr/>
        </p:nvPicPr>
        <p:blipFill>
          <a:blip r:embed="rId3"/>
          <a:stretch>
            <a:fillRect/>
          </a:stretch>
        </p:blipFill>
        <p:spPr>
          <a:xfrm>
            <a:off x="7102524" y="0"/>
            <a:ext cx="5038992" cy="6858000"/>
          </a:xfrm>
          <a:prstGeom prst="rect">
            <a:avLst/>
          </a:prstGeom>
        </p:spPr>
      </p:pic>
      <p:sp>
        <p:nvSpPr>
          <p:cNvPr id="5" name="矩形 4">
            <a:extLst>
              <a:ext uri="{FF2B5EF4-FFF2-40B4-BE49-F238E27FC236}">
                <a16:creationId xmlns:a16="http://schemas.microsoft.com/office/drawing/2014/main" id="{C4C0B142-D3FA-8962-9F2F-18BE73614AC9}"/>
              </a:ext>
            </a:extLst>
          </p:cNvPr>
          <p:cNvSpPr/>
          <p:nvPr/>
        </p:nvSpPr>
        <p:spPr>
          <a:xfrm>
            <a:off x="7246540" y="3432408"/>
            <a:ext cx="1080120" cy="57265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7" name="圖片 6">
            <a:extLst>
              <a:ext uri="{FF2B5EF4-FFF2-40B4-BE49-F238E27FC236}">
                <a16:creationId xmlns:a16="http://schemas.microsoft.com/office/drawing/2014/main" id="{32B77BC6-E8BD-511C-94BF-C39D18586BA1}"/>
              </a:ext>
            </a:extLst>
          </p:cNvPr>
          <p:cNvPicPr>
            <a:picLocks noChangeAspect="1"/>
          </p:cNvPicPr>
          <p:nvPr/>
        </p:nvPicPr>
        <p:blipFill>
          <a:blip r:embed="rId4"/>
          <a:stretch>
            <a:fillRect/>
          </a:stretch>
        </p:blipFill>
        <p:spPr>
          <a:xfrm>
            <a:off x="-26268" y="1336526"/>
            <a:ext cx="7056784" cy="4468738"/>
          </a:xfrm>
          <a:prstGeom prst="rect">
            <a:avLst/>
          </a:prstGeom>
        </p:spPr>
      </p:pic>
    </p:spTree>
    <p:extLst>
      <p:ext uri="{BB962C8B-B14F-4D97-AF65-F5344CB8AC3E}">
        <p14:creationId xmlns:p14="http://schemas.microsoft.com/office/powerpoint/2010/main" val="1009354445"/>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912AFB5-FBBA-B67E-5C87-218452E4F41B}"/>
              </a:ext>
            </a:extLst>
          </p:cNvPr>
          <p:cNvPicPr>
            <a:picLocks noChangeAspect="1"/>
          </p:cNvPicPr>
          <p:nvPr/>
        </p:nvPicPr>
        <p:blipFill>
          <a:blip r:embed="rId3"/>
          <a:stretch>
            <a:fillRect/>
          </a:stretch>
        </p:blipFill>
        <p:spPr>
          <a:xfrm>
            <a:off x="5228749" y="0"/>
            <a:ext cx="6912768" cy="6858000"/>
          </a:xfrm>
          <a:prstGeom prst="rect">
            <a:avLst/>
          </a:prstGeom>
        </p:spPr>
      </p:pic>
      <p:sp>
        <p:nvSpPr>
          <p:cNvPr id="5" name="矩形 4">
            <a:extLst>
              <a:ext uri="{FF2B5EF4-FFF2-40B4-BE49-F238E27FC236}">
                <a16:creationId xmlns:a16="http://schemas.microsoft.com/office/drawing/2014/main" id="{DD9FB13F-3EE6-47E2-1117-C4FDDABF5167}"/>
              </a:ext>
            </a:extLst>
          </p:cNvPr>
          <p:cNvSpPr/>
          <p:nvPr/>
        </p:nvSpPr>
        <p:spPr>
          <a:xfrm>
            <a:off x="5374332" y="3432408"/>
            <a:ext cx="1512168" cy="644664"/>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A313F5AA-88A4-E112-0268-97A24B4181D7}"/>
              </a:ext>
            </a:extLst>
          </p:cNvPr>
          <p:cNvSpPr txBox="1"/>
          <p:nvPr/>
        </p:nvSpPr>
        <p:spPr>
          <a:xfrm>
            <a:off x="75456" y="980728"/>
            <a:ext cx="5237956" cy="4451090"/>
          </a:xfrm>
          <a:prstGeom prst="rect">
            <a:avLst/>
          </a:prstGeom>
          <a:noFill/>
        </p:spPr>
        <p:txBody>
          <a:bodyPr wrap="square" rtlCol="0">
            <a:spAutoFit/>
          </a:bodyPr>
          <a:lstStyle/>
          <a:p>
            <a:pPr>
              <a:lnSpc>
                <a:spcPts val="3800"/>
              </a:lnSpc>
            </a:pPr>
            <a:r>
              <a:rPr lang="en-US" altLang="zh-CN" sz="2800" dirty="0">
                <a:solidFill>
                  <a:schemeClr val="bg1"/>
                </a:solidFill>
              </a:rPr>
              <a:t>This is a perfect example of "sudden" enlightenment that took many years to achieve. </a:t>
            </a:r>
            <a:r>
              <a:rPr lang="en-US" altLang="zh-CN" sz="2800" dirty="0" err="1">
                <a:solidFill>
                  <a:schemeClr val="bg1"/>
                </a:solidFill>
              </a:rPr>
              <a:t>Linji</a:t>
            </a:r>
            <a:r>
              <a:rPr lang="en-US" altLang="zh-CN" sz="2800" dirty="0">
                <a:solidFill>
                  <a:schemeClr val="bg1"/>
                </a:solidFill>
              </a:rPr>
              <a:t> had been a plodding, earnest young man until the moment of his "sudden" enlightenment, which occurred over a seemingly uncalculated remark by a teacher not even his own master</a:t>
            </a:r>
          </a:p>
        </p:txBody>
      </p:sp>
    </p:spTree>
    <p:extLst>
      <p:ext uri="{BB962C8B-B14F-4D97-AF65-F5344CB8AC3E}">
        <p14:creationId xmlns:p14="http://schemas.microsoft.com/office/powerpoint/2010/main" val="579962471"/>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72DD62FF-DCB6-0845-D0B8-7D3840B08B6B}"/>
              </a:ext>
            </a:extLst>
          </p:cNvPr>
          <p:cNvPicPr>
            <a:picLocks noChangeAspect="1"/>
          </p:cNvPicPr>
          <p:nvPr/>
        </p:nvPicPr>
        <p:blipFill>
          <a:blip r:embed="rId3"/>
          <a:stretch>
            <a:fillRect/>
          </a:stretch>
        </p:blipFill>
        <p:spPr>
          <a:xfrm>
            <a:off x="5228749" y="0"/>
            <a:ext cx="6912768" cy="6858000"/>
          </a:xfrm>
          <a:prstGeom prst="rect">
            <a:avLst/>
          </a:prstGeom>
        </p:spPr>
      </p:pic>
      <p:sp>
        <p:nvSpPr>
          <p:cNvPr id="7" name="矩形 6">
            <a:extLst>
              <a:ext uri="{FF2B5EF4-FFF2-40B4-BE49-F238E27FC236}">
                <a16:creationId xmlns:a16="http://schemas.microsoft.com/office/drawing/2014/main" id="{644023EA-72B5-1986-DA0F-DEF90615E0A6}"/>
              </a:ext>
            </a:extLst>
          </p:cNvPr>
          <p:cNvSpPr/>
          <p:nvPr/>
        </p:nvSpPr>
        <p:spPr>
          <a:xfrm>
            <a:off x="5374332" y="3432408"/>
            <a:ext cx="1512168" cy="644664"/>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文字方塊 7">
            <a:extLst>
              <a:ext uri="{FF2B5EF4-FFF2-40B4-BE49-F238E27FC236}">
                <a16:creationId xmlns:a16="http://schemas.microsoft.com/office/drawing/2014/main" id="{FB63D538-F7C5-8D9C-F19D-39A44506261A}"/>
              </a:ext>
            </a:extLst>
          </p:cNvPr>
          <p:cNvSpPr txBox="1"/>
          <p:nvPr/>
        </p:nvSpPr>
        <p:spPr>
          <a:xfrm>
            <a:off x="27012" y="1447111"/>
            <a:ext cx="5237956" cy="3963777"/>
          </a:xfrm>
          <a:prstGeom prst="rect">
            <a:avLst/>
          </a:prstGeom>
          <a:noFill/>
        </p:spPr>
        <p:txBody>
          <a:bodyPr wrap="square" rtlCol="0">
            <a:spAutoFit/>
          </a:bodyPr>
          <a:lstStyle/>
          <a:p>
            <a:pPr>
              <a:lnSpc>
                <a:spcPts val="3800"/>
              </a:lnSpc>
            </a:pPr>
            <a:r>
              <a:rPr lang="en-US" altLang="zh-CN" sz="2800" dirty="0">
                <a:solidFill>
                  <a:schemeClr val="bg1"/>
                </a:solidFill>
              </a:rPr>
              <a:t>In fact, all </a:t>
            </a:r>
            <a:r>
              <a:rPr lang="en-US" altLang="zh-CN" sz="2800" dirty="0" err="1">
                <a:solidFill>
                  <a:schemeClr val="bg1"/>
                </a:solidFill>
              </a:rPr>
              <a:t>Huangbo</a:t>
            </a:r>
            <a:r>
              <a:rPr lang="en-US" altLang="zh-CN" sz="2800" dirty="0">
                <a:solidFill>
                  <a:schemeClr val="bg1"/>
                </a:solidFill>
              </a:rPr>
              <a:t> had done was to assail him with a staff. But </a:t>
            </a:r>
            <a:r>
              <a:rPr lang="en-US" altLang="zh-CN" sz="2800" dirty="0" err="1">
                <a:solidFill>
                  <a:schemeClr val="bg1"/>
                </a:solidFill>
              </a:rPr>
              <a:t>Linji</a:t>
            </a:r>
            <a:r>
              <a:rPr lang="en-US" altLang="zh-CN" sz="2800" dirty="0">
                <a:solidFill>
                  <a:schemeClr val="bg1"/>
                </a:solidFill>
              </a:rPr>
              <a:t> was transformed suddenly from a milksop to the founder of a school. Still, </a:t>
            </a:r>
            <a:r>
              <a:rPr lang="en-US" altLang="zh-CN" sz="2800" dirty="0" err="1">
                <a:solidFill>
                  <a:schemeClr val="bg1"/>
                </a:solidFill>
              </a:rPr>
              <a:t>Linji's</a:t>
            </a:r>
            <a:r>
              <a:rPr lang="en-US" altLang="zh-CN" sz="2800" dirty="0">
                <a:solidFill>
                  <a:schemeClr val="bg1"/>
                </a:solidFill>
              </a:rPr>
              <a:t> "sudden" enlightenment had come about at the end of a highly disciplined period of preparation.</a:t>
            </a:r>
          </a:p>
        </p:txBody>
      </p:sp>
    </p:spTree>
    <p:extLst>
      <p:ext uri="{BB962C8B-B14F-4D97-AF65-F5344CB8AC3E}">
        <p14:creationId xmlns:p14="http://schemas.microsoft.com/office/powerpoint/2010/main" val="3065095660"/>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054637A-721C-42AD-89F1-B2760A5394EA}"/>
              </a:ext>
            </a:extLst>
          </p:cNvPr>
          <p:cNvSpPr txBox="1"/>
          <p:nvPr/>
        </p:nvSpPr>
        <p:spPr>
          <a:xfrm>
            <a:off x="-91142" y="238494"/>
            <a:ext cx="9919782" cy="6400342"/>
          </a:xfrm>
          <a:prstGeom prst="rect">
            <a:avLst/>
          </a:prstGeom>
          <a:noFill/>
        </p:spPr>
        <p:txBody>
          <a:bodyPr wrap="square" rtlCol="0">
            <a:spAutoFit/>
          </a:bodyPr>
          <a:lstStyle/>
          <a:p>
            <a:pPr marL="514350" indent="-514350">
              <a:lnSpc>
                <a:spcPts val="3800"/>
              </a:lnSpc>
              <a:buFont typeface="+mj-lt"/>
              <a:buAutoNum type="arabicPeriod" startAt="4"/>
            </a:pPr>
            <a:r>
              <a:rPr lang="en-US" altLang="zh-CN" sz="2800" b="1" dirty="0">
                <a:solidFill>
                  <a:schemeClr val="bg1"/>
                </a:solidFill>
              </a:rPr>
              <a:t>Song Dynasty Chan </a:t>
            </a:r>
            <a:r>
              <a:rPr lang="en-US" altLang="zh-CN" sz="2800" dirty="0">
                <a:solidFill>
                  <a:schemeClr val="bg1"/>
                </a:solidFill>
              </a:rPr>
              <a:t>(c. 950–1300). In this phase, Chan took its definitive shape including the picture of the “golden age” of the Chan of the Tang-Dynasty, and the use of </a:t>
            </a:r>
            <a:r>
              <a:rPr lang="en-US" altLang="zh-CN" sz="2800" dirty="0" err="1">
                <a:solidFill>
                  <a:schemeClr val="bg1"/>
                </a:solidFill>
              </a:rPr>
              <a:t>koans</a:t>
            </a:r>
            <a:r>
              <a:rPr lang="en-US" altLang="zh-CN" sz="2800" dirty="0">
                <a:solidFill>
                  <a:schemeClr val="bg1"/>
                </a:solidFill>
              </a:rPr>
              <a:t> (</a:t>
            </a:r>
            <a:r>
              <a:rPr lang="zh-CN" altLang="en-US" dirty="0">
                <a:solidFill>
                  <a:schemeClr val="bg1"/>
                </a:solidFill>
              </a:rPr>
              <a:t>公案</a:t>
            </a:r>
            <a:r>
              <a:rPr lang="en-US" altLang="zh-CN" dirty="0">
                <a:solidFill>
                  <a:schemeClr val="bg1"/>
                </a:solidFill>
              </a:rPr>
              <a:t>; </a:t>
            </a:r>
            <a:r>
              <a:rPr lang="en-US" altLang="zh-CN" sz="2800" dirty="0">
                <a:solidFill>
                  <a:schemeClr val="bg1"/>
                </a:solidFill>
              </a:rPr>
              <a:t>encounter dialogues) for individual study and meditation. Prime figures are </a:t>
            </a:r>
            <a:r>
              <a:rPr lang="en-US" altLang="zh-CN" sz="2800" dirty="0" err="1">
                <a:solidFill>
                  <a:schemeClr val="bg1"/>
                </a:solidFill>
              </a:rPr>
              <a:t>Dahui</a:t>
            </a:r>
            <a:r>
              <a:rPr lang="en-US" altLang="zh-CN" sz="2800" dirty="0">
                <a:solidFill>
                  <a:schemeClr val="bg1"/>
                </a:solidFill>
              </a:rPr>
              <a:t> </a:t>
            </a:r>
            <a:r>
              <a:rPr lang="en-US" altLang="zh-CN" sz="2800" dirty="0" err="1">
                <a:solidFill>
                  <a:schemeClr val="bg1"/>
                </a:solidFill>
              </a:rPr>
              <a:t>Zonggao</a:t>
            </a:r>
            <a:r>
              <a:rPr lang="en-US" altLang="zh-CN" sz="2800" dirty="0">
                <a:solidFill>
                  <a:schemeClr val="bg1"/>
                </a:solidFill>
              </a:rPr>
              <a:t> (1089–1163;</a:t>
            </a:r>
            <a:r>
              <a:rPr lang="zh-TW" altLang="en-US" dirty="0">
                <a:solidFill>
                  <a:schemeClr val="bg1"/>
                </a:solidFill>
              </a:rPr>
              <a:t>大慧宗杲</a:t>
            </a:r>
            <a:r>
              <a:rPr lang="en-US" altLang="zh-CN" sz="2800" dirty="0">
                <a:solidFill>
                  <a:schemeClr val="bg1"/>
                </a:solidFill>
              </a:rPr>
              <a:t>) who introduced the </a:t>
            </a:r>
            <a:r>
              <a:rPr lang="en-US" altLang="zh-CN" sz="2800" b="1" dirty="0">
                <a:solidFill>
                  <a:schemeClr val="bg1"/>
                </a:solidFill>
              </a:rPr>
              <a:t>Hua </a:t>
            </a:r>
            <a:r>
              <a:rPr lang="en-US" altLang="zh-CN" sz="2800" b="1" dirty="0" err="1">
                <a:solidFill>
                  <a:schemeClr val="bg1"/>
                </a:solidFill>
              </a:rPr>
              <a:t>Tou</a:t>
            </a:r>
            <a:r>
              <a:rPr lang="en-US" altLang="zh-CN" sz="2800" b="1" dirty="0">
                <a:solidFill>
                  <a:schemeClr val="bg1"/>
                </a:solidFill>
              </a:rPr>
              <a:t> </a:t>
            </a:r>
            <a:r>
              <a:rPr lang="en-US" altLang="zh-CN" sz="2800" dirty="0">
                <a:solidFill>
                  <a:schemeClr val="bg1"/>
                </a:solidFill>
              </a:rPr>
              <a:t>(head of speech; </a:t>
            </a:r>
            <a:r>
              <a:rPr lang="zh-CN" altLang="en-US" dirty="0">
                <a:solidFill>
                  <a:schemeClr val="bg1"/>
                </a:solidFill>
              </a:rPr>
              <a:t>話頭</a:t>
            </a:r>
            <a:r>
              <a:rPr lang="en-US" altLang="zh-CN" sz="2800" dirty="0">
                <a:solidFill>
                  <a:schemeClr val="bg1"/>
                </a:solidFill>
              </a:rPr>
              <a:t>) practice and Hongzhi </a:t>
            </a:r>
            <a:r>
              <a:rPr lang="en-US" altLang="zh-CN" sz="2800" dirty="0" err="1">
                <a:solidFill>
                  <a:schemeClr val="bg1"/>
                </a:solidFill>
              </a:rPr>
              <a:t>Zhengjue</a:t>
            </a:r>
            <a:r>
              <a:rPr lang="en-US" altLang="zh-CN" sz="2800" dirty="0">
                <a:solidFill>
                  <a:schemeClr val="bg1"/>
                </a:solidFill>
              </a:rPr>
              <a:t> (1091–1157;</a:t>
            </a:r>
            <a:r>
              <a:rPr lang="zh-CN" altLang="en-US" dirty="0">
                <a:solidFill>
                  <a:schemeClr val="bg1"/>
                </a:solidFill>
              </a:rPr>
              <a:t>宏智正覺</a:t>
            </a:r>
            <a:r>
              <a:rPr lang="en-US" altLang="zh-CN" sz="2800" dirty="0">
                <a:solidFill>
                  <a:schemeClr val="bg1"/>
                </a:solidFill>
              </a:rPr>
              <a:t>) who </a:t>
            </a:r>
            <a:r>
              <a:rPr lang="en-US" altLang="zh-CN" sz="2800" dirty="0" err="1">
                <a:solidFill>
                  <a:schemeClr val="bg1"/>
                </a:solidFill>
              </a:rPr>
              <a:t>emphasised</a:t>
            </a:r>
            <a:r>
              <a:rPr lang="en-US" altLang="zh-CN" sz="2800" dirty="0">
                <a:solidFill>
                  <a:schemeClr val="bg1"/>
                </a:solidFill>
              </a:rPr>
              <a:t> </a:t>
            </a:r>
            <a:r>
              <a:rPr lang="en-US" altLang="zh-CN" sz="2800" b="1" dirty="0">
                <a:solidFill>
                  <a:schemeClr val="bg1"/>
                </a:solidFill>
              </a:rPr>
              <a:t>Silent Illumination </a:t>
            </a:r>
            <a:r>
              <a:rPr lang="en-US" altLang="zh-CN" sz="2800" dirty="0">
                <a:solidFill>
                  <a:schemeClr val="bg1"/>
                </a:solidFill>
              </a:rPr>
              <a:t>(</a:t>
            </a:r>
            <a:r>
              <a:rPr lang="zh-CN" altLang="en-US" dirty="0">
                <a:solidFill>
                  <a:schemeClr val="bg1"/>
                </a:solidFill>
              </a:rPr>
              <a:t>默照</a:t>
            </a:r>
            <a:r>
              <a:rPr lang="en-US" altLang="zh-CN" sz="2800" dirty="0">
                <a:solidFill>
                  <a:schemeClr val="bg1"/>
                </a:solidFill>
              </a:rPr>
              <a:t>). Prime factions are the </a:t>
            </a:r>
            <a:r>
              <a:rPr lang="en-US" altLang="zh-CN" sz="2800" dirty="0" err="1">
                <a:solidFill>
                  <a:schemeClr val="bg1"/>
                </a:solidFill>
              </a:rPr>
              <a:t>Linji</a:t>
            </a:r>
            <a:r>
              <a:rPr lang="en-US" altLang="zh-CN" sz="2800" dirty="0">
                <a:solidFill>
                  <a:schemeClr val="bg1"/>
                </a:solidFill>
              </a:rPr>
              <a:t> school and the </a:t>
            </a:r>
            <a:r>
              <a:rPr lang="en-US" altLang="zh-CN" sz="2800" dirty="0" err="1">
                <a:solidFill>
                  <a:schemeClr val="bg1"/>
                </a:solidFill>
              </a:rPr>
              <a:t>Caodong</a:t>
            </a:r>
            <a:r>
              <a:rPr lang="en-US" altLang="zh-CN" sz="2800" dirty="0">
                <a:solidFill>
                  <a:schemeClr val="bg1"/>
                </a:solidFill>
              </a:rPr>
              <a:t> school. The classic </a:t>
            </a:r>
            <a:r>
              <a:rPr lang="en-US" altLang="zh-CN" sz="2800" dirty="0" err="1">
                <a:solidFill>
                  <a:schemeClr val="bg1"/>
                </a:solidFill>
              </a:rPr>
              <a:t>koan</a:t>
            </a:r>
            <a:r>
              <a:rPr lang="en-US" altLang="zh-CN" sz="2800" dirty="0">
                <a:solidFill>
                  <a:schemeClr val="bg1"/>
                </a:solidFill>
              </a:rPr>
              <a:t>-collections, such as the </a:t>
            </a:r>
            <a:r>
              <a:rPr lang="en-US" altLang="zh-CN" sz="2800" i="1" dirty="0">
                <a:solidFill>
                  <a:schemeClr val="bg1"/>
                </a:solidFill>
              </a:rPr>
              <a:t>Blue Cliff Record </a:t>
            </a:r>
            <a:r>
              <a:rPr lang="en-US" altLang="zh-CN" sz="2800" dirty="0">
                <a:solidFill>
                  <a:schemeClr val="bg1"/>
                </a:solidFill>
              </a:rPr>
              <a:t>(</a:t>
            </a:r>
            <a:r>
              <a:rPr lang="zh-CN" altLang="en-US" dirty="0">
                <a:solidFill>
                  <a:schemeClr val="bg1"/>
                </a:solidFill>
              </a:rPr>
              <a:t>碧岩錄</a:t>
            </a:r>
            <a:r>
              <a:rPr lang="en-US" altLang="zh-CN" sz="2800" dirty="0">
                <a:solidFill>
                  <a:schemeClr val="bg1"/>
                </a:solidFill>
              </a:rPr>
              <a:t>) were assembled in this period, which reflect the influence of the “liter</a:t>
            </a:r>
            <a:r>
              <a:rPr lang="en-US" altLang="zh-CN" sz="2800" u="sng" dirty="0">
                <a:solidFill>
                  <a:schemeClr val="bg1"/>
                </a:solidFill>
              </a:rPr>
              <a:t>a</a:t>
            </a:r>
            <a:r>
              <a:rPr lang="en-US" altLang="zh-CN" sz="2800" dirty="0">
                <a:solidFill>
                  <a:schemeClr val="bg1"/>
                </a:solidFill>
              </a:rPr>
              <a:t>ti” on the development of Chan. In this phase, Chan is transported to Japan and exerts a great influence on Korean </a:t>
            </a:r>
            <a:r>
              <a:rPr lang="en-US" altLang="zh-CN" sz="2800" dirty="0" err="1">
                <a:solidFill>
                  <a:schemeClr val="bg1"/>
                </a:solidFill>
              </a:rPr>
              <a:t>Seon</a:t>
            </a:r>
            <a:r>
              <a:rPr lang="en-US" altLang="zh-CN" sz="2800" dirty="0">
                <a:solidFill>
                  <a:schemeClr val="bg1"/>
                </a:solidFill>
              </a:rPr>
              <a:t> via </a:t>
            </a:r>
            <a:r>
              <a:rPr lang="en-US" altLang="zh-CN" sz="2800" dirty="0" err="1">
                <a:solidFill>
                  <a:schemeClr val="bg1"/>
                </a:solidFill>
              </a:rPr>
              <a:t>Jinul</a:t>
            </a:r>
            <a:r>
              <a:rPr lang="en-US" altLang="zh-CN" sz="2800" dirty="0">
                <a:solidFill>
                  <a:schemeClr val="bg1"/>
                </a:solidFill>
              </a:rPr>
              <a:t> (</a:t>
            </a:r>
            <a:r>
              <a:rPr lang="zh-CN" altLang="en-US" dirty="0">
                <a:solidFill>
                  <a:schemeClr val="bg1"/>
                </a:solidFill>
              </a:rPr>
              <a:t>知訥</a:t>
            </a:r>
            <a:r>
              <a:rPr lang="en-US" altLang="zh-CN" sz="2800" dirty="0">
                <a:solidFill>
                  <a:schemeClr val="bg1"/>
                </a:solidFill>
              </a:rPr>
              <a:t>).</a:t>
            </a:r>
          </a:p>
        </p:txBody>
      </p:sp>
      <p:pic>
        <p:nvPicPr>
          <p:cNvPr id="7" name="圖片 6">
            <a:extLst>
              <a:ext uri="{FF2B5EF4-FFF2-40B4-BE49-F238E27FC236}">
                <a16:creationId xmlns:a16="http://schemas.microsoft.com/office/drawing/2014/main" id="{03DD4364-99DF-4FCC-BB9C-43057514C09D}"/>
              </a:ext>
            </a:extLst>
          </p:cNvPr>
          <p:cNvPicPr>
            <a:picLocks noChangeAspect="1"/>
          </p:cNvPicPr>
          <p:nvPr/>
        </p:nvPicPr>
        <p:blipFill>
          <a:blip r:embed="rId3"/>
          <a:stretch>
            <a:fillRect/>
          </a:stretch>
        </p:blipFill>
        <p:spPr>
          <a:xfrm>
            <a:off x="9793087" y="-27384"/>
            <a:ext cx="2349997" cy="2145343"/>
          </a:xfrm>
          <a:prstGeom prst="rect">
            <a:avLst/>
          </a:prstGeom>
        </p:spPr>
      </p:pic>
      <p:pic>
        <p:nvPicPr>
          <p:cNvPr id="9" name="圖片 8">
            <a:extLst>
              <a:ext uri="{FF2B5EF4-FFF2-40B4-BE49-F238E27FC236}">
                <a16:creationId xmlns:a16="http://schemas.microsoft.com/office/drawing/2014/main" id="{286D8D35-03C0-4A5D-88E6-E3604013F5BE}"/>
              </a:ext>
            </a:extLst>
          </p:cNvPr>
          <p:cNvPicPr>
            <a:picLocks noChangeAspect="1"/>
          </p:cNvPicPr>
          <p:nvPr/>
        </p:nvPicPr>
        <p:blipFill>
          <a:blip r:embed="rId4"/>
          <a:stretch>
            <a:fillRect/>
          </a:stretch>
        </p:blipFill>
        <p:spPr>
          <a:xfrm>
            <a:off x="9919782" y="2132856"/>
            <a:ext cx="2223302" cy="2611619"/>
          </a:xfrm>
          <a:prstGeom prst="rect">
            <a:avLst/>
          </a:prstGeom>
        </p:spPr>
      </p:pic>
      <p:pic>
        <p:nvPicPr>
          <p:cNvPr id="11" name="圖片 10">
            <a:extLst>
              <a:ext uri="{FF2B5EF4-FFF2-40B4-BE49-F238E27FC236}">
                <a16:creationId xmlns:a16="http://schemas.microsoft.com/office/drawing/2014/main" id="{E883D0A5-0D89-4BF9-8C2D-ACE7A5C088CB}"/>
              </a:ext>
            </a:extLst>
          </p:cNvPr>
          <p:cNvPicPr>
            <a:picLocks noChangeAspect="1"/>
          </p:cNvPicPr>
          <p:nvPr/>
        </p:nvPicPr>
        <p:blipFill>
          <a:blip r:embed="rId5"/>
          <a:stretch>
            <a:fillRect/>
          </a:stretch>
        </p:blipFill>
        <p:spPr>
          <a:xfrm>
            <a:off x="10135806" y="4758113"/>
            <a:ext cx="2007278" cy="2199279"/>
          </a:xfrm>
          <a:prstGeom prst="rect">
            <a:avLst/>
          </a:prstGeom>
        </p:spPr>
      </p:pic>
    </p:spTree>
    <p:extLst>
      <p:ext uri="{BB962C8B-B14F-4D97-AF65-F5344CB8AC3E}">
        <p14:creationId xmlns:p14="http://schemas.microsoft.com/office/powerpoint/2010/main" val="1946860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2EA2891-B7AE-486F-A727-802DAE6EB71A}"/>
              </a:ext>
            </a:extLst>
          </p:cNvPr>
          <p:cNvSpPr txBox="1"/>
          <p:nvPr/>
        </p:nvSpPr>
        <p:spPr>
          <a:xfrm>
            <a:off x="586223" y="2172447"/>
            <a:ext cx="11016378" cy="1668277"/>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During the Song Dynasty, Chan was used by the government to strengthen its control over the country and Chan grew to become the largest sect in Chinese Buddhism. </a:t>
            </a:r>
          </a:p>
        </p:txBody>
      </p:sp>
      <p:sp>
        <p:nvSpPr>
          <p:cNvPr id="6" name="文字方塊 5">
            <a:extLst>
              <a:ext uri="{FF2B5EF4-FFF2-40B4-BE49-F238E27FC236}">
                <a16:creationId xmlns:a16="http://schemas.microsoft.com/office/drawing/2014/main" id="{BCF15201-0610-4801-9834-8208865B9C95}"/>
              </a:ext>
            </a:extLst>
          </p:cNvPr>
          <p:cNvSpPr txBox="1"/>
          <p:nvPr/>
        </p:nvSpPr>
        <p:spPr>
          <a:xfrm>
            <a:off x="621903" y="1196752"/>
            <a:ext cx="7344816" cy="591059"/>
          </a:xfrm>
          <a:prstGeom prst="rect">
            <a:avLst/>
          </a:prstGeom>
          <a:noFill/>
          <a:ln>
            <a:noFill/>
          </a:ln>
        </p:spPr>
        <p:txBody>
          <a:bodyPr wrap="square" rtlCol="0">
            <a:spAutoFit/>
          </a:bodyPr>
          <a:lstStyle/>
          <a:p>
            <a:pPr>
              <a:lnSpc>
                <a:spcPts val="4200"/>
              </a:lnSpc>
              <a:spcAft>
                <a:spcPts val="600"/>
              </a:spcAft>
            </a:pPr>
            <a:r>
              <a:rPr lang="en-US" altLang="zh-CN" sz="2800" b="1" dirty="0">
                <a:solidFill>
                  <a:schemeClr val="bg1"/>
                </a:solidFill>
              </a:rPr>
              <a:t>Literary Chan – Song dynasty (c. 960–1300)</a:t>
            </a:r>
          </a:p>
        </p:txBody>
      </p:sp>
      <p:sp>
        <p:nvSpPr>
          <p:cNvPr id="7" name="文字方塊 6">
            <a:extLst>
              <a:ext uri="{FF2B5EF4-FFF2-40B4-BE49-F238E27FC236}">
                <a16:creationId xmlns:a16="http://schemas.microsoft.com/office/drawing/2014/main" id="{BE62E7D6-524E-4805-9359-0C463D00AB36}"/>
              </a:ext>
            </a:extLst>
          </p:cNvPr>
          <p:cNvSpPr txBox="1"/>
          <p:nvPr/>
        </p:nvSpPr>
        <p:spPr>
          <a:xfrm>
            <a:off x="586223" y="4085340"/>
            <a:ext cx="11016378" cy="2206886"/>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In the Song dynasty (960–1279), Chinese Chan Buddhism reached something of a climax paradigm. Chan was described in written texts, </a:t>
            </a:r>
            <a:r>
              <a:rPr lang="en-US" altLang="zh-CN" sz="2800" dirty="0" err="1">
                <a:solidFill>
                  <a:schemeClr val="bg1"/>
                </a:solidFill>
              </a:rPr>
              <a:t>practised</a:t>
            </a:r>
            <a:r>
              <a:rPr lang="en-US" altLang="zh-CN" sz="2800" dirty="0">
                <a:solidFill>
                  <a:schemeClr val="bg1"/>
                </a:solidFill>
              </a:rPr>
              <a:t> by its adherents, and by extension understood as a religious entity by the Chinese population as a whole.</a:t>
            </a:r>
          </a:p>
        </p:txBody>
      </p:sp>
      <p:sp>
        <p:nvSpPr>
          <p:cNvPr id="2" name="矩形: 按鈕形 1">
            <a:extLst>
              <a:ext uri="{FF2B5EF4-FFF2-40B4-BE49-F238E27FC236}">
                <a16:creationId xmlns:a16="http://schemas.microsoft.com/office/drawing/2014/main" id="{42E940B1-A3E3-FDF2-4CAD-354B33C80A3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2423458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AFA2E2F-D264-4C30-9EE2-9628E853CEA7}"/>
              </a:ext>
            </a:extLst>
          </p:cNvPr>
          <p:cNvSpPr txBox="1"/>
          <p:nvPr/>
        </p:nvSpPr>
        <p:spPr>
          <a:xfrm>
            <a:off x="837828" y="1412776"/>
            <a:ext cx="7056784" cy="4361322"/>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 </a:t>
            </a:r>
            <a:r>
              <a:rPr lang="en-US" altLang="zh-CN" sz="2800" dirty="0" err="1">
                <a:solidFill>
                  <a:schemeClr val="bg1"/>
                </a:solidFill>
              </a:rPr>
              <a:t>Linji</a:t>
            </a:r>
            <a:r>
              <a:rPr lang="en-US" altLang="zh-CN" sz="2800" dirty="0">
                <a:solidFill>
                  <a:schemeClr val="bg1"/>
                </a:solidFill>
              </a:rPr>
              <a:t>-school became the dominant school within Chan, due to support from the liter</a:t>
            </a:r>
            <a:r>
              <a:rPr lang="en-US" altLang="zh-CN" sz="2800" u="sng" dirty="0">
                <a:solidFill>
                  <a:schemeClr val="bg1"/>
                </a:solidFill>
              </a:rPr>
              <a:t>a</a:t>
            </a:r>
            <a:r>
              <a:rPr lang="en-US" altLang="zh-CN" sz="2800" dirty="0">
                <a:solidFill>
                  <a:schemeClr val="bg1"/>
                </a:solidFill>
              </a:rPr>
              <a:t>ti and the court. Over the course of Song Dynasty, the Guiyang, </a:t>
            </a:r>
            <a:r>
              <a:rPr lang="en-US" altLang="zh-CN" sz="2800" dirty="0" err="1">
                <a:solidFill>
                  <a:schemeClr val="bg1"/>
                </a:solidFill>
              </a:rPr>
              <a:t>Fayan</a:t>
            </a:r>
            <a:r>
              <a:rPr lang="en-US" altLang="zh-CN" sz="2800" dirty="0">
                <a:solidFill>
                  <a:schemeClr val="bg1"/>
                </a:solidFill>
              </a:rPr>
              <a:t>, and </a:t>
            </a:r>
            <a:r>
              <a:rPr lang="en-US" altLang="zh-CN" sz="2800" dirty="0" err="1">
                <a:solidFill>
                  <a:schemeClr val="bg1"/>
                </a:solidFill>
              </a:rPr>
              <a:t>Yunmen</a:t>
            </a:r>
            <a:r>
              <a:rPr lang="en-US" altLang="zh-CN" sz="2800" dirty="0">
                <a:solidFill>
                  <a:schemeClr val="bg1"/>
                </a:solidFill>
              </a:rPr>
              <a:t> schools were gradually absorbed into the </a:t>
            </a:r>
            <a:r>
              <a:rPr lang="en-US" altLang="zh-CN" sz="2800" dirty="0" err="1">
                <a:solidFill>
                  <a:schemeClr val="bg1"/>
                </a:solidFill>
              </a:rPr>
              <a:t>Linji</a:t>
            </a:r>
            <a:r>
              <a:rPr lang="en-US" altLang="zh-CN" sz="2800" dirty="0">
                <a:solidFill>
                  <a:schemeClr val="bg1"/>
                </a:solidFill>
              </a:rPr>
              <a:t>. Song Chan was dominated by the </a:t>
            </a:r>
            <a:r>
              <a:rPr lang="en-US" altLang="zh-CN" sz="2800" dirty="0" err="1">
                <a:solidFill>
                  <a:schemeClr val="bg1"/>
                </a:solidFill>
              </a:rPr>
              <a:t>Linji</a:t>
            </a:r>
            <a:r>
              <a:rPr lang="en-US" altLang="zh-CN" sz="2800" dirty="0">
                <a:solidFill>
                  <a:schemeClr val="bg1"/>
                </a:solidFill>
              </a:rPr>
              <a:t> school of </a:t>
            </a:r>
            <a:r>
              <a:rPr lang="en-US" altLang="zh-CN" sz="2800" dirty="0" err="1">
                <a:solidFill>
                  <a:schemeClr val="bg1"/>
                </a:solidFill>
              </a:rPr>
              <a:t>Dahui</a:t>
            </a:r>
            <a:r>
              <a:rPr lang="en-US" altLang="zh-CN" sz="2800" dirty="0">
                <a:solidFill>
                  <a:schemeClr val="bg1"/>
                </a:solidFill>
              </a:rPr>
              <a:t> </a:t>
            </a:r>
            <a:r>
              <a:rPr lang="en-US" altLang="zh-CN" sz="2800" dirty="0" err="1">
                <a:solidFill>
                  <a:schemeClr val="bg1"/>
                </a:solidFill>
              </a:rPr>
              <a:t>Zonggao</a:t>
            </a:r>
            <a:r>
              <a:rPr lang="en-US" altLang="zh-CN" sz="2800" dirty="0">
                <a:solidFill>
                  <a:schemeClr val="bg1"/>
                </a:solidFill>
              </a:rPr>
              <a:t>, which in turn became strongly affiliated to the Imperial Court. </a:t>
            </a:r>
          </a:p>
        </p:txBody>
      </p:sp>
      <p:pic>
        <p:nvPicPr>
          <p:cNvPr id="6" name="圖片 5">
            <a:extLst>
              <a:ext uri="{FF2B5EF4-FFF2-40B4-BE49-F238E27FC236}">
                <a16:creationId xmlns:a16="http://schemas.microsoft.com/office/drawing/2014/main" id="{F798DAB5-8574-4AF9-B31E-1D5375D03F19}"/>
              </a:ext>
            </a:extLst>
          </p:cNvPr>
          <p:cNvPicPr>
            <a:picLocks noChangeAspect="1"/>
          </p:cNvPicPr>
          <p:nvPr/>
        </p:nvPicPr>
        <p:blipFill>
          <a:blip r:embed="rId3"/>
          <a:stretch>
            <a:fillRect/>
          </a:stretch>
        </p:blipFill>
        <p:spPr>
          <a:xfrm>
            <a:off x="8254652" y="1844824"/>
            <a:ext cx="3470595" cy="3168352"/>
          </a:xfrm>
          <a:prstGeom prst="rect">
            <a:avLst/>
          </a:prstGeom>
        </p:spPr>
      </p:pic>
      <p:sp>
        <p:nvSpPr>
          <p:cNvPr id="2" name="矩形: 按鈕形 1">
            <a:extLst>
              <a:ext uri="{FF2B5EF4-FFF2-40B4-BE49-F238E27FC236}">
                <a16:creationId xmlns:a16="http://schemas.microsoft.com/office/drawing/2014/main" id="{89499820-AB7B-97EA-E47F-93CB2EB48E8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3696810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F421E88-6509-4732-AEE4-D93E89F2FBA3}"/>
              </a:ext>
            </a:extLst>
          </p:cNvPr>
          <p:cNvSpPr txBox="1"/>
          <p:nvPr/>
        </p:nvSpPr>
        <p:spPr>
          <a:xfrm>
            <a:off x="339147" y="900566"/>
            <a:ext cx="3744416" cy="591059"/>
          </a:xfrm>
          <a:prstGeom prst="rect">
            <a:avLst/>
          </a:prstGeom>
          <a:noFill/>
        </p:spPr>
        <p:txBody>
          <a:bodyPr wrap="square" rtlCol="0">
            <a:spAutoFit/>
          </a:bodyPr>
          <a:lstStyle/>
          <a:p>
            <a:pPr>
              <a:lnSpc>
                <a:spcPts val="4200"/>
              </a:lnSpc>
              <a:spcAft>
                <a:spcPts val="600"/>
              </a:spcAft>
            </a:pPr>
            <a:r>
              <a:rPr lang="en-US" altLang="zh-CN" sz="2800" b="1" dirty="0" err="1">
                <a:solidFill>
                  <a:schemeClr val="bg1"/>
                </a:solidFill>
              </a:rPr>
              <a:t>Koan</a:t>
            </a:r>
            <a:r>
              <a:rPr lang="en-US" altLang="zh-CN" sz="2800" b="1" dirty="0">
                <a:solidFill>
                  <a:schemeClr val="bg1"/>
                </a:solidFill>
              </a:rPr>
              <a:t>-system </a:t>
            </a:r>
            <a:r>
              <a:rPr lang="en-US" altLang="zh-CN" sz="2800" dirty="0">
                <a:solidFill>
                  <a:schemeClr val="bg1"/>
                </a:solidFill>
              </a:rPr>
              <a:t>(</a:t>
            </a:r>
            <a:r>
              <a:rPr lang="zh-CN" altLang="en-US" sz="2800" dirty="0">
                <a:solidFill>
                  <a:schemeClr val="bg1"/>
                </a:solidFill>
              </a:rPr>
              <a:t>公案</a:t>
            </a:r>
            <a:r>
              <a:rPr lang="en-US" altLang="zh-CN" sz="2800" dirty="0">
                <a:solidFill>
                  <a:schemeClr val="bg1"/>
                </a:solidFill>
              </a:rPr>
              <a:t>)</a:t>
            </a:r>
          </a:p>
        </p:txBody>
      </p:sp>
      <p:sp>
        <p:nvSpPr>
          <p:cNvPr id="6" name="文字方塊 5">
            <a:extLst>
              <a:ext uri="{FF2B5EF4-FFF2-40B4-BE49-F238E27FC236}">
                <a16:creationId xmlns:a16="http://schemas.microsoft.com/office/drawing/2014/main" id="{EEC873AD-0A03-4CC3-8316-17D0CA3F09A2}"/>
              </a:ext>
            </a:extLst>
          </p:cNvPr>
          <p:cNvSpPr txBox="1"/>
          <p:nvPr/>
        </p:nvSpPr>
        <p:spPr>
          <a:xfrm>
            <a:off x="339147" y="1491625"/>
            <a:ext cx="11999069" cy="3378807"/>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 teaching styl</a:t>
            </a:r>
            <a:r>
              <a:rPr lang="en-US" altLang="zh-CN" sz="2800" b="1" dirty="0">
                <a:solidFill>
                  <a:schemeClr val="bg1"/>
                </a:solidFill>
              </a:rPr>
              <a:t>e</a:t>
            </a:r>
            <a:r>
              <a:rPr lang="en-US" altLang="zh-CN" sz="2800" dirty="0">
                <a:solidFill>
                  <a:schemeClr val="bg1"/>
                </a:solidFill>
              </a:rPr>
              <a:t>s and words of the classical masters were recorded in the so-called “encounter dialogues”. Snippets of these encounter dialogues were collected in texts as the </a:t>
            </a:r>
            <a:r>
              <a:rPr lang="en-US" altLang="zh-CN" sz="2800" i="1" dirty="0">
                <a:solidFill>
                  <a:schemeClr val="bg1"/>
                </a:solidFill>
              </a:rPr>
              <a:t>Blue Cliff Record </a:t>
            </a:r>
            <a:r>
              <a:rPr lang="en-US" altLang="zh-CN" sz="2800" dirty="0">
                <a:solidFill>
                  <a:schemeClr val="bg1"/>
                </a:solidFill>
              </a:rPr>
              <a:t>(1125; </a:t>
            </a:r>
            <a:r>
              <a:rPr lang="zh-CN" altLang="en-US" sz="2800" dirty="0">
                <a:solidFill>
                  <a:schemeClr val="bg1"/>
                </a:solidFill>
              </a:rPr>
              <a:t>碧岩錄</a:t>
            </a:r>
            <a:r>
              <a:rPr lang="en-US" altLang="zh-CN" sz="2800" dirty="0">
                <a:solidFill>
                  <a:schemeClr val="bg1"/>
                </a:solidFill>
              </a:rPr>
              <a:t>) of </a:t>
            </a:r>
            <a:r>
              <a:rPr lang="en-US" altLang="zh-CN" sz="2800" dirty="0" err="1">
                <a:solidFill>
                  <a:schemeClr val="bg1"/>
                </a:solidFill>
              </a:rPr>
              <a:t>Yuanwu</a:t>
            </a:r>
            <a:r>
              <a:rPr lang="en-US" altLang="zh-CN" sz="2800" dirty="0">
                <a:solidFill>
                  <a:schemeClr val="bg1"/>
                </a:solidFill>
              </a:rPr>
              <a:t> (</a:t>
            </a:r>
            <a:r>
              <a:rPr lang="zh-TW" altLang="en-US" sz="2800" dirty="0">
                <a:solidFill>
                  <a:schemeClr val="bg1"/>
                </a:solidFill>
              </a:rPr>
              <a:t>圜悟</a:t>
            </a:r>
            <a:r>
              <a:rPr lang="en-US" altLang="zh-CN" sz="2800" dirty="0">
                <a:solidFill>
                  <a:schemeClr val="bg1"/>
                </a:solidFill>
              </a:rPr>
              <a:t>), The </a:t>
            </a:r>
            <a:r>
              <a:rPr lang="en-US" altLang="zh-CN" sz="2800" i="1" dirty="0">
                <a:solidFill>
                  <a:schemeClr val="bg1"/>
                </a:solidFill>
              </a:rPr>
              <a:t>Gateless Gate </a:t>
            </a:r>
            <a:r>
              <a:rPr lang="en-US" altLang="zh-CN" sz="2800" dirty="0">
                <a:solidFill>
                  <a:schemeClr val="bg1"/>
                </a:solidFill>
              </a:rPr>
              <a:t>(1228; </a:t>
            </a:r>
            <a:r>
              <a:rPr lang="zh-CN" altLang="en-US" sz="2800" dirty="0">
                <a:solidFill>
                  <a:schemeClr val="bg1"/>
                </a:solidFill>
              </a:rPr>
              <a:t>無門關</a:t>
            </a:r>
            <a:r>
              <a:rPr lang="en-US" altLang="zh-CN" sz="2800" dirty="0">
                <a:solidFill>
                  <a:schemeClr val="bg1"/>
                </a:solidFill>
              </a:rPr>
              <a:t>) of </a:t>
            </a:r>
            <a:r>
              <a:rPr lang="en-US" altLang="zh-CN" sz="2800" dirty="0" err="1">
                <a:solidFill>
                  <a:schemeClr val="bg1"/>
                </a:solidFill>
              </a:rPr>
              <a:t>Wumen</a:t>
            </a:r>
            <a:r>
              <a:rPr lang="en-US" altLang="zh-CN" sz="2800" dirty="0">
                <a:solidFill>
                  <a:schemeClr val="bg1"/>
                </a:solidFill>
              </a:rPr>
              <a:t> (</a:t>
            </a:r>
            <a:r>
              <a:rPr lang="zh-CN" altLang="en-US" sz="2800" dirty="0">
                <a:solidFill>
                  <a:schemeClr val="bg1"/>
                </a:solidFill>
              </a:rPr>
              <a:t>無門慧開</a:t>
            </a:r>
            <a:r>
              <a:rPr lang="en-US" altLang="zh-CN" sz="2800" dirty="0">
                <a:solidFill>
                  <a:schemeClr val="bg1"/>
                </a:solidFill>
              </a:rPr>
              <a:t>), both of the </a:t>
            </a:r>
            <a:r>
              <a:rPr lang="en-US" altLang="zh-CN" sz="2800" dirty="0" err="1">
                <a:solidFill>
                  <a:schemeClr val="bg1"/>
                </a:solidFill>
              </a:rPr>
              <a:t>Linji</a:t>
            </a:r>
            <a:r>
              <a:rPr lang="en-US" altLang="zh-CN" sz="2800" dirty="0">
                <a:solidFill>
                  <a:schemeClr val="bg1"/>
                </a:solidFill>
              </a:rPr>
              <a:t> lineage, and the </a:t>
            </a:r>
            <a:r>
              <a:rPr lang="en-US" altLang="zh-CN" sz="2800" i="1" dirty="0">
                <a:solidFill>
                  <a:schemeClr val="bg1"/>
                </a:solidFill>
              </a:rPr>
              <a:t>Book of Equanimity </a:t>
            </a:r>
            <a:r>
              <a:rPr lang="en-US" altLang="zh-CN" sz="2800" dirty="0">
                <a:solidFill>
                  <a:schemeClr val="bg1"/>
                </a:solidFill>
              </a:rPr>
              <a:t>(1223; </a:t>
            </a:r>
            <a:r>
              <a:rPr lang="zh-TW" altLang="en-US" sz="2800" dirty="0">
                <a:solidFill>
                  <a:schemeClr val="bg1"/>
                </a:solidFill>
              </a:rPr>
              <a:t>從容錄</a:t>
            </a:r>
            <a:r>
              <a:rPr lang="en-US" altLang="zh-CN" sz="2800" dirty="0">
                <a:solidFill>
                  <a:schemeClr val="bg1"/>
                </a:solidFill>
              </a:rPr>
              <a:t>) by </a:t>
            </a:r>
            <a:r>
              <a:rPr lang="en-US" altLang="zh-CN" sz="2800" dirty="0" err="1">
                <a:solidFill>
                  <a:schemeClr val="bg1"/>
                </a:solidFill>
              </a:rPr>
              <a:t>Wansong</a:t>
            </a:r>
            <a:r>
              <a:rPr lang="en-US" altLang="zh-CN" sz="2800" dirty="0">
                <a:solidFill>
                  <a:schemeClr val="bg1"/>
                </a:solidFill>
              </a:rPr>
              <a:t> </a:t>
            </a:r>
            <a:r>
              <a:rPr lang="en-US" altLang="zh-CN" sz="2800" dirty="0" err="1">
                <a:solidFill>
                  <a:schemeClr val="bg1"/>
                </a:solidFill>
              </a:rPr>
              <a:t>Xingxiu</a:t>
            </a:r>
            <a:r>
              <a:rPr lang="en-US" altLang="zh-CN" sz="2800" dirty="0">
                <a:solidFill>
                  <a:schemeClr val="bg1"/>
                </a:solidFill>
              </a:rPr>
              <a:t> (</a:t>
            </a:r>
            <a:r>
              <a:rPr lang="zh-TW" altLang="en-US" sz="2800" dirty="0">
                <a:solidFill>
                  <a:schemeClr val="bg1"/>
                </a:solidFill>
              </a:rPr>
              <a:t>萬松行秀</a:t>
            </a:r>
            <a:r>
              <a:rPr lang="en-US" altLang="zh-CN" sz="2800" dirty="0">
                <a:solidFill>
                  <a:schemeClr val="bg1"/>
                </a:solidFill>
              </a:rPr>
              <a:t>) of the </a:t>
            </a:r>
            <a:r>
              <a:rPr lang="en-US" altLang="zh-CN" sz="2800" dirty="0" err="1">
                <a:solidFill>
                  <a:schemeClr val="bg1"/>
                </a:solidFill>
              </a:rPr>
              <a:t>Caodong</a:t>
            </a:r>
            <a:r>
              <a:rPr lang="en-US" altLang="zh-CN" sz="2800" dirty="0">
                <a:solidFill>
                  <a:schemeClr val="bg1"/>
                </a:solidFill>
              </a:rPr>
              <a:t> lineage. </a:t>
            </a:r>
          </a:p>
        </p:txBody>
      </p:sp>
      <p:pic>
        <p:nvPicPr>
          <p:cNvPr id="3" name="圖片 2">
            <a:extLst>
              <a:ext uri="{FF2B5EF4-FFF2-40B4-BE49-F238E27FC236}">
                <a16:creationId xmlns:a16="http://schemas.microsoft.com/office/drawing/2014/main" id="{9E76F58A-CEBF-4464-AF3E-E4C1E7C0B6E1}"/>
              </a:ext>
            </a:extLst>
          </p:cNvPr>
          <p:cNvPicPr>
            <a:picLocks noChangeAspect="1"/>
          </p:cNvPicPr>
          <p:nvPr/>
        </p:nvPicPr>
        <p:blipFill>
          <a:blip r:embed="rId3"/>
          <a:stretch>
            <a:fillRect/>
          </a:stretch>
        </p:blipFill>
        <p:spPr>
          <a:xfrm>
            <a:off x="3801353" y="4441983"/>
            <a:ext cx="2598556" cy="2397477"/>
          </a:xfrm>
          <a:prstGeom prst="rect">
            <a:avLst/>
          </a:prstGeom>
        </p:spPr>
      </p:pic>
      <p:pic>
        <p:nvPicPr>
          <p:cNvPr id="8" name="圖片 7">
            <a:extLst>
              <a:ext uri="{FF2B5EF4-FFF2-40B4-BE49-F238E27FC236}">
                <a16:creationId xmlns:a16="http://schemas.microsoft.com/office/drawing/2014/main" id="{C47A150A-35FE-44AD-9E79-3C9CABD8682C}"/>
              </a:ext>
            </a:extLst>
          </p:cNvPr>
          <p:cNvPicPr>
            <a:picLocks noChangeAspect="1"/>
          </p:cNvPicPr>
          <p:nvPr/>
        </p:nvPicPr>
        <p:blipFill>
          <a:blip r:embed="rId4"/>
          <a:stretch>
            <a:fillRect/>
          </a:stretch>
        </p:blipFill>
        <p:spPr>
          <a:xfrm>
            <a:off x="6726488" y="4432923"/>
            <a:ext cx="2598556" cy="2399624"/>
          </a:xfrm>
          <a:prstGeom prst="rect">
            <a:avLst/>
          </a:prstGeom>
        </p:spPr>
      </p:pic>
      <p:pic>
        <p:nvPicPr>
          <p:cNvPr id="10" name="圖片 9">
            <a:extLst>
              <a:ext uri="{FF2B5EF4-FFF2-40B4-BE49-F238E27FC236}">
                <a16:creationId xmlns:a16="http://schemas.microsoft.com/office/drawing/2014/main" id="{59994C82-3345-4565-B943-FA6296650279}"/>
              </a:ext>
            </a:extLst>
          </p:cNvPr>
          <p:cNvPicPr>
            <a:picLocks noChangeAspect="1"/>
          </p:cNvPicPr>
          <p:nvPr/>
        </p:nvPicPr>
        <p:blipFill>
          <a:blip r:embed="rId5"/>
          <a:stretch>
            <a:fillRect/>
          </a:stretch>
        </p:blipFill>
        <p:spPr>
          <a:xfrm>
            <a:off x="9665653" y="4432923"/>
            <a:ext cx="2045383" cy="2399624"/>
          </a:xfrm>
          <a:prstGeom prst="rect">
            <a:avLst/>
          </a:prstGeom>
        </p:spPr>
      </p:pic>
      <p:sp>
        <p:nvSpPr>
          <p:cNvPr id="2" name="矩形: 按鈕形 1">
            <a:extLst>
              <a:ext uri="{FF2B5EF4-FFF2-40B4-BE49-F238E27FC236}">
                <a16:creationId xmlns:a16="http://schemas.microsoft.com/office/drawing/2014/main" id="{D7267135-6BEF-0DAE-A832-FEF506B2685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9537499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ACB4910-8583-43E8-926A-F248B315501B}"/>
              </a:ext>
            </a:extLst>
          </p:cNvPr>
          <p:cNvSpPr txBox="1"/>
          <p:nvPr/>
        </p:nvSpPr>
        <p:spPr>
          <a:xfrm>
            <a:off x="909836" y="1286419"/>
            <a:ext cx="10801200" cy="1668277"/>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 recorded encounter dialogues and the </a:t>
            </a:r>
            <a:r>
              <a:rPr lang="en-US" altLang="zh-CN" sz="2800" dirty="0" err="1">
                <a:solidFill>
                  <a:schemeClr val="bg1"/>
                </a:solidFill>
              </a:rPr>
              <a:t>koan</a:t>
            </a:r>
            <a:r>
              <a:rPr lang="en-US" altLang="zh-CN" sz="2800" dirty="0">
                <a:solidFill>
                  <a:schemeClr val="bg1"/>
                </a:solidFill>
              </a:rPr>
              <a:t> collections which derived from this genre, mark a shift from solitary practice to the interaction between master and student: </a:t>
            </a:r>
          </a:p>
        </p:txBody>
      </p:sp>
      <p:sp>
        <p:nvSpPr>
          <p:cNvPr id="6" name="文字方塊 5">
            <a:extLst>
              <a:ext uri="{FF2B5EF4-FFF2-40B4-BE49-F238E27FC236}">
                <a16:creationId xmlns:a16="http://schemas.microsoft.com/office/drawing/2014/main" id="{CC3635C6-05F1-4EF6-A5E5-472DE2310709}"/>
              </a:ext>
            </a:extLst>
          </p:cNvPr>
          <p:cNvSpPr txBox="1"/>
          <p:nvPr/>
        </p:nvSpPr>
        <p:spPr>
          <a:xfrm>
            <a:off x="910006" y="3284984"/>
            <a:ext cx="10801200" cy="2745495"/>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 essence of enlightenment came to be identified with the interaction between masters and students. Whatever insight dhyana might bring, its verification was always interpersonal. In effect, enlightenment came to be understood not so much as an insight, but as a way of acting in the world with other people.</a:t>
            </a:r>
          </a:p>
        </p:txBody>
      </p:sp>
      <p:sp>
        <p:nvSpPr>
          <p:cNvPr id="2" name="矩形: 按鈕形 1">
            <a:extLst>
              <a:ext uri="{FF2B5EF4-FFF2-40B4-BE49-F238E27FC236}">
                <a16:creationId xmlns:a16="http://schemas.microsoft.com/office/drawing/2014/main" id="{48D05320-B86A-224C-969B-930071983E1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270582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4973ED8-B112-44C3-BE10-BEB84F5290E0}"/>
              </a:ext>
            </a:extLst>
          </p:cNvPr>
          <p:cNvSpPr txBox="1"/>
          <p:nvPr/>
        </p:nvSpPr>
        <p:spPr>
          <a:xfrm>
            <a:off x="909836" y="1124744"/>
            <a:ext cx="11016378" cy="2206886"/>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Previous events in Chan were interpreted through the lens of the Song dynasty configuration, and subsequent developments in China, Korea, Japan, and Vietnam were evaluated, even as they occurred, against what was known of the standards established during the Song. </a:t>
            </a:r>
          </a:p>
        </p:txBody>
      </p:sp>
      <p:sp>
        <p:nvSpPr>
          <p:cNvPr id="6" name="文字方塊 5">
            <a:extLst>
              <a:ext uri="{FF2B5EF4-FFF2-40B4-BE49-F238E27FC236}">
                <a16:creationId xmlns:a16="http://schemas.microsoft.com/office/drawing/2014/main" id="{5648495A-D895-4E7E-ACAF-4D5FAF5DD014}"/>
              </a:ext>
            </a:extLst>
          </p:cNvPr>
          <p:cNvSpPr txBox="1"/>
          <p:nvPr/>
        </p:nvSpPr>
        <p:spPr>
          <a:xfrm>
            <a:off x="909836" y="3526370"/>
            <a:ext cx="10801200" cy="2206886"/>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Thus the image of the great Tang dynasty masters – Mazu and his students, </a:t>
            </a:r>
            <a:r>
              <a:rPr lang="en-US" altLang="zh-CN" sz="2800" dirty="0" err="1">
                <a:solidFill>
                  <a:schemeClr val="bg1"/>
                </a:solidFill>
              </a:rPr>
              <a:t>Caoshan</a:t>
            </a:r>
            <a:r>
              <a:rPr lang="en-US" altLang="zh-CN" sz="2800" dirty="0">
                <a:solidFill>
                  <a:schemeClr val="bg1"/>
                </a:solidFill>
              </a:rPr>
              <a:t>, </a:t>
            </a:r>
            <a:r>
              <a:rPr lang="en-US" altLang="zh-CN" sz="2800" dirty="0" err="1">
                <a:solidFill>
                  <a:schemeClr val="bg1"/>
                </a:solidFill>
              </a:rPr>
              <a:t>Dongshan</a:t>
            </a:r>
            <a:r>
              <a:rPr lang="en-US" altLang="zh-CN" sz="2800" dirty="0">
                <a:solidFill>
                  <a:schemeClr val="bg1"/>
                </a:solidFill>
              </a:rPr>
              <a:t>, and their students, and of course </a:t>
            </a:r>
            <a:r>
              <a:rPr lang="en-US" altLang="zh-CN" sz="2800" dirty="0" err="1">
                <a:solidFill>
                  <a:schemeClr val="bg1"/>
                </a:solidFill>
              </a:rPr>
              <a:t>Linji</a:t>
            </a:r>
            <a:r>
              <a:rPr lang="en-US" altLang="zh-CN" sz="2800" dirty="0">
                <a:solidFill>
                  <a:schemeClr val="bg1"/>
                </a:solidFill>
              </a:rPr>
              <a:t> – was generated by Song dynasty authors and functioned within Song dynasty texts.</a:t>
            </a:r>
          </a:p>
        </p:txBody>
      </p:sp>
      <p:sp>
        <p:nvSpPr>
          <p:cNvPr id="2" name="矩形: 按鈕形 1">
            <a:extLst>
              <a:ext uri="{FF2B5EF4-FFF2-40B4-BE49-F238E27FC236}">
                <a16:creationId xmlns:a16="http://schemas.microsoft.com/office/drawing/2014/main" id="{F93D2730-9A82-27F3-EE44-4F209F0EBAE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227587223"/>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030ECC9-D7A2-4D01-B639-979EB8964611}"/>
              </a:ext>
            </a:extLst>
          </p:cNvPr>
          <p:cNvSpPr txBox="1"/>
          <p:nvPr/>
        </p:nvSpPr>
        <p:spPr>
          <a:xfrm>
            <a:off x="837828" y="2060848"/>
            <a:ext cx="10513168" cy="2206886"/>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There were dangers involved in such a literary approach, such as fixing specific meanings to the cases. </a:t>
            </a:r>
            <a:r>
              <a:rPr lang="en-US" altLang="zh-CN" sz="2800" dirty="0" err="1">
                <a:solidFill>
                  <a:schemeClr val="bg1"/>
                </a:solidFill>
              </a:rPr>
              <a:t>Dahui</a:t>
            </a:r>
            <a:r>
              <a:rPr lang="en-US" altLang="zh-CN" sz="2800" dirty="0">
                <a:solidFill>
                  <a:schemeClr val="bg1"/>
                </a:solidFill>
              </a:rPr>
              <a:t> </a:t>
            </a:r>
            <a:r>
              <a:rPr lang="en-US" altLang="zh-CN" sz="2800" dirty="0" err="1">
                <a:solidFill>
                  <a:schemeClr val="bg1"/>
                </a:solidFill>
              </a:rPr>
              <a:t>Zonggao</a:t>
            </a:r>
            <a:r>
              <a:rPr lang="en-US" altLang="zh-CN" sz="2800" dirty="0">
                <a:solidFill>
                  <a:schemeClr val="bg1"/>
                </a:solidFill>
              </a:rPr>
              <a:t> (</a:t>
            </a:r>
            <a:r>
              <a:rPr lang="zh-TW" altLang="en-US" sz="2800" dirty="0">
                <a:solidFill>
                  <a:schemeClr val="bg1"/>
                </a:solidFill>
              </a:rPr>
              <a:t>大慧宗杲</a:t>
            </a:r>
            <a:r>
              <a:rPr lang="en-US" altLang="zh-TW" sz="2800" dirty="0">
                <a:solidFill>
                  <a:schemeClr val="bg1"/>
                </a:solidFill>
              </a:rPr>
              <a:t>; 1089–1163</a:t>
            </a:r>
            <a:r>
              <a:rPr lang="en-US" altLang="zh-CN" sz="2800" dirty="0">
                <a:solidFill>
                  <a:schemeClr val="bg1"/>
                </a:solidFill>
              </a:rPr>
              <a:t>) is even said to have burned the woodblocks of the </a:t>
            </a:r>
            <a:r>
              <a:rPr lang="en-US" altLang="zh-CN" sz="2800" i="1" dirty="0">
                <a:solidFill>
                  <a:schemeClr val="bg1"/>
                </a:solidFill>
              </a:rPr>
              <a:t>Blue Cliff Record</a:t>
            </a:r>
            <a:r>
              <a:rPr lang="en-US" altLang="zh-CN" sz="2800" dirty="0">
                <a:solidFill>
                  <a:schemeClr val="bg1"/>
                </a:solidFill>
              </a:rPr>
              <a:t>, for the hindrance it had become to study of Chan by his students.</a:t>
            </a:r>
          </a:p>
        </p:txBody>
      </p:sp>
      <p:sp>
        <p:nvSpPr>
          <p:cNvPr id="2" name="矩形: 按鈕形 1">
            <a:extLst>
              <a:ext uri="{FF2B5EF4-FFF2-40B4-BE49-F238E27FC236}">
                <a16:creationId xmlns:a16="http://schemas.microsoft.com/office/drawing/2014/main" id="{AF653067-D618-B366-61E5-731682088D1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110297576"/>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165C1D8-0452-65B4-CCFC-7A0CB495BC28}"/>
              </a:ext>
            </a:extLst>
          </p:cNvPr>
          <p:cNvSpPr txBox="1"/>
          <p:nvPr/>
        </p:nvSpPr>
        <p:spPr>
          <a:xfrm>
            <a:off x="261764" y="188640"/>
            <a:ext cx="10657184" cy="584071"/>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 </a:t>
            </a:r>
            <a:r>
              <a:rPr lang="en-US" altLang="zh-CN" sz="2800" i="1" u="sng" dirty="0">
                <a:solidFill>
                  <a:schemeClr val="bg1"/>
                </a:solidFill>
              </a:rPr>
              <a:t>Blue Cliff Record </a:t>
            </a:r>
            <a:r>
              <a:rPr lang="en-US" altLang="zh-CN" sz="2800" dirty="0">
                <a:solidFill>
                  <a:schemeClr val="bg1"/>
                </a:solidFill>
              </a:rPr>
              <a:t>(1125; </a:t>
            </a:r>
            <a:r>
              <a:rPr lang="zh-CN" altLang="en-US" sz="2800" dirty="0">
                <a:solidFill>
                  <a:schemeClr val="bg1"/>
                </a:solidFill>
              </a:rPr>
              <a:t>碧岩錄</a:t>
            </a:r>
            <a:r>
              <a:rPr lang="en-US" altLang="zh-CN" sz="2800" dirty="0">
                <a:solidFill>
                  <a:schemeClr val="bg1"/>
                </a:solidFill>
              </a:rPr>
              <a:t>) by </a:t>
            </a:r>
            <a:r>
              <a:rPr lang="en-US" altLang="zh-CN" sz="2800" dirty="0" err="1">
                <a:solidFill>
                  <a:schemeClr val="bg1"/>
                </a:solidFill>
              </a:rPr>
              <a:t>Yuanwu</a:t>
            </a:r>
            <a:r>
              <a:rPr lang="en-US" altLang="zh-CN" sz="2800" dirty="0">
                <a:solidFill>
                  <a:schemeClr val="bg1"/>
                </a:solidFill>
              </a:rPr>
              <a:t> (</a:t>
            </a:r>
            <a:r>
              <a:rPr lang="zh-TW" altLang="en-US" sz="2800" dirty="0">
                <a:solidFill>
                  <a:schemeClr val="bg1"/>
                </a:solidFill>
              </a:rPr>
              <a:t>圜悟</a:t>
            </a:r>
            <a:r>
              <a:rPr lang="en-US" altLang="zh-TW" sz="2800" dirty="0">
                <a:solidFill>
                  <a:schemeClr val="bg1"/>
                </a:solidFill>
              </a:rPr>
              <a:t>; 1063-1135)</a:t>
            </a:r>
            <a:endParaRPr lang="en-US" altLang="zh-CN" sz="2800" dirty="0">
              <a:solidFill>
                <a:schemeClr val="bg1"/>
              </a:solidFill>
            </a:endParaRPr>
          </a:p>
        </p:txBody>
      </p:sp>
      <p:pic>
        <p:nvPicPr>
          <p:cNvPr id="8" name="圖片 7">
            <a:extLst>
              <a:ext uri="{FF2B5EF4-FFF2-40B4-BE49-F238E27FC236}">
                <a16:creationId xmlns:a16="http://schemas.microsoft.com/office/drawing/2014/main" id="{38748E92-0C07-7B65-9BD8-0E7A9EB8B487}"/>
              </a:ext>
            </a:extLst>
          </p:cNvPr>
          <p:cNvPicPr>
            <a:picLocks noChangeAspect="1"/>
          </p:cNvPicPr>
          <p:nvPr/>
        </p:nvPicPr>
        <p:blipFill>
          <a:blip r:embed="rId3"/>
          <a:stretch>
            <a:fillRect/>
          </a:stretch>
        </p:blipFill>
        <p:spPr>
          <a:xfrm>
            <a:off x="1485900" y="1097360"/>
            <a:ext cx="9577064" cy="5760640"/>
          </a:xfrm>
          <a:prstGeom prst="rect">
            <a:avLst/>
          </a:prstGeom>
        </p:spPr>
      </p:pic>
    </p:spTree>
    <p:extLst>
      <p:ext uri="{BB962C8B-B14F-4D97-AF65-F5344CB8AC3E}">
        <p14:creationId xmlns:p14="http://schemas.microsoft.com/office/powerpoint/2010/main" val="1296955717"/>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A509CFB4-7BB8-549A-9F0D-DD64723C2FF6}"/>
              </a:ext>
            </a:extLst>
          </p:cNvPr>
          <p:cNvPicPr>
            <a:picLocks noChangeAspect="1"/>
          </p:cNvPicPr>
          <p:nvPr/>
        </p:nvPicPr>
        <p:blipFill>
          <a:blip r:embed="rId3"/>
          <a:stretch>
            <a:fillRect/>
          </a:stretch>
        </p:blipFill>
        <p:spPr>
          <a:xfrm>
            <a:off x="1629916" y="1772816"/>
            <a:ext cx="9202455" cy="3312368"/>
          </a:xfrm>
          <a:prstGeom prst="rect">
            <a:avLst/>
          </a:prstGeom>
        </p:spPr>
      </p:pic>
      <p:sp>
        <p:nvSpPr>
          <p:cNvPr id="8" name="圖說文字: 直線 7">
            <a:extLst>
              <a:ext uri="{FF2B5EF4-FFF2-40B4-BE49-F238E27FC236}">
                <a16:creationId xmlns:a16="http://schemas.microsoft.com/office/drawing/2014/main" id="{EC5CF432-707D-39D7-2A23-F123985D7D4A}"/>
              </a:ext>
            </a:extLst>
          </p:cNvPr>
          <p:cNvSpPr/>
          <p:nvPr/>
        </p:nvSpPr>
        <p:spPr>
          <a:xfrm>
            <a:off x="5878388" y="720080"/>
            <a:ext cx="2277988" cy="792088"/>
          </a:xfrm>
          <a:prstGeom prst="borderCallout1">
            <a:avLst>
              <a:gd name="adj1" fmla="val 37798"/>
              <a:gd name="adj2" fmla="val 102219"/>
              <a:gd name="adj3" fmla="val 229764"/>
              <a:gd name="adj4" fmla="val 202924"/>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nSpc>
                <a:spcPts val="2600"/>
              </a:lnSpc>
            </a:pPr>
            <a:r>
              <a:rPr lang="en-US" altLang="zh-TW" sz="2600" dirty="0">
                <a:solidFill>
                  <a:srgbClr val="C00000"/>
                </a:solidFill>
              </a:rPr>
              <a:t>This dull fellow speaks up.</a:t>
            </a:r>
            <a:endParaRPr lang="zh-TW" altLang="en-US" sz="2600" dirty="0">
              <a:solidFill>
                <a:srgbClr val="C00000"/>
              </a:solidFill>
            </a:endParaRPr>
          </a:p>
        </p:txBody>
      </p:sp>
      <p:sp>
        <p:nvSpPr>
          <p:cNvPr id="9" name="圖說文字: 直線 8">
            <a:extLst>
              <a:ext uri="{FF2B5EF4-FFF2-40B4-BE49-F238E27FC236}">
                <a16:creationId xmlns:a16="http://schemas.microsoft.com/office/drawing/2014/main" id="{58AA7700-DBE9-32B0-82B6-B6C73B1C2D9F}"/>
              </a:ext>
            </a:extLst>
          </p:cNvPr>
          <p:cNvSpPr/>
          <p:nvPr/>
        </p:nvSpPr>
        <p:spPr>
          <a:xfrm>
            <a:off x="9550796" y="58316"/>
            <a:ext cx="2494012" cy="1512168"/>
          </a:xfrm>
          <a:prstGeom prst="borderCallout1">
            <a:avLst>
              <a:gd name="adj1" fmla="val 98267"/>
              <a:gd name="adj2" fmla="val 82141"/>
              <a:gd name="adj3" fmla="val 189386"/>
              <a:gd name="adj4" fmla="val 46266"/>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nSpc>
                <a:spcPts val="2600"/>
              </a:lnSpc>
            </a:pPr>
            <a:r>
              <a:rPr lang="en-US" altLang="zh-TW" sz="2600" dirty="0">
                <a:solidFill>
                  <a:srgbClr val="C00000"/>
                </a:solidFill>
              </a:rPr>
              <a:t>What a donkey-tethering stake this is.</a:t>
            </a:r>
            <a:endParaRPr lang="zh-TW" altLang="en-US" sz="2600" dirty="0">
              <a:solidFill>
                <a:srgbClr val="C00000"/>
              </a:solidFill>
            </a:endParaRPr>
          </a:p>
        </p:txBody>
      </p:sp>
      <p:sp>
        <p:nvSpPr>
          <p:cNvPr id="10" name="圖說文字: 直線 9">
            <a:extLst>
              <a:ext uri="{FF2B5EF4-FFF2-40B4-BE49-F238E27FC236}">
                <a16:creationId xmlns:a16="http://schemas.microsoft.com/office/drawing/2014/main" id="{17B99F91-3D3F-874C-9527-A455F26B0341}"/>
              </a:ext>
            </a:extLst>
          </p:cNvPr>
          <p:cNvSpPr/>
          <p:nvPr/>
        </p:nvSpPr>
        <p:spPr>
          <a:xfrm>
            <a:off x="549796" y="116632"/>
            <a:ext cx="3934172" cy="1395536"/>
          </a:xfrm>
          <a:prstGeom prst="borderCallout1">
            <a:avLst>
              <a:gd name="adj1" fmla="val 37798"/>
              <a:gd name="adj2" fmla="val 102219"/>
              <a:gd name="adj3" fmla="val 231431"/>
              <a:gd name="adj4" fmla="val 200166"/>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nSpc>
                <a:spcPts val="2600"/>
              </a:lnSpc>
            </a:pPr>
            <a:r>
              <a:rPr lang="en-US" altLang="zh-TW" sz="2600" dirty="0">
                <a:solidFill>
                  <a:srgbClr val="C00000"/>
                </a:solidFill>
              </a:rPr>
              <a:t>Wu considered this answer rather extraordinary. The arrow has flown past Korea. Very clear.</a:t>
            </a:r>
            <a:endParaRPr lang="zh-TW" altLang="en-US" sz="2600" dirty="0">
              <a:solidFill>
                <a:srgbClr val="C00000"/>
              </a:solidFill>
            </a:endParaRPr>
          </a:p>
        </p:txBody>
      </p:sp>
      <p:sp>
        <p:nvSpPr>
          <p:cNvPr id="11" name="圖說文字: 直線 10">
            <a:extLst>
              <a:ext uri="{FF2B5EF4-FFF2-40B4-BE49-F238E27FC236}">
                <a16:creationId xmlns:a16="http://schemas.microsoft.com/office/drawing/2014/main" id="{9712DCC5-CA6C-D822-3BA2-630BB728D563}"/>
              </a:ext>
            </a:extLst>
          </p:cNvPr>
          <p:cNvSpPr/>
          <p:nvPr/>
        </p:nvSpPr>
        <p:spPr>
          <a:xfrm>
            <a:off x="7292280" y="5465998"/>
            <a:ext cx="4752528" cy="1439551"/>
          </a:xfrm>
          <a:prstGeom prst="borderCallout1">
            <a:avLst>
              <a:gd name="adj1" fmla="val 50653"/>
              <a:gd name="adj2" fmla="val -854"/>
              <a:gd name="adj3" fmla="val -117246"/>
              <a:gd name="adj4" fmla="val -25460"/>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gn="ctr">
              <a:lnSpc>
                <a:spcPts val="2600"/>
              </a:lnSpc>
            </a:pPr>
            <a:r>
              <a:rPr lang="en-US" altLang="zh-TW" sz="2600" dirty="0">
                <a:solidFill>
                  <a:srgbClr val="C00000"/>
                </a:solidFill>
              </a:rPr>
              <a:t>Wu is filled with embarrassment, forcing himself to be ast</a:t>
            </a:r>
            <a:r>
              <a:rPr lang="en-US" altLang="zh-TW" sz="2600" u="sng" dirty="0">
                <a:solidFill>
                  <a:srgbClr val="C00000"/>
                </a:solidFill>
              </a:rPr>
              <a:t>u</a:t>
            </a:r>
            <a:r>
              <a:rPr lang="en-US" altLang="zh-TW" sz="2600" dirty="0">
                <a:solidFill>
                  <a:srgbClr val="C00000"/>
                </a:solidFill>
              </a:rPr>
              <a:t>te. As</a:t>
            </a:r>
          </a:p>
          <a:p>
            <a:pPr>
              <a:lnSpc>
                <a:spcPts val="2600"/>
              </a:lnSpc>
            </a:pPr>
            <a:r>
              <a:rPr lang="en-US" altLang="zh-TW" sz="2600" dirty="0">
                <a:solidFill>
                  <a:srgbClr val="C00000"/>
                </a:solidFill>
              </a:rPr>
              <a:t>it turns out, he gropes without finding.</a:t>
            </a:r>
            <a:endParaRPr lang="zh-TW" altLang="en-US" sz="2600" dirty="0">
              <a:solidFill>
                <a:srgbClr val="C00000"/>
              </a:solidFill>
            </a:endParaRPr>
          </a:p>
        </p:txBody>
      </p:sp>
      <p:sp>
        <p:nvSpPr>
          <p:cNvPr id="12" name="圖說文字: 直線 11">
            <a:extLst>
              <a:ext uri="{FF2B5EF4-FFF2-40B4-BE49-F238E27FC236}">
                <a16:creationId xmlns:a16="http://schemas.microsoft.com/office/drawing/2014/main" id="{CEB4C214-C5A3-6E32-DC6E-AEE33A8A4DF1}"/>
              </a:ext>
            </a:extLst>
          </p:cNvPr>
          <p:cNvSpPr/>
          <p:nvPr/>
        </p:nvSpPr>
        <p:spPr>
          <a:xfrm>
            <a:off x="5678" y="5102561"/>
            <a:ext cx="2128294" cy="1638807"/>
          </a:xfrm>
          <a:prstGeom prst="borderCallout1">
            <a:avLst>
              <a:gd name="adj1" fmla="val 37798"/>
              <a:gd name="adj2" fmla="val 102219"/>
              <a:gd name="adj3" fmla="val -59576"/>
              <a:gd name="adj4" fmla="val 133614"/>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nSpc>
                <a:spcPts val="2600"/>
              </a:lnSpc>
            </a:pPr>
            <a:r>
              <a:rPr lang="en-US" altLang="zh-TW" sz="2600" dirty="0">
                <a:solidFill>
                  <a:srgbClr val="C00000"/>
                </a:solidFill>
              </a:rPr>
              <a:t>Bah! His second reply isn't worth half a cent.</a:t>
            </a:r>
            <a:endParaRPr lang="zh-TW" altLang="en-US" sz="2600" dirty="0">
              <a:solidFill>
                <a:srgbClr val="C00000"/>
              </a:solidFill>
            </a:endParaRPr>
          </a:p>
        </p:txBody>
      </p:sp>
      <p:sp>
        <p:nvSpPr>
          <p:cNvPr id="13" name="圖說文字: 直線 12">
            <a:extLst>
              <a:ext uri="{FF2B5EF4-FFF2-40B4-BE49-F238E27FC236}">
                <a16:creationId xmlns:a16="http://schemas.microsoft.com/office/drawing/2014/main" id="{3C362C64-A7BF-059A-856C-FCCB82E7F66C}"/>
              </a:ext>
            </a:extLst>
          </p:cNvPr>
          <p:cNvSpPr/>
          <p:nvPr/>
        </p:nvSpPr>
        <p:spPr>
          <a:xfrm>
            <a:off x="8871151" y="4704370"/>
            <a:ext cx="3312368" cy="761628"/>
          </a:xfrm>
          <a:prstGeom prst="borderCallout1">
            <a:avLst>
              <a:gd name="adj1" fmla="val 46651"/>
              <a:gd name="adj2" fmla="val 1656"/>
              <a:gd name="adj3" fmla="val -63700"/>
              <a:gd name="adj4" fmla="val -2573"/>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nSpc>
                <a:spcPts val="2600"/>
              </a:lnSpc>
            </a:pPr>
            <a:r>
              <a:rPr lang="en-US" altLang="zh-TW" sz="2600" dirty="0">
                <a:solidFill>
                  <a:srgbClr val="C00000"/>
                </a:solidFill>
              </a:rPr>
              <a:t>Too bad! Still, he's gotten somewhere.</a:t>
            </a:r>
            <a:endParaRPr lang="zh-TW" altLang="en-US" sz="2600" dirty="0">
              <a:solidFill>
                <a:srgbClr val="C00000"/>
              </a:solidFill>
            </a:endParaRPr>
          </a:p>
        </p:txBody>
      </p:sp>
      <p:sp>
        <p:nvSpPr>
          <p:cNvPr id="14" name="圖說文字: 直線 13">
            <a:extLst>
              <a:ext uri="{FF2B5EF4-FFF2-40B4-BE49-F238E27FC236}">
                <a16:creationId xmlns:a16="http://schemas.microsoft.com/office/drawing/2014/main" id="{1C216090-169F-4FCA-8A61-BEE978068B52}"/>
              </a:ext>
            </a:extLst>
          </p:cNvPr>
          <p:cNvSpPr/>
          <p:nvPr/>
        </p:nvSpPr>
        <p:spPr>
          <a:xfrm>
            <a:off x="2710037" y="5465998"/>
            <a:ext cx="4032447" cy="1356066"/>
          </a:xfrm>
          <a:prstGeom prst="borderCallout1">
            <a:avLst>
              <a:gd name="adj1" fmla="val -1618"/>
              <a:gd name="adj2" fmla="val 24972"/>
              <a:gd name="adj3" fmla="val -38933"/>
              <a:gd name="adj4" fmla="val 20950"/>
            </a:avLst>
          </a:prstGeom>
          <a:ln w="34925">
            <a:solidFill>
              <a:srgbClr val="00B0F0"/>
            </a:solidFill>
          </a:ln>
        </p:spPr>
        <p:style>
          <a:lnRef idx="2">
            <a:schemeClr val="accent4"/>
          </a:lnRef>
          <a:fillRef idx="1">
            <a:schemeClr val="lt1"/>
          </a:fillRef>
          <a:effectRef idx="0">
            <a:schemeClr val="accent4"/>
          </a:effectRef>
          <a:fontRef idx="minor">
            <a:schemeClr val="dk1"/>
          </a:fontRef>
        </p:style>
        <p:txBody>
          <a:bodyPr rtlCol="0" anchor="ctr"/>
          <a:lstStyle/>
          <a:p>
            <a:pPr>
              <a:lnSpc>
                <a:spcPts val="2600"/>
              </a:lnSpc>
            </a:pPr>
            <a:r>
              <a:rPr lang="en-US" altLang="zh-TW" sz="2600" dirty="0">
                <a:solidFill>
                  <a:srgbClr val="C00000"/>
                </a:solidFill>
              </a:rPr>
              <a:t>This wild fox spirit! He can't avoid embarrassment. He crosses from west to east, he crosses from east to west.</a:t>
            </a:r>
            <a:endParaRPr lang="zh-TW" altLang="en-US" sz="2600" dirty="0">
              <a:solidFill>
                <a:srgbClr val="C00000"/>
              </a:solidFill>
            </a:endParaRPr>
          </a:p>
        </p:txBody>
      </p:sp>
    </p:spTree>
    <p:extLst>
      <p:ext uri="{BB962C8B-B14F-4D97-AF65-F5344CB8AC3E}">
        <p14:creationId xmlns:p14="http://schemas.microsoft.com/office/powerpoint/2010/main" val="37658786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2B20D120-B17D-05AB-EA34-594385B56FB0}"/>
              </a:ext>
            </a:extLst>
          </p:cNvPr>
          <p:cNvSpPr txBox="1"/>
          <p:nvPr/>
        </p:nvSpPr>
        <p:spPr>
          <a:xfrm>
            <a:off x="261764" y="20608"/>
            <a:ext cx="10657184" cy="584071"/>
          </a:xfrm>
          <a:prstGeom prst="rect">
            <a:avLst/>
          </a:prstGeom>
          <a:noFill/>
        </p:spPr>
        <p:txBody>
          <a:bodyPr wrap="square" rtlCol="0">
            <a:spAutoFit/>
          </a:bodyPr>
          <a:lstStyle/>
          <a:p>
            <a:pPr>
              <a:lnSpc>
                <a:spcPts val="4200"/>
              </a:lnSpc>
              <a:spcAft>
                <a:spcPts val="600"/>
              </a:spcAft>
            </a:pPr>
            <a:r>
              <a:rPr lang="en-US" altLang="zh-CN" sz="2800" i="1" dirty="0">
                <a:solidFill>
                  <a:schemeClr val="bg1"/>
                </a:solidFill>
              </a:rPr>
              <a:t>The Gateless Gate </a:t>
            </a:r>
            <a:r>
              <a:rPr lang="en-US" altLang="zh-CN" sz="2800" dirty="0">
                <a:solidFill>
                  <a:schemeClr val="bg1"/>
                </a:solidFill>
              </a:rPr>
              <a:t>(1228; </a:t>
            </a:r>
            <a:r>
              <a:rPr lang="zh-TW" altLang="en-US" sz="2800" dirty="0">
                <a:solidFill>
                  <a:schemeClr val="bg1"/>
                </a:solidFill>
              </a:rPr>
              <a:t>無門關</a:t>
            </a:r>
            <a:r>
              <a:rPr lang="en-US" altLang="zh-TW" sz="2800" dirty="0">
                <a:solidFill>
                  <a:schemeClr val="bg1"/>
                </a:solidFill>
              </a:rPr>
              <a:t>) by</a:t>
            </a:r>
            <a:r>
              <a:rPr lang="en-US" altLang="zh-CN" sz="2800" dirty="0">
                <a:solidFill>
                  <a:schemeClr val="bg1"/>
                </a:solidFill>
              </a:rPr>
              <a:t> </a:t>
            </a:r>
            <a:r>
              <a:rPr lang="en-US" altLang="zh-CN" sz="2800" dirty="0" err="1">
                <a:solidFill>
                  <a:schemeClr val="bg1"/>
                </a:solidFill>
              </a:rPr>
              <a:t>Wumen</a:t>
            </a:r>
            <a:r>
              <a:rPr lang="en-US" altLang="zh-CN" sz="2800" dirty="0">
                <a:solidFill>
                  <a:schemeClr val="bg1"/>
                </a:solidFill>
              </a:rPr>
              <a:t> (</a:t>
            </a:r>
            <a:r>
              <a:rPr lang="zh-TW" altLang="en-US" sz="2800" dirty="0">
                <a:solidFill>
                  <a:schemeClr val="bg1"/>
                </a:solidFill>
              </a:rPr>
              <a:t>無門慧開</a:t>
            </a:r>
            <a:r>
              <a:rPr lang="en-US" altLang="zh-TW" sz="2800" dirty="0">
                <a:solidFill>
                  <a:schemeClr val="bg1"/>
                </a:solidFill>
              </a:rPr>
              <a:t>;</a:t>
            </a:r>
            <a:r>
              <a:rPr lang="zh-CN" altLang="en-US" sz="2800" dirty="0">
                <a:solidFill>
                  <a:schemeClr val="bg1"/>
                </a:solidFill>
              </a:rPr>
              <a:t> </a:t>
            </a:r>
            <a:r>
              <a:rPr lang="en-US" altLang="zh-CN" sz="2800" dirty="0">
                <a:solidFill>
                  <a:schemeClr val="bg1"/>
                </a:solidFill>
              </a:rPr>
              <a:t>1183-1260</a:t>
            </a:r>
            <a:r>
              <a:rPr lang="en-US" altLang="zh-TW" sz="2800" dirty="0">
                <a:solidFill>
                  <a:schemeClr val="bg1"/>
                </a:solidFill>
              </a:rPr>
              <a:t>), </a:t>
            </a:r>
            <a:endParaRPr lang="en-US" altLang="zh-CN" sz="2800" dirty="0">
              <a:solidFill>
                <a:schemeClr val="bg1"/>
              </a:solidFill>
            </a:endParaRPr>
          </a:p>
        </p:txBody>
      </p:sp>
      <p:pic>
        <p:nvPicPr>
          <p:cNvPr id="7" name="圖片 6">
            <a:extLst>
              <a:ext uri="{FF2B5EF4-FFF2-40B4-BE49-F238E27FC236}">
                <a16:creationId xmlns:a16="http://schemas.microsoft.com/office/drawing/2014/main" id="{F343D1AC-83FA-7D13-BEDF-7D0C8C853DB3}"/>
              </a:ext>
            </a:extLst>
          </p:cNvPr>
          <p:cNvPicPr>
            <a:picLocks noChangeAspect="1"/>
          </p:cNvPicPr>
          <p:nvPr/>
        </p:nvPicPr>
        <p:blipFill>
          <a:blip r:embed="rId3"/>
          <a:stretch>
            <a:fillRect/>
          </a:stretch>
        </p:blipFill>
        <p:spPr>
          <a:xfrm>
            <a:off x="765820" y="615687"/>
            <a:ext cx="10657184" cy="6253321"/>
          </a:xfrm>
          <a:prstGeom prst="rect">
            <a:avLst/>
          </a:prstGeom>
        </p:spPr>
      </p:pic>
    </p:spTree>
    <p:extLst>
      <p:ext uri="{BB962C8B-B14F-4D97-AF65-F5344CB8AC3E}">
        <p14:creationId xmlns:p14="http://schemas.microsoft.com/office/powerpoint/2010/main" val="2767626251"/>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C89D80B6-82CE-FB86-5C31-A82E5963C9B2}"/>
              </a:ext>
            </a:extLst>
          </p:cNvPr>
          <p:cNvPicPr>
            <a:picLocks noChangeAspect="1"/>
          </p:cNvPicPr>
          <p:nvPr/>
        </p:nvPicPr>
        <p:blipFill>
          <a:blip r:embed="rId3"/>
          <a:stretch>
            <a:fillRect/>
          </a:stretch>
        </p:blipFill>
        <p:spPr>
          <a:xfrm>
            <a:off x="3531622" y="-1035497"/>
            <a:ext cx="8614693" cy="7147699"/>
          </a:xfrm>
          <a:prstGeom prst="rect">
            <a:avLst/>
          </a:prstGeom>
        </p:spPr>
      </p:pic>
      <p:sp>
        <p:nvSpPr>
          <p:cNvPr id="6" name="文字方塊 5">
            <a:extLst>
              <a:ext uri="{FF2B5EF4-FFF2-40B4-BE49-F238E27FC236}">
                <a16:creationId xmlns:a16="http://schemas.microsoft.com/office/drawing/2014/main" id="{3732EF0B-52C9-7212-26CF-F23F63E4515A}"/>
              </a:ext>
            </a:extLst>
          </p:cNvPr>
          <p:cNvSpPr txBox="1"/>
          <p:nvPr/>
        </p:nvSpPr>
        <p:spPr>
          <a:xfrm>
            <a:off x="34026" y="548680"/>
            <a:ext cx="3960440" cy="2435795"/>
          </a:xfrm>
          <a:prstGeom prst="rect">
            <a:avLst/>
          </a:prstGeom>
          <a:noFill/>
        </p:spPr>
        <p:txBody>
          <a:bodyPr wrap="square" rtlCol="0">
            <a:spAutoFit/>
          </a:bodyPr>
          <a:lstStyle/>
          <a:p>
            <a:pPr>
              <a:lnSpc>
                <a:spcPts val="4200"/>
              </a:lnSpc>
              <a:spcAft>
                <a:spcPts val="600"/>
              </a:spcAft>
            </a:pPr>
            <a:r>
              <a:rPr lang="en-US" altLang="zh-CN" sz="2800" i="1" dirty="0">
                <a:solidFill>
                  <a:schemeClr val="bg1"/>
                </a:solidFill>
              </a:rPr>
              <a:t>The Book of Equanimity </a:t>
            </a:r>
          </a:p>
          <a:p>
            <a:pPr>
              <a:lnSpc>
                <a:spcPts val="4200"/>
              </a:lnSpc>
              <a:spcAft>
                <a:spcPts val="600"/>
              </a:spcAft>
            </a:pPr>
            <a:r>
              <a:rPr lang="en-US" altLang="zh-CN" sz="2800" dirty="0">
                <a:solidFill>
                  <a:schemeClr val="bg1"/>
                </a:solidFill>
              </a:rPr>
              <a:t>(1223; </a:t>
            </a:r>
            <a:r>
              <a:rPr lang="zh-TW" altLang="en-US" sz="2800" dirty="0">
                <a:solidFill>
                  <a:schemeClr val="bg1"/>
                </a:solidFill>
              </a:rPr>
              <a:t>從容錄</a:t>
            </a:r>
            <a:r>
              <a:rPr lang="en-US" altLang="zh-TW" sz="2800" dirty="0">
                <a:solidFill>
                  <a:schemeClr val="bg1"/>
                </a:solidFill>
              </a:rPr>
              <a:t>) </a:t>
            </a:r>
          </a:p>
          <a:p>
            <a:pPr>
              <a:lnSpc>
                <a:spcPts val="4200"/>
              </a:lnSpc>
              <a:spcAft>
                <a:spcPts val="600"/>
              </a:spcAft>
            </a:pPr>
            <a:r>
              <a:rPr lang="en-US" altLang="zh-CN" sz="2800" dirty="0">
                <a:solidFill>
                  <a:schemeClr val="bg1"/>
                </a:solidFill>
              </a:rPr>
              <a:t>by </a:t>
            </a:r>
            <a:r>
              <a:rPr lang="en-US" altLang="zh-CN" sz="2800" dirty="0" err="1">
                <a:solidFill>
                  <a:schemeClr val="bg1"/>
                </a:solidFill>
              </a:rPr>
              <a:t>Wansong</a:t>
            </a:r>
            <a:r>
              <a:rPr lang="en-US" altLang="zh-CN" sz="2800" dirty="0">
                <a:solidFill>
                  <a:schemeClr val="bg1"/>
                </a:solidFill>
              </a:rPr>
              <a:t> </a:t>
            </a:r>
            <a:r>
              <a:rPr lang="en-US" altLang="zh-CN" sz="2800" dirty="0" err="1">
                <a:solidFill>
                  <a:schemeClr val="bg1"/>
                </a:solidFill>
              </a:rPr>
              <a:t>Xingxiu</a:t>
            </a:r>
            <a:r>
              <a:rPr lang="en-US" altLang="zh-CN" sz="2800" dirty="0">
                <a:solidFill>
                  <a:schemeClr val="bg1"/>
                </a:solidFill>
              </a:rPr>
              <a:t> </a:t>
            </a:r>
          </a:p>
          <a:p>
            <a:pPr>
              <a:lnSpc>
                <a:spcPts val="4200"/>
              </a:lnSpc>
              <a:spcAft>
                <a:spcPts val="600"/>
              </a:spcAft>
            </a:pPr>
            <a:r>
              <a:rPr lang="en-US" altLang="zh-CN" sz="2800" dirty="0">
                <a:solidFill>
                  <a:schemeClr val="bg1"/>
                </a:solidFill>
              </a:rPr>
              <a:t>(</a:t>
            </a:r>
            <a:r>
              <a:rPr lang="zh-TW" altLang="en-US" sz="2800" dirty="0">
                <a:solidFill>
                  <a:schemeClr val="bg1"/>
                </a:solidFill>
              </a:rPr>
              <a:t>萬松行秀</a:t>
            </a:r>
            <a:r>
              <a:rPr lang="en-US" altLang="zh-TW" sz="2800" dirty="0">
                <a:solidFill>
                  <a:schemeClr val="bg1"/>
                </a:solidFill>
              </a:rPr>
              <a:t>; 1166-1246) </a:t>
            </a:r>
            <a:endParaRPr lang="en-US" altLang="zh-CN" sz="2800" dirty="0">
              <a:solidFill>
                <a:schemeClr val="bg1"/>
              </a:solidFill>
            </a:endParaRPr>
          </a:p>
        </p:txBody>
      </p:sp>
      <p:pic>
        <p:nvPicPr>
          <p:cNvPr id="8" name="圖片 7">
            <a:extLst>
              <a:ext uri="{FF2B5EF4-FFF2-40B4-BE49-F238E27FC236}">
                <a16:creationId xmlns:a16="http://schemas.microsoft.com/office/drawing/2014/main" id="{B7CF870D-7B1D-D5D5-3760-EA76C4727F5F}"/>
              </a:ext>
            </a:extLst>
          </p:cNvPr>
          <p:cNvPicPr>
            <a:picLocks noChangeAspect="1"/>
          </p:cNvPicPr>
          <p:nvPr/>
        </p:nvPicPr>
        <p:blipFill>
          <a:blip r:embed="rId4"/>
          <a:stretch>
            <a:fillRect/>
          </a:stretch>
        </p:blipFill>
        <p:spPr>
          <a:xfrm>
            <a:off x="3528391" y="6093296"/>
            <a:ext cx="8614693" cy="591351"/>
          </a:xfrm>
          <a:prstGeom prst="rect">
            <a:avLst/>
          </a:prstGeom>
        </p:spPr>
      </p:pic>
    </p:spTree>
    <p:extLst>
      <p:ext uri="{BB962C8B-B14F-4D97-AF65-F5344CB8AC3E}">
        <p14:creationId xmlns:p14="http://schemas.microsoft.com/office/powerpoint/2010/main" val="1578618026"/>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90461817-D051-7E01-9410-317EB3698515}"/>
              </a:ext>
            </a:extLst>
          </p:cNvPr>
          <p:cNvPicPr>
            <a:picLocks noChangeAspect="1"/>
          </p:cNvPicPr>
          <p:nvPr/>
        </p:nvPicPr>
        <p:blipFill>
          <a:blip r:embed="rId3"/>
          <a:stretch>
            <a:fillRect/>
          </a:stretch>
        </p:blipFill>
        <p:spPr>
          <a:xfrm>
            <a:off x="0" y="0"/>
            <a:ext cx="12071076" cy="6835676"/>
          </a:xfrm>
          <a:prstGeom prst="rect">
            <a:avLst/>
          </a:prstGeom>
        </p:spPr>
      </p:pic>
      <p:sp>
        <p:nvSpPr>
          <p:cNvPr id="3" name="矩形 2">
            <a:extLst>
              <a:ext uri="{FF2B5EF4-FFF2-40B4-BE49-F238E27FC236}">
                <a16:creationId xmlns:a16="http://schemas.microsoft.com/office/drawing/2014/main" id="{6330E6F6-7B02-9765-D381-6DAB3900893C}"/>
              </a:ext>
            </a:extLst>
          </p:cNvPr>
          <p:cNvSpPr/>
          <p:nvPr/>
        </p:nvSpPr>
        <p:spPr>
          <a:xfrm>
            <a:off x="2494012" y="4221088"/>
            <a:ext cx="2160240" cy="2614588"/>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A1F15185-AB7F-0050-10D8-6DABD4C6D8F8}"/>
              </a:ext>
            </a:extLst>
          </p:cNvPr>
          <p:cNvSpPr/>
          <p:nvPr/>
        </p:nvSpPr>
        <p:spPr>
          <a:xfrm>
            <a:off x="4798268" y="4221088"/>
            <a:ext cx="2160240" cy="2614588"/>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圖說文字: 直線 6">
            <a:extLst>
              <a:ext uri="{FF2B5EF4-FFF2-40B4-BE49-F238E27FC236}">
                <a16:creationId xmlns:a16="http://schemas.microsoft.com/office/drawing/2014/main" id="{642914A6-0C5D-FDB8-B50A-DA20CA73BF42}"/>
              </a:ext>
            </a:extLst>
          </p:cNvPr>
          <p:cNvSpPr/>
          <p:nvPr/>
        </p:nvSpPr>
        <p:spPr>
          <a:xfrm>
            <a:off x="72008" y="5733256"/>
            <a:ext cx="2277988" cy="792088"/>
          </a:xfrm>
          <a:prstGeom prst="borderCallout1">
            <a:avLst>
              <a:gd name="adj1" fmla="val 37798"/>
              <a:gd name="adj2" fmla="val 102219"/>
              <a:gd name="adj3" fmla="val -17611"/>
              <a:gd name="adj4" fmla="val 148925"/>
            </a:avLst>
          </a:prstGeom>
          <a:ln w="34925">
            <a:solidFill>
              <a:srgbClr val="0000FF"/>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US" altLang="zh-TW" sz="2000" dirty="0">
                <a:solidFill>
                  <a:srgbClr val="C00000"/>
                </a:solidFill>
              </a:rPr>
              <a:t>Hua Tou (head of speech) practice</a:t>
            </a:r>
            <a:endParaRPr lang="zh-TW" altLang="en-US" sz="2000" dirty="0">
              <a:solidFill>
                <a:srgbClr val="C00000"/>
              </a:solidFill>
            </a:endParaRPr>
          </a:p>
        </p:txBody>
      </p:sp>
      <p:sp>
        <p:nvSpPr>
          <p:cNvPr id="8" name="圖說文字: 直線 7">
            <a:extLst>
              <a:ext uri="{FF2B5EF4-FFF2-40B4-BE49-F238E27FC236}">
                <a16:creationId xmlns:a16="http://schemas.microsoft.com/office/drawing/2014/main" id="{8481CBC5-E82C-4EB8-68CB-2CB16B7A045C}"/>
              </a:ext>
            </a:extLst>
          </p:cNvPr>
          <p:cNvSpPr/>
          <p:nvPr/>
        </p:nvSpPr>
        <p:spPr>
          <a:xfrm>
            <a:off x="7402526" y="5877272"/>
            <a:ext cx="2277988" cy="792088"/>
          </a:xfrm>
          <a:prstGeom prst="borderCallout1">
            <a:avLst>
              <a:gd name="adj1" fmla="val 51541"/>
              <a:gd name="adj2" fmla="val -44"/>
              <a:gd name="adj3" fmla="val -35477"/>
              <a:gd name="adj4" fmla="val -63725"/>
            </a:avLst>
          </a:prstGeom>
          <a:ln w="34925">
            <a:solidFill>
              <a:srgbClr val="0000FF"/>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US" altLang="zh-TW" sz="2000" dirty="0">
                <a:solidFill>
                  <a:srgbClr val="C00000"/>
                </a:solidFill>
              </a:rPr>
              <a:t>Silent illumination</a:t>
            </a:r>
          </a:p>
        </p:txBody>
      </p:sp>
    </p:spTree>
    <p:extLst>
      <p:ext uri="{BB962C8B-B14F-4D97-AF65-F5344CB8AC3E}">
        <p14:creationId xmlns:p14="http://schemas.microsoft.com/office/powerpoint/2010/main" val="38711564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EAF7C45-9D2D-4837-BFC5-03C91320C5CF}"/>
              </a:ext>
            </a:extLst>
          </p:cNvPr>
          <p:cNvSpPr txBox="1"/>
          <p:nvPr/>
        </p:nvSpPr>
        <p:spPr>
          <a:xfrm>
            <a:off x="628988" y="1297691"/>
            <a:ext cx="4248472" cy="591059"/>
          </a:xfrm>
          <a:prstGeom prst="rect">
            <a:avLst/>
          </a:prstGeom>
          <a:noFill/>
        </p:spPr>
        <p:txBody>
          <a:bodyPr wrap="square" rtlCol="0">
            <a:spAutoFit/>
          </a:bodyPr>
          <a:lstStyle/>
          <a:p>
            <a:pPr>
              <a:lnSpc>
                <a:spcPts val="4200"/>
              </a:lnSpc>
              <a:spcAft>
                <a:spcPts val="600"/>
              </a:spcAft>
            </a:pPr>
            <a:r>
              <a:rPr lang="en-US" altLang="zh-CN" sz="2800" b="1" dirty="0">
                <a:solidFill>
                  <a:schemeClr val="bg1"/>
                </a:solidFill>
              </a:rPr>
              <a:t>Hua </a:t>
            </a:r>
            <a:r>
              <a:rPr lang="en-US" altLang="zh-CN" sz="2800" b="1" dirty="0" err="1">
                <a:solidFill>
                  <a:schemeClr val="bg1"/>
                </a:solidFill>
              </a:rPr>
              <a:t>Tou</a:t>
            </a:r>
            <a:r>
              <a:rPr lang="en-US" altLang="zh-CN" sz="2800" b="1" dirty="0">
                <a:solidFill>
                  <a:schemeClr val="bg1"/>
                </a:solidFill>
              </a:rPr>
              <a:t> (</a:t>
            </a:r>
            <a:r>
              <a:rPr lang="zh-CN" altLang="en-US" sz="2800" b="1" dirty="0">
                <a:solidFill>
                  <a:schemeClr val="bg1"/>
                </a:solidFill>
              </a:rPr>
              <a:t>話頭</a:t>
            </a:r>
            <a:r>
              <a:rPr lang="en-US" altLang="zh-CN" sz="2800" b="1" dirty="0">
                <a:solidFill>
                  <a:schemeClr val="bg1"/>
                </a:solidFill>
              </a:rPr>
              <a:t>) practice</a:t>
            </a:r>
          </a:p>
        </p:txBody>
      </p:sp>
      <p:sp>
        <p:nvSpPr>
          <p:cNvPr id="6" name="文字方塊 5">
            <a:extLst>
              <a:ext uri="{FF2B5EF4-FFF2-40B4-BE49-F238E27FC236}">
                <a16:creationId xmlns:a16="http://schemas.microsoft.com/office/drawing/2014/main" id="{C5FF18C8-8CA8-4BFC-B5C4-49B47F091B08}"/>
              </a:ext>
            </a:extLst>
          </p:cNvPr>
          <p:cNvSpPr txBox="1"/>
          <p:nvPr/>
        </p:nvSpPr>
        <p:spPr>
          <a:xfrm>
            <a:off x="628988" y="2369052"/>
            <a:ext cx="10930847" cy="4361322"/>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Hua </a:t>
            </a:r>
            <a:r>
              <a:rPr lang="en-US" altLang="zh-CN" sz="2800" dirty="0" err="1">
                <a:solidFill>
                  <a:schemeClr val="bg1"/>
                </a:solidFill>
              </a:rPr>
              <a:t>Tou</a:t>
            </a:r>
            <a:r>
              <a:rPr lang="en-US" altLang="zh-CN" sz="2800" dirty="0">
                <a:solidFill>
                  <a:schemeClr val="bg1"/>
                </a:solidFill>
              </a:rPr>
              <a:t> (head of speech) are based on the encounter-dialogues and </a:t>
            </a:r>
            <a:r>
              <a:rPr lang="en-US" altLang="zh-CN" sz="2800" dirty="0" err="1">
                <a:solidFill>
                  <a:schemeClr val="bg1"/>
                </a:solidFill>
              </a:rPr>
              <a:t>koan</a:t>
            </a:r>
            <a:r>
              <a:rPr lang="en-US" altLang="zh-CN" sz="2800" dirty="0">
                <a:solidFill>
                  <a:schemeClr val="bg1"/>
                </a:solidFill>
              </a:rPr>
              <a:t> of the interactions between past masters and students but are shorter phrases than </a:t>
            </a:r>
            <a:r>
              <a:rPr lang="en-US" altLang="zh-CN" sz="2800" dirty="0" err="1">
                <a:solidFill>
                  <a:schemeClr val="bg1"/>
                </a:solidFill>
              </a:rPr>
              <a:t>koans</a:t>
            </a:r>
            <a:r>
              <a:rPr lang="en-US" altLang="zh-CN" sz="2800" dirty="0">
                <a:solidFill>
                  <a:schemeClr val="bg1"/>
                </a:solidFill>
              </a:rPr>
              <a:t>. The Hua </a:t>
            </a:r>
            <a:r>
              <a:rPr lang="en-US" altLang="zh-CN" sz="2800" dirty="0" err="1">
                <a:solidFill>
                  <a:schemeClr val="bg1"/>
                </a:solidFill>
              </a:rPr>
              <a:t>Tou</a:t>
            </a:r>
            <a:r>
              <a:rPr lang="en-US" altLang="zh-CN" sz="2800" dirty="0">
                <a:solidFill>
                  <a:schemeClr val="bg1"/>
                </a:solidFill>
              </a:rPr>
              <a:t> method was invented by the Chinese Zen master </a:t>
            </a:r>
            <a:r>
              <a:rPr lang="en-US" altLang="zh-CN" sz="2800" dirty="0" err="1">
                <a:solidFill>
                  <a:schemeClr val="bg1"/>
                </a:solidFill>
              </a:rPr>
              <a:t>Dahui</a:t>
            </a:r>
            <a:r>
              <a:rPr lang="en-US" altLang="zh-CN" sz="2800" dirty="0">
                <a:solidFill>
                  <a:schemeClr val="bg1"/>
                </a:solidFill>
              </a:rPr>
              <a:t> </a:t>
            </a:r>
            <a:r>
              <a:rPr lang="en-US" altLang="zh-CN" sz="2800" dirty="0" err="1">
                <a:solidFill>
                  <a:schemeClr val="bg1"/>
                </a:solidFill>
              </a:rPr>
              <a:t>Zonggao</a:t>
            </a:r>
            <a:r>
              <a:rPr lang="en-US" altLang="zh-CN" sz="2800" dirty="0">
                <a:solidFill>
                  <a:schemeClr val="bg1"/>
                </a:solidFill>
              </a:rPr>
              <a:t> (1089–1163) who was a member of the </a:t>
            </a:r>
            <a:r>
              <a:rPr lang="en-US" altLang="zh-CN" sz="2800" dirty="0" err="1">
                <a:solidFill>
                  <a:schemeClr val="bg1"/>
                </a:solidFill>
              </a:rPr>
              <a:t>Linji</a:t>
            </a:r>
            <a:r>
              <a:rPr lang="en-US" altLang="zh-CN" sz="2800" dirty="0">
                <a:solidFill>
                  <a:schemeClr val="bg1"/>
                </a:solidFill>
              </a:rPr>
              <a:t> school. </a:t>
            </a:r>
            <a:r>
              <a:rPr lang="en-US" altLang="zh-CN" sz="2800" dirty="0" err="1">
                <a:solidFill>
                  <a:schemeClr val="bg1"/>
                </a:solidFill>
              </a:rPr>
              <a:t>Dahui</a:t>
            </a:r>
            <a:r>
              <a:rPr lang="en-US" altLang="zh-CN" sz="2800" dirty="0">
                <a:solidFill>
                  <a:schemeClr val="bg1"/>
                </a:solidFill>
              </a:rPr>
              <a:t> was interested in teaching the lay community, particularly the educated Chinese scholar-officials. Support of those "literati" was essential for the survival of the individual lineages, since appointments as abbot of public monasteries were determined by this ruling class.</a:t>
            </a:r>
          </a:p>
        </p:txBody>
      </p:sp>
      <p:pic>
        <p:nvPicPr>
          <p:cNvPr id="7" name="圖片 6">
            <a:extLst>
              <a:ext uri="{FF2B5EF4-FFF2-40B4-BE49-F238E27FC236}">
                <a16:creationId xmlns:a16="http://schemas.microsoft.com/office/drawing/2014/main" id="{F99EFABC-E59D-4C99-8DD7-7144879D23A0}"/>
              </a:ext>
            </a:extLst>
          </p:cNvPr>
          <p:cNvPicPr>
            <a:picLocks noChangeAspect="1"/>
          </p:cNvPicPr>
          <p:nvPr/>
        </p:nvPicPr>
        <p:blipFill>
          <a:blip r:embed="rId3"/>
          <a:stretch>
            <a:fillRect/>
          </a:stretch>
        </p:blipFill>
        <p:spPr>
          <a:xfrm>
            <a:off x="8254652" y="127626"/>
            <a:ext cx="2534491" cy="2313770"/>
          </a:xfrm>
          <a:prstGeom prst="rect">
            <a:avLst/>
          </a:prstGeom>
        </p:spPr>
      </p:pic>
      <p:sp>
        <p:nvSpPr>
          <p:cNvPr id="2" name="矩形: 按鈕形 1">
            <a:extLst>
              <a:ext uri="{FF2B5EF4-FFF2-40B4-BE49-F238E27FC236}">
                <a16:creationId xmlns:a16="http://schemas.microsoft.com/office/drawing/2014/main" id="{67C8484D-DE58-389F-5223-569A7C9B039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7438787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914F5742-1C19-E77B-BC9F-C3CCFDC7D44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1D23CA98-0BB8-E4E9-721D-0FD900F8CC29}"/>
              </a:ext>
            </a:extLst>
          </p:cNvPr>
          <p:cNvSpPr txBox="1"/>
          <p:nvPr/>
        </p:nvSpPr>
        <p:spPr>
          <a:xfrm>
            <a:off x="628988" y="1934424"/>
            <a:ext cx="10930847" cy="2989152"/>
          </a:xfrm>
          <a:prstGeom prst="rect">
            <a:avLst/>
          </a:prstGeom>
          <a:noFill/>
        </p:spPr>
        <p:txBody>
          <a:bodyPr wrap="square" rtlCol="0">
            <a:spAutoFit/>
          </a:bodyPr>
          <a:lstStyle/>
          <a:p>
            <a:pPr>
              <a:lnSpc>
                <a:spcPts val="4600"/>
              </a:lnSpc>
              <a:spcAft>
                <a:spcPts val="600"/>
              </a:spcAft>
            </a:pPr>
            <a:r>
              <a:rPr lang="en-US" altLang="zh-CN" sz="2800" dirty="0">
                <a:solidFill>
                  <a:schemeClr val="bg1"/>
                </a:solidFill>
              </a:rPr>
              <a:t>To </a:t>
            </a:r>
            <a:r>
              <a:rPr lang="en-US" altLang="zh-CN" sz="2800" dirty="0" err="1">
                <a:solidFill>
                  <a:schemeClr val="bg1"/>
                </a:solidFill>
              </a:rPr>
              <a:t>practise</a:t>
            </a:r>
            <a:r>
              <a:rPr lang="en-US" altLang="zh-CN" sz="2800" dirty="0">
                <a:solidFill>
                  <a:schemeClr val="bg1"/>
                </a:solidFill>
              </a:rPr>
              <a:t> Hua Tou, one concentrates on the phrase, initially repeating it silently with a questioning and open mind and then thinking about "Who" or "What" is generating the Hua Tou, this brings about "Great Doubt". Hua Tou can be </a:t>
            </a:r>
            <a:r>
              <a:rPr lang="en-US" altLang="zh-CN" sz="2800" dirty="0" err="1">
                <a:solidFill>
                  <a:schemeClr val="bg1"/>
                </a:solidFill>
              </a:rPr>
              <a:t>practised</a:t>
            </a:r>
            <a:r>
              <a:rPr lang="en-US" altLang="zh-CN" sz="2800" dirty="0">
                <a:solidFill>
                  <a:schemeClr val="bg1"/>
                </a:solidFill>
              </a:rPr>
              <a:t> during sitting meditation, after the mind has been calmed through an initial period of breath meditation. </a:t>
            </a:r>
          </a:p>
        </p:txBody>
      </p:sp>
    </p:spTree>
    <p:extLst>
      <p:ext uri="{BB962C8B-B14F-4D97-AF65-F5344CB8AC3E}">
        <p14:creationId xmlns:p14="http://schemas.microsoft.com/office/powerpoint/2010/main" val="188710455"/>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1053B6FC-6993-9163-340F-F451AEF9E8F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1FB0DA87-38EE-3CE4-2B95-87D9A69FB0E3}"/>
              </a:ext>
            </a:extLst>
          </p:cNvPr>
          <p:cNvSpPr txBox="1"/>
          <p:nvPr/>
        </p:nvSpPr>
        <p:spPr>
          <a:xfrm>
            <a:off x="477788" y="1484784"/>
            <a:ext cx="10930847" cy="4476738"/>
          </a:xfrm>
          <a:prstGeom prst="rect">
            <a:avLst/>
          </a:prstGeom>
          <a:noFill/>
        </p:spPr>
        <p:txBody>
          <a:bodyPr wrap="square" rtlCol="0">
            <a:spAutoFit/>
          </a:bodyPr>
          <a:lstStyle/>
          <a:p>
            <a:pPr>
              <a:lnSpc>
                <a:spcPts val="4600"/>
              </a:lnSpc>
              <a:spcAft>
                <a:spcPts val="600"/>
              </a:spcAft>
            </a:pPr>
            <a:r>
              <a:rPr lang="en-US" altLang="zh-CN" sz="2800" dirty="0">
                <a:solidFill>
                  <a:schemeClr val="bg1"/>
                </a:solidFill>
              </a:rPr>
              <a:t>Hsu Yun said of </a:t>
            </a:r>
            <a:r>
              <a:rPr lang="en-US" altLang="zh-CN" sz="2800" dirty="0" err="1">
                <a:solidFill>
                  <a:schemeClr val="bg1"/>
                </a:solidFill>
              </a:rPr>
              <a:t>practising</a:t>
            </a:r>
            <a:r>
              <a:rPr lang="en-US" altLang="zh-CN" sz="2800" dirty="0">
                <a:solidFill>
                  <a:schemeClr val="bg1"/>
                </a:solidFill>
              </a:rPr>
              <a:t> Hua Tou:</a:t>
            </a:r>
          </a:p>
          <a:p>
            <a:pPr>
              <a:lnSpc>
                <a:spcPts val="4600"/>
              </a:lnSpc>
              <a:spcAft>
                <a:spcPts val="600"/>
              </a:spcAft>
            </a:pPr>
            <a:r>
              <a:rPr lang="en-US" altLang="zh-CN" sz="2800" dirty="0">
                <a:solidFill>
                  <a:schemeClr val="bg1"/>
                </a:solidFill>
              </a:rPr>
              <a:t>The important thing is to stick to Hua Tou at all times, </a:t>
            </a:r>
          </a:p>
          <a:p>
            <a:pPr>
              <a:lnSpc>
                <a:spcPts val="4600"/>
              </a:lnSpc>
              <a:spcAft>
                <a:spcPts val="600"/>
              </a:spcAft>
            </a:pPr>
            <a:r>
              <a:rPr lang="en-US" altLang="zh-CN" sz="2800" dirty="0">
                <a:solidFill>
                  <a:schemeClr val="bg1"/>
                </a:solidFill>
              </a:rPr>
              <a:t>when walking, lying, or standing. From morning to night </a:t>
            </a:r>
          </a:p>
          <a:p>
            <a:pPr>
              <a:lnSpc>
                <a:spcPts val="4600"/>
              </a:lnSpc>
              <a:spcAft>
                <a:spcPts val="600"/>
              </a:spcAft>
            </a:pPr>
            <a:r>
              <a:rPr lang="en-US" altLang="zh-CN" sz="2800" dirty="0">
                <a:solidFill>
                  <a:schemeClr val="bg1"/>
                </a:solidFill>
              </a:rPr>
              <a:t>observing Hua Tou vividly and clearly, until it appears in </a:t>
            </a:r>
          </a:p>
          <a:p>
            <a:pPr>
              <a:lnSpc>
                <a:spcPts val="4600"/>
              </a:lnSpc>
              <a:spcAft>
                <a:spcPts val="600"/>
              </a:spcAft>
            </a:pPr>
            <a:r>
              <a:rPr lang="en-US" altLang="zh-CN" sz="2800" dirty="0">
                <a:solidFill>
                  <a:schemeClr val="bg1"/>
                </a:solidFill>
              </a:rPr>
              <a:t>your mind like the autumn moon reflected limpidly in quiet water. If you </a:t>
            </a:r>
            <a:r>
              <a:rPr lang="en-US" altLang="zh-CN" sz="2800" dirty="0" err="1">
                <a:solidFill>
                  <a:schemeClr val="bg1"/>
                </a:solidFill>
              </a:rPr>
              <a:t>practise</a:t>
            </a:r>
            <a:r>
              <a:rPr lang="en-US" altLang="zh-CN" sz="2800" dirty="0">
                <a:solidFill>
                  <a:schemeClr val="bg1"/>
                </a:solidFill>
              </a:rPr>
              <a:t> this way, you can be assured of reaching the state of Enlightenment.</a:t>
            </a:r>
          </a:p>
        </p:txBody>
      </p:sp>
      <p:pic>
        <p:nvPicPr>
          <p:cNvPr id="7" name="圖片 6">
            <a:extLst>
              <a:ext uri="{FF2B5EF4-FFF2-40B4-BE49-F238E27FC236}">
                <a16:creationId xmlns:a16="http://schemas.microsoft.com/office/drawing/2014/main" id="{AC617103-BB9F-E6B3-5017-A0CB83C207D8}"/>
              </a:ext>
            </a:extLst>
          </p:cNvPr>
          <p:cNvPicPr>
            <a:picLocks noChangeAspect="1"/>
          </p:cNvPicPr>
          <p:nvPr/>
        </p:nvPicPr>
        <p:blipFill>
          <a:blip r:embed="rId3"/>
          <a:stretch>
            <a:fillRect/>
          </a:stretch>
        </p:blipFill>
        <p:spPr>
          <a:xfrm>
            <a:off x="8830716" y="1052736"/>
            <a:ext cx="2247900" cy="2933700"/>
          </a:xfrm>
          <a:prstGeom prst="rect">
            <a:avLst/>
          </a:prstGeom>
        </p:spPr>
      </p:pic>
    </p:spTree>
    <p:extLst>
      <p:ext uri="{BB962C8B-B14F-4D97-AF65-F5344CB8AC3E}">
        <p14:creationId xmlns:p14="http://schemas.microsoft.com/office/powerpoint/2010/main" val="1355492388"/>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4858ECFD-F2D4-230E-A4E5-2BBAE348EDB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26CB49A0-2E11-7BE1-3F36-65A40250A628}"/>
              </a:ext>
            </a:extLst>
          </p:cNvPr>
          <p:cNvSpPr txBox="1"/>
          <p:nvPr/>
        </p:nvSpPr>
        <p:spPr>
          <a:xfrm>
            <a:off x="765820" y="1124744"/>
            <a:ext cx="10930847" cy="5066643"/>
          </a:xfrm>
          <a:prstGeom prst="rect">
            <a:avLst/>
          </a:prstGeom>
          <a:noFill/>
        </p:spPr>
        <p:txBody>
          <a:bodyPr wrap="square" rtlCol="0">
            <a:spAutoFit/>
          </a:bodyPr>
          <a:lstStyle/>
          <a:p>
            <a:pPr>
              <a:lnSpc>
                <a:spcPts val="4600"/>
              </a:lnSpc>
              <a:spcAft>
                <a:spcPts val="600"/>
              </a:spcAft>
            </a:pPr>
            <a:r>
              <a:rPr lang="en-US" altLang="zh-CN" sz="2800" dirty="0">
                <a:solidFill>
                  <a:schemeClr val="bg1"/>
                </a:solidFill>
              </a:rPr>
              <a:t>Examples of Hua Tou:</a:t>
            </a:r>
          </a:p>
          <a:p>
            <a:pPr>
              <a:lnSpc>
                <a:spcPts val="4600"/>
              </a:lnSpc>
              <a:spcAft>
                <a:spcPts val="600"/>
              </a:spcAft>
            </a:pPr>
            <a:r>
              <a:rPr lang="en-US" altLang="zh-CN" sz="2800" dirty="0">
                <a:solidFill>
                  <a:schemeClr val="bg1"/>
                </a:solidFill>
              </a:rPr>
              <a:t>"What is it?" - very popular in Korean </a:t>
            </a:r>
            <a:r>
              <a:rPr lang="en-US" altLang="zh-CN" sz="2800" dirty="0" err="1">
                <a:solidFill>
                  <a:schemeClr val="bg1"/>
                </a:solidFill>
              </a:rPr>
              <a:t>Seon</a:t>
            </a:r>
            <a:endParaRPr lang="en-US" altLang="zh-CN" sz="2800" dirty="0">
              <a:solidFill>
                <a:schemeClr val="bg1"/>
              </a:solidFill>
            </a:endParaRPr>
          </a:p>
          <a:p>
            <a:pPr>
              <a:lnSpc>
                <a:spcPts val="4600"/>
              </a:lnSpc>
              <a:spcAft>
                <a:spcPts val="600"/>
              </a:spcAft>
            </a:pPr>
            <a:r>
              <a:rPr lang="en-US" altLang="zh-CN" sz="2800" dirty="0">
                <a:solidFill>
                  <a:schemeClr val="bg1"/>
                </a:solidFill>
              </a:rPr>
              <a:t>"What is this?"</a:t>
            </a:r>
          </a:p>
          <a:p>
            <a:pPr>
              <a:lnSpc>
                <a:spcPts val="4600"/>
              </a:lnSpc>
              <a:spcAft>
                <a:spcPts val="600"/>
              </a:spcAft>
            </a:pPr>
            <a:r>
              <a:rPr lang="en-US" altLang="zh-CN" sz="2800" dirty="0">
                <a:solidFill>
                  <a:schemeClr val="bg1"/>
                </a:solidFill>
              </a:rPr>
              <a:t>"Who is repeating the Buddha's name?" - Popular with Chinese who also </a:t>
            </a:r>
            <a:r>
              <a:rPr lang="en-US" altLang="zh-CN" sz="2800" dirty="0" err="1">
                <a:solidFill>
                  <a:schemeClr val="bg1"/>
                </a:solidFill>
              </a:rPr>
              <a:t>practise</a:t>
            </a:r>
            <a:r>
              <a:rPr lang="en-US" altLang="zh-CN" sz="2800" dirty="0">
                <a:solidFill>
                  <a:schemeClr val="bg1"/>
                </a:solidFill>
              </a:rPr>
              <a:t> </a:t>
            </a:r>
            <a:r>
              <a:rPr lang="en-US" altLang="zh-CN" sz="2800" dirty="0" err="1">
                <a:solidFill>
                  <a:schemeClr val="bg1"/>
                </a:solidFill>
              </a:rPr>
              <a:t>nianfo</a:t>
            </a:r>
            <a:r>
              <a:rPr lang="en-US" altLang="zh-CN" sz="2800" dirty="0">
                <a:solidFill>
                  <a:schemeClr val="bg1"/>
                </a:solidFill>
              </a:rPr>
              <a:t>. This </a:t>
            </a:r>
            <a:r>
              <a:rPr lang="en-US" altLang="zh-CN" sz="2800" dirty="0" err="1">
                <a:solidFill>
                  <a:schemeClr val="bg1"/>
                </a:solidFill>
              </a:rPr>
              <a:t>Huatou</a:t>
            </a:r>
            <a:r>
              <a:rPr lang="en-US" altLang="zh-CN" sz="2800" dirty="0">
                <a:solidFill>
                  <a:schemeClr val="bg1"/>
                </a:solidFill>
              </a:rPr>
              <a:t> changes </a:t>
            </a:r>
            <a:r>
              <a:rPr lang="en-US" altLang="zh-CN" sz="2800" dirty="0" err="1">
                <a:solidFill>
                  <a:schemeClr val="bg1"/>
                </a:solidFill>
              </a:rPr>
              <a:t>nianfo</a:t>
            </a:r>
            <a:r>
              <a:rPr lang="en-US" altLang="zh-CN" sz="2800" dirty="0">
                <a:solidFill>
                  <a:schemeClr val="bg1"/>
                </a:solidFill>
              </a:rPr>
              <a:t> into a Chan practice.</a:t>
            </a:r>
          </a:p>
          <a:p>
            <a:pPr>
              <a:lnSpc>
                <a:spcPts val="4600"/>
              </a:lnSpc>
              <a:spcAft>
                <a:spcPts val="600"/>
              </a:spcAft>
            </a:pPr>
            <a:r>
              <a:rPr lang="en-US" altLang="zh-CN" sz="2800" dirty="0">
                <a:solidFill>
                  <a:schemeClr val="bg1"/>
                </a:solidFill>
              </a:rPr>
              <a:t>"Who is dragging this corpse around?" - </a:t>
            </a:r>
            <a:r>
              <a:rPr lang="en-US" altLang="zh-CN" sz="2800" dirty="0" err="1">
                <a:solidFill>
                  <a:schemeClr val="bg1"/>
                </a:solidFill>
              </a:rPr>
              <a:t>popularised</a:t>
            </a:r>
            <a:r>
              <a:rPr lang="en-US" altLang="zh-CN" sz="2800" dirty="0">
                <a:solidFill>
                  <a:schemeClr val="bg1"/>
                </a:solidFill>
              </a:rPr>
              <a:t> by Hsu Yun, who often recommended it as a first practice, it was given to him by Master Yong-</a:t>
            </a:r>
            <a:r>
              <a:rPr lang="en-US" altLang="zh-CN" sz="2800" dirty="0" err="1">
                <a:solidFill>
                  <a:schemeClr val="bg1"/>
                </a:solidFill>
              </a:rPr>
              <a:t>jing</a:t>
            </a:r>
            <a:r>
              <a:rPr lang="en-US" altLang="zh-CN" sz="2800" dirty="0">
                <a:solidFill>
                  <a:schemeClr val="bg1"/>
                </a:solidFill>
              </a:rPr>
              <a:t> of the Tian-tai sect.</a:t>
            </a:r>
          </a:p>
        </p:txBody>
      </p:sp>
    </p:spTree>
    <p:extLst>
      <p:ext uri="{BB962C8B-B14F-4D97-AF65-F5344CB8AC3E}">
        <p14:creationId xmlns:p14="http://schemas.microsoft.com/office/powerpoint/2010/main" val="1418953809"/>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9CA7C451-5AD7-A015-9B97-FE9E62D26C2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87EC049A-0489-1F84-878A-4C5B96CC9C37}"/>
              </a:ext>
            </a:extLst>
          </p:cNvPr>
          <p:cNvSpPr txBox="1"/>
          <p:nvPr/>
        </p:nvSpPr>
        <p:spPr>
          <a:xfrm>
            <a:off x="693812" y="1415262"/>
            <a:ext cx="10801200" cy="591059"/>
          </a:xfrm>
          <a:prstGeom prst="rect">
            <a:avLst/>
          </a:prstGeom>
          <a:noFill/>
        </p:spPr>
        <p:txBody>
          <a:bodyPr wrap="square" rtlCol="0">
            <a:spAutoFit/>
          </a:bodyPr>
          <a:lstStyle/>
          <a:p>
            <a:pPr>
              <a:lnSpc>
                <a:spcPts val="4200"/>
              </a:lnSpc>
              <a:spcAft>
                <a:spcPts val="600"/>
              </a:spcAft>
            </a:pPr>
            <a:r>
              <a:rPr lang="en-US" altLang="zh-CN" sz="2800" b="1" dirty="0">
                <a:solidFill>
                  <a:schemeClr val="bg1"/>
                </a:solidFill>
              </a:rPr>
              <a:t>Silent illumination </a:t>
            </a:r>
            <a:r>
              <a:rPr lang="en-US" altLang="zh-CN" sz="2800" dirty="0">
                <a:solidFill>
                  <a:schemeClr val="bg1"/>
                </a:solidFill>
              </a:rPr>
              <a:t>(</a:t>
            </a:r>
            <a:r>
              <a:rPr lang="zh-CN" altLang="en-US" sz="2800" dirty="0">
                <a:solidFill>
                  <a:schemeClr val="bg1"/>
                </a:solidFill>
              </a:rPr>
              <a:t>默照</a:t>
            </a:r>
            <a:r>
              <a:rPr lang="en-US" altLang="zh-CN" sz="2800" dirty="0">
                <a:solidFill>
                  <a:schemeClr val="bg1"/>
                </a:solidFill>
              </a:rPr>
              <a:t>)</a:t>
            </a:r>
          </a:p>
        </p:txBody>
      </p:sp>
      <p:sp>
        <p:nvSpPr>
          <p:cNvPr id="3" name="文字方塊 2">
            <a:extLst>
              <a:ext uri="{FF2B5EF4-FFF2-40B4-BE49-F238E27FC236}">
                <a16:creationId xmlns:a16="http://schemas.microsoft.com/office/drawing/2014/main" id="{F5D70813-EB23-0FA8-7D33-A620584B7F9F}"/>
              </a:ext>
            </a:extLst>
          </p:cNvPr>
          <p:cNvSpPr txBox="1"/>
          <p:nvPr/>
        </p:nvSpPr>
        <p:spPr>
          <a:xfrm>
            <a:off x="621804" y="2219859"/>
            <a:ext cx="11377264" cy="3976601"/>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The </a:t>
            </a:r>
            <a:r>
              <a:rPr lang="en-US" altLang="zh-CN" sz="2800" dirty="0" err="1">
                <a:solidFill>
                  <a:schemeClr val="bg1"/>
                </a:solidFill>
              </a:rPr>
              <a:t>Caodong</a:t>
            </a:r>
            <a:r>
              <a:rPr lang="en-US" altLang="zh-CN" sz="2800" dirty="0">
                <a:solidFill>
                  <a:schemeClr val="bg1"/>
                </a:solidFill>
              </a:rPr>
              <a:t> was the other school to survive into </a:t>
            </a:r>
          </a:p>
          <a:p>
            <a:pPr>
              <a:lnSpc>
                <a:spcPts val="4200"/>
              </a:lnSpc>
              <a:spcAft>
                <a:spcPts val="600"/>
              </a:spcAft>
            </a:pPr>
            <a:r>
              <a:rPr lang="en-US" altLang="zh-CN" sz="2800" dirty="0">
                <a:solidFill>
                  <a:schemeClr val="bg1"/>
                </a:solidFill>
              </a:rPr>
              <a:t>the Song period. Its main protagonist was Hongzhi </a:t>
            </a:r>
          </a:p>
          <a:p>
            <a:pPr>
              <a:lnSpc>
                <a:spcPts val="4200"/>
              </a:lnSpc>
              <a:spcAft>
                <a:spcPts val="600"/>
              </a:spcAft>
            </a:pPr>
            <a:r>
              <a:rPr lang="en-US" altLang="zh-CN" sz="2800" dirty="0">
                <a:solidFill>
                  <a:schemeClr val="bg1"/>
                </a:solidFill>
              </a:rPr>
              <a:t>Zhengjue (</a:t>
            </a:r>
            <a:r>
              <a:rPr lang="zh-TW" altLang="en-US" sz="2800" dirty="0">
                <a:solidFill>
                  <a:schemeClr val="bg1"/>
                </a:solidFill>
              </a:rPr>
              <a:t>宏智正覺</a:t>
            </a:r>
            <a:r>
              <a:rPr lang="en-US" altLang="zh-TW" sz="2800" dirty="0">
                <a:solidFill>
                  <a:schemeClr val="bg1"/>
                </a:solidFill>
              </a:rPr>
              <a:t>; 1091-1157</a:t>
            </a:r>
            <a:r>
              <a:rPr lang="en-US" altLang="zh-CN" sz="2800" dirty="0">
                <a:solidFill>
                  <a:schemeClr val="bg1"/>
                </a:solidFill>
              </a:rPr>
              <a:t>), a contemporary of </a:t>
            </a:r>
            <a:r>
              <a:rPr lang="en-US" altLang="zh-CN" sz="2800" dirty="0" err="1">
                <a:solidFill>
                  <a:schemeClr val="bg1"/>
                </a:solidFill>
              </a:rPr>
              <a:t>Dahui</a:t>
            </a:r>
            <a:r>
              <a:rPr lang="en-US" altLang="zh-CN" sz="2800" dirty="0">
                <a:solidFill>
                  <a:schemeClr val="bg1"/>
                </a:solidFill>
              </a:rPr>
              <a:t> </a:t>
            </a:r>
            <a:r>
              <a:rPr lang="en-US" altLang="zh-CN" sz="2800" dirty="0" err="1">
                <a:solidFill>
                  <a:schemeClr val="bg1"/>
                </a:solidFill>
              </a:rPr>
              <a:t>Zonggao</a:t>
            </a:r>
            <a:r>
              <a:rPr lang="en-US" altLang="zh-CN" sz="2800" dirty="0">
                <a:solidFill>
                  <a:schemeClr val="bg1"/>
                </a:solidFill>
              </a:rPr>
              <a:t>. It put emphasis on “silent illumination”, or “just sitting” (</a:t>
            </a:r>
            <a:r>
              <a:rPr lang="zh-CN" altLang="en-US" sz="2800" dirty="0">
                <a:solidFill>
                  <a:schemeClr val="bg1"/>
                </a:solidFill>
              </a:rPr>
              <a:t>只管打坐</a:t>
            </a:r>
            <a:r>
              <a:rPr lang="en-US" altLang="zh-CN" sz="2800" dirty="0">
                <a:solidFill>
                  <a:schemeClr val="bg1"/>
                </a:solidFill>
              </a:rPr>
              <a:t>). This approach was attacked by </a:t>
            </a:r>
            <a:r>
              <a:rPr lang="en-US" altLang="zh-CN" sz="2800" dirty="0" err="1">
                <a:solidFill>
                  <a:schemeClr val="bg1"/>
                </a:solidFill>
              </a:rPr>
              <a:t>Dahui</a:t>
            </a:r>
            <a:r>
              <a:rPr lang="en-US" altLang="zh-CN" sz="2800" dirty="0">
                <a:solidFill>
                  <a:schemeClr val="bg1"/>
                </a:solidFill>
              </a:rPr>
              <a:t> as being mere passivity, and lacking emphasis on gaining insight into one's true nature. Zhengjue in his turn </a:t>
            </a:r>
            <a:r>
              <a:rPr lang="en-US" altLang="zh-CN" sz="2800" dirty="0" err="1">
                <a:solidFill>
                  <a:schemeClr val="bg1"/>
                </a:solidFill>
              </a:rPr>
              <a:t>criticised</a:t>
            </a:r>
            <a:r>
              <a:rPr lang="en-US" altLang="zh-CN" sz="2800" dirty="0">
                <a:solidFill>
                  <a:schemeClr val="bg1"/>
                </a:solidFill>
              </a:rPr>
              <a:t> the emphasis on koan study.</a:t>
            </a:r>
          </a:p>
        </p:txBody>
      </p:sp>
      <p:pic>
        <p:nvPicPr>
          <p:cNvPr id="6" name="圖片 5">
            <a:extLst>
              <a:ext uri="{FF2B5EF4-FFF2-40B4-BE49-F238E27FC236}">
                <a16:creationId xmlns:a16="http://schemas.microsoft.com/office/drawing/2014/main" id="{8DA3CB9B-44E8-5F39-A9CD-AF4EB0813DEE}"/>
              </a:ext>
            </a:extLst>
          </p:cNvPr>
          <p:cNvPicPr>
            <a:picLocks noChangeAspect="1"/>
          </p:cNvPicPr>
          <p:nvPr/>
        </p:nvPicPr>
        <p:blipFill>
          <a:blip r:embed="rId3"/>
          <a:stretch>
            <a:fillRect/>
          </a:stretch>
        </p:blipFill>
        <p:spPr>
          <a:xfrm>
            <a:off x="8254652" y="596379"/>
            <a:ext cx="2376264" cy="2791297"/>
          </a:xfrm>
          <a:prstGeom prst="rect">
            <a:avLst/>
          </a:prstGeom>
        </p:spPr>
      </p:pic>
    </p:spTree>
    <p:extLst>
      <p:ext uri="{BB962C8B-B14F-4D97-AF65-F5344CB8AC3E}">
        <p14:creationId xmlns:p14="http://schemas.microsoft.com/office/powerpoint/2010/main" val="648061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F975E747-2D67-75E2-8A2F-EE3C3D919FF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41761D45-5253-B30B-9E65-78A35C7656DE}"/>
              </a:ext>
            </a:extLst>
          </p:cNvPr>
          <p:cNvSpPr txBox="1"/>
          <p:nvPr/>
        </p:nvSpPr>
        <p:spPr>
          <a:xfrm>
            <a:off x="405780" y="1340768"/>
            <a:ext cx="11377264" cy="4899931"/>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 Hongzhi was prompted to write about Silent Illumination because it was so misunderstood and unfairly </a:t>
            </a:r>
            <a:r>
              <a:rPr lang="en-US" altLang="zh-CN" sz="2800" dirty="0" err="1">
                <a:solidFill>
                  <a:schemeClr val="bg1"/>
                </a:solidFill>
              </a:rPr>
              <a:t>criticised</a:t>
            </a:r>
            <a:r>
              <a:rPr lang="en-US" altLang="zh-CN" sz="2800" dirty="0">
                <a:solidFill>
                  <a:schemeClr val="bg1"/>
                </a:solidFill>
              </a:rPr>
              <a:t>. He wished to show that Silent Illumination was the </a:t>
            </a:r>
            <a:r>
              <a:rPr lang="en-US" altLang="zh-CN" sz="2800" dirty="0" err="1">
                <a:solidFill>
                  <a:schemeClr val="bg1"/>
                </a:solidFill>
              </a:rPr>
              <a:t>realisation</a:t>
            </a:r>
            <a:r>
              <a:rPr lang="en-US" altLang="zh-CN" sz="2800" dirty="0">
                <a:solidFill>
                  <a:schemeClr val="bg1"/>
                </a:solidFill>
              </a:rPr>
              <a:t> of Chan, the awakening of one’s true nature. What, then, is this silence? Silence refers to the fact that we are originally free from all narratives and constructs of self. Mind precedes everything; it is the precursor to experience. So in understanding the nature of mind and gaining insight, you see that all things are impermanent, all things have no abidance, and are intimately connected. That is the </a:t>
            </a:r>
            <a:r>
              <a:rPr lang="en-US" altLang="zh-CN" sz="2800" dirty="0" err="1">
                <a:solidFill>
                  <a:schemeClr val="bg1"/>
                </a:solidFill>
              </a:rPr>
              <a:t>realisation</a:t>
            </a:r>
            <a:r>
              <a:rPr lang="en-US" altLang="zh-CN" sz="2800" dirty="0">
                <a:solidFill>
                  <a:schemeClr val="bg1"/>
                </a:solidFill>
              </a:rPr>
              <a:t> of no-self, selflessness. </a:t>
            </a:r>
          </a:p>
        </p:txBody>
      </p:sp>
    </p:spTree>
    <p:extLst>
      <p:ext uri="{BB962C8B-B14F-4D97-AF65-F5344CB8AC3E}">
        <p14:creationId xmlns:p14="http://schemas.microsoft.com/office/powerpoint/2010/main" val="4975124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335A9378-539C-1665-7AE6-83696CE3DB3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8FDC962C-FB5D-9B57-BBB4-83239F5F271B}"/>
              </a:ext>
            </a:extLst>
          </p:cNvPr>
          <p:cNvSpPr txBox="1"/>
          <p:nvPr/>
        </p:nvSpPr>
        <p:spPr>
          <a:xfrm>
            <a:off x="775653" y="1340768"/>
            <a:ext cx="11377264" cy="4899931"/>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Natural awakening is inherent within everyone—it is not something</a:t>
            </a:r>
          </a:p>
          <a:p>
            <a:pPr>
              <a:lnSpc>
                <a:spcPts val="4200"/>
              </a:lnSpc>
              <a:spcAft>
                <a:spcPts val="600"/>
              </a:spcAft>
            </a:pPr>
            <a:r>
              <a:rPr lang="en-US" altLang="zh-CN" sz="2800" dirty="0">
                <a:solidFill>
                  <a:schemeClr val="bg1"/>
                </a:solidFill>
              </a:rPr>
              <a:t>produced through practice. Hongzhi eloquently described it as the</a:t>
            </a:r>
          </a:p>
          <a:p>
            <a:pPr>
              <a:lnSpc>
                <a:spcPts val="4200"/>
              </a:lnSpc>
              <a:spcAft>
                <a:spcPts val="600"/>
              </a:spcAft>
            </a:pPr>
            <a:r>
              <a:rPr lang="en-US" altLang="zh-CN" sz="2800" dirty="0">
                <a:solidFill>
                  <a:schemeClr val="bg1"/>
                </a:solidFill>
              </a:rPr>
              <a:t>“vacant and open field,” the “lucid lake,” our “original home.” The</a:t>
            </a:r>
          </a:p>
          <a:p>
            <a:pPr>
              <a:lnSpc>
                <a:spcPts val="4200"/>
              </a:lnSpc>
              <a:spcAft>
                <a:spcPts val="600"/>
              </a:spcAft>
            </a:pPr>
            <a:r>
              <a:rPr lang="en-US" altLang="zh-CN" sz="2800" dirty="0">
                <a:solidFill>
                  <a:schemeClr val="bg1"/>
                </a:solidFill>
              </a:rPr>
              <a:t>point of Chan practice, then, is to regain our original freedom by</a:t>
            </a:r>
          </a:p>
          <a:p>
            <a:pPr>
              <a:lnSpc>
                <a:spcPts val="4200"/>
              </a:lnSpc>
              <a:spcAft>
                <a:spcPts val="600"/>
              </a:spcAft>
            </a:pPr>
            <a:r>
              <a:rPr lang="en-US" altLang="zh-CN" sz="2800" dirty="0">
                <a:solidFill>
                  <a:schemeClr val="bg1"/>
                </a:solidFill>
              </a:rPr>
              <a:t>clearing away our emotional afflictions and negative habitual</a:t>
            </a:r>
          </a:p>
          <a:p>
            <a:pPr>
              <a:lnSpc>
                <a:spcPts val="4200"/>
              </a:lnSpc>
              <a:spcAft>
                <a:spcPts val="600"/>
              </a:spcAft>
            </a:pPr>
            <a:r>
              <a:rPr lang="en-US" altLang="zh-CN" sz="2800" dirty="0">
                <a:solidFill>
                  <a:schemeClr val="bg1"/>
                </a:solidFill>
              </a:rPr>
              <a:t>patterns (i.e., craving, aversion, and ignorance and our tendency to</a:t>
            </a:r>
          </a:p>
          <a:p>
            <a:pPr>
              <a:lnSpc>
                <a:spcPts val="4200"/>
              </a:lnSpc>
              <a:spcAft>
                <a:spcPts val="600"/>
              </a:spcAft>
            </a:pPr>
            <a:r>
              <a:rPr lang="en-US" altLang="zh-CN" sz="2800" dirty="0">
                <a:solidFill>
                  <a:schemeClr val="bg1"/>
                </a:solidFill>
              </a:rPr>
              <a:t>perpetuate them), the accumulation of which have concealed who we</a:t>
            </a:r>
          </a:p>
          <a:p>
            <a:pPr>
              <a:lnSpc>
                <a:spcPts val="4200"/>
              </a:lnSpc>
              <a:spcAft>
                <a:spcPts val="600"/>
              </a:spcAft>
            </a:pPr>
            <a:r>
              <a:rPr lang="en-US" altLang="zh-CN" sz="2800" dirty="0">
                <a:solidFill>
                  <a:schemeClr val="bg1"/>
                </a:solidFill>
              </a:rPr>
              <a:t>are:</a:t>
            </a:r>
          </a:p>
        </p:txBody>
      </p:sp>
    </p:spTree>
    <p:extLst>
      <p:ext uri="{BB962C8B-B14F-4D97-AF65-F5344CB8AC3E}">
        <p14:creationId xmlns:p14="http://schemas.microsoft.com/office/powerpoint/2010/main" val="1317106822"/>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92FDBD8-DF14-DA58-28C7-5842A03B47B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59CD8E2C-59F1-9486-14A3-7E9EA13C3410}"/>
              </a:ext>
            </a:extLst>
          </p:cNvPr>
          <p:cNvSpPr txBox="1"/>
          <p:nvPr/>
        </p:nvSpPr>
        <p:spPr>
          <a:xfrm>
            <a:off x="1670836" y="1268760"/>
            <a:ext cx="8847151" cy="4899931"/>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It [silent illumination] cannot be </a:t>
            </a:r>
            <a:r>
              <a:rPr lang="en-US" altLang="zh-CN" sz="2800" dirty="0" err="1">
                <a:solidFill>
                  <a:schemeClr val="bg1"/>
                </a:solidFill>
              </a:rPr>
              <a:t>practised</a:t>
            </a:r>
            <a:r>
              <a:rPr lang="en-US" altLang="zh-CN" sz="2800" dirty="0">
                <a:solidFill>
                  <a:schemeClr val="bg1"/>
                </a:solidFill>
              </a:rPr>
              <a:t> nor </a:t>
            </a:r>
            <a:r>
              <a:rPr lang="en-US" altLang="zh-CN" sz="2800" dirty="0" err="1">
                <a:solidFill>
                  <a:schemeClr val="bg1"/>
                </a:solidFill>
              </a:rPr>
              <a:t>actualised</a:t>
            </a:r>
            <a:endParaRPr lang="en-US" altLang="zh-CN" sz="2800" dirty="0">
              <a:solidFill>
                <a:schemeClr val="bg1"/>
              </a:solidFill>
            </a:endParaRPr>
          </a:p>
          <a:p>
            <a:pPr>
              <a:lnSpc>
                <a:spcPts val="4200"/>
              </a:lnSpc>
              <a:spcAft>
                <a:spcPts val="600"/>
              </a:spcAft>
            </a:pPr>
            <a:r>
              <a:rPr lang="en-US" altLang="zh-CN" sz="2800" dirty="0">
                <a:solidFill>
                  <a:schemeClr val="bg1"/>
                </a:solidFill>
              </a:rPr>
              <a:t>because it is something intrinsically full and complete.</a:t>
            </a:r>
          </a:p>
          <a:p>
            <a:pPr>
              <a:lnSpc>
                <a:spcPts val="4200"/>
              </a:lnSpc>
              <a:spcAft>
                <a:spcPts val="600"/>
              </a:spcAft>
            </a:pPr>
            <a:r>
              <a:rPr lang="en-US" altLang="zh-CN" sz="2800" dirty="0">
                <a:solidFill>
                  <a:schemeClr val="bg1"/>
                </a:solidFill>
              </a:rPr>
              <a:t>Others cannot defile it; it is thoroughly pure to its depth.</a:t>
            </a:r>
          </a:p>
          <a:p>
            <a:pPr>
              <a:lnSpc>
                <a:spcPts val="4200"/>
              </a:lnSpc>
              <a:spcAft>
                <a:spcPts val="600"/>
              </a:spcAft>
            </a:pPr>
            <a:r>
              <a:rPr lang="en-US" altLang="zh-CN" sz="2800" dirty="0">
                <a:solidFill>
                  <a:schemeClr val="bg1"/>
                </a:solidFill>
              </a:rPr>
              <a:t>Precisely at the place where purity is full and complete is</a:t>
            </a:r>
          </a:p>
          <a:p>
            <a:pPr>
              <a:lnSpc>
                <a:spcPts val="4200"/>
              </a:lnSpc>
              <a:spcAft>
                <a:spcPts val="600"/>
              </a:spcAft>
            </a:pPr>
            <a:r>
              <a:rPr lang="en-US" altLang="zh-CN" sz="2800" dirty="0">
                <a:solidFill>
                  <a:schemeClr val="bg1"/>
                </a:solidFill>
              </a:rPr>
              <a:t>where you must open your eyes and </a:t>
            </a:r>
            <a:r>
              <a:rPr lang="en-US" altLang="zh-CN" sz="2800" dirty="0" err="1">
                <a:solidFill>
                  <a:schemeClr val="bg1"/>
                </a:solidFill>
              </a:rPr>
              <a:t>recognise</a:t>
            </a:r>
            <a:r>
              <a:rPr lang="en-US" altLang="zh-CN" sz="2800" dirty="0">
                <a:solidFill>
                  <a:schemeClr val="bg1"/>
                </a:solidFill>
              </a:rPr>
              <a:t> it. When</a:t>
            </a:r>
          </a:p>
          <a:p>
            <a:pPr>
              <a:lnSpc>
                <a:spcPts val="4200"/>
              </a:lnSpc>
              <a:spcAft>
                <a:spcPts val="600"/>
              </a:spcAft>
            </a:pPr>
            <a:r>
              <a:rPr lang="en-US" altLang="zh-CN" sz="2800" dirty="0">
                <a:solidFill>
                  <a:schemeClr val="bg1"/>
                </a:solidFill>
              </a:rPr>
              <a:t>illumination is thorough, [self] is relinquished completely</a:t>
            </a:r>
          </a:p>
          <a:p>
            <a:pPr>
              <a:lnSpc>
                <a:spcPts val="4200"/>
              </a:lnSpc>
              <a:spcAft>
                <a:spcPts val="600"/>
              </a:spcAft>
            </a:pPr>
            <a:r>
              <a:rPr lang="en-US" altLang="zh-CN" sz="2800" dirty="0">
                <a:solidFill>
                  <a:schemeClr val="bg1"/>
                </a:solidFill>
              </a:rPr>
              <a:t>—when experiencing is clear, your steps are then solid</a:t>
            </a:r>
          </a:p>
          <a:p>
            <a:pPr>
              <a:lnSpc>
                <a:spcPts val="4200"/>
              </a:lnSpc>
              <a:spcAft>
                <a:spcPts val="600"/>
              </a:spcAft>
            </a:pPr>
            <a:r>
              <a:rPr lang="en-US" altLang="zh-CN" sz="2800" dirty="0">
                <a:solidFill>
                  <a:schemeClr val="bg1"/>
                </a:solidFill>
              </a:rPr>
              <a:t>and grounded.</a:t>
            </a:r>
          </a:p>
        </p:txBody>
      </p:sp>
    </p:spTree>
    <p:extLst>
      <p:ext uri="{BB962C8B-B14F-4D97-AF65-F5344CB8AC3E}">
        <p14:creationId xmlns:p14="http://schemas.microsoft.com/office/powerpoint/2010/main" val="4250264564"/>
      </p:ext>
    </p:extLst>
  </p:cSld>
  <p:clrMapOvr>
    <a:overrideClrMapping bg1="lt1" tx1="dk1" bg2="lt2" tx2="dk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722AF261-D141-8090-0948-F20DC4F533A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A9AF62A0-B90A-F050-C6DA-421353A03791}"/>
              </a:ext>
            </a:extLst>
          </p:cNvPr>
          <p:cNvSpPr txBox="1"/>
          <p:nvPr/>
        </p:nvSpPr>
        <p:spPr>
          <a:xfrm>
            <a:off x="1670836" y="1484784"/>
            <a:ext cx="8847151" cy="4207434"/>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Elsewhere he states:</a:t>
            </a:r>
          </a:p>
          <a:p>
            <a:pPr>
              <a:lnSpc>
                <a:spcPts val="4200"/>
              </a:lnSpc>
              <a:spcAft>
                <a:spcPts val="600"/>
              </a:spcAft>
            </a:pPr>
            <a:r>
              <a:rPr lang="en-US" altLang="zh-CN" sz="2800" dirty="0">
                <a:solidFill>
                  <a:schemeClr val="bg1"/>
                </a:solidFill>
              </a:rPr>
              <a:t>The correct way of practice is to simply sit in stillness and</a:t>
            </a:r>
          </a:p>
          <a:p>
            <a:pPr>
              <a:lnSpc>
                <a:spcPts val="4200"/>
              </a:lnSpc>
              <a:spcAft>
                <a:spcPts val="600"/>
              </a:spcAft>
            </a:pPr>
            <a:r>
              <a:rPr lang="en-US" altLang="zh-CN" sz="2800" dirty="0">
                <a:solidFill>
                  <a:schemeClr val="bg1"/>
                </a:solidFill>
              </a:rPr>
              <a:t>silently investigate; deep down one reaches a state where</a:t>
            </a:r>
          </a:p>
          <a:p>
            <a:pPr>
              <a:lnSpc>
                <a:spcPts val="4200"/>
              </a:lnSpc>
              <a:spcAft>
                <a:spcPts val="600"/>
              </a:spcAft>
            </a:pPr>
            <a:r>
              <a:rPr lang="en-US" altLang="zh-CN" sz="2800" dirty="0">
                <a:solidFill>
                  <a:schemeClr val="bg1"/>
                </a:solidFill>
              </a:rPr>
              <a:t>externally one is no longer swayed by causes and</a:t>
            </a:r>
          </a:p>
          <a:p>
            <a:pPr>
              <a:lnSpc>
                <a:spcPts val="4200"/>
              </a:lnSpc>
              <a:spcAft>
                <a:spcPts val="600"/>
              </a:spcAft>
            </a:pPr>
            <a:r>
              <a:rPr lang="en-US" altLang="zh-CN" sz="2800" dirty="0">
                <a:solidFill>
                  <a:schemeClr val="bg1"/>
                </a:solidFill>
              </a:rPr>
              <a:t>conditions. The mind being empty, it is all-embracing; its luminosity being wondrous, it is precisely apt and</a:t>
            </a:r>
          </a:p>
          <a:p>
            <a:pPr>
              <a:lnSpc>
                <a:spcPts val="4200"/>
              </a:lnSpc>
              <a:spcAft>
                <a:spcPts val="600"/>
              </a:spcAft>
            </a:pPr>
            <a:r>
              <a:rPr lang="en-US" altLang="zh-CN" sz="2800" dirty="0">
                <a:solidFill>
                  <a:schemeClr val="bg1"/>
                </a:solidFill>
              </a:rPr>
              <a:t>impartial.</a:t>
            </a:r>
          </a:p>
        </p:txBody>
      </p:sp>
    </p:spTree>
    <p:extLst>
      <p:ext uri="{BB962C8B-B14F-4D97-AF65-F5344CB8AC3E}">
        <p14:creationId xmlns:p14="http://schemas.microsoft.com/office/powerpoint/2010/main" val="2596603778"/>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524BB900-A59E-EA8E-C776-2520BA69619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2" name="文字方塊 1">
            <a:extLst>
              <a:ext uri="{FF2B5EF4-FFF2-40B4-BE49-F238E27FC236}">
                <a16:creationId xmlns:a16="http://schemas.microsoft.com/office/drawing/2014/main" id="{51931C54-43A5-632E-C5F4-ED716462F8ED}"/>
              </a:ext>
            </a:extLst>
          </p:cNvPr>
          <p:cNvSpPr txBox="1"/>
          <p:nvPr/>
        </p:nvSpPr>
        <p:spPr>
          <a:xfrm>
            <a:off x="1557908" y="1340768"/>
            <a:ext cx="8847151" cy="4899931"/>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Technically speaking, Silent Illumination is not a method of practice. It is actually the state of awakening, which is our true nature—the freedom that belongs to each and every one of you. It is only due to habitual attachment to dualistic thinking and self-referential feelings that this intrinsic awakened state is temporarily concealed. Our true nature has nothing to do with gaining or losing, having or not having. Silent Illumination is merely a metaphor for this direct </a:t>
            </a:r>
            <a:r>
              <a:rPr lang="en-US" altLang="zh-CN" sz="2800" dirty="0" err="1">
                <a:solidFill>
                  <a:schemeClr val="bg1"/>
                </a:solidFill>
              </a:rPr>
              <a:t>realisation</a:t>
            </a:r>
            <a:r>
              <a:rPr lang="en-US" altLang="zh-CN" sz="2800" dirty="0">
                <a:solidFill>
                  <a:schemeClr val="bg1"/>
                </a:solidFill>
              </a:rPr>
              <a:t>. </a:t>
            </a:r>
          </a:p>
        </p:txBody>
      </p:sp>
    </p:spTree>
    <p:extLst>
      <p:ext uri="{BB962C8B-B14F-4D97-AF65-F5344CB8AC3E}">
        <p14:creationId xmlns:p14="http://schemas.microsoft.com/office/powerpoint/2010/main" val="19586679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FC5F808F-42CC-0D0E-9D2D-FCF3304AD3A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
        <p:nvSpPr>
          <p:cNvPr id="7" name="文字方塊 6">
            <a:extLst>
              <a:ext uri="{FF2B5EF4-FFF2-40B4-BE49-F238E27FC236}">
                <a16:creationId xmlns:a16="http://schemas.microsoft.com/office/drawing/2014/main" id="{0FF9CBC6-3688-4D66-9B08-3C9F524FDD07}"/>
              </a:ext>
            </a:extLst>
          </p:cNvPr>
          <p:cNvSpPr txBox="1"/>
          <p:nvPr/>
        </p:nvSpPr>
        <p:spPr>
          <a:xfrm>
            <a:off x="1557908" y="1844824"/>
            <a:ext cx="8847151" cy="2745495"/>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Chan practice is about investigating our intrinsic awakened nature. It requires us to remove the obscurations—self-attachment and all of its emotional afflictions and negative habitual patterns—that conceal our inherent freedom so we can express it in the midst of daily life.</a:t>
            </a:r>
          </a:p>
        </p:txBody>
      </p:sp>
    </p:spTree>
    <p:extLst>
      <p:ext uri="{BB962C8B-B14F-4D97-AF65-F5344CB8AC3E}">
        <p14:creationId xmlns:p14="http://schemas.microsoft.com/office/powerpoint/2010/main" val="9690659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3761C73-8548-4153-B48A-B420B23321D8}"/>
              </a:ext>
            </a:extLst>
          </p:cNvPr>
          <p:cNvSpPr txBox="1"/>
          <p:nvPr/>
        </p:nvSpPr>
        <p:spPr>
          <a:xfrm>
            <a:off x="707470" y="2344331"/>
            <a:ext cx="10801200" cy="591059"/>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Yuan Dynasty (1279–1368)</a:t>
            </a:r>
          </a:p>
        </p:txBody>
      </p:sp>
      <p:sp>
        <p:nvSpPr>
          <p:cNvPr id="6" name="文字方塊 5">
            <a:extLst>
              <a:ext uri="{FF2B5EF4-FFF2-40B4-BE49-F238E27FC236}">
                <a16:creationId xmlns:a16="http://schemas.microsoft.com/office/drawing/2014/main" id="{2D9ABA08-FF33-4E08-9646-633B53918BF0}"/>
              </a:ext>
            </a:extLst>
          </p:cNvPr>
          <p:cNvSpPr txBox="1"/>
          <p:nvPr/>
        </p:nvSpPr>
        <p:spPr>
          <a:xfrm>
            <a:off x="439318" y="1281610"/>
            <a:ext cx="6087142" cy="591059"/>
          </a:xfrm>
          <a:prstGeom prst="rect">
            <a:avLst/>
          </a:prstGeom>
          <a:noFill/>
          <a:ln>
            <a:noFill/>
          </a:ln>
        </p:spPr>
        <p:txBody>
          <a:bodyPr wrap="square" rtlCol="0">
            <a:spAutoFit/>
          </a:bodyPr>
          <a:lstStyle/>
          <a:p>
            <a:pPr>
              <a:lnSpc>
                <a:spcPts val="4200"/>
              </a:lnSpc>
              <a:spcAft>
                <a:spcPts val="600"/>
              </a:spcAft>
            </a:pPr>
            <a:r>
              <a:rPr lang="en-US" altLang="zh-CN" sz="2800" b="1" dirty="0">
                <a:solidFill>
                  <a:schemeClr val="bg1"/>
                </a:solidFill>
              </a:rPr>
              <a:t>5.Post-classical Chan (c. 1300–present)</a:t>
            </a:r>
          </a:p>
        </p:txBody>
      </p:sp>
      <p:sp>
        <p:nvSpPr>
          <p:cNvPr id="7" name="文字方塊 6">
            <a:extLst>
              <a:ext uri="{FF2B5EF4-FFF2-40B4-BE49-F238E27FC236}">
                <a16:creationId xmlns:a16="http://schemas.microsoft.com/office/drawing/2014/main" id="{0E4B456E-D745-4A3C-8FAD-8A26A9DDA33C}"/>
              </a:ext>
            </a:extLst>
          </p:cNvPr>
          <p:cNvSpPr txBox="1"/>
          <p:nvPr/>
        </p:nvSpPr>
        <p:spPr>
          <a:xfrm>
            <a:off x="693812" y="3284984"/>
            <a:ext cx="6912768" cy="1661289"/>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Chan began to be mixed with Pure Land Buddhism as in the teachings of </a:t>
            </a:r>
            <a:r>
              <a:rPr lang="en-US" altLang="zh-CN" sz="2800" dirty="0" err="1">
                <a:solidFill>
                  <a:schemeClr val="bg1"/>
                </a:solidFill>
              </a:rPr>
              <a:t>Zhongfeng</a:t>
            </a:r>
            <a:r>
              <a:rPr lang="en-US" altLang="zh-CN" sz="2800" dirty="0">
                <a:solidFill>
                  <a:schemeClr val="bg1"/>
                </a:solidFill>
              </a:rPr>
              <a:t> </a:t>
            </a:r>
            <a:r>
              <a:rPr lang="en-US" altLang="zh-CN" sz="2800" dirty="0" err="1">
                <a:solidFill>
                  <a:schemeClr val="bg1"/>
                </a:solidFill>
              </a:rPr>
              <a:t>Mingben</a:t>
            </a:r>
            <a:r>
              <a:rPr lang="en-US" altLang="zh-CN" sz="2800" dirty="0">
                <a:solidFill>
                  <a:schemeClr val="bg1"/>
                </a:solidFill>
              </a:rPr>
              <a:t> (</a:t>
            </a:r>
            <a:r>
              <a:rPr lang="zh-CN" altLang="en-US" sz="2800" dirty="0">
                <a:solidFill>
                  <a:schemeClr val="bg1"/>
                </a:solidFill>
              </a:rPr>
              <a:t>中峰明本</a:t>
            </a:r>
            <a:r>
              <a:rPr lang="en-US" altLang="zh-CN" sz="2800" dirty="0">
                <a:solidFill>
                  <a:schemeClr val="bg1"/>
                </a:solidFill>
              </a:rPr>
              <a:t>; 1263–1323).</a:t>
            </a:r>
          </a:p>
        </p:txBody>
      </p:sp>
      <p:pic>
        <p:nvPicPr>
          <p:cNvPr id="3" name="圖片 2">
            <a:extLst>
              <a:ext uri="{FF2B5EF4-FFF2-40B4-BE49-F238E27FC236}">
                <a16:creationId xmlns:a16="http://schemas.microsoft.com/office/drawing/2014/main" id="{C0F949AE-29FD-463C-9C30-F3D99D8CA448}"/>
              </a:ext>
            </a:extLst>
          </p:cNvPr>
          <p:cNvPicPr>
            <a:picLocks noChangeAspect="1"/>
          </p:cNvPicPr>
          <p:nvPr/>
        </p:nvPicPr>
        <p:blipFill>
          <a:blip r:embed="rId3"/>
          <a:stretch>
            <a:fillRect/>
          </a:stretch>
        </p:blipFill>
        <p:spPr>
          <a:xfrm>
            <a:off x="7856203" y="1210444"/>
            <a:ext cx="3652467" cy="4437112"/>
          </a:xfrm>
          <a:prstGeom prst="rect">
            <a:avLst/>
          </a:prstGeom>
        </p:spPr>
      </p:pic>
      <p:sp>
        <p:nvSpPr>
          <p:cNvPr id="2" name="矩形: 按鈕形 1">
            <a:extLst>
              <a:ext uri="{FF2B5EF4-FFF2-40B4-BE49-F238E27FC236}">
                <a16:creationId xmlns:a16="http://schemas.microsoft.com/office/drawing/2014/main" id="{DD71780F-A8E3-F165-152D-EA3197748B9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8606467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F342E77-C571-4350-AB0F-105220AF184B}"/>
              </a:ext>
            </a:extLst>
          </p:cNvPr>
          <p:cNvSpPr txBox="1"/>
          <p:nvPr/>
        </p:nvSpPr>
        <p:spPr>
          <a:xfrm>
            <a:off x="205003" y="881776"/>
            <a:ext cx="4680520" cy="591059"/>
          </a:xfrm>
          <a:prstGeom prst="rect">
            <a:avLst/>
          </a:prstGeom>
          <a:noFill/>
        </p:spPr>
        <p:txBody>
          <a:bodyPr wrap="square" rtlCol="0">
            <a:spAutoFit/>
          </a:bodyPr>
          <a:lstStyle/>
          <a:p>
            <a:pPr>
              <a:lnSpc>
                <a:spcPts val="4200"/>
              </a:lnSpc>
              <a:spcAft>
                <a:spcPts val="600"/>
              </a:spcAft>
            </a:pPr>
            <a:r>
              <a:rPr lang="en-US" altLang="zh-CN" sz="2800" b="1" dirty="0">
                <a:solidFill>
                  <a:schemeClr val="bg1"/>
                </a:solidFill>
              </a:rPr>
              <a:t>Ming</a:t>
            </a:r>
            <a:r>
              <a:rPr lang="en-US" altLang="zh-CN" sz="2800" dirty="0">
                <a:solidFill>
                  <a:schemeClr val="bg1"/>
                </a:solidFill>
              </a:rPr>
              <a:t> </a:t>
            </a:r>
            <a:r>
              <a:rPr lang="en-US" altLang="zh-CN" sz="2800" b="1" dirty="0">
                <a:solidFill>
                  <a:schemeClr val="bg1"/>
                </a:solidFill>
              </a:rPr>
              <a:t>dynasty</a:t>
            </a:r>
            <a:r>
              <a:rPr lang="en-US" altLang="zh-CN" sz="2800" dirty="0">
                <a:solidFill>
                  <a:schemeClr val="bg1"/>
                </a:solidFill>
              </a:rPr>
              <a:t> (1368–1644)</a:t>
            </a:r>
          </a:p>
        </p:txBody>
      </p:sp>
      <p:sp>
        <p:nvSpPr>
          <p:cNvPr id="6" name="文字方塊 5">
            <a:extLst>
              <a:ext uri="{FF2B5EF4-FFF2-40B4-BE49-F238E27FC236}">
                <a16:creationId xmlns:a16="http://schemas.microsoft.com/office/drawing/2014/main" id="{E547953E-3E34-4F65-9D67-44826746A34E}"/>
              </a:ext>
            </a:extLst>
          </p:cNvPr>
          <p:cNvSpPr txBox="1"/>
          <p:nvPr/>
        </p:nvSpPr>
        <p:spPr>
          <a:xfrm>
            <a:off x="189756" y="1471821"/>
            <a:ext cx="11809311" cy="2743572"/>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Chan Buddhism enjoyed something of a revival in the Ming dynasty, with teachers such as </a:t>
            </a:r>
            <a:r>
              <a:rPr lang="en-US" altLang="zh-CN" sz="2800" dirty="0" err="1">
                <a:solidFill>
                  <a:schemeClr val="bg1"/>
                </a:solidFill>
              </a:rPr>
              <a:t>Hanshan</a:t>
            </a:r>
            <a:r>
              <a:rPr lang="en-US" altLang="zh-CN" sz="2800" dirty="0">
                <a:solidFill>
                  <a:schemeClr val="bg1"/>
                </a:solidFill>
              </a:rPr>
              <a:t> </a:t>
            </a:r>
            <a:r>
              <a:rPr lang="en-US" altLang="zh-CN" sz="2800" dirty="0" err="1">
                <a:solidFill>
                  <a:schemeClr val="bg1"/>
                </a:solidFill>
              </a:rPr>
              <a:t>Deqing</a:t>
            </a:r>
            <a:r>
              <a:rPr lang="en-US" altLang="zh-CN" sz="2800" dirty="0">
                <a:solidFill>
                  <a:schemeClr val="bg1"/>
                </a:solidFill>
              </a:rPr>
              <a:t> (</a:t>
            </a:r>
            <a:r>
              <a:rPr lang="zh-TW" altLang="en-US" sz="2800" dirty="0">
                <a:solidFill>
                  <a:schemeClr val="bg1"/>
                </a:solidFill>
              </a:rPr>
              <a:t>憨山德清</a:t>
            </a:r>
            <a:r>
              <a:rPr lang="en-US" altLang="zh-TW" sz="2800" dirty="0">
                <a:solidFill>
                  <a:schemeClr val="bg1"/>
                </a:solidFill>
              </a:rPr>
              <a:t>), </a:t>
            </a:r>
            <a:r>
              <a:rPr lang="en-US" altLang="zh-CN" sz="2800" dirty="0">
                <a:solidFill>
                  <a:schemeClr val="bg1"/>
                </a:solidFill>
              </a:rPr>
              <a:t>who wrote and taught extensively on both Chan and Pure Land Buddhism; </a:t>
            </a:r>
            <a:r>
              <a:rPr lang="en-US" altLang="zh-CN" sz="2800" dirty="0" err="1">
                <a:solidFill>
                  <a:schemeClr val="bg1"/>
                </a:solidFill>
              </a:rPr>
              <a:t>Miyun</a:t>
            </a:r>
            <a:r>
              <a:rPr lang="en-US" altLang="zh-CN" sz="2800" dirty="0">
                <a:solidFill>
                  <a:schemeClr val="bg1"/>
                </a:solidFill>
              </a:rPr>
              <a:t> </a:t>
            </a:r>
            <a:r>
              <a:rPr lang="en-US" altLang="zh-CN" sz="2800" dirty="0" err="1">
                <a:solidFill>
                  <a:schemeClr val="bg1"/>
                </a:solidFill>
              </a:rPr>
              <a:t>Yuanwu</a:t>
            </a:r>
            <a:r>
              <a:rPr lang="en-US" altLang="zh-CN" sz="2800" dirty="0">
                <a:solidFill>
                  <a:schemeClr val="bg1"/>
                </a:solidFill>
              </a:rPr>
              <a:t> (</a:t>
            </a:r>
            <a:r>
              <a:rPr lang="zh-TW" altLang="en-US" sz="2800" dirty="0">
                <a:solidFill>
                  <a:schemeClr val="bg1"/>
                </a:solidFill>
              </a:rPr>
              <a:t>密雲圓悟</a:t>
            </a:r>
            <a:r>
              <a:rPr lang="en-US" altLang="zh-TW" sz="2800" dirty="0">
                <a:solidFill>
                  <a:schemeClr val="bg1"/>
                </a:solidFill>
              </a:rPr>
              <a:t>), </a:t>
            </a:r>
            <a:r>
              <a:rPr lang="en-US" altLang="zh-CN" sz="2800" dirty="0">
                <a:solidFill>
                  <a:schemeClr val="bg1"/>
                </a:solidFill>
              </a:rPr>
              <a:t>who came to be seen posthumously as the first patriarch of the </a:t>
            </a:r>
            <a:r>
              <a:rPr lang="en-US" altLang="zh-CN" sz="2800" dirty="0" err="1">
                <a:solidFill>
                  <a:schemeClr val="bg1"/>
                </a:solidFill>
              </a:rPr>
              <a:t>Ōbaku</a:t>
            </a:r>
            <a:r>
              <a:rPr lang="en-US" altLang="zh-CN" sz="2800" dirty="0">
                <a:solidFill>
                  <a:schemeClr val="bg1"/>
                </a:solidFill>
              </a:rPr>
              <a:t> school (</a:t>
            </a:r>
            <a:r>
              <a:rPr lang="zh-TW" altLang="en-US" sz="2800" dirty="0">
                <a:solidFill>
                  <a:schemeClr val="bg1"/>
                </a:solidFill>
              </a:rPr>
              <a:t>黄檗宗</a:t>
            </a:r>
            <a:r>
              <a:rPr lang="en-US" altLang="zh-CN" sz="2800" dirty="0">
                <a:solidFill>
                  <a:schemeClr val="bg1"/>
                </a:solidFill>
              </a:rPr>
              <a:t>) of Zen; and as </a:t>
            </a:r>
            <a:r>
              <a:rPr lang="en-US" altLang="zh-CN" sz="2800" dirty="0" err="1">
                <a:solidFill>
                  <a:schemeClr val="bg1"/>
                </a:solidFill>
              </a:rPr>
              <a:t>Yunqi</a:t>
            </a:r>
            <a:r>
              <a:rPr lang="en-US" altLang="zh-CN" sz="2800" dirty="0">
                <a:solidFill>
                  <a:schemeClr val="bg1"/>
                </a:solidFill>
              </a:rPr>
              <a:t> </a:t>
            </a:r>
            <a:r>
              <a:rPr lang="en-US" altLang="zh-CN" sz="2800" dirty="0" err="1">
                <a:solidFill>
                  <a:schemeClr val="bg1"/>
                </a:solidFill>
              </a:rPr>
              <a:t>Zhuhong</a:t>
            </a:r>
            <a:r>
              <a:rPr lang="en-US" altLang="zh-CN" sz="2800" dirty="0">
                <a:solidFill>
                  <a:schemeClr val="bg1"/>
                </a:solidFill>
              </a:rPr>
              <a:t> (</a:t>
            </a:r>
            <a:r>
              <a:rPr lang="zh-TW" altLang="en-US" sz="2800" dirty="0">
                <a:solidFill>
                  <a:schemeClr val="bg1"/>
                </a:solidFill>
              </a:rPr>
              <a:t>雲棲祩宏</a:t>
            </a:r>
            <a:r>
              <a:rPr lang="en-US" altLang="zh-TW" sz="2800" dirty="0">
                <a:solidFill>
                  <a:schemeClr val="bg1"/>
                </a:solidFill>
              </a:rPr>
              <a:t>) </a:t>
            </a:r>
            <a:r>
              <a:rPr lang="en-US" altLang="zh-CN" sz="2800" dirty="0">
                <a:solidFill>
                  <a:schemeClr val="bg1"/>
                </a:solidFill>
              </a:rPr>
              <a:t>and </a:t>
            </a:r>
            <a:r>
              <a:rPr lang="en-US" altLang="zh-CN" sz="2800" dirty="0" err="1">
                <a:solidFill>
                  <a:schemeClr val="bg1"/>
                </a:solidFill>
              </a:rPr>
              <a:t>Ouyi</a:t>
            </a:r>
            <a:r>
              <a:rPr lang="en-US" altLang="zh-CN" sz="2800" dirty="0">
                <a:solidFill>
                  <a:schemeClr val="bg1"/>
                </a:solidFill>
              </a:rPr>
              <a:t> </a:t>
            </a:r>
            <a:r>
              <a:rPr lang="en-US" altLang="zh-CN" sz="2800" dirty="0" err="1">
                <a:solidFill>
                  <a:schemeClr val="bg1"/>
                </a:solidFill>
              </a:rPr>
              <a:t>Zhixu</a:t>
            </a:r>
            <a:r>
              <a:rPr lang="en-US" altLang="zh-CN" sz="2800" dirty="0">
                <a:solidFill>
                  <a:schemeClr val="bg1"/>
                </a:solidFill>
              </a:rPr>
              <a:t> (</a:t>
            </a:r>
            <a:r>
              <a:rPr lang="zh-TW" altLang="en-US" sz="2800" dirty="0">
                <a:solidFill>
                  <a:schemeClr val="bg1"/>
                </a:solidFill>
              </a:rPr>
              <a:t>蕅益智旭</a:t>
            </a:r>
            <a:r>
              <a:rPr lang="en-US" altLang="zh-TW" sz="2800" dirty="0">
                <a:solidFill>
                  <a:schemeClr val="bg1"/>
                </a:solidFill>
              </a:rPr>
              <a:t>). </a:t>
            </a:r>
            <a:endParaRPr lang="en-US" altLang="zh-CN" sz="2800" dirty="0">
              <a:solidFill>
                <a:schemeClr val="bg1"/>
              </a:solidFill>
            </a:endParaRPr>
          </a:p>
        </p:txBody>
      </p:sp>
      <p:pic>
        <p:nvPicPr>
          <p:cNvPr id="3" name="圖片 2">
            <a:extLst>
              <a:ext uri="{FF2B5EF4-FFF2-40B4-BE49-F238E27FC236}">
                <a16:creationId xmlns:a16="http://schemas.microsoft.com/office/drawing/2014/main" id="{AD78EB1B-9C71-45CC-8B6F-091CEF878B98}"/>
              </a:ext>
            </a:extLst>
          </p:cNvPr>
          <p:cNvPicPr>
            <a:picLocks noChangeAspect="1"/>
          </p:cNvPicPr>
          <p:nvPr/>
        </p:nvPicPr>
        <p:blipFill>
          <a:blip r:embed="rId3"/>
          <a:stretch>
            <a:fillRect/>
          </a:stretch>
        </p:blipFill>
        <p:spPr>
          <a:xfrm>
            <a:off x="879174" y="4243926"/>
            <a:ext cx="2112164" cy="2559446"/>
          </a:xfrm>
          <a:prstGeom prst="rect">
            <a:avLst/>
          </a:prstGeom>
        </p:spPr>
      </p:pic>
      <p:pic>
        <p:nvPicPr>
          <p:cNvPr id="8" name="圖片 7">
            <a:extLst>
              <a:ext uri="{FF2B5EF4-FFF2-40B4-BE49-F238E27FC236}">
                <a16:creationId xmlns:a16="http://schemas.microsoft.com/office/drawing/2014/main" id="{DBF66FB8-A537-4ECA-8C67-5BCB53221058}"/>
              </a:ext>
            </a:extLst>
          </p:cNvPr>
          <p:cNvPicPr>
            <a:picLocks noChangeAspect="1"/>
          </p:cNvPicPr>
          <p:nvPr/>
        </p:nvPicPr>
        <p:blipFill>
          <a:blip r:embed="rId4"/>
          <a:stretch>
            <a:fillRect/>
          </a:stretch>
        </p:blipFill>
        <p:spPr>
          <a:xfrm>
            <a:off x="3353712" y="4243926"/>
            <a:ext cx="2112164" cy="2631123"/>
          </a:xfrm>
          <a:prstGeom prst="rect">
            <a:avLst/>
          </a:prstGeom>
        </p:spPr>
      </p:pic>
      <p:pic>
        <p:nvPicPr>
          <p:cNvPr id="10" name="圖片 9">
            <a:extLst>
              <a:ext uri="{FF2B5EF4-FFF2-40B4-BE49-F238E27FC236}">
                <a16:creationId xmlns:a16="http://schemas.microsoft.com/office/drawing/2014/main" id="{3A625985-1873-4467-B045-629A2DAD1AE4}"/>
              </a:ext>
            </a:extLst>
          </p:cNvPr>
          <p:cNvPicPr>
            <a:picLocks noChangeAspect="1"/>
          </p:cNvPicPr>
          <p:nvPr/>
        </p:nvPicPr>
        <p:blipFill>
          <a:blip r:embed="rId5"/>
          <a:stretch>
            <a:fillRect/>
          </a:stretch>
        </p:blipFill>
        <p:spPr>
          <a:xfrm>
            <a:off x="5869949" y="4218700"/>
            <a:ext cx="1908621" cy="2639300"/>
          </a:xfrm>
          <a:prstGeom prst="rect">
            <a:avLst/>
          </a:prstGeom>
        </p:spPr>
      </p:pic>
      <p:pic>
        <p:nvPicPr>
          <p:cNvPr id="12" name="圖片 11">
            <a:extLst>
              <a:ext uri="{FF2B5EF4-FFF2-40B4-BE49-F238E27FC236}">
                <a16:creationId xmlns:a16="http://schemas.microsoft.com/office/drawing/2014/main" id="{9D3776F7-1BF7-47DF-9F2D-63D113DF19F2}"/>
              </a:ext>
            </a:extLst>
          </p:cNvPr>
          <p:cNvPicPr>
            <a:picLocks noChangeAspect="1"/>
          </p:cNvPicPr>
          <p:nvPr/>
        </p:nvPicPr>
        <p:blipFill>
          <a:blip r:embed="rId6"/>
          <a:stretch>
            <a:fillRect/>
          </a:stretch>
        </p:blipFill>
        <p:spPr>
          <a:xfrm>
            <a:off x="8182643" y="4243926"/>
            <a:ext cx="1872209" cy="2659726"/>
          </a:xfrm>
          <a:prstGeom prst="rect">
            <a:avLst/>
          </a:prstGeom>
        </p:spPr>
      </p:pic>
      <p:sp>
        <p:nvSpPr>
          <p:cNvPr id="2" name="矩形: 按鈕形 1">
            <a:extLst>
              <a:ext uri="{FF2B5EF4-FFF2-40B4-BE49-F238E27FC236}">
                <a16:creationId xmlns:a16="http://schemas.microsoft.com/office/drawing/2014/main" id="{20B84E1F-A71C-9CC1-9FDC-A5F38416206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3745966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9F5AF3C-49E9-4F41-81F8-8B5DEBDC140B}"/>
              </a:ext>
            </a:extLst>
          </p:cNvPr>
          <p:cNvSpPr txBox="1"/>
          <p:nvPr/>
        </p:nvSpPr>
        <p:spPr>
          <a:xfrm>
            <a:off x="693812" y="1314417"/>
            <a:ext cx="11138690" cy="2745495"/>
          </a:xfrm>
          <a:prstGeom prst="rect">
            <a:avLst/>
          </a:prstGeom>
          <a:noFill/>
        </p:spPr>
        <p:txBody>
          <a:bodyPr wrap="square" rtlCol="0">
            <a:spAutoFit/>
          </a:bodyPr>
          <a:lstStyle/>
          <a:p>
            <a:pPr>
              <a:lnSpc>
                <a:spcPts val="4200"/>
              </a:lnSpc>
              <a:spcAft>
                <a:spcPts val="600"/>
              </a:spcAft>
            </a:pPr>
            <a:r>
              <a:rPr lang="en-US" altLang="zh-TW" sz="2800" dirty="0">
                <a:solidFill>
                  <a:schemeClr val="bg1"/>
                </a:solidFill>
              </a:rPr>
              <a:t>Chan was taught alongside other Buddhist traditions such as Pure Land, </a:t>
            </a:r>
            <a:r>
              <a:rPr lang="en-US" altLang="zh-TW" sz="2800" dirty="0" err="1">
                <a:solidFill>
                  <a:schemeClr val="bg1"/>
                </a:solidFill>
              </a:rPr>
              <a:t>Huayan</a:t>
            </a:r>
            <a:r>
              <a:rPr lang="en-US" altLang="zh-TW" sz="2800" dirty="0">
                <a:solidFill>
                  <a:schemeClr val="bg1"/>
                </a:solidFill>
              </a:rPr>
              <a:t>, </a:t>
            </a:r>
            <a:r>
              <a:rPr lang="en-US" altLang="zh-TW" sz="2800" dirty="0" err="1">
                <a:solidFill>
                  <a:schemeClr val="bg1"/>
                </a:solidFill>
              </a:rPr>
              <a:t>Tiantai</a:t>
            </a:r>
            <a:r>
              <a:rPr lang="en-US" altLang="zh-TW" sz="2800" dirty="0">
                <a:solidFill>
                  <a:schemeClr val="bg1"/>
                </a:solidFill>
              </a:rPr>
              <a:t> and Chinese Esoteric Buddhism in many monasteries. Buddhist masters taught integrated teachings from the various traditions as opposed to advocating for any sectarian delineation between the various schools of thought.</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B43F4A74-A482-43A3-B8E6-E4690BD796E6}"/>
              </a:ext>
            </a:extLst>
          </p:cNvPr>
          <p:cNvSpPr txBox="1"/>
          <p:nvPr/>
        </p:nvSpPr>
        <p:spPr>
          <a:xfrm>
            <a:off x="693812" y="4441434"/>
            <a:ext cx="11138690" cy="1129668"/>
          </a:xfrm>
          <a:prstGeom prst="rect">
            <a:avLst/>
          </a:prstGeom>
          <a:noFill/>
        </p:spPr>
        <p:txBody>
          <a:bodyPr wrap="square" rtlCol="0">
            <a:spAutoFit/>
          </a:bodyPr>
          <a:lstStyle/>
          <a:p>
            <a:pPr>
              <a:lnSpc>
                <a:spcPts val="4200"/>
              </a:lnSpc>
              <a:spcAft>
                <a:spcPts val="600"/>
              </a:spcAft>
            </a:pPr>
            <a:r>
              <a:rPr lang="en-US" altLang="zh-TW" sz="2800" dirty="0">
                <a:solidFill>
                  <a:schemeClr val="bg1"/>
                </a:solidFill>
              </a:rPr>
              <a:t>With the downfall of the Ming, several Chan masters fled to Japan, founding the </a:t>
            </a:r>
            <a:r>
              <a:rPr lang="en-US" altLang="zh-TW" sz="2800" dirty="0" err="1">
                <a:solidFill>
                  <a:schemeClr val="bg1"/>
                </a:solidFill>
              </a:rPr>
              <a:t>Ōbaku</a:t>
            </a:r>
            <a:r>
              <a:rPr lang="en-US" altLang="zh-TW" sz="2800" dirty="0">
                <a:solidFill>
                  <a:schemeClr val="bg1"/>
                </a:solidFill>
              </a:rPr>
              <a:t> school.</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77AD1F62-F97D-CDB8-E925-65DB43979FA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School-2</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3296303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21730</TotalTime>
  <Words>4691</Words>
  <Application>Microsoft Office PowerPoint</Application>
  <PresentationFormat>自訂</PresentationFormat>
  <Paragraphs>260</Paragraphs>
  <Slides>75</Slides>
  <Notes>1</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75</vt:i4>
      </vt:variant>
    </vt:vector>
  </HeadingPairs>
  <TitlesOfParts>
    <vt:vector size="79" baseType="lpstr">
      <vt:lpstr>Arial</vt:lpstr>
      <vt:lpstr>Calibri</vt:lpstr>
      <vt:lpstr>Times New Roman</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735</cp:revision>
  <dcterms:created xsi:type="dcterms:W3CDTF">2019-12-17T19:51:00Z</dcterms:created>
  <dcterms:modified xsi:type="dcterms:W3CDTF">2025-06-20T18:59:43Z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