
<file path=[Content_Types].xml><?xml version="1.0" encoding="utf-8"?>
<Types xmlns="http://schemas.openxmlformats.org/package/2006/content-types">
  <Default Extension="jpg" ContentType="image/jp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5" r:id="rId18"/>
    <p:sldId id="276" r:id="rId19"/>
    <p:sldId id="277" r:id="rId2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8E8C27-483B-4A5A-9232-4B168D86EA9E}" v="143" dt="2026-06-25T21:34:01.1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 Begum" userId="40fe7fe6a2e5dc37" providerId="LiveId" clId="{2F3166BE-A84C-4C7E-B352-D3EAE458CF52}"/>
    <pc:docChg chg="undo custSel addSld delSld modSld sldOrd">
      <pc:chgData name="Salma Begum" userId="40fe7fe6a2e5dc37" providerId="LiveId" clId="{2F3166BE-A84C-4C7E-B352-D3EAE458CF52}" dt="2026-06-25T21:34:01.127" v="283"/>
      <pc:docMkLst>
        <pc:docMk/>
      </pc:docMkLst>
      <pc:sldChg chg="addSp delSp modSp mod modTransition delAnim modAnim">
        <pc:chgData name="Salma Begum" userId="40fe7fe6a2e5dc37" providerId="LiveId" clId="{2F3166BE-A84C-4C7E-B352-D3EAE458CF52}" dt="2026-06-25T21:24:49.442" v="264"/>
        <pc:sldMkLst>
          <pc:docMk/>
          <pc:sldMk cId="0" sldId="256"/>
        </pc:sldMkLst>
        <pc:spChg chg="mod">
          <ac:chgData name="Salma Begum" userId="40fe7fe6a2e5dc37" providerId="LiveId" clId="{2F3166BE-A84C-4C7E-B352-D3EAE458CF52}" dt="2026-06-24T17:02:00.559" v="33" actId="20577"/>
          <ac:spMkLst>
            <pc:docMk/>
            <pc:sldMk cId="0" sldId="256"/>
            <ac:spMk id="4" creationId="{00000000-0000-0000-0000-000000000000}"/>
          </ac:spMkLst>
        </pc:spChg>
        <pc:spChg chg="mod">
          <ac:chgData name="Salma Begum" userId="40fe7fe6a2e5dc37" providerId="LiveId" clId="{2F3166BE-A84C-4C7E-B352-D3EAE458CF52}" dt="2026-06-25T19:39:34.040" v="66" actId="20577"/>
          <ac:spMkLst>
            <pc:docMk/>
            <pc:sldMk cId="0" sldId="256"/>
            <ac:spMk id="5" creationId="{00000000-0000-0000-0000-000000000000}"/>
          </ac:spMkLst>
        </pc:spChg>
        <pc:picChg chg="add del mod">
          <ac:chgData name="Salma Begum" userId="40fe7fe6a2e5dc37" providerId="LiveId" clId="{2F3166BE-A84C-4C7E-B352-D3EAE458CF52}" dt="2026-06-24T22:40:09.110" v="37" actId="478"/>
          <ac:picMkLst>
            <pc:docMk/>
            <pc:sldMk cId="0" sldId="256"/>
            <ac:picMk id="12" creationId="{65CCBF9E-A4E2-B462-F80F-C5E44D909FFA}"/>
          </ac:picMkLst>
        </pc:picChg>
        <pc:picChg chg="del">
          <ac:chgData name="Salma Begum" userId="40fe7fe6a2e5dc37" providerId="LiveId" clId="{2F3166BE-A84C-4C7E-B352-D3EAE458CF52}" dt="2026-06-24T22:41:10.392" v="44" actId="478"/>
          <ac:picMkLst>
            <pc:docMk/>
            <pc:sldMk cId="0" sldId="256"/>
            <ac:picMk id="13" creationId="{B7FAE188-0B3B-5285-420D-D358886F7D5B}"/>
          </ac:picMkLst>
        </pc:picChg>
        <pc:picChg chg="add del mod">
          <ac:chgData name="Salma Begum" userId="40fe7fe6a2e5dc37" providerId="LiveId" clId="{2F3166BE-A84C-4C7E-B352-D3EAE458CF52}" dt="2026-06-24T22:40:55.417" v="42"/>
          <ac:picMkLst>
            <pc:docMk/>
            <pc:sldMk cId="0" sldId="256"/>
            <ac:picMk id="16" creationId="{D40B39B2-F0E3-A5A6-F88E-A6184CA9901A}"/>
          </ac:picMkLst>
        </pc:picChg>
        <pc:picChg chg="add del mod">
          <ac:chgData name="Salma Begum" userId="40fe7fe6a2e5dc37" providerId="LiveId" clId="{2F3166BE-A84C-4C7E-B352-D3EAE458CF52}" dt="2026-06-24T22:41:04.130" v="43" actId="478"/>
          <ac:picMkLst>
            <pc:docMk/>
            <pc:sldMk cId="0" sldId="256"/>
            <ac:picMk id="17" creationId="{BD5CA955-D81C-4975-F94A-02D2CDE03D75}"/>
          </ac:picMkLst>
        </pc:picChg>
        <pc:picChg chg="del">
          <ac:chgData name="Salma Begum" userId="40fe7fe6a2e5dc37" providerId="LiveId" clId="{2F3166BE-A84C-4C7E-B352-D3EAE458CF52}" dt="2026-06-24T22:42:06.472" v="45" actId="478"/>
          <ac:picMkLst>
            <pc:docMk/>
            <pc:sldMk cId="0" sldId="256"/>
            <ac:picMk id="19" creationId="{CCD9291E-5EC4-C235-5F30-C52DF5612903}"/>
          </ac:picMkLst>
        </pc:picChg>
        <pc:picChg chg="add del mod">
          <ac:chgData name="Salma Begum" userId="40fe7fe6a2e5dc37" providerId="LiveId" clId="{2F3166BE-A84C-4C7E-B352-D3EAE458CF52}" dt="2026-06-24T22:50:07.233" v="49"/>
          <ac:picMkLst>
            <pc:docMk/>
            <pc:sldMk cId="0" sldId="256"/>
            <ac:picMk id="22" creationId="{C58C2A9A-6FC4-5F24-9BB4-A48C67103873}"/>
          </ac:picMkLst>
        </pc:picChg>
        <pc:picChg chg="add del mod">
          <ac:chgData name="Salma Begum" userId="40fe7fe6a2e5dc37" providerId="LiveId" clId="{2F3166BE-A84C-4C7E-B352-D3EAE458CF52}" dt="2026-06-24T22:50:55.175" v="51" actId="478"/>
          <ac:picMkLst>
            <pc:docMk/>
            <pc:sldMk cId="0" sldId="256"/>
            <ac:picMk id="31" creationId="{C50751D0-42EC-1D8F-BD71-70B1B5635D47}"/>
          </ac:picMkLst>
        </pc:picChg>
        <pc:picChg chg="add del mod">
          <ac:chgData name="Salma Begum" userId="40fe7fe6a2e5dc37" providerId="LiveId" clId="{2F3166BE-A84C-4C7E-B352-D3EAE458CF52}" dt="2026-06-25T19:41:48.265" v="90"/>
          <ac:picMkLst>
            <pc:docMk/>
            <pc:sldMk cId="0" sldId="256"/>
            <ac:picMk id="35" creationId="{B346F8A3-E705-7BCD-651E-86917DE74AA0}"/>
          </ac:picMkLst>
        </pc:picChg>
        <pc:picChg chg="add del mod">
          <ac:chgData name="Salma Begum" userId="40fe7fe6a2e5dc37" providerId="LiveId" clId="{2F3166BE-A84C-4C7E-B352-D3EAE458CF52}" dt="2026-06-25T19:42:01.308" v="92"/>
          <ac:picMkLst>
            <pc:docMk/>
            <pc:sldMk cId="0" sldId="256"/>
            <ac:picMk id="36" creationId="{38C38A6E-7981-EEF7-ECC4-7554A5D92842}"/>
          </ac:picMkLst>
        </pc:picChg>
        <pc:picChg chg="add del mod ord">
          <ac:chgData name="Salma Begum" userId="40fe7fe6a2e5dc37" providerId="LiveId" clId="{2F3166BE-A84C-4C7E-B352-D3EAE458CF52}" dt="2026-06-25T19:42:58.808" v="93"/>
          <ac:picMkLst>
            <pc:docMk/>
            <pc:sldMk cId="0" sldId="256"/>
            <ac:picMk id="39" creationId="{717505B7-894D-FEE6-AA8E-D2D5B9512FCF}"/>
          </ac:picMkLst>
        </pc:picChg>
        <pc:picChg chg="add del mod">
          <ac:chgData name="Salma Begum" userId="40fe7fe6a2e5dc37" providerId="LiveId" clId="{2F3166BE-A84C-4C7E-B352-D3EAE458CF52}" dt="2026-06-25T19:44:19.212" v="95" actId="478"/>
          <ac:picMkLst>
            <pc:docMk/>
            <pc:sldMk cId="0" sldId="256"/>
            <ac:picMk id="40" creationId="{98E02230-B525-A64B-CDE6-6E71C9FA3217}"/>
          </ac:picMkLst>
        </pc:picChg>
        <pc:picChg chg="add del mod">
          <ac:chgData name="Salma Begum" userId="40fe7fe6a2e5dc37" providerId="LiveId" clId="{2F3166BE-A84C-4C7E-B352-D3EAE458CF52}" dt="2026-06-25T19:44:42.038" v="98"/>
          <ac:picMkLst>
            <pc:docMk/>
            <pc:sldMk cId="0" sldId="256"/>
            <ac:picMk id="44" creationId="{1C67E1C5-328D-5BBC-F5DF-F831B0BF08B3}"/>
          </ac:picMkLst>
        </pc:picChg>
        <pc:picChg chg="add del mod">
          <ac:chgData name="Salma Begum" userId="40fe7fe6a2e5dc37" providerId="LiveId" clId="{2F3166BE-A84C-4C7E-B352-D3EAE458CF52}" dt="2026-06-25T19:44:43.980" v="100"/>
          <ac:picMkLst>
            <pc:docMk/>
            <pc:sldMk cId="0" sldId="256"/>
            <ac:picMk id="45" creationId="{C548F6D8-273E-040D-E959-9B11C3E30BB3}"/>
          </ac:picMkLst>
        </pc:picChg>
        <pc:picChg chg="add del mod ord">
          <ac:chgData name="Salma Begum" userId="40fe7fe6a2e5dc37" providerId="LiveId" clId="{2F3166BE-A84C-4C7E-B352-D3EAE458CF52}" dt="2026-06-25T20:12:08.948" v="101"/>
          <ac:picMkLst>
            <pc:docMk/>
            <pc:sldMk cId="0" sldId="256"/>
            <ac:picMk id="48" creationId="{2F0688D7-03EE-02C1-EF59-6A114BB0953B}"/>
          </ac:picMkLst>
        </pc:picChg>
        <pc:picChg chg="add del mod">
          <ac:chgData name="Salma Begum" userId="40fe7fe6a2e5dc37" providerId="LiveId" clId="{2F3166BE-A84C-4C7E-B352-D3EAE458CF52}" dt="2026-06-25T20:12:13.289" v="103"/>
          <ac:picMkLst>
            <pc:docMk/>
            <pc:sldMk cId="0" sldId="256"/>
            <ac:picMk id="49" creationId="{2562308D-1166-40A8-2A93-C7092F0D4CAD}"/>
          </ac:picMkLst>
        </pc:picChg>
        <pc:picChg chg="add del mod ord">
          <ac:chgData name="Salma Begum" userId="40fe7fe6a2e5dc37" providerId="LiveId" clId="{2F3166BE-A84C-4C7E-B352-D3EAE458CF52}" dt="2026-06-25T20:12:40.111" v="104"/>
          <ac:picMkLst>
            <pc:docMk/>
            <pc:sldMk cId="0" sldId="256"/>
            <ac:picMk id="52" creationId="{C4389361-D325-BC55-80B9-01CD045FDDC4}"/>
          </ac:picMkLst>
        </pc:picChg>
        <pc:picChg chg="add del mod">
          <ac:chgData name="Salma Begum" userId="40fe7fe6a2e5dc37" providerId="LiveId" clId="{2F3166BE-A84C-4C7E-B352-D3EAE458CF52}" dt="2026-06-25T20:13:33.421" v="107"/>
          <ac:picMkLst>
            <pc:docMk/>
            <pc:sldMk cId="0" sldId="256"/>
            <ac:picMk id="55" creationId="{FEA596F6-E7CD-C2DB-F9ED-B3A797FB4566}"/>
          </ac:picMkLst>
        </pc:picChg>
        <pc:picChg chg="add del mod">
          <ac:chgData name="Salma Begum" userId="40fe7fe6a2e5dc37" providerId="LiveId" clId="{2F3166BE-A84C-4C7E-B352-D3EAE458CF52}" dt="2026-06-25T20:13:59.599" v="109"/>
          <ac:picMkLst>
            <pc:docMk/>
            <pc:sldMk cId="0" sldId="256"/>
            <ac:picMk id="56" creationId="{E7F3D5F2-D159-C1AD-54A3-63F630DCDF13}"/>
          </ac:picMkLst>
        </pc:picChg>
        <pc:picChg chg="add del mod ord">
          <ac:chgData name="Salma Begum" userId="40fe7fe6a2e5dc37" providerId="LiveId" clId="{2F3166BE-A84C-4C7E-B352-D3EAE458CF52}" dt="2026-06-25T20:14:21.172" v="110"/>
          <ac:picMkLst>
            <pc:docMk/>
            <pc:sldMk cId="0" sldId="256"/>
            <ac:picMk id="59" creationId="{E599BE50-36E1-C89B-BCE6-8263F462B714}"/>
          </ac:picMkLst>
        </pc:picChg>
        <pc:picChg chg="add del mod">
          <ac:chgData name="Salma Begum" userId="40fe7fe6a2e5dc37" providerId="LiveId" clId="{2F3166BE-A84C-4C7E-B352-D3EAE458CF52}" dt="2026-06-25T20:14:24.279" v="112"/>
          <ac:picMkLst>
            <pc:docMk/>
            <pc:sldMk cId="0" sldId="256"/>
            <ac:picMk id="60" creationId="{E9326F56-72CC-1982-E08A-FEE2C9FC8501}"/>
          </ac:picMkLst>
        </pc:picChg>
        <pc:picChg chg="add del mod ord">
          <ac:chgData name="Salma Begum" userId="40fe7fe6a2e5dc37" providerId="LiveId" clId="{2F3166BE-A84C-4C7E-B352-D3EAE458CF52}" dt="2026-06-25T20:15:20.910" v="113"/>
          <ac:picMkLst>
            <pc:docMk/>
            <pc:sldMk cId="0" sldId="256"/>
            <ac:picMk id="63" creationId="{4996DCBF-B51D-ECC9-6C1E-AC8FE541BD9D}"/>
          </ac:picMkLst>
        </pc:picChg>
        <pc:picChg chg="add del mod">
          <ac:chgData name="Salma Begum" userId="40fe7fe6a2e5dc37" providerId="LiveId" clId="{2F3166BE-A84C-4C7E-B352-D3EAE458CF52}" dt="2026-06-25T20:29:00.550" v="150"/>
          <ac:picMkLst>
            <pc:docMk/>
            <pc:sldMk cId="0" sldId="256"/>
            <ac:picMk id="64" creationId="{7634B44D-6DED-909A-30C2-8B5852C6AD75}"/>
          </ac:picMkLst>
        </pc:picChg>
        <pc:picChg chg="add del mod ord">
          <ac:chgData name="Salma Begum" userId="40fe7fe6a2e5dc37" providerId="LiveId" clId="{2F3166BE-A84C-4C7E-B352-D3EAE458CF52}" dt="2026-06-25T20:29:04.700" v="151"/>
          <ac:picMkLst>
            <pc:docMk/>
            <pc:sldMk cId="0" sldId="256"/>
            <ac:picMk id="67" creationId="{AB5BEE87-ADB9-5558-3D24-344AA8C98323}"/>
          </ac:picMkLst>
        </pc:picChg>
        <pc:picChg chg="add del mod">
          <ac:chgData name="Salma Begum" userId="40fe7fe6a2e5dc37" providerId="LiveId" clId="{2F3166BE-A84C-4C7E-B352-D3EAE458CF52}" dt="2026-06-25T20:29:13.711" v="152" actId="478"/>
          <ac:picMkLst>
            <pc:docMk/>
            <pc:sldMk cId="0" sldId="256"/>
            <ac:picMk id="68" creationId="{662E6815-4299-C5BE-48A6-CCAE668E84BD}"/>
          </ac:picMkLst>
        </pc:picChg>
        <pc:picChg chg="add del mod">
          <ac:chgData name="Salma Begum" userId="40fe7fe6a2e5dc37" providerId="LiveId" clId="{2F3166BE-A84C-4C7E-B352-D3EAE458CF52}" dt="2026-06-25T20:30:20.424" v="155"/>
          <ac:picMkLst>
            <pc:docMk/>
            <pc:sldMk cId="0" sldId="256"/>
            <ac:picMk id="72" creationId="{E40A893A-B3E5-5098-C77C-28DD6E24ACD8}"/>
          </ac:picMkLst>
        </pc:picChg>
        <pc:picChg chg="add del mod">
          <ac:chgData name="Salma Begum" userId="40fe7fe6a2e5dc37" providerId="LiveId" clId="{2F3166BE-A84C-4C7E-B352-D3EAE458CF52}" dt="2026-06-25T20:30:29.390" v="157"/>
          <ac:picMkLst>
            <pc:docMk/>
            <pc:sldMk cId="0" sldId="256"/>
            <ac:picMk id="73" creationId="{C1D1FA16-C340-BD79-625C-D8FF2FBE92DC}"/>
          </ac:picMkLst>
        </pc:picChg>
        <pc:picChg chg="add del mod ord">
          <ac:chgData name="Salma Begum" userId="40fe7fe6a2e5dc37" providerId="LiveId" clId="{2F3166BE-A84C-4C7E-B352-D3EAE458CF52}" dt="2026-06-25T20:30:35.122" v="158"/>
          <ac:picMkLst>
            <pc:docMk/>
            <pc:sldMk cId="0" sldId="256"/>
            <ac:picMk id="76" creationId="{08DC4B84-C16D-5C1A-59E4-65984C336A16}"/>
          </ac:picMkLst>
        </pc:picChg>
        <pc:picChg chg="add del mod">
          <ac:chgData name="Salma Begum" userId="40fe7fe6a2e5dc37" providerId="LiveId" clId="{2F3166BE-A84C-4C7E-B352-D3EAE458CF52}" dt="2026-06-25T20:30:51.231" v="160"/>
          <ac:picMkLst>
            <pc:docMk/>
            <pc:sldMk cId="0" sldId="256"/>
            <ac:picMk id="77" creationId="{E19A753D-08D2-CD8D-7D6A-9E979E860F18}"/>
          </ac:picMkLst>
        </pc:picChg>
        <pc:picChg chg="add del mod ord">
          <ac:chgData name="Salma Begum" userId="40fe7fe6a2e5dc37" providerId="LiveId" clId="{2F3166BE-A84C-4C7E-B352-D3EAE458CF52}" dt="2026-06-25T20:30:55.600" v="161"/>
          <ac:picMkLst>
            <pc:docMk/>
            <pc:sldMk cId="0" sldId="256"/>
            <ac:picMk id="81" creationId="{F638D103-2593-814F-6085-82EA81E47B54}"/>
          </ac:picMkLst>
        </pc:picChg>
        <pc:picChg chg="add del mod">
          <ac:chgData name="Salma Begum" userId="40fe7fe6a2e5dc37" providerId="LiveId" clId="{2F3166BE-A84C-4C7E-B352-D3EAE458CF52}" dt="2026-06-25T20:30:57.868" v="163"/>
          <ac:picMkLst>
            <pc:docMk/>
            <pc:sldMk cId="0" sldId="256"/>
            <ac:picMk id="82" creationId="{339B8EFA-65D8-93AA-097B-E080334D0903}"/>
          </ac:picMkLst>
        </pc:picChg>
        <pc:picChg chg="add del mod ord">
          <ac:chgData name="Salma Begum" userId="40fe7fe6a2e5dc37" providerId="LiveId" clId="{2F3166BE-A84C-4C7E-B352-D3EAE458CF52}" dt="2026-06-25T20:31:07.605" v="164"/>
          <ac:picMkLst>
            <pc:docMk/>
            <pc:sldMk cId="0" sldId="256"/>
            <ac:picMk id="85" creationId="{4A32D216-DB49-5753-3E7C-4753457F546D}"/>
          </ac:picMkLst>
        </pc:picChg>
        <pc:picChg chg="add del mod">
          <ac:chgData name="Salma Begum" userId="40fe7fe6a2e5dc37" providerId="LiveId" clId="{2F3166BE-A84C-4C7E-B352-D3EAE458CF52}" dt="2026-06-25T20:31:09.648" v="166"/>
          <ac:picMkLst>
            <pc:docMk/>
            <pc:sldMk cId="0" sldId="256"/>
            <ac:picMk id="86" creationId="{2E395816-511A-A35C-4740-CC1743E21B6F}"/>
          </ac:picMkLst>
        </pc:picChg>
        <pc:picChg chg="add del mod ord">
          <ac:chgData name="Salma Begum" userId="40fe7fe6a2e5dc37" providerId="LiveId" clId="{2F3166BE-A84C-4C7E-B352-D3EAE458CF52}" dt="2026-06-25T20:31:22.552" v="167"/>
          <ac:picMkLst>
            <pc:docMk/>
            <pc:sldMk cId="0" sldId="256"/>
            <ac:picMk id="89" creationId="{B6009A45-27D0-0058-46ED-9F71C17A3F17}"/>
          </ac:picMkLst>
        </pc:picChg>
        <pc:picChg chg="add del mod">
          <ac:chgData name="Salma Begum" userId="40fe7fe6a2e5dc37" providerId="LiveId" clId="{2F3166BE-A84C-4C7E-B352-D3EAE458CF52}" dt="2026-06-25T20:31:24.069" v="169"/>
          <ac:picMkLst>
            <pc:docMk/>
            <pc:sldMk cId="0" sldId="256"/>
            <ac:picMk id="90" creationId="{84508E7B-FD27-6E22-1187-986AEADF050B}"/>
          </ac:picMkLst>
        </pc:picChg>
        <pc:picChg chg="add del mod ord">
          <ac:chgData name="Salma Begum" userId="40fe7fe6a2e5dc37" providerId="LiveId" clId="{2F3166BE-A84C-4C7E-B352-D3EAE458CF52}" dt="2026-06-25T20:32:11.455" v="170"/>
          <ac:picMkLst>
            <pc:docMk/>
            <pc:sldMk cId="0" sldId="256"/>
            <ac:picMk id="93" creationId="{7567760D-8DEF-CA6C-8ED6-A838A162149B}"/>
          </ac:picMkLst>
        </pc:picChg>
        <pc:picChg chg="add del mod">
          <ac:chgData name="Salma Begum" userId="40fe7fe6a2e5dc37" providerId="LiveId" clId="{2F3166BE-A84C-4C7E-B352-D3EAE458CF52}" dt="2026-06-25T21:22:55.034" v="254"/>
          <ac:picMkLst>
            <pc:docMk/>
            <pc:sldMk cId="0" sldId="256"/>
            <ac:picMk id="94" creationId="{40A5CA92-884F-8B51-A6F6-31F8F9BE68E1}"/>
          </ac:picMkLst>
        </pc:picChg>
        <pc:picChg chg="add del mod ord">
          <ac:chgData name="Salma Begum" userId="40fe7fe6a2e5dc37" providerId="LiveId" clId="{2F3166BE-A84C-4C7E-B352-D3EAE458CF52}" dt="2026-06-25T21:23:23.935" v="255"/>
          <ac:picMkLst>
            <pc:docMk/>
            <pc:sldMk cId="0" sldId="256"/>
            <ac:picMk id="99" creationId="{2B899BAB-0E07-06D4-5F24-E0B08ECF52FC}"/>
          </ac:picMkLst>
        </pc:picChg>
        <pc:picChg chg="add del mod">
          <ac:chgData name="Salma Begum" userId="40fe7fe6a2e5dc37" providerId="LiveId" clId="{2F3166BE-A84C-4C7E-B352-D3EAE458CF52}" dt="2026-06-25T21:23:32.721" v="257"/>
          <ac:picMkLst>
            <pc:docMk/>
            <pc:sldMk cId="0" sldId="256"/>
            <ac:picMk id="100" creationId="{BA07F246-6B6A-AEBB-41A2-83E633F9BD46}"/>
          </ac:picMkLst>
        </pc:picChg>
        <pc:picChg chg="add del mod ord">
          <ac:chgData name="Salma Begum" userId="40fe7fe6a2e5dc37" providerId="LiveId" clId="{2F3166BE-A84C-4C7E-B352-D3EAE458CF52}" dt="2026-06-25T21:24:01.053" v="258"/>
          <ac:picMkLst>
            <pc:docMk/>
            <pc:sldMk cId="0" sldId="256"/>
            <ac:picMk id="103" creationId="{B118B1B9-650A-578E-333E-A81428375D23}"/>
          </ac:picMkLst>
        </pc:picChg>
        <pc:picChg chg="add del mod">
          <ac:chgData name="Salma Begum" userId="40fe7fe6a2e5dc37" providerId="LiveId" clId="{2F3166BE-A84C-4C7E-B352-D3EAE458CF52}" dt="2026-06-25T21:24:03.915" v="260"/>
          <ac:picMkLst>
            <pc:docMk/>
            <pc:sldMk cId="0" sldId="256"/>
            <ac:picMk id="104" creationId="{DC93A37A-F4FA-2ECB-2525-1F1E5E71BE05}"/>
          </ac:picMkLst>
        </pc:picChg>
        <pc:picChg chg="add del mod ord">
          <ac:chgData name="Salma Begum" userId="40fe7fe6a2e5dc37" providerId="LiveId" clId="{2F3166BE-A84C-4C7E-B352-D3EAE458CF52}" dt="2026-06-25T21:24:22.316" v="261"/>
          <ac:picMkLst>
            <pc:docMk/>
            <pc:sldMk cId="0" sldId="256"/>
            <ac:picMk id="107" creationId="{EF31428C-9C0A-F8B6-B125-7C37EF887413}"/>
          </ac:picMkLst>
        </pc:picChg>
        <pc:picChg chg="add del mod">
          <ac:chgData name="Salma Begum" userId="40fe7fe6a2e5dc37" providerId="LiveId" clId="{2F3166BE-A84C-4C7E-B352-D3EAE458CF52}" dt="2026-06-25T21:24:24.115" v="263"/>
          <ac:picMkLst>
            <pc:docMk/>
            <pc:sldMk cId="0" sldId="256"/>
            <ac:picMk id="108" creationId="{137E405B-49A3-3231-8681-D8EBBCD5E5AF}"/>
          </ac:picMkLst>
        </pc:picChg>
        <pc:picChg chg="add del mod ord">
          <ac:chgData name="Salma Begum" userId="40fe7fe6a2e5dc37" providerId="LiveId" clId="{2F3166BE-A84C-4C7E-B352-D3EAE458CF52}" dt="2026-06-25T21:24:49.442" v="264"/>
          <ac:picMkLst>
            <pc:docMk/>
            <pc:sldMk cId="0" sldId="256"/>
            <ac:picMk id="111" creationId="{DC10803A-883F-7BBF-0340-B6096520C170}"/>
          </ac:picMkLst>
        </pc:picChg>
        <pc:picChg chg="add mod">
          <ac:chgData name="Salma Begum" userId="40fe7fe6a2e5dc37" providerId="LiveId" clId="{2F3166BE-A84C-4C7E-B352-D3EAE458CF52}" dt="2026-06-25T21:24:49.442" v="264"/>
          <ac:picMkLst>
            <pc:docMk/>
            <pc:sldMk cId="0" sldId="256"/>
            <ac:picMk id="112" creationId="{0D10B5A2-8A97-76B9-0B83-17F08D2BC9BD}"/>
          </ac:picMkLst>
        </pc:picChg>
      </pc:sldChg>
      <pc:sldChg chg="addSp delSp modSp mod ord modTransition delAnim modAnim">
        <pc:chgData name="Salma Begum" userId="40fe7fe6a2e5dc37" providerId="LiveId" clId="{2F3166BE-A84C-4C7E-B352-D3EAE458CF52}" dt="2026-06-25T21:34:01.127" v="283"/>
        <pc:sldMkLst>
          <pc:docMk/>
          <pc:sldMk cId="0" sldId="257"/>
        </pc:sldMkLst>
        <pc:picChg chg="add del mod">
          <ac:chgData name="Salma Begum" userId="40fe7fe6a2e5dc37" providerId="LiveId" clId="{2F3166BE-A84C-4C7E-B352-D3EAE458CF52}" dt="2026-06-24T22:40:04.583" v="36" actId="478"/>
          <ac:picMkLst>
            <pc:docMk/>
            <pc:sldMk cId="0" sldId="257"/>
            <ac:picMk id="20" creationId="{262C386D-7088-5839-3FE3-8AA38C2B4F0E}"/>
          </ac:picMkLst>
        </pc:picChg>
        <pc:picChg chg="add del mod">
          <ac:chgData name="Salma Begum" userId="40fe7fe6a2e5dc37" providerId="LiveId" clId="{2F3166BE-A84C-4C7E-B352-D3EAE458CF52}" dt="2026-06-25T20:16:35.942" v="114"/>
          <ac:picMkLst>
            <pc:docMk/>
            <pc:sldMk cId="0" sldId="257"/>
            <ac:picMk id="22" creationId="{3FAF0DBB-405A-2DD5-893A-EC56ACDDCCF9}"/>
          </ac:picMkLst>
        </pc:picChg>
        <pc:picChg chg="del">
          <ac:chgData name="Salma Begum" userId="40fe7fe6a2e5dc37" providerId="LiveId" clId="{2F3166BE-A84C-4C7E-B352-D3EAE458CF52}" dt="2026-06-24T22:42:09.314" v="46" actId="478"/>
          <ac:picMkLst>
            <pc:docMk/>
            <pc:sldMk cId="0" sldId="257"/>
            <ac:picMk id="23" creationId="{C2000C5C-4EE3-52A2-8930-916380B57CF3}"/>
          </ac:picMkLst>
        </pc:picChg>
        <pc:picChg chg="add del mod">
          <ac:chgData name="Salma Begum" userId="40fe7fe6a2e5dc37" providerId="LiveId" clId="{2F3166BE-A84C-4C7E-B352-D3EAE458CF52}" dt="2026-06-25T20:16:51.350" v="116"/>
          <ac:picMkLst>
            <pc:docMk/>
            <pc:sldMk cId="0" sldId="257"/>
            <ac:picMk id="24" creationId="{F008A312-4EA0-B3E4-6DD4-6C9127898798}"/>
          </ac:picMkLst>
        </pc:picChg>
        <pc:picChg chg="add del mod ord">
          <ac:chgData name="Salma Begum" userId="40fe7fe6a2e5dc37" providerId="LiveId" clId="{2F3166BE-A84C-4C7E-B352-D3EAE458CF52}" dt="2026-06-25T20:18:56.215" v="117"/>
          <ac:picMkLst>
            <pc:docMk/>
            <pc:sldMk cId="0" sldId="257"/>
            <ac:picMk id="27" creationId="{E4F509D7-33A1-80CB-D8E7-E90943535FEA}"/>
          </ac:picMkLst>
        </pc:picChg>
        <pc:picChg chg="add del mod">
          <ac:chgData name="Salma Begum" userId="40fe7fe6a2e5dc37" providerId="LiveId" clId="{2F3166BE-A84C-4C7E-B352-D3EAE458CF52}" dt="2026-06-25T20:29:00.550" v="150"/>
          <ac:picMkLst>
            <pc:docMk/>
            <pc:sldMk cId="0" sldId="257"/>
            <ac:picMk id="28" creationId="{CC0AAF4C-1C7B-8F7C-B027-C3E15D749487}"/>
          </ac:picMkLst>
        </pc:picChg>
        <pc:picChg chg="add del mod ord">
          <ac:chgData name="Salma Begum" userId="40fe7fe6a2e5dc37" providerId="LiveId" clId="{2F3166BE-A84C-4C7E-B352-D3EAE458CF52}" dt="2026-06-25T20:33:58.150" v="171"/>
          <ac:picMkLst>
            <pc:docMk/>
            <pc:sldMk cId="0" sldId="257"/>
            <ac:picMk id="31" creationId="{298CB47E-0BAD-5146-8B78-F7DB096C54BD}"/>
          </ac:picMkLst>
        </pc:picChg>
        <pc:picChg chg="add del mod">
          <ac:chgData name="Salma Begum" userId="40fe7fe6a2e5dc37" providerId="LiveId" clId="{2F3166BE-A84C-4C7E-B352-D3EAE458CF52}" dt="2026-06-25T21:30:17.640" v="267"/>
          <ac:picMkLst>
            <pc:docMk/>
            <pc:sldMk cId="0" sldId="257"/>
            <ac:picMk id="32" creationId="{C4298E67-89F3-4AA3-0B26-3EBF2D033E8B}"/>
          </ac:picMkLst>
        </pc:picChg>
        <pc:picChg chg="add del mod ord">
          <ac:chgData name="Salma Begum" userId="40fe7fe6a2e5dc37" providerId="LiveId" clId="{2F3166BE-A84C-4C7E-B352-D3EAE458CF52}" dt="2026-06-25T21:30:29.881" v="268"/>
          <ac:picMkLst>
            <pc:docMk/>
            <pc:sldMk cId="0" sldId="257"/>
            <ac:picMk id="41" creationId="{671AB0FC-2018-7A1E-2CD4-AF63BA740160}"/>
          </ac:picMkLst>
        </pc:picChg>
        <pc:picChg chg="add del mod">
          <ac:chgData name="Salma Begum" userId="40fe7fe6a2e5dc37" providerId="LiveId" clId="{2F3166BE-A84C-4C7E-B352-D3EAE458CF52}" dt="2026-06-25T21:30:33.326" v="270"/>
          <ac:picMkLst>
            <pc:docMk/>
            <pc:sldMk cId="0" sldId="257"/>
            <ac:picMk id="42" creationId="{FB834174-548C-1E69-57C2-7DD7F2B8CFCD}"/>
          </ac:picMkLst>
        </pc:picChg>
        <pc:picChg chg="add del mod ord">
          <ac:chgData name="Salma Begum" userId="40fe7fe6a2e5dc37" providerId="LiveId" clId="{2F3166BE-A84C-4C7E-B352-D3EAE458CF52}" dt="2026-06-25T21:30:42.320" v="271"/>
          <ac:picMkLst>
            <pc:docMk/>
            <pc:sldMk cId="0" sldId="257"/>
            <ac:picMk id="45" creationId="{0A7DA70F-7AB8-AD6F-BF6B-E55AFB8F1303}"/>
          </ac:picMkLst>
        </pc:picChg>
        <pc:picChg chg="add del mod">
          <ac:chgData name="Salma Begum" userId="40fe7fe6a2e5dc37" providerId="LiveId" clId="{2F3166BE-A84C-4C7E-B352-D3EAE458CF52}" dt="2026-06-25T21:30:49.592" v="273"/>
          <ac:picMkLst>
            <pc:docMk/>
            <pc:sldMk cId="0" sldId="257"/>
            <ac:picMk id="46" creationId="{A9769C96-0692-FF73-222F-8E8EE90AE4DC}"/>
          </ac:picMkLst>
        </pc:picChg>
        <pc:picChg chg="add del mod ord">
          <ac:chgData name="Salma Begum" userId="40fe7fe6a2e5dc37" providerId="LiveId" clId="{2F3166BE-A84C-4C7E-B352-D3EAE458CF52}" dt="2026-06-25T21:31:35.323" v="274"/>
          <ac:picMkLst>
            <pc:docMk/>
            <pc:sldMk cId="0" sldId="257"/>
            <ac:picMk id="49" creationId="{1093A00D-F430-1844-0C5E-4B5D0ABD129E}"/>
          </ac:picMkLst>
        </pc:picChg>
        <pc:picChg chg="add del mod">
          <ac:chgData name="Salma Begum" userId="40fe7fe6a2e5dc37" providerId="LiveId" clId="{2F3166BE-A84C-4C7E-B352-D3EAE458CF52}" dt="2026-06-25T21:31:53.959" v="276"/>
          <ac:picMkLst>
            <pc:docMk/>
            <pc:sldMk cId="0" sldId="257"/>
            <ac:picMk id="50" creationId="{938E791C-565D-29F2-0B1F-EAC483A8CB1A}"/>
          </ac:picMkLst>
        </pc:picChg>
        <pc:picChg chg="add del mod ord">
          <ac:chgData name="Salma Begum" userId="40fe7fe6a2e5dc37" providerId="LiveId" clId="{2F3166BE-A84C-4C7E-B352-D3EAE458CF52}" dt="2026-06-25T21:32:16.577" v="277"/>
          <ac:picMkLst>
            <pc:docMk/>
            <pc:sldMk cId="0" sldId="257"/>
            <ac:picMk id="53" creationId="{7DC744C3-EE31-194B-2B24-2F6FFEE539B6}"/>
          </ac:picMkLst>
        </pc:picChg>
        <pc:picChg chg="add del mod">
          <ac:chgData name="Salma Begum" userId="40fe7fe6a2e5dc37" providerId="LiveId" clId="{2F3166BE-A84C-4C7E-B352-D3EAE458CF52}" dt="2026-06-25T21:32:18.233" v="279"/>
          <ac:picMkLst>
            <pc:docMk/>
            <pc:sldMk cId="0" sldId="257"/>
            <ac:picMk id="54" creationId="{BA49CA1F-7930-1FA9-1F71-5E36B3E4A491}"/>
          </ac:picMkLst>
        </pc:picChg>
        <pc:picChg chg="add del mod ord">
          <ac:chgData name="Salma Begum" userId="40fe7fe6a2e5dc37" providerId="LiveId" clId="{2F3166BE-A84C-4C7E-B352-D3EAE458CF52}" dt="2026-06-25T21:33:06.061" v="280"/>
          <ac:picMkLst>
            <pc:docMk/>
            <pc:sldMk cId="0" sldId="257"/>
            <ac:picMk id="57" creationId="{DCDEA85C-CD92-F5DC-8630-AE8A58CA73A4}"/>
          </ac:picMkLst>
        </pc:picChg>
        <pc:picChg chg="add del mod">
          <ac:chgData name="Salma Begum" userId="40fe7fe6a2e5dc37" providerId="LiveId" clId="{2F3166BE-A84C-4C7E-B352-D3EAE458CF52}" dt="2026-06-25T21:33:09.603" v="282"/>
          <ac:picMkLst>
            <pc:docMk/>
            <pc:sldMk cId="0" sldId="257"/>
            <ac:picMk id="58" creationId="{778B4B4C-43ED-0CCD-8786-6C9C6F3C0F72}"/>
          </ac:picMkLst>
        </pc:picChg>
        <pc:picChg chg="add del mod ord">
          <ac:chgData name="Salma Begum" userId="40fe7fe6a2e5dc37" providerId="LiveId" clId="{2F3166BE-A84C-4C7E-B352-D3EAE458CF52}" dt="2026-06-25T21:34:01.127" v="283"/>
          <ac:picMkLst>
            <pc:docMk/>
            <pc:sldMk cId="0" sldId="257"/>
            <ac:picMk id="61" creationId="{7537DE25-5E8A-1DF8-9FF0-E219A5D331A2}"/>
          </ac:picMkLst>
        </pc:picChg>
        <pc:picChg chg="add mod">
          <ac:chgData name="Salma Begum" userId="40fe7fe6a2e5dc37" providerId="LiveId" clId="{2F3166BE-A84C-4C7E-B352-D3EAE458CF52}" dt="2026-06-25T21:34:01.127" v="283"/>
          <ac:picMkLst>
            <pc:docMk/>
            <pc:sldMk cId="0" sldId="257"/>
            <ac:picMk id="62" creationId="{50CBFDCB-9FDF-9B76-A1F3-85E11F0E35B4}"/>
          </ac:picMkLst>
        </pc:picChg>
      </pc:sldChg>
      <pc:sldChg chg="addSp delSp modSp mod modTransition delAnim modAnim">
        <pc:chgData name="Salma Begum" userId="40fe7fe6a2e5dc37" providerId="LiveId" clId="{2F3166BE-A84C-4C7E-B352-D3EAE458CF52}" dt="2026-06-25T20:38:25.078" v="178"/>
        <pc:sldMkLst>
          <pc:docMk/>
          <pc:sldMk cId="0" sldId="258"/>
        </pc:sldMkLst>
        <pc:picChg chg="add del mod">
          <ac:chgData name="Salma Begum" userId="40fe7fe6a2e5dc37" providerId="LiveId" clId="{2F3166BE-A84C-4C7E-B352-D3EAE458CF52}" dt="2026-06-24T22:40:01.163" v="35" actId="478"/>
          <ac:picMkLst>
            <pc:docMk/>
            <pc:sldMk cId="0" sldId="258"/>
            <ac:picMk id="13" creationId="{06ED7486-399B-BB69-7865-4051311D7D7A}"/>
          </ac:picMkLst>
        </pc:picChg>
        <pc:picChg chg="add del mod">
          <ac:chgData name="Salma Begum" userId="40fe7fe6a2e5dc37" providerId="LiveId" clId="{2F3166BE-A84C-4C7E-B352-D3EAE458CF52}" dt="2026-06-25T20:19:08.131" v="118"/>
          <ac:picMkLst>
            <pc:docMk/>
            <pc:sldMk cId="0" sldId="258"/>
            <ac:picMk id="15" creationId="{1153A353-DAB7-E269-D88C-1AB36E9CA2FD}"/>
          </ac:picMkLst>
        </pc:picChg>
        <pc:picChg chg="add del mod">
          <ac:chgData name="Salma Begum" userId="40fe7fe6a2e5dc37" providerId="LiveId" clId="{2F3166BE-A84C-4C7E-B352-D3EAE458CF52}" dt="2026-06-25T20:19:13.252" v="120"/>
          <ac:picMkLst>
            <pc:docMk/>
            <pc:sldMk cId="0" sldId="258"/>
            <ac:picMk id="16" creationId="{9B0421C5-3ECE-ACB1-DA4F-2E25E8038F46}"/>
          </ac:picMkLst>
        </pc:picChg>
        <pc:picChg chg="add del mod ord">
          <ac:chgData name="Salma Begum" userId="40fe7fe6a2e5dc37" providerId="LiveId" clId="{2F3166BE-A84C-4C7E-B352-D3EAE458CF52}" dt="2026-06-25T20:20:01.223" v="121"/>
          <ac:picMkLst>
            <pc:docMk/>
            <pc:sldMk cId="0" sldId="258"/>
            <ac:picMk id="19" creationId="{FAB1634C-7DD1-C760-4989-625CB71DBF89}"/>
          </ac:picMkLst>
        </pc:picChg>
        <pc:picChg chg="add del mod">
          <ac:chgData name="Salma Begum" userId="40fe7fe6a2e5dc37" providerId="LiveId" clId="{2F3166BE-A84C-4C7E-B352-D3EAE458CF52}" dt="2026-06-25T20:20:17.292" v="123"/>
          <ac:picMkLst>
            <pc:docMk/>
            <pc:sldMk cId="0" sldId="258"/>
            <ac:picMk id="20" creationId="{2EC3D990-8272-D0F0-68F8-DE657CA78898}"/>
          </ac:picMkLst>
        </pc:picChg>
        <pc:picChg chg="add del mod ord">
          <ac:chgData name="Salma Begum" userId="40fe7fe6a2e5dc37" providerId="LiveId" clId="{2F3166BE-A84C-4C7E-B352-D3EAE458CF52}" dt="2026-06-25T20:20:33.544" v="124"/>
          <ac:picMkLst>
            <pc:docMk/>
            <pc:sldMk cId="0" sldId="258"/>
            <ac:picMk id="23" creationId="{2B06DC09-68E4-6657-8612-062390197DD7}"/>
          </ac:picMkLst>
        </pc:picChg>
        <pc:picChg chg="add del mod">
          <ac:chgData name="Salma Begum" userId="40fe7fe6a2e5dc37" providerId="LiveId" clId="{2F3166BE-A84C-4C7E-B352-D3EAE458CF52}" dt="2026-06-25T20:21:03.846" v="126"/>
          <ac:picMkLst>
            <pc:docMk/>
            <pc:sldMk cId="0" sldId="258"/>
            <ac:picMk id="24" creationId="{73D584CB-0A9F-FF65-BB2F-E9BB50919976}"/>
          </ac:picMkLst>
        </pc:picChg>
        <pc:picChg chg="add del mod ord">
          <ac:chgData name="Salma Begum" userId="40fe7fe6a2e5dc37" providerId="LiveId" clId="{2F3166BE-A84C-4C7E-B352-D3EAE458CF52}" dt="2026-06-25T20:21:15.594" v="127"/>
          <ac:picMkLst>
            <pc:docMk/>
            <pc:sldMk cId="0" sldId="258"/>
            <ac:picMk id="27" creationId="{C413E6FD-070E-D91F-CB57-0A2C8C4BEAB9}"/>
          </ac:picMkLst>
        </pc:picChg>
        <pc:picChg chg="add del mod">
          <ac:chgData name="Salma Begum" userId="40fe7fe6a2e5dc37" providerId="LiveId" clId="{2F3166BE-A84C-4C7E-B352-D3EAE458CF52}" dt="2026-06-25T20:21:17.987" v="129"/>
          <ac:picMkLst>
            <pc:docMk/>
            <pc:sldMk cId="0" sldId="258"/>
            <ac:picMk id="28" creationId="{BD27BA33-6C02-2018-13FD-DA68078E727F}"/>
          </ac:picMkLst>
        </pc:picChg>
        <pc:picChg chg="add del mod ord">
          <ac:chgData name="Salma Begum" userId="40fe7fe6a2e5dc37" providerId="LiveId" clId="{2F3166BE-A84C-4C7E-B352-D3EAE458CF52}" dt="2026-06-25T20:23:18.867" v="130"/>
          <ac:picMkLst>
            <pc:docMk/>
            <pc:sldMk cId="0" sldId="258"/>
            <ac:picMk id="31" creationId="{91414A9A-75BA-80CB-F927-0A106775BBE0}"/>
          </ac:picMkLst>
        </pc:picChg>
        <pc:picChg chg="add del mod">
          <ac:chgData name="Salma Begum" userId="40fe7fe6a2e5dc37" providerId="LiveId" clId="{2F3166BE-A84C-4C7E-B352-D3EAE458CF52}" dt="2026-06-25T20:23:31.591" v="132"/>
          <ac:picMkLst>
            <pc:docMk/>
            <pc:sldMk cId="0" sldId="258"/>
            <ac:picMk id="32" creationId="{39F56659-6E2E-8E41-740C-B6DE9675BF7A}"/>
          </ac:picMkLst>
        </pc:picChg>
        <pc:picChg chg="add del mod ord">
          <ac:chgData name="Salma Begum" userId="40fe7fe6a2e5dc37" providerId="LiveId" clId="{2F3166BE-A84C-4C7E-B352-D3EAE458CF52}" dt="2026-06-25T20:23:41.072" v="133"/>
          <ac:picMkLst>
            <pc:docMk/>
            <pc:sldMk cId="0" sldId="258"/>
            <ac:picMk id="35" creationId="{13E4623E-D0A3-1578-5F9A-AA2AC3B088D6}"/>
          </ac:picMkLst>
        </pc:picChg>
        <pc:picChg chg="add del mod">
          <ac:chgData name="Salma Begum" userId="40fe7fe6a2e5dc37" providerId="LiveId" clId="{2F3166BE-A84C-4C7E-B352-D3EAE458CF52}" dt="2026-06-25T20:24:05.801" v="135"/>
          <ac:picMkLst>
            <pc:docMk/>
            <pc:sldMk cId="0" sldId="258"/>
            <ac:picMk id="36" creationId="{F6EBAA16-100D-9CDA-6396-F93E2348DDD0}"/>
          </ac:picMkLst>
        </pc:picChg>
        <pc:picChg chg="add del mod ord">
          <ac:chgData name="Salma Begum" userId="40fe7fe6a2e5dc37" providerId="LiveId" clId="{2F3166BE-A84C-4C7E-B352-D3EAE458CF52}" dt="2026-06-25T20:24:18.677" v="136"/>
          <ac:picMkLst>
            <pc:docMk/>
            <pc:sldMk cId="0" sldId="258"/>
            <ac:picMk id="39" creationId="{DAB401DF-1EEF-6AEB-8E45-1252C319121A}"/>
          </ac:picMkLst>
        </pc:picChg>
        <pc:picChg chg="add del mod">
          <ac:chgData name="Salma Begum" userId="40fe7fe6a2e5dc37" providerId="LiveId" clId="{2F3166BE-A84C-4C7E-B352-D3EAE458CF52}" dt="2026-06-25T20:24:25.356" v="138"/>
          <ac:picMkLst>
            <pc:docMk/>
            <pc:sldMk cId="0" sldId="258"/>
            <ac:picMk id="40" creationId="{24A65194-8908-C775-B80C-BBA244FC171E}"/>
          </ac:picMkLst>
        </pc:picChg>
        <pc:picChg chg="add del mod ord">
          <ac:chgData name="Salma Begum" userId="40fe7fe6a2e5dc37" providerId="LiveId" clId="{2F3166BE-A84C-4C7E-B352-D3EAE458CF52}" dt="2026-06-25T20:24:49.611" v="139"/>
          <ac:picMkLst>
            <pc:docMk/>
            <pc:sldMk cId="0" sldId="258"/>
            <ac:picMk id="43" creationId="{419708C1-F257-5921-E269-E948226CDFEC}"/>
          </ac:picMkLst>
        </pc:picChg>
        <pc:picChg chg="add del mod">
          <ac:chgData name="Salma Begum" userId="40fe7fe6a2e5dc37" providerId="LiveId" clId="{2F3166BE-A84C-4C7E-B352-D3EAE458CF52}" dt="2026-06-25T20:25:10.660" v="140" actId="478"/>
          <ac:picMkLst>
            <pc:docMk/>
            <pc:sldMk cId="0" sldId="258"/>
            <ac:picMk id="44" creationId="{42861A1B-D00F-442F-861F-9E481E68032C}"/>
          </ac:picMkLst>
        </pc:picChg>
        <pc:picChg chg="add del mod">
          <ac:chgData name="Salma Begum" userId="40fe7fe6a2e5dc37" providerId="LiveId" clId="{2F3166BE-A84C-4C7E-B352-D3EAE458CF52}" dt="2026-06-25T20:27:21.598" v="143"/>
          <ac:picMkLst>
            <pc:docMk/>
            <pc:sldMk cId="0" sldId="258"/>
            <ac:picMk id="48" creationId="{52392E38-DCF4-0398-01C3-29880D2D8CE2}"/>
          </ac:picMkLst>
        </pc:picChg>
        <pc:picChg chg="add del mod">
          <ac:chgData name="Salma Begum" userId="40fe7fe6a2e5dc37" providerId="LiveId" clId="{2F3166BE-A84C-4C7E-B352-D3EAE458CF52}" dt="2026-06-25T20:27:28.894" v="145"/>
          <ac:picMkLst>
            <pc:docMk/>
            <pc:sldMk cId="0" sldId="258"/>
            <ac:picMk id="49" creationId="{6DE5DE20-38F4-2525-2A68-BCF5B49524CE}"/>
          </ac:picMkLst>
        </pc:picChg>
        <pc:picChg chg="add del mod ord">
          <ac:chgData name="Salma Begum" userId="40fe7fe6a2e5dc37" providerId="LiveId" clId="{2F3166BE-A84C-4C7E-B352-D3EAE458CF52}" dt="2026-06-25T20:28:57.947" v="146"/>
          <ac:picMkLst>
            <pc:docMk/>
            <pc:sldMk cId="0" sldId="258"/>
            <ac:picMk id="52" creationId="{DD39F207-D541-E6AB-B9FB-C70C8A7974F2}"/>
          </ac:picMkLst>
        </pc:picChg>
        <pc:picChg chg="add del mod">
          <ac:chgData name="Salma Begum" userId="40fe7fe6a2e5dc37" providerId="LiveId" clId="{2F3166BE-A84C-4C7E-B352-D3EAE458CF52}" dt="2026-06-25T20:29:00.550" v="150"/>
          <ac:picMkLst>
            <pc:docMk/>
            <pc:sldMk cId="0" sldId="258"/>
            <ac:picMk id="53" creationId="{5C4FB098-9621-F531-4784-671298505A35}"/>
          </ac:picMkLst>
        </pc:picChg>
        <pc:picChg chg="add del mod ord">
          <ac:chgData name="Salma Begum" userId="40fe7fe6a2e5dc37" providerId="LiveId" clId="{2F3166BE-A84C-4C7E-B352-D3EAE458CF52}" dt="2026-06-25T20:35:57.649" v="172"/>
          <ac:picMkLst>
            <pc:docMk/>
            <pc:sldMk cId="0" sldId="258"/>
            <ac:picMk id="56" creationId="{115E4CA8-EBE6-6258-BC0B-120C8F56F648}"/>
          </ac:picMkLst>
        </pc:picChg>
        <pc:picChg chg="add del mod">
          <ac:chgData name="Salma Begum" userId="40fe7fe6a2e5dc37" providerId="LiveId" clId="{2F3166BE-A84C-4C7E-B352-D3EAE458CF52}" dt="2026-06-25T20:36:20.892" v="174"/>
          <ac:picMkLst>
            <pc:docMk/>
            <pc:sldMk cId="0" sldId="258"/>
            <ac:picMk id="57" creationId="{DF3BAFE8-9DEE-3BB0-9E04-8A8627E16B8B}"/>
          </ac:picMkLst>
        </pc:picChg>
        <pc:picChg chg="add del mod ord">
          <ac:chgData name="Salma Begum" userId="40fe7fe6a2e5dc37" providerId="LiveId" clId="{2F3166BE-A84C-4C7E-B352-D3EAE458CF52}" dt="2026-06-25T20:36:35.514" v="175"/>
          <ac:picMkLst>
            <pc:docMk/>
            <pc:sldMk cId="0" sldId="258"/>
            <ac:picMk id="60" creationId="{6A9B5F3B-5D34-C11B-E2B6-E477C19B7CE6}"/>
          </ac:picMkLst>
        </pc:picChg>
        <pc:picChg chg="add del mod">
          <ac:chgData name="Salma Begum" userId="40fe7fe6a2e5dc37" providerId="LiveId" clId="{2F3166BE-A84C-4C7E-B352-D3EAE458CF52}" dt="2026-06-25T20:36:37.487" v="177"/>
          <ac:picMkLst>
            <pc:docMk/>
            <pc:sldMk cId="0" sldId="258"/>
            <ac:picMk id="61" creationId="{405A7408-4538-DD20-2C61-F112100ACD5C}"/>
          </ac:picMkLst>
        </pc:picChg>
        <pc:picChg chg="add del mod ord">
          <ac:chgData name="Salma Begum" userId="40fe7fe6a2e5dc37" providerId="LiveId" clId="{2F3166BE-A84C-4C7E-B352-D3EAE458CF52}" dt="2026-06-25T20:38:25.078" v="178"/>
          <ac:picMkLst>
            <pc:docMk/>
            <pc:sldMk cId="0" sldId="258"/>
            <ac:picMk id="64" creationId="{4BF49D7F-A4DB-6D13-48A9-FD0FDD16555A}"/>
          </ac:picMkLst>
        </pc:picChg>
        <pc:picChg chg="add mod">
          <ac:chgData name="Salma Begum" userId="40fe7fe6a2e5dc37" providerId="LiveId" clId="{2F3166BE-A84C-4C7E-B352-D3EAE458CF52}" dt="2026-06-25T20:38:25.078" v="178"/>
          <ac:picMkLst>
            <pc:docMk/>
            <pc:sldMk cId="0" sldId="258"/>
            <ac:picMk id="65" creationId="{F63E05EB-1143-F64B-1891-7308DEC8CF21}"/>
          </ac:picMkLst>
        </pc:picChg>
      </pc:sldChg>
      <pc:sldChg chg="addSp delSp modSp mod modTransition modAnim">
        <pc:chgData name="Salma Begum" userId="40fe7fe6a2e5dc37" providerId="LiveId" clId="{2F3166BE-A84C-4C7E-B352-D3EAE458CF52}" dt="2026-06-25T20:43:20.497" v="185"/>
        <pc:sldMkLst>
          <pc:docMk/>
          <pc:sldMk cId="0" sldId="259"/>
        </pc:sldMkLst>
        <pc:picChg chg="add del mod">
          <ac:chgData name="Salma Begum" userId="40fe7fe6a2e5dc37" providerId="LiveId" clId="{2F3166BE-A84C-4C7E-B352-D3EAE458CF52}" dt="2026-06-25T20:40:59.249" v="181"/>
          <ac:picMkLst>
            <pc:docMk/>
            <pc:sldMk cId="0" sldId="259"/>
            <ac:picMk id="27" creationId="{DAADB5A3-BD5E-9150-CB9F-647DBB3E0800}"/>
          </ac:picMkLst>
        </pc:picChg>
        <pc:picChg chg="add del mod ord">
          <ac:chgData name="Salma Begum" userId="40fe7fe6a2e5dc37" providerId="LiveId" clId="{2F3166BE-A84C-4C7E-B352-D3EAE458CF52}" dt="2026-06-25T20:41:03.267" v="182"/>
          <ac:picMkLst>
            <pc:docMk/>
            <pc:sldMk cId="0" sldId="259"/>
            <ac:picMk id="30" creationId="{F6C9FC5F-A56C-90FC-F73D-C0ADD38A1E8F}"/>
          </ac:picMkLst>
        </pc:picChg>
        <pc:picChg chg="add del mod">
          <ac:chgData name="Salma Begum" userId="40fe7fe6a2e5dc37" providerId="LiveId" clId="{2F3166BE-A84C-4C7E-B352-D3EAE458CF52}" dt="2026-06-25T20:41:22.818" v="184"/>
          <ac:picMkLst>
            <pc:docMk/>
            <pc:sldMk cId="0" sldId="259"/>
            <ac:picMk id="31" creationId="{19B2F6EB-4DA4-2D4F-45D4-E8324EFF6949}"/>
          </ac:picMkLst>
        </pc:picChg>
        <pc:picChg chg="add del mod ord">
          <ac:chgData name="Salma Begum" userId="40fe7fe6a2e5dc37" providerId="LiveId" clId="{2F3166BE-A84C-4C7E-B352-D3EAE458CF52}" dt="2026-06-25T20:43:20.497" v="185"/>
          <ac:picMkLst>
            <pc:docMk/>
            <pc:sldMk cId="0" sldId="259"/>
            <ac:picMk id="34" creationId="{062596FE-6016-E0D6-8139-9F92334ED5FF}"/>
          </ac:picMkLst>
        </pc:picChg>
        <pc:picChg chg="add mod">
          <ac:chgData name="Salma Begum" userId="40fe7fe6a2e5dc37" providerId="LiveId" clId="{2F3166BE-A84C-4C7E-B352-D3EAE458CF52}" dt="2026-06-25T20:43:20.497" v="185"/>
          <ac:picMkLst>
            <pc:docMk/>
            <pc:sldMk cId="0" sldId="259"/>
            <ac:picMk id="35" creationId="{4212301C-B63D-142C-D3D0-011C100AB97D}"/>
          </ac:picMkLst>
        </pc:picChg>
      </pc:sldChg>
      <pc:sldChg chg="addSp modSp modTransition">
        <pc:chgData name="Salma Begum" userId="40fe7fe6a2e5dc37" providerId="LiveId" clId="{2F3166BE-A84C-4C7E-B352-D3EAE458CF52}" dt="2026-06-25T20:46:05.541" v="186"/>
        <pc:sldMkLst>
          <pc:docMk/>
          <pc:sldMk cId="0" sldId="260"/>
        </pc:sldMkLst>
        <pc:picChg chg="add mod">
          <ac:chgData name="Salma Begum" userId="40fe7fe6a2e5dc37" providerId="LiveId" clId="{2F3166BE-A84C-4C7E-B352-D3EAE458CF52}" dt="2026-06-25T20:46:05.541" v="186"/>
          <ac:picMkLst>
            <pc:docMk/>
            <pc:sldMk cId="0" sldId="260"/>
            <ac:picMk id="31" creationId="{11A77F38-FC21-67EE-D07D-E31D8D9DDD2F}"/>
          </ac:picMkLst>
        </pc:picChg>
      </pc:sldChg>
      <pc:sldChg chg="addSp delSp modSp mod modTransition modAnim">
        <pc:chgData name="Salma Begum" userId="40fe7fe6a2e5dc37" providerId="LiveId" clId="{2F3166BE-A84C-4C7E-B352-D3EAE458CF52}" dt="2026-06-25T20:53:28.772" v="196"/>
        <pc:sldMkLst>
          <pc:docMk/>
          <pc:sldMk cId="0" sldId="261"/>
        </pc:sldMkLst>
        <pc:picChg chg="add del mod">
          <ac:chgData name="Salma Begum" userId="40fe7fe6a2e5dc37" providerId="LiveId" clId="{2F3166BE-A84C-4C7E-B352-D3EAE458CF52}" dt="2026-06-25T20:48:06.532" v="189"/>
          <ac:picMkLst>
            <pc:docMk/>
            <pc:sldMk cId="0" sldId="261"/>
            <ac:picMk id="24" creationId="{E30158ED-0818-5C3A-BF39-02024D4A7A33}"/>
          </ac:picMkLst>
        </pc:picChg>
        <pc:picChg chg="add del mod ord">
          <ac:chgData name="Salma Begum" userId="40fe7fe6a2e5dc37" providerId="LiveId" clId="{2F3166BE-A84C-4C7E-B352-D3EAE458CF52}" dt="2026-06-25T20:48:43.728" v="190"/>
          <ac:picMkLst>
            <pc:docMk/>
            <pc:sldMk cId="0" sldId="261"/>
            <ac:picMk id="27" creationId="{C7A7BFEC-5A25-8F92-561C-15EFB2DE314F}"/>
          </ac:picMkLst>
        </pc:picChg>
        <pc:picChg chg="add del mod">
          <ac:chgData name="Salma Begum" userId="40fe7fe6a2e5dc37" providerId="LiveId" clId="{2F3166BE-A84C-4C7E-B352-D3EAE458CF52}" dt="2026-06-25T20:48:50.334" v="192"/>
          <ac:picMkLst>
            <pc:docMk/>
            <pc:sldMk cId="0" sldId="261"/>
            <ac:picMk id="28" creationId="{532DB98C-34B8-E632-040D-F2C684C3AD62}"/>
          </ac:picMkLst>
        </pc:picChg>
        <pc:picChg chg="add del mod ord">
          <ac:chgData name="Salma Begum" userId="40fe7fe6a2e5dc37" providerId="LiveId" clId="{2F3166BE-A84C-4C7E-B352-D3EAE458CF52}" dt="2026-06-25T20:50:30.158" v="193"/>
          <ac:picMkLst>
            <pc:docMk/>
            <pc:sldMk cId="0" sldId="261"/>
            <ac:picMk id="31" creationId="{14CA966B-264D-ADF8-DC34-41191966F195}"/>
          </ac:picMkLst>
        </pc:picChg>
        <pc:picChg chg="add del mod">
          <ac:chgData name="Salma Begum" userId="40fe7fe6a2e5dc37" providerId="LiveId" clId="{2F3166BE-A84C-4C7E-B352-D3EAE458CF52}" dt="2026-06-25T20:51:43.358" v="195"/>
          <ac:picMkLst>
            <pc:docMk/>
            <pc:sldMk cId="0" sldId="261"/>
            <ac:picMk id="32" creationId="{033EAC49-1877-A761-05DD-A2A2FEEA5679}"/>
          </ac:picMkLst>
        </pc:picChg>
        <pc:picChg chg="add del mod ord">
          <ac:chgData name="Salma Begum" userId="40fe7fe6a2e5dc37" providerId="LiveId" clId="{2F3166BE-A84C-4C7E-B352-D3EAE458CF52}" dt="2026-06-25T20:53:28.772" v="196"/>
          <ac:picMkLst>
            <pc:docMk/>
            <pc:sldMk cId="0" sldId="261"/>
            <ac:picMk id="35" creationId="{E9C8CF74-2B6E-DD6D-178C-18CA67052511}"/>
          </ac:picMkLst>
        </pc:picChg>
        <pc:picChg chg="add mod">
          <ac:chgData name="Salma Begum" userId="40fe7fe6a2e5dc37" providerId="LiveId" clId="{2F3166BE-A84C-4C7E-B352-D3EAE458CF52}" dt="2026-06-25T20:53:28.772" v="196"/>
          <ac:picMkLst>
            <pc:docMk/>
            <pc:sldMk cId="0" sldId="261"/>
            <ac:picMk id="36" creationId="{9BC24A41-FAE6-2BC4-142F-0B065F54F486}"/>
          </ac:picMkLst>
        </pc:picChg>
      </pc:sldChg>
      <pc:sldChg chg="addSp delSp modSp mod modTransition modAnim">
        <pc:chgData name="Salma Begum" userId="40fe7fe6a2e5dc37" providerId="LiveId" clId="{2F3166BE-A84C-4C7E-B352-D3EAE458CF52}" dt="2026-06-25T20:56:18.070" v="200"/>
        <pc:sldMkLst>
          <pc:docMk/>
          <pc:sldMk cId="0" sldId="262"/>
        </pc:sldMkLst>
        <pc:picChg chg="add del mod">
          <ac:chgData name="Salma Begum" userId="40fe7fe6a2e5dc37" providerId="LiveId" clId="{2F3166BE-A84C-4C7E-B352-D3EAE458CF52}" dt="2026-06-25T20:54:44.591" v="199"/>
          <ac:picMkLst>
            <pc:docMk/>
            <pc:sldMk cId="0" sldId="262"/>
            <ac:picMk id="30" creationId="{58A8A9D0-7414-8BAB-9A37-240688B13E5D}"/>
          </ac:picMkLst>
        </pc:picChg>
        <pc:picChg chg="add del mod ord">
          <ac:chgData name="Salma Begum" userId="40fe7fe6a2e5dc37" providerId="LiveId" clId="{2F3166BE-A84C-4C7E-B352-D3EAE458CF52}" dt="2026-06-25T20:56:18.070" v="200"/>
          <ac:picMkLst>
            <pc:docMk/>
            <pc:sldMk cId="0" sldId="262"/>
            <ac:picMk id="33" creationId="{DF155F0D-DBFC-3B3C-4B32-EC93B29E3163}"/>
          </ac:picMkLst>
        </pc:picChg>
        <pc:picChg chg="add mod">
          <ac:chgData name="Salma Begum" userId="40fe7fe6a2e5dc37" providerId="LiveId" clId="{2F3166BE-A84C-4C7E-B352-D3EAE458CF52}" dt="2026-06-25T20:56:18.070" v="200"/>
          <ac:picMkLst>
            <pc:docMk/>
            <pc:sldMk cId="0" sldId="262"/>
            <ac:picMk id="34" creationId="{31CDE22B-00AF-DD53-B08D-58C17F53B36B}"/>
          </ac:picMkLst>
        </pc:picChg>
      </pc:sldChg>
      <pc:sldChg chg="addSp delSp modSp mod modTransition modAnim">
        <pc:chgData name="Salma Begum" userId="40fe7fe6a2e5dc37" providerId="LiveId" clId="{2F3166BE-A84C-4C7E-B352-D3EAE458CF52}" dt="2026-06-25T21:07:09.771" v="204"/>
        <pc:sldMkLst>
          <pc:docMk/>
          <pc:sldMk cId="0" sldId="263"/>
        </pc:sldMkLst>
        <pc:picChg chg="add del mod">
          <ac:chgData name="Salma Begum" userId="40fe7fe6a2e5dc37" providerId="LiveId" clId="{2F3166BE-A84C-4C7E-B352-D3EAE458CF52}" dt="2026-06-25T21:05:58.257" v="203"/>
          <ac:picMkLst>
            <pc:docMk/>
            <pc:sldMk cId="0" sldId="263"/>
            <ac:picMk id="15" creationId="{9865CC7E-93D6-3537-AB03-3853165D6142}"/>
          </ac:picMkLst>
        </pc:picChg>
        <pc:picChg chg="add del mod ord">
          <ac:chgData name="Salma Begum" userId="40fe7fe6a2e5dc37" providerId="LiveId" clId="{2F3166BE-A84C-4C7E-B352-D3EAE458CF52}" dt="2026-06-25T21:07:09.771" v="204"/>
          <ac:picMkLst>
            <pc:docMk/>
            <pc:sldMk cId="0" sldId="263"/>
            <ac:picMk id="18" creationId="{E2FA358B-5AF8-93A9-7745-C8E32CA7B642}"/>
          </ac:picMkLst>
        </pc:picChg>
        <pc:picChg chg="add mod">
          <ac:chgData name="Salma Begum" userId="40fe7fe6a2e5dc37" providerId="LiveId" clId="{2F3166BE-A84C-4C7E-B352-D3EAE458CF52}" dt="2026-06-25T21:07:09.771" v="204"/>
          <ac:picMkLst>
            <pc:docMk/>
            <pc:sldMk cId="0" sldId="263"/>
            <ac:picMk id="19" creationId="{B17D04CC-C2B5-AFB0-15F9-892AE7645121}"/>
          </ac:picMkLst>
        </pc:picChg>
      </pc:sldChg>
      <pc:sldChg chg="addSp delSp modSp mod modTransition modAnim">
        <pc:chgData name="Salma Begum" userId="40fe7fe6a2e5dc37" providerId="LiveId" clId="{2F3166BE-A84C-4C7E-B352-D3EAE458CF52}" dt="2026-06-25T21:08:41.575" v="211"/>
        <pc:sldMkLst>
          <pc:docMk/>
          <pc:sldMk cId="0" sldId="264"/>
        </pc:sldMkLst>
        <pc:picChg chg="add del mod">
          <ac:chgData name="Salma Begum" userId="40fe7fe6a2e5dc37" providerId="LiveId" clId="{2F3166BE-A84C-4C7E-B352-D3EAE458CF52}" dt="2026-06-25T21:07:56.607" v="207"/>
          <ac:picMkLst>
            <pc:docMk/>
            <pc:sldMk cId="0" sldId="264"/>
            <ac:picMk id="17" creationId="{9C999A78-1073-46DD-CE55-73223765550E}"/>
          </ac:picMkLst>
        </pc:picChg>
        <pc:picChg chg="add del mod ord">
          <ac:chgData name="Salma Begum" userId="40fe7fe6a2e5dc37" providerId="LiveId" clId="{2F3166BE-A84C-4C7E-B352-D3EAE458CF52}" dt="2026-06-25T21:08:03.790" v="208"/>
          <ac:picMkLst>
            <pc:docMk/>
            <pc:sldMk cId="0" sldId="264"/>
            <ac:picMk id="20" creationId="{80E904E9-92E9-98DB-8167-1B1EE4645979}"/>
          </ac:picMkLst>
        </pc:picChg>
        <pc:picChg chg="add del mod">
          <ac:chgData name="Salma Begum" userId="40fe7fe6a2e5dc37" providerId="LiveId" clId="{2F3166BE-A84C-4C7E-B352-D3EAE458CF52}" dt="2026-06-25T21:08:05.696" v="210"/>
          <ac:picMkLst>
            <pc:docMk/>
            <pc:sldMk cId="0" sldId="264"/>
            <ac:picMk id="21" creationId="{A95201B3-AA3B-FC5D-B1A6-73A22A7D6749}"/>
          </ac:picMkLst>
        </pc:picChg>
        <pc:picChg chg="add del mod ord">
          <ac:chgData name="Salma Begum" userId="40fe7fe6a2e5dc37" providerId="LiveId" clId="{2F3166BE-A84C-4C7E-B352-D3EAE458CF52}" dt="2026-06-25T21:08:41.575" v="211"/>
          <ac:picMkLst>
            <pc:docMk/>
            <pc:sldMk cId="0" sldId="264"/>
            <ac:picMk id="24" creationId="{F2FE0B0C-F84D-6C4A-3466-2D86E8E51464}"/>
          </ac:picMkLst>
        </pc:picChg>
        <pc:picChg chg="add mod">
          <ac:chgData name="Salma Begum" userId="40fe7fe6a2e5dc37" providerId="LiveId" clId="{2F3166BE-A84C-4C7E-B352-D3EAE458CF52}" dt="2026-06-25T21:08:41.575" v="211"/>
          <ac:picMkLst>
            <pc:docMk/>
            <pc:sldMk cId="0" sldId="264"/>
            <ac:picMk id="25" creationId="{F830222F-B0A0-8AA9-8720-6D0E230B09F6}"/>
          </ac:picMkLst>
        </pc:picChg>
      </pc:sldChg>
      <pc:sldChg chg="addSp modSp mod modTransition">
        <pc:chgData name="Salma Begum" userId="40fe7fe6a2e5dc37" providerId="LiveId" clId="{2F3166BE-A84C-4C7E-B352-D3EAE458CF52}" dt="2026-06-25T21:09:36.092" v="212"/>
        <pc:sldMkLst>
          <pc:docMk/>
          <pc:sldMk cId="0" sldId="265"/>
        </pc:sldMkLst>
        <pc:spChg chg="mod">
          <ac:chgData name="Salma Begum" userId="40fe7fe6a2e5dc37" providerId="LiveId" clId="{2F3166BE-A84C-4C7E-B352-D3EAE458CF52}" dt="2026-06-24T17:00:15.124" v="27" actId="20577"/>
          <ac:spMkLst>
            <pc:docMk/>
            <pc:sldMk cId="0" sldId="265"/>
            <ac:spMk id="3" creationId="{00000000-0000-0000-0000-000000000000}"/>
          </ac:spMkLst>
        </pc:spChg>
        <pc:picChg chg="add mod">
          <ac:chgData name="Salma Begum" userId="40fe7fe6a2e5dc37" providerId="LiveId" clId="{2F3166BE-A84C-4C7E-B352-D3EAE458CF52}" dt="2026-06-25T21:09:36.092" v="212"/>
          <ac:picMkLst>
            <pc:docMk/>
            <pc:sldMk cId="0" sldId="265"/>
            <ac:picMk id="21" creationId="{64CE69F5-9336-2571-E902-6A23457B2543}"/>
          </ac:picMkLst>
        </pc:picChg>
      </pc:sldChg>
      <pc:sldChg chg="addSp modSp mod modTransition">
        <pc:chgData name="Salma Begum" userId="40fe7fe6a2e5dc37" providerId="LiveId" clId="{2F3166BE-A84C-4C7E-B352-D3EAE458CF52}" dt="2026-06-25T21:10:16.999" v="213"/>
        <pc:sldMkLst>
          <pc:docMk/>
          <pc:sldMk cId="0" sldId="266"/>
        </pc:sldMkLst>
        <pc:spChg chg="mod">
          <ac:chgData name="Salma Begum" userId="40fe7fe6a2e5dc37" providerId="LiveId" clId="{2F3166BE-A84C-4C7E-B352-D3EAE458CF52}" dt="2026-06-24T17:00:01.820" v="25" actId="20577"/>
          <ac:spMkLst>
            <pc:docMk/>
            <pc:sldMk cId="0" sldId="266"/>
            <ac:spMk id="3" creationId="{00000000-0000-0000-0000-000000000000}"/>
          </ac:spMkLst>
        </pc:spChg>
        <pc:picChg chg="add mod">
          <ac:chgData name="Salma Begum" userId="40fe7fe6a2e5dc37" providerId="LiveId" clId="{2F3166BE-A84C-4C7E-B352-D3EAE458CF52}" dt="2026-06-25T21:10:16.999" v="213"/>
          <ac:picMkLst>
            <pc:docMk/>
            <pc:sldMk cId="0" sldId="266"/>
            <ac:picMk id="23" creationId="{78293FA2-BFA3-1ED2-3517-37A4479A77BC}"/>
          </ac:picMkLst>
        </pc:picChg>
      </pc:sldChg>
      <pc:sldChg chg="addSp delSp modSp mod modTransition modAnim">
        <pc:chgData name="Salma Begum" userId="40fe7fe6a2e5dc37" providerId="LiveId" clId="{2F3166BE-A84C-4C7E-B352-D3EAE458CF52}" dt="2026-06-25T21:12:29.681" v="226"/>
        <pc:sldMkLst>
          <pc:docMk/>
          <pc:sldMk cId="0" sldId="267"/>
        </pc:sldMkLst>
        <pc:picChg chg="add del mod">
          <ac:chgData name="Salma Begum" userId="40fe7fe6a2e5dc37" providerId="LiveId" clId="{2F3166BE-A84C-4C7E-B352-D3EAE458CF52}" dt="2026-06-25T21:11:03.189" v="216"/>
          <ac:picMkLst>
            <pc:docMk/>
            <pc:sldMk cId="0" sldId="267"/>
            <ac:picMk id="17" creationId="{EC1C4F96-9A0E-6658-955C-7C7BA65A01AE}"/>
          </ac:picMkLst>
        </pc:picChg>
        <pc:picChg chg="add del mod ord">
          <ac:chgData name="Salma Begum" userId="40fe7fe6a2e5dc37" providerId="LiveId" clId="{2F3166BE-A84C-4C7E-B352-D3EAE458CF52}" dt="2026-06-25T21:11:09.839" v="217"/>
          <ac:picMkLst>
            <pc:docMk/>
            <pc:sldMk cId="0" sldId="267"/>
            <ac:picMk id="20" creationId="{A79B80AA-8E16-F3D1-4015-1A0A14C9BCDF}"/>
          </ac:picMkLst>
        </pc:picChg>
        <pc:picChg chg="add del mod">
          <ac:chgData name="Salma Begum" userId="40fe7fe6a2e5dc37" providerId="LiveId" clId="{2F3166BE-A84C-4C7E-B352-D3EAE458CF52}" dt="2026-06-25T21:11:13.819" v="219"/>
          <ac:picMkLst>
            <pc:docMk/>
            <pc:sldMk cId="0" sldId="267"/>
            <ac:picMk id="21" creationId="{B96B7B23-0FBB-062A-10E5-38551B6FEA3C}"/>
          </ac:picMkLst>
        </pc:picChg>
        <pc:picChg chg="add del mod ord">
          <ac:chgData name="Salma Begum" userId="40fe7fe6a2e5dc37" providerId="LiveId" clId="{2F3166BE-A84C-4C7E-B352-D3EAE458CF52}" dt="2026-06-25T21:11:23.766" v="220"/>
          <ac:picMkLst>
            <pc:docMk/>
            <pc:sldMk cId="0" sldId="267"/>
            <ac:picMk id="24" creationId="{EB08F793-1EE3-F47B-7B52-47F728CDDC92}"/>
          </ac:picMkLst>
        </pc:picChg>
        <pc:picChg chg="add del mod">
          <ac:chgData name="Salma Begum" userId="40fe7fe6a2e5dc37" providerId="LiveId" clId="{2F3166BE-A84C-4C7E-B352-D3EAE458CF52}" dt="2026-06-25T21:11:27.058" v="222"/>
          <ac:picMkLst>
            <pc:docMk/>
            <pc:sldMk cId="0" sldId="267"/>
            <ac:picMk id="25" creationId="{FBD46C0C-1BCE-49FE-ABFF-AC375A56646C}"/>
          </ac:picMkLst>
        </pc:picChg>
        <pc:picChg chg="add del mod ord">
          <ac:chgData name="Salma Begum" userId="40fe7fe6a2e5dc37" providerId="LiveId" clId="{2F3166BE-A84C-4C7E-B352-D3EAE458CF52}" dt="2026-06-25T21:11:59.100" v="223"/>
          <ac:picMkLst>
            <pc:docMk/>
            <pc:sldMk cId="0" sldId="267"/>
            <ac:picMk id="28" creationId="{1209AC18-9F97-DF67-D7CB-059DF40EDC26}"/>
          </ac:picMkLst>
        </pc:picChg>
        <pc:picChg chg="add del mod">
          <ac:chgData name="Salma Begum" userId="40fe7fe6a2e5dc37" providerId="LiveId" clId="{2F3166BE-A84C-4C7E-B352-D3EAE458CF52}" dt="2026-06-25T21:12:01.170" v="225"/>
          <ac:picMkLst>
            <pc:docMk/>
            <pc:sldMk cId="0" sldId="267"/>
            <ac:picMk id="29" creationId="{FA3603E0-B7D0-C7CF-CC77-80124D77BDA1}"/>
          </ac:picMkLst>
        </pc:picChg>
        <pc:picChg chg="add del mod ord">
          <ac:chgData name="Salma Begum" userId="40fe7fe6a2e5dc37" providerId="LiveId" clId="{2F3166BE-A84C-4C7E-B352-D3EAE458CF52}" dt="2026-06-25T21:12:29.681" v="226"/>
          <ac:picMkLst>
            <pc:docMk/>
            <pc:sldMk cId="0" sldId="267"/>
            <ac:picMk id="32" creationId="{8FC9D6A7-03FE-414E-3F99-E822DEB812D8}"/>
          </ac:picMkLst>
        </pc:picChg>
        <pc:picChg chg="add mod">
          <ac:chgData name="Salma Begum" userId="40fe7fe6a2e5dc37" providerId="LiveId" clId="{2F3166BE-A84C-4C7E-B352-D3EAE458CF52}" dt="2026-06-25T21:12:29.681" v="226"/>
          <ac:picMkLst>
            <pc:docMk/>
            <pc:sldMk cId="0" sldId="267"/>
            <ac:picMk id="33" creationId="{8F26FD6A-1F90-BF8A-C18D-7BAD34A3CF7E}"/>
          </ac:picMkLst>
        </pc:picChg>
      </pc:sldChg>
      <pc:sldChg chg="addSp modSp mod modTransition">
        <pc:chgData name="Salma Begum" userId="40fe7fe6a2e5dc37" providerId="LiveId" clId="{2F3166BE-A84C-4C7E-B352-D3EAE458CF52}" dt="2026-06-25T21:13:06.682" v="227"/>
        <pc:sldMkLst>
          <pc:docMk/>
          <pc:sldMk cId="0" sldId="268"/>
        </pc:sldMkLst>
        <pc:spChg chg="mod">
          <ac:chgData name="Salma Begum" userId="40fe7fe6a2e5dc37" providerId="LiveId" clId="{2F3166BE-A84C-4C7E-B352-D3EAE458CF52}" dt="2026-06-24T16:59:30.178" v="21" actId="20577"/>
          <ac:spMkLst>
            <pc:docMk/>
            <pc:sldMk cId="0" sldId="268"/>
            <ac:spMk id="7" creationId="{00000000-0000-0000-0000-000000000000}"/>
          </ac:spMkLst>
        </pc:spChg>
        <pc:picChg chg="add mod">
          <ac:chgData name="Salma Begum" userId="40fe7fe6a2e5dc37" providerId="LiveId" clId="{2F3166BE-A84C-4C7E-B352-D3EAE458CF52}" dt="2026-06-25T21:13:06.682" v="227"/>
          <ac:picMkLst>
            <pc:docMk/>
            <pc:sldMk cId="0" sldId="268"/>
            <ac:picMk id="19" creationId="{6530EED4-4523-1418-6C82-272BA3F03F44}"/>
          </ac:picMkLst>
        </pc:picChg>
      </pc:sldChg>
      <pc:sldChg chg="addSp modSp mod modTransition">
        <pc:chgData name="Salma Begum" userId="40fe7fe6a2e5dc37" providerId="LiveId" clId="{2F3166BE-A84C-4C7E-B352-D3EAE458CF52}" dt="2026-06-25T21:13:51.470" v="228"/>
        <pc:sldMkLst>
          <pc:docMk/>
          <pc:sldMk cId="0" sldId="269"/>
        </pc:sldMkLst>
        <pc:spChg chg="mod">
          <ac:chgData name="Salma Begum" userId="40fe7fe6a2e5dc37" providerId="LiveId" clId="{2F3166BE-A84C-4C7E-B352-D3EAE458CF52}" dt="2026-06-24T16:59:01.486" v="17" actId="27636"/>
          <ac:spMkLst>
            <pc:docMk/>
            <pc:sldMk cId="0" sldId="269"/>
            <ac:spMk id="11" creationId="{00000000-0000-0000-0000-000000000000}"/>
          </ac:spMkLst>
        </pc:spChg>
        <pc:picChg chg="add mod">
          <ac:chgData name="Salma Begum" userId="40fe7fe6a2e5dc37" providerId="LiveId" clId="{2F3166BE-A84C-4C7E-B352-D3EAE458CF52}" dt="2026-06-25T21:13:51.470" v="228"/>
          <ac:picMkLst>
            <pc:docMk/>
            <pc:sldMk cId="0" sldId="269"/>
            <ac:picMk id="18" creationId="{327AC977-AB4D-0C78-F5AD-9A58119C9DA0}"/>
          </ac:picMkLst>
        </pc:picChg>
      </pc:sldChg>
      <pc:sldChg chg="addSp delSp modSp mod modTransition modAnim">
        <pc:chgData name="Salma Begum" userId="40fe7fe6a2e5dc37" providerId="LiveId" clId="{2F3166BE-A84C-4C7E-B352-D3EAE458CF52}" dt="2026-06-25T21:18:39.287" v="238"/>
        <pc:sldMkLst>
          <pc:docMk/>
          <pc:sldMk cId="0" sldId="270"/>
        </pc:sldMkLst>
        <pc:picChg chg="add del mod">
          <ac:chgData name="Salma Begum" userId="40fe7fe6a2e5dc37" providerId="LiveId" clId="{2F3166BE-A84C-4C7E-B352-D3EAE458CF52}" dt="2026-06-25T21:14:14.800" v="231"/>
          <ac:picMkLst>
            <pc:docMk/>
            <pc:sldMk cId="0" sldId="270"/>
            <ac:picMk id="22" creationId="{5D661ED1-B218-2996-76F7-A13227D2DDF8}"/>
          </ac:picMkLst>
        </pc:picChg>
        <pc:picChg chg="add del mod ord">
          <ac:chgData name="Salma Begum" userId="40fe7fe6a2e5dc37" providerId="LiveId" clId="{2F3166BE-A84C-4C7E-B352-D3EAE458CF52}" dt="2026-06-25T21:14:42.265" v="232"/>
          <ac:picMkLst>
            <pc:docMk/>
            <pc:sldMk cId="0" sldId="270"/>
            <ac:picMk id="25" creationId="{6CFC36CF-A9F1-9F7D-3FD7-178534B15176}"/>
          </ac:picMkLst>
        </pc:picChg>
        <pc:picChg chg="add del mod">
          <ac:chgData name="Salma Begum" userId="40fe7fe6a2e5dc37" providerId="LiveId" clId="{2F3166BE-A84C-4C7E-B352-D3EAE458CF52}" dt="2026-06-25T21:16:45.658" v="234"/>
          <ac:picMkLst>
            <pc:docMk/>
            <pc:sldMk cId="0" sldId="270"/>
            <ac:picMk id="26" creationId="{C783DE7C-2ACF-DFED-DBD9-6BCCAD5BEC8F}"/>
          </ac:picMkLst>
        </pc:picChg>
        <pc:picChg chg="add del mod ord">
          <ac:chgData name="Salma Begum" userId="40fe7fe6a2e5dc37" providerId="LiveId" clId="{2F3166BE-A84C-4C7E-B352-D3EAE458CF52}" dt="2026-06-25T21:17:11.811" v="235"/>
          <ac:picMkLst>
            <pc:docMk/>
            <pc:sldMk cId="0" sldId="270"/>
            <ac:picMk id="29" creationId="{6BB6D90F-ED36-D613-98CB-8A67594B0E68}"/>
          </ac:picMkLst>
        </pc:picChg>
        <pc:picChg chg="add del mod">
          <ac:chgData name="Salma Begum" userId="40fe7fe6a2e5dc37" providerId="LiveId" clId="{2F3166BE-A84C-4C7E-B352-D3EAE458CF52}" dt="2026-06-25T21:18:11.898" v="237"/>
          <ac:picMkLst>
            <pc:docMk/>
            <pc:sldMk cId="0" sldId="270"/>
            <ac:picMk id="30" creationId="{CDA1ADD2-3BC6-E37C-3D25-69A47BF17156}"/>
          </ac:picMkLst>
        </pc:picChg>
        <pc:picChg chg="add del mod ord">
          <ac:chgData name="Salma Begum" userId="40fe7fe6a2e5dc37" providerId="LiveId" clId="{2F3166BE-A84C-4C7E-B352-D3EAE458CF52}" dt="2026-06-25T21:18:39.287" v="238"/>
          <ac:picMkLst>
            <pc:docMk/>
            <pc:sldMk cId="0" sldId="270"/>
            <ac:picMk id="33" creationId="{5E644BDD-AD06-3912-9349-008DE685B570}"/>
          </ac:picMkLst>
        </pc:picChg>
        <pc:picChg chg="add mod">
          <ac:chgData name="Salma Begum" userId="40fe7fe6a2e5dc37" providerId="LiveId" clId="{2F3166BE-A84C-4C7E-B352-D3EAE458CF52}" dt="2026-06-25T21:18:39.287" v="238"/>
          <ac:picMkLst>
            <pc:docMk/>
            <pc:sldMk cId="0" sldId="270"/>
            <ac:picMk id="34" creationId="{67CA5F86-C579-3E8E-AD55-8699774429A2}"/>
          </ac:picMkLst>
        </pc:picChg>
      </pc:sldChg>
      <pc:sldChg chg="addSp modSp mod modTransition">
        <pc:chgData name="Salma Begum" userId="40fe7fe6a2e5dc37" providerId="LiveId" clId="{2F3166BE-A84C-4C7E-B352-D3EAE458CF52}" dt="2026-06-25T21:19:22.833" v="239"/>
        <pc:sldMkLst>
          <pc:docMk/>
          <pc:sldMk cId="0" sldId="271"/>
        </pc:sldMkLst>
        <pc:spChg chg="mod">
          <ac:chgData name="Salma Begum" userId="40fe7fe6a2e5dc37" providerId="LiveId" clId="{2F3166BE-A84C-4C7E-B352-D3EAE458CF52}" dt="2026-06-24T16:58:36.256" v="11" actId="20577"/>
          <ac:spMkLst>
            <pc:docMk/>
            <pc:sldMk cId="0" sldId="271"/>
            <ac:spMk id="7" creationId="{00000000-0000-0000-0000-000000000000}"/>
          </ac:spMkLst>
        </pc:spChg>
        <pc:picChg chg="add mod">
          <ac:chgData name="Salma Begum" userId="40fe7fe6a2e5dc37" providerId="LiveId" clId="{2F3166BE-A84C-4C7E-B352-D3EAE458CF52}" dt="2026-06-25T21:19:22.833" v="239"/>
          <ac:picMkLst>
            <pc:docMk/>
            <pc:sldMk cId="0" sldId="271"/>
            <ac:picMk id="13" creationId="{E819F066-01D7-68AE-0D29-D36B81D73114}"/>
          </ac:picMkLst>
        </pc:picChg>
      </pc:sldChg>
      <pc:sldChg chg="del">
        <pc:chgData name="Salma Begum" userId="40fe7fe6a2e5dc37" providerId="LiveId" clId="{2F3166BE-A84C-4C7E-B352-D3EAE458CF52}" dt="2026-06-24T16:53:44.958" v="3" actId="47"/>
        <pc:sldMkLst>
          <pc:docMk/>
          <pc:sldMk cId="0" sldId="272"/>
        </pc:sldMkLst>
      </pc:sldChg>
      <pc:sldChg chg="del">
        <pc:chgData name="Salma Begum" userId="40fe7fe6a2e5dc37" providerId="LiveId" clId="{2F3166BE-A84C-4C7E-B352-D3EAE458CF52}" dt="2026-06-24T16:53:43.645" v="2" actId="47"/>
        <pc:sldMkLst>
          <pc:docMk/>
          <pc:sldMk cId="0" sldId="273"/>
        </pc:sldMkLst>
      </pc:sldChg>
      <pc:sldChg chg="del">
        <pc:chgData name="Salma Begum" userId="40fe7fe6a2e5dc37" providerId="LiveId" clId="{2F3166BE-A84C-4C7E-B352-D3EAE458CF52}" dt="2026-06-24T16:53:42.128" v="1" actId="47"/>
        <pc:sldMkLst>
          <pc:docMk/>
          <pc:sldMk cId="0" sldId="274"/>
        </pc:sldMkLst>
      </pc:sldChg>
      <pc:sldChg chg="addSp delSp modSp mod modTransition delAnim modAnim">
        <pc:chgData name="Salma Begum" userId="40fe7fe6a2e5dc37" providerId="LiveId" clId="{2F3166BE-A84C-4C7E-B352-D3EAE458CF52}" dt="2026-06-25T21:24:58.001" v="265" actId="478"/>
        <pc:sldMkLst>
          <pc:docMk/>
          <pc:sldMk cId="834852204" sldId="275"/>
        </pc:sldMkLst>
        <pc:spChg chg="mod">
          <ac:chgData name="Salma Begum" userId="40fe7fe6a2e5dc37" providerId="LiveId" clId="{2F3166BE-A84C-4C7E-B352-D3EAE458CF52}" dt="2026-06-25T19:40:46.580" v="87" actId="20577"/>
          <ac:spMkLst>
            <pc:docMk/>
            <pc:sldMk cId="834852204" sldId="275"/>
            <ac:spMk id="3" creationId="{5504A947-B1A1-DE5C-0555-2B860E6AD2AD}"/>
          </ac:spMkLst>
        </pc:spChg>
        <pc:picChg chg="add del mod">
          <ac:chgData name="Salma Begum" userId="40fe7fe6a2e5dc37" providerId="LiveId" clId="{2F3166BE-A84C-4C7E-B352-D3EAE458CF52}" dt="2026-06-25T21:20:26.918" v="242"/>
          <ac:picMkLst>
            <pc:docMk/>
            <pc:sldMk cId="834852204" sldId="275"/>
            <ac:picMk id="7" creationId="{1EB967F5-4224-58ED-04E9-E2EEE2BDA41B}"/>
          </ac:picMkLst>
        </pc:picChg>
        <pc:picChg chg="add del mod ord">
          <ac:chgData name="Salma Begum" userId="40fe7fe6a2e5dc37" providerId="LiveId" clId="{2F3166BE-A84C-4C7E-B352-D3EAE458CF52}" dt="2026-06-25T21:20:43.488" v="243"/>
          <ac:picMkLst>
            <pc:docMk/>
            <pc:sldMk cId="834852204" sldId="275"/>
            <ac:picMk id="10" creationId="{E4933AAD-93A2-9FCE-8296-46BA75DC986C}"/>
          </ac:picMkLst>
        </pc:picChg>
        <pc:picChg chg="add del mod">
          <ac:chgData name="Salma Begum" userId="40fe7fe6a2e5dc37" providerId="LiveId" clId="{2F3166BE-A84C-4C7E-B352-D3EAE458CF52}" dt="2026-06-25T21:20:47.146" v="245"/>
          <ac:picMkLst>
            <pc:docMk/>
            <pc:sldMk cId="834852204" sldId="275"/>
            <ac:picMk id="11" creationId="{27A29132-D33A-E12A-B31C-36D411826174}"/>
          </ac:picMkLst>
        </pc:picChg>
        <pc:picChg chg="add del mod ord">
          <ac:chgData name="Salma Begum" userId="40fe7fe6a2e5dc37" providerId="LiveId" clId="{2F3166BE-A84C-4C7E-B352-D3EAE458CF52}" dt="2026-06-25T21:20:57.660" v="246"/>
          <ac:picMkLst>
            <pc:docMk/>
            <pc:sldMk cId="834852204" sldId="275"/>
            <ac:picMk id="14" creationId="{2B0FE8A8-183E-0917-3A2D-C9E3E64BABF2}"/>
          </ac:picMkLst>
        </pc:picChg>
        <pc:picChg chg="add del mod">
          <ac:chgData name="Salma Begum" userId="40fe7fe6a2e5dc37" providerId="LiveId" clId="{2F3166BE-A84C-4C7E-B352-D3EAE458CF52}" dt="2026-06-25T21:21:02.867" v="248"/>
          <ac:picMkLst>
            <pc:docMk/>
            <pc:sldMk cId="834852204" sldId="275"/>
            <ac:picMk id="15" creationId="{80DAEACD-9D34-F53C-B4C9-FE4380B4C9B0}"/>
          </ac:picMkLst>
        </pc:picChg>
        <pc:picChg chg="add del mod ord">
          <ac:chgData name="Salma Begum" userId="40fe7fe6a2e5dc37" providerId="LiveId" clId="{2F3166BE-A84C-4C7E-B352-D3EAE458CF52}" dt="2026-06-25T21:21:09.852" v="249"/>
          <ac:picMkLst>
            <pc:docMk/>
            <pc:sldMk cId="834852204" sldId="275"/>
            <ac:picMk id="18" creationId="{7C266B2A-7163-8AC1-9A77-BDCE15AA488E}"/>
          </ac:picMkLst>
        </pc:picChg>
        <pc:picChg chg="add del mod">
          <ac:chgData name="Salma Begum" userId="40fe7fe6a2e5dc37" providerId="LiveId" clId="{2F3166BE-A84C-4C7E-B352-D3EAE458CF52}" dt="2026-06-25T21:21:11.710" v="251"/>
          <ac:picMkLst>
            <pc:docMk/>
            <pc:sldMk cId="834852204" sldId="275"/>
            <ac:picMk id="19" creationId="{A94D7B1A-6764-331B-AED6-4441AFF9F44D}"/>
          </ac:picMkLst>
        </pc:picChg>
        <pc:picChg chg="add del mod ord">
          <ac:chgData name="Salma Begum" userId="40fe7fe6a2e5dc37" providerId="LiveId" clId="{2F3166BE-A84C-4C7E-B352-D3EAE458CF52}" dt="2026-06-25T21:21:27.246" v="252"/>
          <ac:picMkLst>
            <pc:docMk/>
            <pc:sldMk cId="834852204" sldId="275"/>
            <ac:picMk id="22" creationId="{8757135D-5D43-7FD7-E5D5-682B332D5523}"/>
          </ac:picMkLst>
        </pc:picChg>
        <pc:picChg chg="add del mod">
          <ac:chgData name="Salma Begum" userId="40fe7fe6a2e5dc37" providerId="LiveId" clId="{2F3166BE-A84C-4C7E-B352-D3EAE458CF52}" dt="2026-06-25T21:24:58.001" v="265" actId="478"/>
          <ac:picMkLst>
            <pc:docMk/>
            <pc:sldMk cId="834852204" sldId="275"/>
            <ac:picMk id="23" creationId="{FDF59765-C445-B8BF-5FC3-75810574421D}"/>
          </ac:picMkLst>
        </pc:picChg>
      </pc:sldChg>
      <pc:sldChg chg="modSp mod modTransition">
        <pc:chgData name="Salma Begum" userId="40fe7fe6a2e5dc37" providerId="LiveId" clId="{2F3166BE-A84C-4C7E-B352-D3EAE458CF52}" dt="2026-06-25T20:31:24.069" v="169"/>
        <pc:sldMkLst>
          <pc:docMk/>
          <pc:sldMk cId="3400286250" sldId="276"/>
        </pc:sldMkLst>
        <pc:spChg chg="mod">
          <ac:chgData name="Salma Begum" userId="40fe7fe6a2e5dc37" providerId="LiveId" clId="{2F3166BE-A84C-4C7E-B352-D3EAE458CF52}" dt="2026-06-25T19:40:22.579" v="76" actId="20577"/>
          <ac:spMkLst>
            <pc:docMk/>
            <pc:sldMk cId="3400286250" sldId="276"/>
            <ac:spMk id="3" creationId="{0B97F7CA-FCC9-FCBE-07D7-FCD773E8C4AE}"/>
          </ac:spMkLst>
        </pc:spChg>
      </pc:sldChg>
      <pc:sldChg chg="modSp mod modTransition">
        <pc:chgData name="Salma Begum" userId="40fe7fe6a2e5dc37" providerId="LiveId" clId="{2F3166BE-A84C-4C7E-B352-D3EAE458CF52}" dt="2026-06-25T20:31:24.069" v="169"/>
        <pc:sldMkLst>
          <pc:docMk/>
          <pc:sldMk cId="815225466" sldId="277"/>
        </pc:sldMkLst>
        <pc:spChg chg="mod">
          <ac:chgData name="Salma Begum" userId="40fe7fe6a2e5dc37" providerId="LiveId" clId="{2F3166BE-A84C-4C7E-B352-D3EAE458CF52}" dt="2026-06-25T19:39:53.715" v="70" actId="20577"/>
          <ac:spMkLst>
            <pc:docMk/>
            <pc:sldMk cId="815225466" sldId="277"/>
            <ac:spMk id="3" creationId="{1574865E-F23D-2FF3-D404-223BEAC7F227}"/>
          </ac:spMkLst>
        </pc:spChg>
      </pc:sldChg>
      <pc:sldChg chg="add del setBg">
        <pc:chgData name="Salma Begum" userId="40fe7fe6a2e5dc37" providerId="LiveId" clId="{2F3166BE-A84C-4C7E-B352-D3EAE458CF52}" dt="2026-06-24T16:58:11.941" v="6" actId="47"/>
        <pc:sldMkLst>
          <pc:docMk/>
          <pc:sldMk cId="172997954" sldId="278"/>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Aged 65+ (millions)</c:v>
                </c:pt>
              </c:strCache>
            </c:strRef>
          </c:tx>
          <c:spPr>
            <a:solidFill>
              <a:srgbClr val="C0504D"/>
            </a:solidFill>
            <a:effectLst/>
          </c:spPr>
          <c:invertIfNegative val="0"/>
          <c:dLbls>
            <c:numFmt formatCode="#,##0" sourceLinked="0"/>
            <c:spPr>
              <a:noFill/>
              <a:ln>
                <a:noFill/>
              </a:ln>
              <a:effectLst/>
            </c:spPr>
            <c:txPr>
              <a:bodyPr/>
              <a:lstStyle/>
              <a:p>
                <a:pPr>
                  <a:defRPr sz="9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1972</c:v>
                </c:pt>
                <c:pt idx="1">
                  <c:v>2022</c:v>
                </c:pt>
                <c:pt idx="2">
                  <c:v>2072
(projected)</c:v>
                </c:pt>
              </c:strCache>
            </c:strRef>
          </c:cat>
          <c:val>
            <c:numRef>
              <c:f>Sheet1!$B$2:$B$4</c:f>
              <c:numCache>
                <c:formatCode>General</c:formatCode>
                <c:ptCount val="3"/>
                <c:pt idx="0">
                  <c:v>7.5</c:v>
                </c:pt>
                <c:pt idx="1">
                  <c:v>12.7</c:v>
                </c:pt>
                <c:pt idx="2">
                  <c:v>22.1</c:v>
                </c:pt>
              </c:numCache>
            </c:numRef>
          </c:val>
          <c:extLst>
            <c:ext xmlns:c16="http://schemas.microsoft.com/office/drawing/2014/chart" uri="{C3380CC4-5D6E-409C-BE32-E72D297353CC}">
              <c16:uniqueId val="{00000000-2897-4010-BB26-F6A80634324E}"/>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000000"/>
                </a:solidFill>
                <a:latin typeface="Aptos"/>
              </a:defRPr>
            </a:pPr>
            <a:endParaRPr lang="en-US"/>
          </a:p>
        </c:txPr>
        <c:crossAx val="2094734552"/>
        <c:crosses val="autoZero"/>
        <c:auto val="1"/>
        <c:lblAlgn val="ctr"/>
        <c:lblOffset val="100"/>
        <c:noMultiLvlLbl val="1"/>
      </c:catAx>
      <c:valAx>
        <c:axId val="2094734552"/>
        <c:scaling>
          <c:orientation val="minMax"/>
          <c:max val="25"/>
          <c:min val="0"/>
        </c:scaling>
        <c:delete val="0"/>
        <c:axPos val="l"/>
        <c:majorGridlines>
          <c:spPr>
            <a:ln w="12700" cap="flat">
              <a:solidFill>
                <a:srgbClr val="8D8D8D"/>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000000"/>
                </a:solidFill>
                <a:latin typeface="Arial"/>
              </a:defRPr>
            </a:pPr>
            <a:endParaRPr lang="en-US"/>
          </a:p>
        </c:txPr>
        <c:crossAx val="2094734554"/>
        <c:crosses val="autoZero"/>
        <c:crossBetween val="between"/>
        <c:majorUnit val="5"/>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doughnutChart>
        <c:varyColors val="1"/>
        <c:ser>
          <c:idx val="0"/>
          <c:order val="0"/>
          <c:tx>
            <c:strRef>
              <c:f>Sheet1!$B$1</c:f>
              <c:strCache>
                <c:ptCount val="1"/>
                <c:pt idx="0">
                  <c:v>Requests</c:v>
                </c:pt>
              </c:strCache>
            </c:strRef>
          </c:tx>
          <c:spPr>
            <a:solidFill>
              <a:schemeClr val="accent1"/>
            </a:solidFill>
            <a:ln w="9525" cap="flat">
              <a:solidFill>
                <a:srgbClr val="F9F9F9"/>
              </a:solidFill>
              <a:prstDash val="solid"/>
              <a:round/>
            </a:ln>
            <a:effectLst/>
          </c:spPr>
          <c:dPt>
            <c:idx val="0"/>
            <c:bubble3D val="0"/>
            <c:spPr>
              <a:solidFill>
                <a:srgbClr val="5DA5DA"/>
              </a:solidFill>
              <a:effectLst/>
            </c:spPr>
            <c:extLst>
              <c:ext xmlns:c16="http://schemas.microsoft.com/office/drawing/2014/chart" uri="{C3380CC4-5D6E-409C-BE32-E72D297353CC}">
                <c16:uniqueId val="{00000001-8727-481F-AA3A-8D713B62A90D}"/>
              </c:ext>
            </c:extLst>
          </c:dPt>
          <c:dPt>
            <c:idx val="1"/>
            <c:bubble3D val="0"/>
            <c:spPr>
              <a:solidFill>
                <a:srgbClr val="FAA43A"/>
              </a:solidFill>
              <a:effectLst/>
            </c:spPr>
            <c:extLst>
              <c:ext xmlns:c16="http://schemas.microsoft.com/office/drawing/2014/chart" uri="{C3380CC4-5D6E-409C-BE32-E72D297353CC}">
                <c16:uniqueId val="{00000003-8727-481F-AA3A-8D713B62A90D}"/>
              </c:ext>
            </c:extLst>
          </c:dPt>
          <c:cat>
            <c:strRef>
              <c:f>Sheet1!$A$2:$A$3</c:f>
              <c:strCache>
                <c:ptCount val="2"/>
                <c:pt idx="0">
                  <c:v>Older people</c:v>
                </c:pt>
                <c:pt idx="1">
                  <c:v>Other adults</c:v>
                </c:pt>
              </c:strCache>
            </c:strRef>
          </c:cat>
          <c:val>
            <c:numRef>
              <c:f>Sheet1!$B$2:$B$3</c:f>
              <c:numCache>
                <c:formatCode>General</c:formatCode>
                <c:ptCount val="2"/>
                <c:pt idx="0">
                  <c:v>68</c:v>
                </c:pt>
                <c:pt idx="1">
                  <c:v>32</c:v>
                </c:pt>
              </c:numCache>
            </c:numRef>
          </c:val>
          <c:extLst>
            <c:ext xmlns:c16="http://schemas.microsoft.com/office/drawing/2014/chart" uri="{C3380CC4-5D6E-409C-BE32-E72D297353CC}">
              <c16:uniqueId val="{00000004-8727-481F-AA3A-8D713B62A90D}"/>
            </c:ext>
          </c:extLst>
        </c:ser>
        <c:dLbls>
          <c:showLegendKey val="0"/>
          <c:showVal val="0"/>
          <c:showCatName val="0"/>
          <c:showSerName val="0"/>
          <c:showPercent val="0"/>
          <c:showBubbleSize val="0"/>
          <c:showLeaderLines val="0"/>
        </c:dLbls>
        <c:firstSliceAng val="270"/>
        <c:holeSize val="58"/>
      </c:doughnutChart>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8476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Salma Begum. This presentation critically evaluates the care, empowerment and support needs of older people in the UK. It focuses on current care provision, policy and legislation, and technology-enabled innovation. It also considers theories of ageing, real-world examples and evidence-informed recommendations. Throughout, I will use verbal citations to show how the discussion is supported by academic, government, policy and organisational sources.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Ageing is a natural and lifelong process involving biological, psychological and social changes. The World Health Organization describes healthy ageing as maintaining functional ability, meaning that the focus should not only be on disease or decline but on the ability to live with wellbeing, dignity and independence. The UK population is ageing, so health and social care services face increasing demand. However, older people are not a single group. Their needs vary according to health, income, housing, family support and social circumstances. The World Health Organization also highlights ageism as a barrier to healthy ageing, because negative stereotypes can reduce choice and participation. This presentation will evaluate the care and support needs of older people, discuss theories, policy and legislation, assess current UK provision and technology, and make recommendations for improvement.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why older people’s care and support needs are a major issue for health and social care. According to the House of Commons Library, around 12.7 million people in the UK were aged 65 or over in 2022, and this could rise to 22.1 million by 2072. The ONS also projects that the number of people of pensionable age will increase by 1.8 million by 2034. Age UK reports that around 2 million older people in England have unmet care and support needs. Critically, population ageing does not automatically mean dependency, as many older people contribute through work, volunteering, caring and community roles. However, it does mean services must plan for increasing and more complex need. The key implication is that provision should move from crisis response towards prevention, reablement and community-based support.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care, empowerment and support needs of older people are multidimensional. They include physical needs such as mobility, nutrition, medication management and falls prevention. They also include psychological and social needs, such as maintaining relationships, identity, culture, spirituality and meaningful activity. The World Health Organization’s healthy ageing framework is useful because it links intrinsic capacity with enabling environments. This means functional ability is shaped not only by the person’s health, but also by whether services, housing, communities and relationships allow them to participate. The Care Act 2014 also supports this by emphasising wellbeing, prevention and personal outcomes. Critically, needs should not only be seen as deficits. Sometimes they are blocked opportunities to participate, choose and belong. Therefore, assessment should ask what matters to the older person, not only what tasks need completing.</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introduces key theories of ageing and links them to practice. Activity Theory, associated with Havighurst, suggests that meaningful activity and social roles support wellbeing. This links to day centres, social prescribing and volunteering. Disengagement Theory, by Cumming and Henry, argued that withdrawal from social roles was a natural part of ageing, but it is widely criticised because it can reinforce ageist assumptions and normalise exclusion. Continuity Theory, developed by Atchley, is particularly relevant to person-centred care because it highlights identity, routine and relationships. A life-course lens is also important because inequalities accumulate across life and shape later-life health. Selective optimisation with compensation, from Baltes and Baltes, supports reablement and assistive technology because it focuses on adaptation. Critically, theories are useful, but they must be applied with evidence about inequality and individual experience.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and legislation shape how care for older people should be delivered. The Care Act 2014 is central because it places wellbeing, prevention, personalisation, assessment and safeguarding at the centre of adult social care. The Equality Act 2010 protects older people from discrimination, including age discrimination, while the Human Rights Act 1998 reinforces dignity, autonomy and family life. The NHS Long Term Plan supports ageing well, integrated care and community-based support. NICE guidance also emphasises independence, mental wellbeing, shared decision-making and the management of multimorbidity. However, the key critical point is that policy intention does not always match practice. Rights to assessment, wellbeing and personalised support can be undermined by workforce shortages, eligibility thresholds and delayed access. Therefore, policy is empowering in principle, but implementation depends on resources, workforce capacity and local service coordination.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Current UK provision is a mixed ecosystem. Older people may receive support from the NHS, local authorities, independent providers, voluntary organisations and unpaid family carers. NHS services include GPs, community nursing, frailty services and hospital discharge support. Local authorities provide assessments, home care, direct payments and safeguarding. The independent sector delivers many care homes and domiciliary care agencies. Voluntary services, such as Age UK and befriending services, can reduce isolation and improve wellbeing. Family carers also provide substantial unpaid support but are often under-supported themselves. CQC reporting shows that older people account for the majority of local authority adult social care requests. The strength of this system is that support can come from multiple sources. The weakness is fragmentation. Older people and families may have to navigate several services, so empowerment often depends on coordination rather than one single intervention.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Domiciliary care is one of the most important current provisions because it allows older people to remain in their own homes. This can protect identity, independence and emotional wellbeing, which links strongly to Continuity Theory. Home care can support personal care, medication, meals, mobility and safety, and it can prevent or delay residential admission. It also fits with the Care Act 2014 focus on prevention and wellbeing. However, its effectiveness depends on flexibility, continuity and staffing. Skills for Care reports ongoing workforce pressures in adult social care. Short visits can become task-focused, leaving little time for conversation, choice and relationship-based care. Eligibility thresholds may also mean that moderate needs are not met until they worsen. Critically, domiciliary care is empowering in theory, but in practice it can be limited by workforce shortages, funding constraints and fragmented support.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Care homes and community or day services offer different but important forms of support. Care homes can provide 24-hour care for older people with complex needs, including advanced dementia, frailty or high dependency. They can reduce safety risks and carer strain. However, residential care can also risk loss of autonomy if routines become institutional and if individuals have limited control over everyday decisions. CQC reports highlight variation and continuing pressures in adult social care. Community and day services can promote activity, social connection and respite for carers, aligning with Activity Theory and NICE guidance on mental wellbeing. However, these services can be affected by transport barriers, local variation and funding instability. Therefore, good provision should not only meet minimum safety standards. It should also enable relationships, choice and meaningful participation.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Older people may face several barriers to independence and functional ability. Personal health barriers include frailty, falls, pain, dementia, delirium, sensory impairment and multimorbidity. NICE guidance on multimorbidity is important because many older people live with multiple conditions and complex medication regimes. Social barriers include loneliness, bereavement, poverty, poor housing, transport difficulties and ageism. The Marmot Review shows that inequality continues to shape health outcomes in later life. System-level barriers include eligibility thresholds, workforce shortages, service fragmentation and limited support for unpaid carers. These barriers rarely occur separately. For example, a fall combined with delayed home care and poor housing may lead to hospital admission and loss of confidence. This demonstrates why prevention, reablement and coordinated care are essential.</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Technological innovation can support older people in several ways. Telecare includes pendant alarms, falls detectors, smoke sensors and 24-hour response systems. Remote monitoring can help track vital signs and long-term conditions, supporting earlier intervention. Smart home technologies such as voice assistants, door sensors, lighting and heating controls may support safety and daily living. Dementia technology can include GPS location devices, medication prompts, orientation aids and reminiscence tools. Emerging AI and robotics may support risk prediction, administration and companionship. Research by Kirakalaprathapan and Oremus suggests telehealth can improve outcomes for older adults with chronic conditions. However, the best use of technology is not to replace human care. It should augment relational support and help older people remain safe, connected and independent.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has potential benefits, but it also raises important risks. Benefits include earlier detection of deterioration, increased confidence for people living alone, support for carers and staff, and more flexible self-management. However, Age UK and the Good Things Foundation highlight digital exclusion among older adults. Barriers may include low confidence, affordability, poor internet access, disability, language and limited digital skills. Ethical issues also matter. Monitoring technologies can raise concerns about privacy, surveillance, consent and capacity. There is also a risk of false reassurance or alarm fatigue if technology is poorly managed. Most importantly, digital-first services may widen inequality if non-digital access, training and devices are not built in. Therefore, technology should be co-designed with older people and should complement, rather than replace, human contact.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case study is digital inclusion as empowerment. Age UK and local community programmes show that technology works best when older people receive local, human support. Digital inclusion is not only about giving someone a device. It involves helping older people build confidence with online tasks such as staying safe online, accessing services, managing appointments and keeping in touch with family or friends. This links to the Care Act because it supports prevention and wellbeing. It also links to NICE guidance on independence and mental wellbeing, and to Activity Theory because it can enable participation and meaningful social roles. The critical lesson is that digital inclusion must be relational and patient. Without support, technology can simply digitise exclusion. With support, it can increase confidence, connection and access.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case study is dementia-friendly residential innovation, particularly the dementia village model inspired by De Hogeweyk in the Netherlands. This model uses small household living, familiar routines, safe outdoor space and community-like facilities. It aims to balance safety with autonomy and normal everyday life. The strengths are that it supports personhood, meaningful occupation, social interaction and autonomy within safe boundaries. This links strongly to Continuity Theory, because familiar environments and routines can reduce distress and support identity. Krier and colleagues suggest dementia-friendly environments may improve wellbeing, although the evidence base is still developing. The limitations are also important. Dementia village models can be expensive, staff-intensive and difficult to scale. They may not translate directly into UK funding or regulation. Therefore, the most useful lesson is to transfer the principles of personhood, autonomy, meaningful occupation and environmental design into mainstream care homes and communities.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sets out four evidence-informed recommendations. First, services should invest in prevention and reablement, including falls support, home adaptations, social prescribing and post-discharge support. The barrier is short-term budgeting, so the solution is to use pooled NHS and social care outcomes and prevention metrics. Second, the workforce must be stabilised and valued through fair pay, career pathways and funded training in dementia, technology and person-centred care. Third, technology should be co-designed and inclusive, with digital champions, non-digital routes and clear privacy and consent standards. This addresses digital exclusion. Fourth, dementia-friendly communities should be expanded through environmental design, day opportunities, respite and support for carers. The key point is that recommendations need barrier plans. Without funding, workforce planning and accountability, good ideas may not change practice.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older people’s care, empowerment and support needs are diverse and shaped by health, inequality, environment and social relationships. Theories of ageing are useful because they explain the importance of activity, continuity, adaptation and life-course inequality, but they must be applied critically. Policy and legislation, including the Care Act, Equality Act and NHS Long Term Plan, strongly support wellbeing and independence, but there remains a policy-practice gap due to funding, workforce and access pressures. Current UK provision includes strengths, especially in home care, residential care, community services and voluntary support, but quality and access vary. Technology can support independence and early intervention, but may widen exclusion without training, choice and safeguards. Ultimately, the test of a service is whether it helps an older person live safely, meaningfully and with control, not only whether it completes care tasks.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chart" Target="../charts/chart2.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hyperlink" Target="https://www.ageuk.org.uk/discover/2025/september/state-of-health-and-care-of-older-people-in-england-2025/" TargetMode="External"/><Relationship Id="rId2" Type="http://schemas.openxmlformats.org/officeDocument/2006/relationships/hyperlink" Target="https://www.ageuk.org.uk/discover/2024/september/state-of-health-and-care-of-older-people-in-england-2024/" TargetMode="External"/><Relationship Id="rId1" Type="http://schemas.openxmlformats.org/officeDocument/2006/relationships/slideLayout" Target="../slideLayouts/slideLayout1.xml"/><Relationship Id="rId6" Type="http://schemas.openxmlformats.org/officeDocument/2006/relationships/hyperlink" Target="https://www.cqc.org.uk/publications/major-report/state-care/2023-2024" TargetMode="External"/><Relationship Id="rId5" Type="http://schemas.openxmlformats.org/officeDocument/2006/relationships/hyperlink" Target="https://www.legislation.gov.uk/ukpga/2014/23/contents" TargetMode="External"/><Relationship Id="rId4" Type="http://schemas.openxmlformats.org/officeDocument/2006/relationships/hyperlink" Target="https://www.ageuk.org.uk/westminster/about-us/news/news-articles/2025/digital-inclusion-innovation-fun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hyperlink" Target="https://www.gov.uk/government/publications/care-act-statutory-guidance/care-and-support-statutory-guidance" TargetMode="External"/><Relationship Id="rId1" Type="http://schemas.openxmlformats.org/officeDocument/2006/relationships/slideLayout" Target="../slideLayouts/slideLayout1.xml"/><Relationship Id="rId5" Type="http://schemas.openxmlformats.org/officeDocument/2006/relationships/hyperlink" Target="https://www.legislation.gov.uk/ukpga/1998/42/contents" TargetMode="External"/><Relationship Id="rId4" Type="http://schemas.openxmlformats.org/officeDocument/2006/relationships/hyperlink" Target="https://commonslibrary.parliament.uk/the-uks-changing-populatio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overdaycentre.co.uk/about-us/volunteering/" TargetMode="External"/><Relationship Id="rId2" Type="http://schemas.openxmlformats.org/officeDocument/2006/relationships/hyperlink" Target="https://www.ons.gov.uk/" TargetMode="External"/><Relationship Id="rId1" Type="http://schemas.openxmlformats.org/officeDocument/2006/relationships/slideLayout" Target="../slideLayouts/slideLayout1.xml"/><Relationship Id="rId5" Type="http://schemas.openxmlformats.org/officeDocument/2006/relationships/hyperlink" Target="https://www.skillsforcare.org.uk/" TargetMode="External"/><Relationship Id="rId4" Type="http://schemas.openxmlformats.org/officeDocument/2006/relationships/hyperlink" Target="https://sidmouthnursinghome.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640080" y="868680"/>
            <a:ext cx="6035040" cy="1005840"/>
          </a:xfrm>
          <a:prstGeom prst="rect">
            <a:avLst/>
          </a:prstGeom>
          <a:noFill/>
          <a:ln/>
        </p:spPr>
        <p:txBody>
          <a:bodyPr wrap="square" lIns="0" tIns="0" rIns="0" bIns="0" rtlCol="0" anchor="ctr">
            <a:normAutofit/>
          </a:bodyPr>
          <a:lstStyle/>
          <a:p>
            <a:pPr marL="0" indent="0">
              <a:buNone/>
            </a:pPr>
            <a:r>
              <a:rPr lang="en-US" sz="3300" b="1" dirty="0">
                <a:solidFill>
                  <a:srgbClr val="123747"/>
                </a:solidFill>
                <a:latin typeface="Aptos Display" pitchFamily="34" charset="0"/>
                <a:ea typeface="Aptos Display" pitchFamily="34" charset="-122"/>
                <a:cs typeface="Aptos Display" pitchFamily="34" charset="-120"/>
              </a:rPr>
              <a:t>Care, empowerment and</a:t>
            </a:r>
            <a:endParaRPr lang="en-US" sz="3300" dirty="0"/>
          </a:p>
          <a:p>
            <a:pPr marL="0" indent="0">
              <a:buNone/>
            </a:pPr>
            <a:r>
              <a:rPr lang="en-US" sz="3300" b="1" dirty="0">
                <a:solidFill>
                  <a:srgbClr val="123747"/>
                </a:solidFill>
                <a:latin typeface="Aptos Display" pitchFamily="34" charset="0"/>
                <a:ea typeface="Aptos Display" pitchFamily="34" charset="-122"/>
                <a:cs typeface="Aptos Display" pitchFamily="34" charset="-120"/>
              </a:rPr>
              <a:t>support needs of older people</a:t>
            </a:r>
            <a:endParaRPr lang="en-US" sz="3300" dirty="0"/>
          </a:p>
        </p:txBody>
      </p:sp>
      <p:sp>
        <p:nvSpPr>
          <p:cNvPr id="3" name="Text 1"/>
          <p:cNvSpPr/>
          <p:nvPr/>
        </p:nvSpPr>
        <p:spPr>
          <a:xfrm>
            <a:off x="658368" y="2514600"/>
            <a:ext cx="5669280" cy="411480"/>
          </a:xfrm>
          <a:prstGeom prst="rect">
            <a:avLst/>
          </a:prstGeom>
          <a:noFill/>
          <a:ln/>
        </p:spPr>
        <p:txBody>
          <a:bodyPr wrap="square" lIns="0" tIns="0" rIns="0" bIns="0" rtlCol="0" anchor="ctr"/>
          <a:lstStyle/>
          <a:p>
            <a:pPr marL="0" indent="0">
              <a:buNone/>
            </a:pPr>
            <a:r>
              <a:rPr lang="en-US" sz="1450" dirty="0">
                <a:solidFill>
                  <a:srgbClr val="4E3B2D"/>
                </a:solidFill>
              </a:rPr>
              <a:t>Critical evaluation of UK provision, policy and technology-enabled innovation</a:t>
            </a:r>
            <a:endParaRPr lang="en-US" sz="1450" dirty="0"/>
          </a:p>
        </p:txBody>
      </p:sp>
      <p:sp>
        <p:nvSpPr>
          <p:cNvPr id="4" name="Text 2"/>
          <p:cNvSpPr/>
          <p:nvPr/>
        </p:nvSpPr>
        <p:spPr>
          <a:xfrm>
            <a:off x="658368" y="3657600"/>
            <a:ext cx="4937760" cy="475488"/>
          </a:xfrm>
          <a:prstGeom prst="rect">
            <a:avLst/>
          </a:prstGeom>
          <a:noFill/>
          <a:ln/>
        </p:spPr>
        <p:txBody>
          <a:bodyPr wrap="square" lIns="0" tIns="0" rIns="0" bIns="0" rtlCol="0" anchor="ctr"/>
          <a:lstStyle/>
          <a:p>
            <a:pPr marL="0" indent="0">
              <a:buNone/>
            </a:pPr>
            <a:r>
              <a:rPr lang="en-US" sz="1600" dirty="0">
                <a:solidFill>
                  <a:srgbClr val="123747"/>
                </a:solidFill>
              </a:rPr>
              <a:t>BMHP6027 – Empowering the Older Person</a:t>
            </a:r>
            <a:endParaRPr lang="en-US" sz="1600" dirty="0"/>
          </a:p>
          <a:p>
            <a:pPr marL="0" indent="0">
              <a:buNone/>
            </a:pPr>
            <a:r>
              <a:rPr lang="en-US" sz="1600" dirty="0">
                <a:solidFill>
                  <a:srgbClr val="123747"/>
                </a:solidFill>
              </a:rPr>
              <a:t>Individual Presentation with Voice-Over</a:t>
            </a:r>
            <a:endParaRPr lang="en-US" sz="1600" dirty="0"/>
          </a:p>
        </p:txBody>
      </p:sp>
      <p:sp>
        <p:nvSpPr>
          <p:cNvPr id="5" name="Text 3"/>
          <p:cNvSpPr/>
          <p:nvPr/>
        </p:nvSpPr>
        <p:spPr>
          <a:xfrm>
            <a:off x="658368" y="4992624"/>
            <a:ext cx="2926080" cy="640080"/>
          </a:xfrm>
          <a:prstGeom prst="rect">
            <a:avLst/>
          </a:prstGeom>
          <a:noFill/>
          <a:ln/>
        </p:spPr>
        <p:txBody>
          <a:bodyPr wrap="square" lIns="0" tIns="0" rIns="0" bIns="0" rtlCol="0" anchor="ctr"/>
          <a:lstStyle/>
          <a:p>
            <a:pPr marL="0" indent="0">
              <a:buNone/>
            </a:pPr>
            <a:r>
              <a:rPr lang="en-US" sz="1150" dirty="0">
                <a:solidFill>
                  <a:srgbClr val="4A5560"/>
                </a:solidFill>
              </a:rPr>
              <a:t>Student: Salma Begum</a:t>
            </a:r>
            <a:endParaRPr lang="en-US" sz="1150" dirty="0"/>
          </a:p>
          <a:p>
            <a:pPr marL="0" indent="0">
              <a:buNone/>
            </a:pPr>
            <a:r>
              <a:rPr lang="en-US" sz="1150" dirty="0">
                <a:solidFill>
                  <a:srgbClr val="4A5560"/>
                </a:solidFill>
              </a:rPr>
              <a:t>Student ID: 2310090</a:t>
            </a:r>
            <a:endParaRPr lang="en-US" sz="1150" dirty="0"/>
          </a:p>
          <a:p>
            <a:pPr marL="0" indent="0">
              <a:buNone/>
            </a:pPr>
            <a:r>
              <a:rPr lang="en-US" sz="1150" dirty="0">
                <a:solidFill>
                  <a:srgbClr val="4A5560"/>
                </a:solidFill>
              </a:rPr>
              <a:t>Lecturer: Parese Ahmed</a:t>
            </a:r>
            <a:endParaRPr lang="en-US" sz="1150" dirty="0"/>
          </a:p>
          <a:p>
            <a:pPr marL="0" indent="0">
              <a:buNone/>
            </a:pPr>
            <a:r>
              <a:rPr lang="en-US" sz="1150" dirty="0">
                <a:solidFill>
                  <a:srgbClr val="4A5560"/>
                </a:solidFill>
              </a:rPr>
              <a:t>Date:25</a:t>
            </a:r>
            <a:r>
              <a:rPr lang="en-US" sz="1150" baseline="30000" dirty="0">
                <a:solidFill>
                  <a:srgbClr val="4A5560"/>
                </a:solidFill>
              </a:rPr>
              <a:t>th</a:t>
            </a:r>
            <a:r>
              <a:rPr lang="en-US" sz="1150" dirty="0">
                <a:solidFill>
                  <a:srgbClr val="4A5560"/>
                </a:solidFill>
              </a:rPr>
              <a:t> June 2026</a:t>
            </a:r>
            <a:endParaRPr lang="en-US" sz="1150" dirty="0"/>
          </a:p>
        </p:txBody>
      </p:sp>
      <p:pic>
        <p:nvPicPr>
          <p:cNvPr id="6" name="Image 0" descr="/mnt/data/older_tablet_ageuk.jpg"/>
          <p:cNvPicPr>
            <a:picLocks noChangeAspect="1"/>
          </p:cNvPicPr>
          <p:nvPr/>
        </p:nvPicPr>
        <p:blipFill>
          <a:blip r:embed="rId5"/>
          <a:srcRect t="755" b="755"/>
          <a:stretch/>
        </p:blipFill>
        <p:spPr>
          <a:xfrm>
            <a:off x="6812280" y="1078992"/>
            <a:ext cx="4846320" cy="3182112"/>
          </a:xfrm>
          <a:prstGeom prst="rect">
            <a:avLst/>
          </a:prstGeom>
        </p:spPr>
      </p:pic>
      <p:sp>
        <p:nvSpPr>
          <p:cNvPr id="7" name="Text 4"/>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Image: Age UK Westminster (2025).</a:t>
            </a:r>
            <a:endParaRPr lang="en-US" sz="670" dirty="0"/>
          </a:p>
        </p:txBody>
      </p:sp>
      <p:sp>
        <p:nvSpPr>
          <p:cNvPr id="8" name="Text 5"/>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a:t>
            </a:r>
            <a:endParaRPr lang="en-US" sz="750" dirty="0"/>
          </a:p>
        </p:txBody>
      </p:sp>
      <p:pic>
        <p:nvPicPr>
          <p:cNvPr id="112" name="Audio 111">
            <a:hlinkClick r:id="" action="ppaction://media"/>
            <a:extLst>
              <a:ext uri="{FF2B5EF4-FFF2-40B4-BE49-F238E27FC236}">
                <a16:creationId xmlns:a16="http://schemas.microsoft.com/office/drawing/2014/main" id="{0D10B5A2-8A97-76B9-0B83-17F08D2BC9B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932"/>
    </mc:Choice>
    <mc:Fallback>
      <p:transition spd="slow" advTm="21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Introduction</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Defining ageing and outlining the presentation focus</a:t>
            </a:r>
            <a:endParaRPr lang="en-US" sz="1250" dirty="0"/>
          </a:p>
        </p:txBody>
      </p:sp>
      <p:sp>
        <p:nvSpPr>
          <p:cNvPr id="4" name="Shape 2"/>
          <p:cNvSpPr/>
          <p:nvPr/>
        </p:nvSpPr>
        <p:spPr>
          <a:xfrm>
            <a:off x="640080" y="1325880"/>
            <a:ext cx="3429000" cy="1828800"/>
          </a:xfrm>
          <a:prstGeom prst="roundRect">
            <a:avLst>
              <a:gd name="adj" fmla="val 4000"/>
            </a:avLst>
          </a:prstGeom>
          <a:solidFill>
            <a:srgbClr val="FFFFFF"/>
          </a:solidFill>
          <a:ln w="12700">
            <a:solidFill>
              <a:srgbClr val="FFFFFF">
                <a:alpha val="0"/>
              </a:srgbClr>
            </a:solidFill>
            <a:prstDash val="solid"/>
          </a:ln>
        </p:spPr>
        <p:txBody>
          <a:bodyPr/>
          <a:lstStyle/>
          <a:p>
            <a:endParaRPr lang="en-GB"/>
          </a:p>
        </p:txBody>
      </p:sp>
      <p:sp>
        <p:nvSpPr>
          <p:cNvPr id="5" name="Text 3"/>
          <p:cNvSpPr/>
          <p:nvPr/>
        </p:nvSpPr>
        <p:spPr>
          <a:xfrm>
            <a:off x="841248" y="1508760"/>
            <a:ext cx="3026664" cy="237744"/>
          </a:xfrm>
          <a:prstGeom prst="rect">
            <a:avLst/>
          </a:prstGeom>
          <a:noFill/>
          <a:ln/>
        </p:spPr>
        <p:txBody>
          <a:bodyPr wrap="square" lIns="0" tIns="0" rIns="0" bIns="0" rtlCol="0" anchor="ctr"/>
          <a:lstStyle/>
          <a:p>
            <a:pPr marL="0" indent="0">
              <a:buNone/>
            </a:pPr>
            <a:r>
              <a:rPr lang="en-US" sz="1500" b="1" dirty="0">
                <a:solidFill>
                  <a:srgbClr val="0F7D73"/>
                </a:solidFill>
                <a:latin typeface="Aptos Display" pitchFamily="34" charset="0"/>
                <a:ea typeface="Aptos Display" pitchFamily="34" charset="-122"/>
                <a:cs typeface="Aptos Display" pitchFamily="34" charset="-120"/>
              </a:rPr>
              <a:t>Ageing</a:t>
            </a:r>
            <a:endParaRPr lang="en-US" sz="1500" dirty="0"/>
          </a:p>
        </p:txBody>
      </p:sp>
      <p:sp>
        <p:nvSpPr>
          <p:cNvPr id="6" name="Text 4"/>
          <p:cNvSpPr/>
          <p:nvPr/>
        </p:nvSpPr>
        <p:spPr>
          <a:xfrm>
            <a:off x="841248" y="1911096"/>
            <a:ext cx="3026664" cy="107899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 Lifelong biological, psychological and social process</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Includes changes to intrinsic capacity, health and social roles</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Healthy ageing focuses on functional ability</a:t>
            </a:r>
            <a:endParaRPr lang="en-US" sz="1210" dirty="0"/>
          </a:p>
        </p:txBody>
      </p:sp>
      <p:sp>
        <p:nvSpPr>
          <p:cNvPr id="7" name="Shape 5"/>
          <p:cNvSpPr/>
          <p:nvPr/>
        </p:nvSpPr>
        <p:spPr>
          <a:xfrm>
            <a:off x="4370832" y="1325880"/>
            <a:ext cx="3429000" cy="1828800"/>
          </a:xfrm>
          <a:prstGeom prst="roundRect">
            <a:avLst>
              <a:gd name="adj" fmla="val 4000"/>
            </a:avLst>
          </a:prstGeom>
          <a:solidFill>
            <a:srgbClr val="FFFFFF"/>
          </a:solidFill>
          <a:ln w="12700">
            <a:solidFill>
              <a:srgbClr val="FFFFFF">
                <a:alpha val="0"/>
              </a:srgbClr>
            </a:solidFill>
            <a:prstDash val="solid"/>
          </a:ln>
        </p:spPr>
        <p:txBody>
          <a:bodyPr/>
          <a:lstStyle/>
          <a:p>
            <a:endParaRPr lang="en-GB"/>
          </a:p>
        </p:txBody>
      </p:sp>
      <p:sp>
        <p:nvSpPr>
          <p:cNvPr id="8" name="Text 6"/>
          <p:cNvSpPr/>
          <p:nvPr/>
        </p:nvSpPr>
        <p:spPr>
          <a:xfrm>
            <a:off x="4572000" y="1508760"/>
            <a:ext cx="3026664" cy="237744"/>
          </a:xfrm>
          <a:prstGeom prst="rect">
            <a:avLst/>
          </a:prstGeom>
          <a:noFill/>
          <a:ln/>
        </p:spPr>
        <p:txBody>
          <a:bodyPr wrap="square" lIns="0" tIns="0" rIns="0" bIns="0" rtlCol="0" anchor="ctr"/>
          <a:lstStyle/>
          <a:p>
            <a:pPr marL="0" indent="0">
              <a:buNone/>
            </a:pPr>
            <a:r>
              <a:rPr lang="en-US" sz="1500" b="1" dirty="0">
                <a:solidFill>
                  <a:srgbClr val="B95200"/>
                </a:solidFill>
                <a:latin typeface="Aptos Display" pitchFamily="34" charset="0"/>
                <a:ea typeface="Aptos Display" pitchFamily="34" charset="-122"/>
                <a:cs typeface="Aptos Display" pitchFamily="34" charset="-120"/>
              </a:rPr>
              <a:t>Why this matters</a:t>
            </a:r>
            <a:endParaRPr lang="en-US" sz="1500" dirty="0"/>
          </a:p>
        </p:txBody>
      </p:sp>
      <p:sp>
        <p:nvSpPr>
          <p:cNvPr id="9" name="Text 7"/>
          <p:cNvSpPr/>
          <p:nvPr/>
        </p:nvSpPr>
        <p:spPr>
          <a:xfrm>
            <a:off x="4572000" y="1911096"/>
            <a:ext cx="3026664" cy="107899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 UK population is ageing</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Higher demand for health and social care</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Ageism can shape access, expectations and dignity</a:t>
            </a:r>
            <a:endParaRPr lang="en-US" sz="1210" dirty="0"/>
          </a:p>
        </p:txBody>
      </p:sp>
      <p:sp>
        <p:nvSpPr>
          <p:cNvPr id="10" name="Shape 8"/>
          <p:cNvSpPr/>
          <p:nvPr/>
        </p:nvSpPr>
        <p:spPr>
          <a:xfrm>
            <a:off x="8101584" y="1325880"/>
            <a:ext cx="3429000" cy="1828800"/>
          </a:xfrm>
          <a:prstGeom prst="roundRect">
            <a:avLst>
              <a:gd name="adj" fmla="val 4000"/>
            </a:avLst>
          </a:prstGeom>
          <a:solidFill>
            <a:srgbClr val="FFFFFF"/>
          </a:solidFill>
          <a:ln w="12700">
            <a:solidFill>
              <a:srgbClr val="FFFFFF">
                <a:alpha val="0"/>
              </a:srgbClr>
            </a:solidFill>
            <a:prstDash val="solid"/>
          </a:ln>
        </p:spPr>
        <p:txBody>
          <a:bodyPr/>
          <a:lstStyle/>
          <a:p>
            <a:endParaRPr lang="en-GB"/>
          </a:p>
        </p:txBody>
      </p:sp>
      <p:sp>
        <p:nvSpPr>
          <p:cNvPr id="11" name="Text 9"/>
          <p:cNvSpPr/>
          <p:nvPr/>
        </p:nvSpPr>
        <p:spPr>
          <a:xfrm>
            <a:off x="8302752" y="1508760"/>
            <a:ext cx="3026664" cy="237744"/>
          </a:xfrm>
          <a:prstGeom prst="rect">
            <a:avLst/>
          </a:prstGeom>
          <a:noFill/>
          <a:ln/>
        </p:spPr>
        <p:txBody>
          <a:bodyPr wrap="square" lIns="0" tIns="0" rIns="0" bIns="0" rtlCol="0" anchor="ctr"/>
          <a:lstStyle/>
          <a:p>
            <a:pPr marL="0" indent="0">
              <a:buNone/>
            </a:pPr>
            <a:r>
              <a:rPr lang="en-US" sz="1500" b="1" dirty="0">
                <a:solidFill>
                  <a:srgbClr val="0F7D73"/>
                </a:solidFill>
                <a:latin typeface="Aptos Display" pitchFamily="34" charset="0"/>
                <a:ea typeface="Aptos Display" pitchFamily="34" charset="-122"/>
                <a:cs typeface="Aptos Display" pitchFamily="34" charset="-120"/>
              </a:rPr>
              <a:t>Empowerment</a:t>
            </a:r>
            <a:endParaRPr lang="en-US" sz="1500" dirty="0"/>
          </a:p>
        </p:txBody>
      </p:sp>
      <p:sp>
        <p:nvSpPr>
          <p:cNvPr id="12" name="Text 10"/>
          <p:cNvSpPr/>
          <p:nvPr/>
        </p:nvSpPr>
        <p:spPr>
          <a:xfrm>
            <a:off x="8302752" y="1911096"/>
            <a:ext cx="3026664" cy="107899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 Choice, dignity and autonomy</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Involvement in care planning</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Support to live safely, meaningfully and independently</a:t>
            </a:r>
            <a:endParaRPr lang="en-US" sz="1210" dirty="0"/>
          </a:p>
        </p:txBody>
      </p:sp>
      <p:sp>
        <p:nvSpPr>
          <p:cNvPr id="13" name="Shape 11"/>
          <p:cNvSpPr/>
          <p:nvPr/>
        </p:nvSpPr>
        <p:spPr>
          <a:xfrm>
            <a:off x="777240" y="3749040"/>
            <a:ext cx="10652760" cy="822960"/>
          </a:xfrm>
          <a:prstGeom prst="roundRect">
            <a:avLst>
              <a:gd name="adj" fmla="val 8889"/>
            </a:avLst>
          </a:prstGeom>
          <a:solidFill>
            <a:srgbClr val="D9EEE6"/>
          </a:solidFill>
          <a:ln w="12700">
            <a:solidFill>
              <a:srgbClr val="D9EEE6">
                <a:alpha val="0"/>
              </a:srgbClr>
            </a:solidFill>
            <a:prstDash val="solid"/>
          </a:ln>
        </p:spPr>
        <p:txBody>
          <a:bodyPr/>
          <a:lstStyle/>
          <a:p>
            <a:endParaRPr lang="en-GB"/>
          </a:p>
        </p:txBody>
      </p:sp>
      <p:sp>
        <p:nvSpPr>
          <p:cNvPr id="14" name="Text 12"/>
          <p:cNvSpPr/>
          <p:nvPr/>
        </p:nvSpPr>
        <p:spPr>
          <a:xfrm>
            <a:off x="923544" y="3858768"/>
            <a:ext cx="10360152" cy="640080"/>
          </a:xfrm>
          <a:prstGeom prst="rect">
            <a:avLst/>
          </a:prstGeom>
          <a:noFill/>
          <a:ln/>
        </p:spPr>
        <p:txBody>
          <a:bodyPr wrap="square" lIns="0" tIns="0" rIns="0" bIns="0" rtlCol="0" anchor="ctr">
            <a:normAutofit/>
          </a:bodyPr>
          <a:lstStyle/>
          <a:p>
            <a:pPr marL="0" indent="0">
              <a:buNone/>
            </a:pPr>
            <a:r>
              <a:rPr lang="en-US" sz="1380" b="1" dirty="0">
                <a:solidFill>
                  <a:srgbClr val="123747"/>
                </a:solidFill>
                <a:latin typeface="Aptos" pitchFamily="34" charset="0"/>
                <a:ea typeface="Aptos" pitchFamily="34" charset="-122"/>
                <a:cs typeface="Aptos" pitchFamily="34" charset="-120"/>
              </a:rPr>
              <a:t>This presentation evaluates care needs, theory, policy and legislation, current care provision, technological innovation, case studies, recommendations and conclusions.</a:t>
            </a:r>
            <a:endParaRPr lang="en-US" sz="1380" dirty="0"/>
          </a:p>
        </p:txBody>
      </p:sp>
      <p:sp>
        <p:nvSpPr>
          <p:cNvPr id="15" name="Text 13"/>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WHO (2020; 2021; 2023); ONS (2026); Age UK (2024).</a:t>
            </a:r>
            <a:endParaRPr lang="en-US" sz="670" dirty="0"/>
          </a:p>
        </p:txBody>
      </p:sp>
      <p:sp>
        <p:nvSpPr>
          <p:cNvPr id="16" name="Text 14"/>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2</a:t>
            </a:r>
            <a:endParaRPr lang="en-US" sz="750" dirty="0"/>
          </a:p>
        </p:txBody>
      </p:sp>
      <p:pic>
        <p:nvPicPr>
          <p:cNvPr id="62" name="Audio 61">
            <a:hlinkClick r:id="" action="ppaction://media"/>
            <a:extLst>
              <a:ext uri="{FF2B5EF4-FFF2-40B4-BE49-F238E27FC236}">
                <a16:creationId xmlns:a16="http://schemas.microsoft.com/office/drawing/2014/main" id="{50CBFDCB-9FDF-9B76-A1F3-85E11F0E35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280"/>
    </mc:Choice>
    <mc:Fallback>
      <p:transition spd="slow" advTm="48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The Ageing Population: Setting the Scene</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Population ageing increases demand, but needs vary by health, income, housing and social support</a:t>
            </a:r>
            <a:endParaRPr lang="en-US" sz="1250" dirty="0"/>
          </a:p>
        </p:txBody>
      </p:sp>
      <p:graphicFrame>
        <p:nvGraphicFramePr>
          <p:cNvPr id="4" name="Chart 0"/>
          <p:cNvGraphicFramePr/>
          <p:nvPr/>
        </p:nvGraphicFramePr>
        <p:xfrm>
          <a:off x="822960" y="1325880"/>
          <a:ext cx="5074920" cy="3429000"/>
        </p:xfrm>
        <a:graphic>
          <a:graphicData uri="http://schemas.openxmlformats.org/drawingml/2006/chart">
            <c:chart xmlns:c="http://schemas.openxmlformats.org/drawingml/2006/chart" xmlns:r="http://schemas.openxmlformats.org/officeDocument/2006/relationships" r:id="rId5"/>
          </a:graphicData>
        </a:graphic>
      </p:graphicFrame>
      <p:sp>
        <p:nvSpPr>
          <p:cNvPr id="5" name="Text 2"/>
          <p:cNvSpPr/>
          <p:nvPr/>
        </p:nvSpPr>
        <p:spPr>
          <a:xfrm>
            <a:off x="6492240" y="1417320"/>
            <a:ext cx="2743200" cy="274320"/>
          </a:xfrm>
          <a:prstGeom prst="rect">
            <a:avLst/>
          </a:prstGeom>
          <a:noFill/>
          <a:ln/>
        </p:spPr>
        <p:txBody>
          <a:bodyPr wrap="square" lIns="0" tIns="0" rIns="0" bIns="0" rtlCol="0" anchor="ctr"/>
          <a:lstStyle/>
          <a:p>
            <a:pPr marL="0" indent="0">
              <a:buNone/>
            </a:pPr>
            <a:r>
              <a:rPr lang="en-US" sz="1600" b="1" dirty="0">
                <a:solidFill>
                  <a:srgbClr val="0F7D73"/>
                </a:solidFill>
              </a:rPr>
              <a:t>Key statistics</a:t>
            </a:r>
            <a:endParaRPr lang="en-US" sz="1600" dirty="0"/>
          </a:p>
        </p:txBody>
      </p:sp>
      <p:sp>
        <p:nvSpPr>
          <p:cNvPr id="6" name="Text 3"/>
          <p:cNvSpPr/>
          <p:nvPr/>
        </p:nvSpPr>
        <p:spPr>
          <a:xfrm>
            <a:off x="6492240" y="1874520"/>
            <a:ext cx="4754880" cy="2011680"/>
          </a:xfrm>
          <a:prstGeom prst="rect">
            <a:avLst/>
          </a:prstGeom>
          <a:noFill/>
          <a:ln/>
        </p:spPr>
        <p:txBody>
          <a:bodyPr wrap="square" lIns="254" tIns="254" rIns="254" bIns="254" rtlCol="0" anchor="ctr">
            <a:normAutofit/>
          </a:bodyPr>
          <a:lstStyle/>
          <a:p>
            <a:pPr marL="0" indent="0">
              <a:buNone/>
            </a:pPr>
            <a:r>
              <a:rPr lang="en-US" sz="1410" dirty="0">
                <a:solidFill>
                  <a:srgbClr val="1E2730"/>
                </a:solidFill>
              </a:rPr>
              <a:t>In 2022, around 12.7 million UK residents were aged 65+ (19%).</a:t>
            </a:r>
            <a:endParaRPr lang="en-US" sz="1410" dirty="0"/>
          </a:p>
          <a:p>
            <a:pPr marL="0" indent="0">
              <a:buNone/>
            </a:pPr>
            <a:r>
              <a:rPr lang="en-US" sz="1410" dirty="0">
                <a:solidFill>
                  <a:srgbClr val="1E2730"/>
                </a:solidFill>
              </a:rPr>
              <a:t>By 2072, this could rise to 22.1 million (27%).</a:t>
            </a:r>
            <a:endParaRPr lang="en-US" sz="1410" dirty="0"/>
          </a:p>
          <a:p>
            <a:pPr marL="0" indent="0">
              <a:buNone/>
            </a:pPr>
            <a:r>
              <a:rPr lang="en-US" sz="1410" dirty="0">
                <a:solidFill>
                  <a:srgbClr val="1E2730"/>
                </a:solidFill>
              </a:rPr>
              <a:t>ONS projects the number of people of pensionable age will rise by 1.8 million by 2034.</a:t>
            </a:r>
            <a:endParaRPr lang="en-US" sz="1410" dirty="0"/>
          </a:p>
          <a:p>
            <a:pPr marL="0" indent="0">
              <a:buNone/>
            </a:pPr>
            <a:r>
              <a:rPr lang="en-US" sz="1410" dirty="0">
                <a:solidFill>
                  <a:srgbClr val="1E2730"/>
                </a:solidFill>
              </a:rPr>
              <a:t>Age UK estimates 2 million people aged 65+ in England have unmet care/support needs.</a:t>
            </a:r>
            <a:endParaRPr lang="en-US" sz="1410" dirty="0"/>
          </a:p>
        </p:txBody>
      </p:sp>
      <p:sp>
        <p:nvSpPr>
          <p:cNvPr id="7" name="Shape 4"/>
          <p:cNvSpPr/>
          <p:nvPr/>
        </p:nvSpPr>
        <p:spPr>
          <a:xfrm>
            <a:off x="6629400" y="4846320"/>
            <a:ext cx="4526280" cy="777240"/>
          </a:xfrm>
          <a:prstGeom prst="roundRect">
            <a:avLst>
              <a:gd name="adj" fmla="val 9412"/>
            </a:avLst>
          </a:prstGeom>
          <a:solidFill>
            <a:srgbClr val="FCF2E6"/>
          </a:solidFill>
          <a:ln w="12700">
            <a:solidFill>
              <a:srgbClr val="FCF2E6">
                <a:alpha val="0"/>
              </a:srgbClr>
            </a:solidFill>
            <a:prstDash val="solid"/>
          </a:ln>
        </p:spPr>
        <p:txBody>
          <a:bodyPr/>
          <a:lstStyle/>
          <a:p>
            <a:endParaRPr lang="en-GB"/>
          </a:p>
        </p:txBody>
      </p:sp>
      <p:sp>
        <p:nvSpPr>
          <p:cNvPr id="8" name="Text 5"/>
          <p:cNvSpPr/>
          <p:nvPr/>
        </p:nvSpPr>
        <p:spPr>
          <a:xfrm>
            <a:off x="6775704" y="4956048"/>
            <a:ext cx="4233672" cy="594360"/>
          </a:xfrm>
          <a:prstGeom prst="rect">
            <a:avLst/>
          </a:prstGeom>
          <a:noFill/>
          <a:ln/>
        </p:spPr>
        <p:txBody>
          <a:bodyPr wrap="square" lIns="0" tIns="0" rIns="0" bIns="0" rtlCol="0" anchor="ctr">
            <a:normAutofit lnSpcReduction="10000"/>
          </a:bodyPr>
          <a:lstStyle/>
          <a:p>
            <a:pPr marL="0" indent="0">
              <a:buNone/>
            </a:pPr>
            <a:r>
              <a:rPr lang="en-US" sz="1420" b="1" dirty="0">
                <a:solidFill>
                  <a:srgbClr val="B95200"/>
                </a:solidFill>
                <a:latin typeface="Aptos" pitchFamily="34" charset="0"/>
                <a:ea typeface="Aptos" pitchFamily="34" charset="-122"/>
                <a:cs typeface="Aptos" pitchFamily="34" charset="-120"/>
              </a:rPr>
              <a:t>Implication: services need to shift from crisis response towards prevention, reablement and community-based support.</a:t>
            </a:r>
            <a:endParaRPr lang="en-US" sz="1420" dirty="0"/>
          </a:p>
        </p:txBody>
      </p:sp>
      <p:sp>
        <p:nvSpPr>
          <p:cNvPr id="9" name="Text 6"/>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House of Commons Library (2024); ONS (2026); Age UK (2024).</a:t>
            </a:r>
            <a:endParaRPr lang="en-US" sz="670" dirty="0"/>
          </a:p>
        </p:txBody>
      </p:sp>
      <p:sp>
        <p:nvSpPr>
          <p:cNvPr id="10" name="Text 7"/>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3</a:t>
            </a:r>
            <a:endParaRPr lang="en-US" sz="750" dirty="0"/>
          </a:p>
        </p:txBody>
      </p:sp>
      <p:pic>
        <p:nvPicPr>
          <p:cNvPr id="65" name="Audio 64">
            <a:hlinkClick r:id="" action="ppaction://media"/>
            <a:extLst>
              <a:ext uri="{FF2B5EF4-FFF2-40B4-BE49-F238E27FC236}">
                <a16:creationId xmlns:a16="http://schemas.microsoft.com/office/drawing/2014/main" id="{F63E05EB-1143-F64B-1891-7308DEC8CF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4335"/>
    </mc:Choice>
    <mc:Fallback>
      <p:transition spd="slow" advTm="104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Evaluation of Current Care and Support</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Care, empowerment and support needs are multidimensional</a:t>
            </a:r>
            <a:endParaRPr lang="en-US" sz="1250" dirty="0"/>
          </a:p>
        </p:txBody>
      </p:sp>
      <p:sp>
        <p:nvSpPr>
          <p:cNvPr id="4" name="Text 2"/>
          <p:cNvSpPr/>
          <p:nvPr/>
        </p:nvSpPr>
        <p:spPr>
          <a:xfrm>
            <a:off x="749808" y="1298448"/>
            <a:ext cx="2286000" cy="228600"/>
          </a:xfrm>
          <a:prstGeom prst="rect">
            <a:avLst/>
          </a:prstGeom>
          <a:noFill/>
          <a:ln/>
        </p:spPr>
        <p:txBody>
          <a:bodyPr wrap="square" lIns="0" tIns="0" rIns="0" bIns="0" rtlCol="0" anchor="ctr"/>
          <a:lstStyle/>
          <a:p>
            <a:pPr marL="0" indent="0">
              <a:buNone/>
            </a:pPr>
            <a:r>
              <a:rPr lang="en-US" sz="1500" b="1" dirty="0">
                <a:solidFill>
                  <a:srgbClr val="0F7D73"/>
                </a:solidFill>
              </a:rPr>
              <a:t>Functional ability</a:t>
            </a:r>
            <a:endParaRPr lang="en-US" sz="1500" dirty="0"/>
          </a:p>
        </p:txBody>
      </p:sp>
      <p:sp>
        <p:nvSpPr>
          <p:cNvPr id="5" name="Text 3"/>
          <p:cNvSpPr/>
          <p:nvPr/>
        </p:nvSpPr>
        <p:spPr>
          <a:xfrm>
            <a:off x="3200400" y="1298448"/>
            <a:ext cx="3931920" cy="329184"/>
          </a:xfrm>
          <a:prstGeom prst="rect">
            <a:avLst/>
          </a:prstGeom>
          <a:noFill/>
          <a:ln/>
        </p:spPr>
        <p:txBody>
          <a:bodyPr wrap="square" lIns="0" tIns="0" rIns="0" bIns="0" rtlCol="0" anchor="ctr"/>
          <a:lstStyle/>
          <a:p>
            <a:pPr marL="0" indent="0">
              <a:buNone/>
            </a:pPr>
            <a:r>
              <a:rPr lang="en-US" sz="1280" dirty="0">
                <a:solidFill>
                  <a:srgbClr val="1E2730"/>
                </a:solidFill>
              </a:rPr>
              <a:t>mobility, ADLs, nutrition, medicines and falls prevention</a:t>
            </a:r>
            <a:endParaRPr lang="en-US" sz="1280" dirty="0"/>
          </a:p>
        </p:txBody>
      </p:sp>
      <p:sp>
        <p:nvSpPr>
          <p:cNvPr id="6" name="Text 4"/>
          <p:cNvSpPr/>
          <p:nvPr/>
        </p:nvSpPr>
        <p:spPr>
          <a:xfrm>
            <a:off x="749808" y="2029968"/>
            <a:ext cx="2286000" cy="228600"/>
          </a:xfrm>
          <a:prstGeom prst="rect">
            <a:avLst/>
          </a:prstGeom>
          <a:noFill/>
          <a:ln/>
        </p:spPr>
        <p:txBody>
          <a:bodyPr wrap="square" lIns="0" tIns="0" rIns="0" bIns="0" rtlCol="0" anchor="ctr"/>
          <a:lstStyle/>
          <a:p>
            <a:pPr marL="0" indent="0">
              <a:buNone/>
            </a:pPr>
            <a:r>
              <a:rPr lang="en-US" sz="1500" b="1" dirty="0">
                <a:solidFill>
                  <a:srgbClr val="0F7D73"/>
                </a:solidFill>
              </a:rPr>
              <a:t>Independence + choice</a:t>
            </a:r>
            <a:endParaRPr lang="en-US" sz="1500" dirty="0"/>
          </a:p>
        </p:txBody>
      </p:sp>
      <p:sp>
        <p:nvSpPr>
          <p:cNvPr id="7" name="Text 5"/>
          <p:cNvSpPr/>
          <p:nvPr/>
        </p:nvSpPr>
        <p:spPr>
          <a:xfrm>
            <a:off x="3200400" y="2029968"/>
            <a:ext cx="4069080" cy="329184"/>
          </a:xfrm>
          <a:prstGeom prst="rect">
            <a:avLst/>
          </a:prstGeom>
          <a:noFill/>
          <a:ln/>
        </p:spPr>
        <p:txBody>
          <a:bodyPr wrap="square" lIns="0" tIns="0" rIns="0" bIns="0" rtlCol="0" anchor="ctr"/>
          <a:lstStyle/>
          <a:p>
            <a:pPr marL="0" indent="0">
              <a:buNone/>
            </a:pPr>
            <a:r>
              <a:rPr lang="en-US" sz="1280" dirty="0">
                <a:solidFill>
                  <a:srgbClr val="1E2730"/>
                </a:solidFill>
              </a:rPr>
              <a:t>control over routines, risk, care planning and personal goals</a:t>
            </a:r>
            <a:endParaRPr lang="en-US" sz="1280" dirty="0"/>
          </a:p>
        </p:txBody>
      </p:sp>
      <p:sp>
        <p:nvSpPr>
          <p:cNvPr id="8" name="Text 6"/>
          <p:cNvSpPr/>
          <p:nvPr/>
        </p:nvSpPr>
        <p:spPr>
          <a:xfrm>
            <a:off x="749808" y="2761488"/>
            <a:ext cx="2286000" cy="228600"/>
          </a:xfrm>
          <a:prstGeom prst="rect">
            <a:avLst/>
          </a:prstGeom>
          <a:noFill/>
          <a:ln/>
        </p:spPr>
        <p:txBody>
          <a:bodyPr wrap="square" lIns="0" tIns="0" rIns="0" bIns="0" rtlCol="0" anchor="ctr"/>
          <a:lstStyle/>
          <a:p>
            <a:pPr marL="0" indent="0">
              <a:buNone/>
            </a:pPr>
            <a:r>
              <a:rPr lang="en-US" sz="1500" b="1" dirty="0">
                <a:solidFill>
                  <a:srgbClr val="0F7D73"/>
                </a:solidFill>
              </a:rPr>
              <a:t>Connection + identity</a:t>
            </a:r>
            <a:endParaRPr lang="en-US" sz="1500" dirty="0"/>
          </a:p>
        </p:txBody>
      </p:sp>
      <p:sp>
        <p:nvSpPr>
          <p:cNvPr id="9" name="Text 7"/>
          <p:cNvSpPr/>
          <p:nvPr/>
        </p:nvSpPr>
        <p:spPr>
          <a:xfrm>
            <a:off x="3200400" y="2761488"/>
            <a:ext cx="4160520" cy="329184"/>
          </a:xfrm>
          <a:prstGeom prst="rect">
            <a:avLst/>
          </a:prstGeom>
          <a:noFill/>
          <a:ln/>
        </p:spPr>
        <p:txBody>
          <a:bodyPr wrap="square" lIns="0" tIns="0" rIns="0" bIns="0" rtlCol="0" anchor="ctr"/>
          <a:lstStyle/>
          <a:p>
            <a:pPr marL="0" indent="0">
              <a:buNone/>
            </a:pPr>
            <a:r>
              <a:rPr lang="en-US" sz="1280" dirty="0">
                <a:solidFill>
                  <a:srgbClr val="1E2730"/>
                </a:solidFill>
              </a:rPr>
              <a:t>relationships, culture, spirituality and meaningful activity</a:t>
            </a:r>
            <a:endParaRPr lang="en-US" sz="1280" dirty="0"/>
          </a:p>
        </p:txBody>
      </p:sp>
      <p:sp>
        <p:nvSpPr>
          <p:cNvPr id="10" name="Text 8"/>
          <p:cNvSpPr/>
          <p:nvPr/>
        </p:nvSpPr>
        <p:spPr>
          <a:xfrm>
            <a:off x="749808" y="3493008"/>
            <a:ext cx="2286000" cy="228600"/>
          </a:xfrm>
          <a:prstGeom prst="rect">
            <a:avLst/>
          </a:prstGeom>
          <a:noFill/>
          <a:ln/>
        </p:spPr>
        <p:txBody>
          <a:bodyPr wrap="square" lIns="0" tIns="0" rIns="0" bIns="0" rtlCol="0" anchor="ctr"/>
          <a:lstStyle/>
          <a:p>
            <a:pPr marL="0" indent="0">
              <a:buNone/>
            </a:pPr>
            <a:r>
              <a:rPr lang="en-US" sz="1500" b="1" dirty="0">
                <a:solidFill>
                  <a:srgbClr val="0F7D73"/>
                </a:solidFill>
              </a:rPr>
              <a:t>Safety + protection</a:t>
            </a:r>
            <a:endParaRPr lang="en-US" sz="1500" dirty="0"/>
          </a:p>
        </p:txBody>
      </p:sp>
      <p:sp>
        <p:nvSpPr>
          <p:cNvPr id="11" name="Text 9"/>
          <p:cNvSpPr/>
          <p:nvPr/>
        </p:nvSpPr>
        <p:spPr>
          <a:xfrm>
            <a:off x="3200400" y="3493008"/>
            <a:ext cx="4160520" cy="329184"/>
          </a:xfrm>
          <a:prstGeom prst="rect">
            <a:avLst/>
          </a:prstGeom>
          <a:noFill/>
          <a:ln/>
        </p:spPr>
        <p:txBody>
          <a:bodyPr wrap="square" lIns="0" tIns="0" rIns="0" bIns="0" rtlCol="0" anchor="ctr"/>
          <a:lstStyle/>
          <a:p>
            <a:pPr marL="0" indent="0">
              <a:buNone/>
            </a:pPr>
            <a:r>
              <a:rPr lang="en-US" sz="1280" dirty="0">
                <a:solidFill>
                  <a:srgbClr val="1E2730"/>
                </a:solidFill>
              </a:rPr>
              <a:t>safeguarding, housing adaptations and dementia-friendly environments</a:t>
            </a:r>
            <a:endParaRPr lang="en-US" sz="1280" dirty="0"/>
          </a:p>
        </p:txBody>
      </p:sp>
      <p:sp>
        <p:nvSpPr>
          <p:cNvPr id="12" name="Text 10"/>
          <p:cNvSpPr/>
          <p:nvPr/>
        </p:nvSpPr>
        <p:spPr>
          <a:xfrm>
            <a:off x="749808" y="4224528"/>
            <a:ext cx="2286000" cy="228600"/>
          </a:xfrm>
          <a:prstGeom prst="rect">
            <a:avLst/>
          </a:prstGeom>
          <a:noFill/>
          <a:ln/>
        </p:spPr>
        <p:txBody>
          <a:bodyPr wrap="square" lIns="0" tIns="0" rIns="0" bIns="0" rtlCol="0" anchor="ctr"/>
          <a:lstStyle/>
          <a:p>
            <a:pPr marL="0" indent="0">
              <a:buNone/>
            </a:pPr>
            <a:r>
              <a:rPr lang="en-US" sz="1500" b="1" dirty="0">
                <a:solidFill>
                  <a:srgbClr val="0F7D73"/>
                </a:solidFill>
              </a:rPr>
              <a:t>Carer support</a:t>
            </a:r>
            <a:endParaRPr lang="en-US" sz="1500" dirty="0"/>
          </a:p>
        </p:txBody>
      </p:sp>
      <p:sp>
        <p:nvSpPr>
          <p:cNvPr id="13" name="Text 11"/>
          <p:cNvSpPr/>
          <p:nvPr/>
        </p:nvSpPr>
        <p:spPr>
          <a:xfrm>
            <a:off x="3200400" y="4224528"/>
            <a:ext cx="4160520" cy="329184"/>
          </a:xfrm>
          <a:prstGeom prst="rect">
            <a:avLst/>
          </a:prstGeom>
          <a:noFill/>
          <a:ln/>
        </p:spPr>
        <p:txBody>
          <a:bodyPr wrap="square" lIns="0" tIns="0" rIns="0" bIns="0" rtlCol="0" anchor="ctr"/>
          <a:lstStyle/>
          <a:p>
            <a:pPr marL="0" indent="0">
              <a:buNone/>
            </a:pPr>
            <a:r>
              <a:rPr lang="en-US" sz="1280" dirty="0">
                <a:solidFill>
                  <a:srgbClr val="1E2730"/>
                </a:solidFill>
              </a:rPr>
              <a:t>respite, information and emotional/financial support</a:t>
            </a:r>
            <a:endParaRPr lang="en-US" sz="1280" dirty="0"/>
          </a:p>
        </p:txBody>
      </p:sp>
      <p:sp>
        <p:nvSpPr>
          <p:cNvPr id="14" name="Text 12"/>
          <p:cNvSpPr/>
          <p:nvPr/>
        </p:nvSpPr>
        <p:spPr>
          <a:xfrm>
            <a:off x="7909560" y="1371600"/>
            <a:ext cx="2743200" cy="365760"/>
          </a:xfrm>
          <a:prstGeom prst="rect">
            <a:avLst/>
          </a:prstGeom>
          <a:noFill/>
          <a:ln/>
        </p:spPr>
        <p:txBody>
          <a:bodyPr wrap="square" lIns="0" tIns="0" rIns="0" bIns="0" rtlCol="0" anchor="ctr"/>
          <a:lstStyle/>
          <a:p>
            <a:pPr marL="0" indent="0" algn="ctr">
              <a:buNone/>
            </a:pPr>
            <a:r>
              <a:rPr lang="en-US" sz="2000" b="1" dirty="0">
                <a:solidFill>
                  <a:srgbClr val="123747"/>
                </a:solidFill>
              </a:rPr>
              <a:t>Healthy ageing</a:t>
            </a:r>
            <a:endParaRPr lang="en-US" sz="2000" dirty="0"/>
          </a:p>
        </p:txBody>
      </p:sp>
      <p:sp>
        <p:nvSpPr>
          <p:cNvPr id="15" name="Text 13"/>
          <p:cNvSpPr/>
          <p:nvPr/>
        </p:nvSpPr>
        <p:spPr>
          <a:xfrm>
            <a:off x="7360920" y="2057400"/>
            <a:ext cx="3657600" cy="731520"/>
          </a:xfrm>
          <a:prstGeom prst="rect">
            <a:avLst/>
          </a:prstGeom>
          <a:noFill/>
          <a:ln/>
        </p:spPr>
        <p:txBody>
          <a:bodyPr wrap="square" lIns="0" tIns="0" rIns="0" bIns="0" rtlCol="0" anchor="ctr"/>
          <a:lstStyle/>
          <a:p>
            <a:pPr marL="0" indent="0" algn="ctr">
              <a:buNone/>
            </a:pPr>
            <a:r>
              <a:rPr lang="en-US" sz="1600" dirty="0">
                <a:solidFill>
                  <a:srgbClr val="596774"/>
                </a:solidFill>
              </a:rPr>
              <a:t>intrinsic capacity + enabling</a:t>
            </a:r>
            <a:endParaRPr lang="en-US" sz="1600" dirty="0"/>
          </a:p>
          <a:p>
            <a:pPr marL="0" indent="0" algn="ctr">
              <a:buNone/>
            </a:pPr>
            <a:r>
              <a:rPr lang="en-US" sz="1600" dirty="0">
                <a:solidFill>
                  <a:srgbClr val="596774"/>
                </a:solidFill>
              </a:rPr>
              <a:t>environments = functional ability</a:t>
            </a:r>
            <a:endParaRPr lang="en-US" sz="1600" dirty="0"/>
          </a:p>
        </p:txBody>
      </p:sp>
      <p:sp>
        <p:nvSpPr>
          <p:cNvPr id="16" name="Shape 14"/>
          <p:cNvSpPr/>
          <p:nvPr/>
        </p:nvSpPr>
        <p:spPr>
          <a:xfrm>
            <a:off x="7452360" y="3035808"/>
            <a:ext cx="2926080" cy="0"/>
          </a:xfrm>
          <a:prstGeom prst="line">
            <a:avLst/>
          </a:prstGeom>
          <a:noFill/>
          <a:ln w="25400">
            <a:solidFill>
              <a:srgbClr val="0F7D73"/>
            </a:solidFill>
            <a:prstDash val="solid"/>
          </a:ln>
        </p:spPr>
        <p:txBody>
          <a:bodyPr/>
          <a:lstStyle/>
          <a:p>
            <a:endParaRPr lang="en-GB"/>
          </a:p>
        </p:txBody>
      </p:sp>
      <p:sp>
        <p:nvSpPr>
          <p:cNvPr id="17" name="Text 15"/>
          <p:cNvSpPr/>
          <p:nvPr/>
        </p:nvSpPr>
        <p:spPr>
          <a:xfrm>
            <a:off x="7498080" y="3493008"/>
            <a:ext cx="3749040" cy="731520"/>
          </a:xfrm>
          <a:prstGeom prst="rect">
            <a:avLst/>
          </a:prstGeom>
          <a:noFill/>
          <a:ln/>
        </p:spPr>
        <p:txBody>
          <a:bodyPr wrap="square" lIns="254" tIns="254" rIns="254" bIns="254" rtlCol="0" anchor="ctr"/>
          <a:lstStyle/>
          <a:p>
            <a:pPr marL="0" indent="0" algn="ctr">
              <a:buNone/>
            </a:pPr>
            <a:r>
              <a:rPr lang="en-US" sz="1450" b="1" dirty="0">
                <a:solidFill>
                  <a:srgbClr val="B95200"/>
                </a:solidFill>
              </a:rPr>
              <a:t>Needs are not only deficits. They can be blocked opportunities to participate, choose and belong.</a:t>
            </a:r>
            <a:endParaRPr lang="en-US" sz="1450" dirty="0"/>
          </a:p>
        </p:txBody>
      </p:sp>
      <p:sp>
        <p:nvSpPr>
          <p:cNvPr id="18" name="Shape 16"/>
          <p:cNvSpPr/>
          <p:nvPr/>
        </p:nvSpPr>
        <p:spPr>
          <a:xfrm>
            <a:off x="914400" y="5321808"/>
            <a:ext cx="10241280" cy="585216"/>
          </a:xfrm>
          <a:prstGeom prst="roundRect">
            <a:avLst>
              <a:gd name="adj" fmla="val 12500"/>
            </a:avLst>
          </a:prstGeom>
          <a:solidFill>
            <a:srgbClr val="FFFFFF"/>
          </a:solidFill>
          <a:ln w="12700">
            <a:solidFill>
              <a:srgbClr val="FFFFFF">
                <a:alpha val="0"/>
              </a:srgbClr>
            </a:solidFill>
            <a:prstDash val="solid"/>
          </a:ln>
        </p:spPr>
        <p:txBody>
          <a:bodyPr/>
          <a:lstStyle/>
          <a:p>
            <a:endParaRPr lang="en-GB"/>
          </a:p>
        </p:txBody>
      </p:sp>
      <p:sp>
        <p:nvSpPr>
          <p:cNvPr id="19" name="Text 17"/>
          <p:cNvSpPr/>
          <p:nvPr/>
        </p:nvSpPr>
        <p:spPr>
          <a:xfrm>
            <a:off x="1060704" y="5431536"/>
            <a:ext cx="9948672" cy="402336"/>
          </a:xfrm>
          <a:prstGeom prst="rect">
            <a:avLst/>
          </a:prstGeom>
          <a:noFill/>
          <a:ln/>
        </p:spPr>
        <p:txBody>
          <a:bodyPr wrap="square" lIns="0" tIns="0" rIns="0" bIns="0" rtlCol="0" anchor="ctr">
            <a:normAutofit/>
          </a:bodyPr>
          <a:lstStyle/>
          <a:p>
            <a:pPr marL="0" indent="0">
              <a:buNone/>
            </a:pPr>
            <a:r>
              <a:rPr lang="en-US" sz="1450" b="1" dirty="0">
                <a:solidFill>
                  <a:srgbClr val="123747"/>
                </a:solidFill>
                <a:latin typeface="Aptos" pitchFamily="34" charset="0"/>
                <a:ea typeface="Aptos" pitchFamily="34" charset="-122"/>
                <a:cs typeface="Aptos" pitchFamily="34" charset="-120"/>
              </a:rPr>
              <a:t>Critical point: assessment should ask what matters to the person, not only what tasks need completing.</a:t>
            </a:r>
            <a:endParaRPr lang="en-US" sz="1450" dirty="0"/>
          </a:p>
        </p:txBody>
      </p:sp>
      <p:sp>
        <p:nvSpPr>
          <p:cNvPr id="20" name="Text 18"/>
          <p:cNvSpPr/>
          <p:nvPr/>
        </p:nvSpPr>
        <p:spPr>
          <a:xfrm>
            <a:off x="0" y="5760720"/>
            <a:ext cx="10698480" cy="146304"/>
          </a:xfrm>
          <a:prstGeom prst="rect">
            <a:avLst/>
          </a:prstGeom>
          <a:noFill/>
          <a:ln/>
        </p:spPr>
        <p:txBody>
          <a:bodyPr wrap="square" lIns="0" tIns="0" rIns="0" bIns="0" rtlCol="0" anchor="ctr"/>
          <a:lstStyle/>
          <a:p>
            <a:r>
              <a:rPr lang="en-US" sz="670" i="1" dirty="0">
                <a:solidFill>
                  <a:srgbClr val="6C7580"/>
                </a:solidFill>
                <a:latin typeface="Aptos" pitchFamily="34" charset="0"/>
                <a:ea typeface="Aptos" pitchFamily="34" charset="-122"/>
                <a:cs typeface="Aptos" pitchFamily="34" charset="-120"/>
              </a:rPr>
              <a:t>Sources: WHO (2020; 2023); NICE (2015); Care Act 2014.</a:t>
            </a:r>
            <a:endParaRPr lang="en-US" sz="670" dirty="0"/>
          </a:p>
        </p:txBody>
      </p:sp>
      <p:sp>
        <p:nvSpPr>
          <p:cNvPr id="21" name="Text 19"/>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4</a:t>
            </a:r>
            <a:endParaRPr lang="en-US" sz="750" dirty="0"/>
          </a:p>
        </p:txBody>
      </p:sp>
      <p:pic>
        <p:nvPicPr>
          <p:cNvPr id="35" name="Audio 34">
            <a:hlinkClick r:id="" action="ppaction://media"/>
            <a:extLst>
              <a:ext uri="{FF2B5EF4-FFF2-40B4-BE49-F238E27FC236}">
                <a16:creationId xmlns:a16="http://schemas.microsoft.com/office/drawing/2014/main" id="{4212301C-B63D-142C-D3D0-011C100AB97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4461"/>
    </mc:Choice>
    <mc:Fallback>
      <p:transition spd="slow" advTm="114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Theoretical Frameworks</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Theories of ageing are useful, but not enough. They must be applied critically</a:t>
            </a:r>
            <a:endParaRPr lang="en-US" sz="1250" dirty="0"/>
          </a:p>
        </p:txBody>
      </p:sp>
      <p:sp>
        <p:nvSpPr>
          <p:cNvPr id="4" name="Text 2"/>
          <p:cNvSpPr/>
          <p:nvPr/>
        </p:nvSpPr>
        <p:spPr>
          <a:xfrm>
            <a:off x="749808" y="1234440"/>
            <a:ext cx="2286000" cy="329184"/>
          </a:xfrm>
          <a:prstGeom prst="rect">
            <a:avLst/>
          </a:prstGeom>
          <a:noFill/>
          <a:ln/>
        </p:spPr>
        <p:txBody>
          <a:bodyPr wrap="square" lIns="0" tIns="0" rIns="0" bIns="0" rtlCol="0" anchor="ctr">
            <a:normAutofit/>
          </a:bodyPr>
          <a:lstStyle/>
          <a:p>
            <a:pPr marL="0" indent="0">
              <a:buNone/>
            </a:pPr>
            <a:r>
              <a:rPr lang="en-US" sz="1450" b="1" dirty="0">
                <a:solidFill>
                  <a:srgbClr val="0F7D73"/>
                </a:solidFill>
              </a:rPr>
              <a:t>Activity theory</a:t>
            </a:r>
            <a:endParaRPr lang="en-US" sz="1450" dirty="0"/>
          </a:p>
        </p:txBody>
      </p:sp>
      <p:sp>
        <p:nvSpPr>
          <p:cNvPr id="5" name="Text 3"/>
          <p:cNvSpPr/>
          <p:nvPr/>
        </p:nvSpPr>
        <p:spPr>
          <a:xfrm>
            <a:off x="3520440" y="1234440"/>
            <a:ext cx="3017520" cy="329184"/>
          </a:xfrm>
          <a:prstGeom prst="rect">
            <a:avLst/>
          </a:prstGeom>
          <a:noFill/>
          <a:ln/>
        </p:spPr>
        <p:txBody>
          <a:bodyPr wrap="square" lIns="0" tIns="0" rIns="0" bIns="0" rtlCol="0" anchor="ctr">
            <a:normAutofit/>
          </a:bodyPr>
          <a:lstStyle/>
          <a:p>
            <a:pPr marL="0" indent="0">
              <a:buNone/>
            </a:pPr>
            <a:r>
              <a:rPr lang="en-US" sz="1250" dirty="0">
                <a:solidFill>
                  <a:srgbClr val="1E2730"/>
                </a:solidFill>
              </a:rPr>
              <a:t>meaningful activity and roles</a:t>
            </a:r>
            <a:endParaRPr lang="en-US" sz="1250" dirty="0"/>
          </a:p>
        </p:txBody>
      </p:sp>
      <p:sp>
        <p:nvSpPr>
          <p:cNvPr id="6" name="Text 4"/>
          <p:cNvSpPr/>
          <p:nvPr/>
        </p:nvSpPr>
        <p:spPr>
          <a:xfrm>
            <a:off x="6949440" y="1234440"/>
            <a:ext cx="4389120" cy="329184"/>
          </a:xfrm>
          <a:prstGeom prst="rect">
            <a:avLst/>
          </a:prstGeom>
          <a:noFill/>
          <a:ln/>
        </p:spPr>
        <p:txBody>
          <a:bodyPr wrap="square" lIns="0" tIns="0" rIns="0" bIns="0" rtlCol="0" anchor="ctr">
            <a:normAutofit/>
          </a:bodyPr>
          <a:lstStyle/>
          <a:p>
            <a:pPr marL="0" indent="0">
              <a:buNone/>
            </a:pPr>
            <a:r>
              <a:rPr lang="en-US" sz="1250" dirty="0">
                <a:solidFill>
                  <a:srgbClr val="596774"/>
                </a:solidFill>
              </a:rPr>
              <a:t>day centres, social prescribing and volunteering</a:t>
            </a:r>
            <a:endParaRPr lang="en-US" sz="1250" dirty="0"/>
          </a:p>
        </p:txBody>
      </p:sp>
      <p:sp>
        <p:nvSpPr>
          <p:cNvPr id="7" name="Shape 5"/>
          <p:cNvSpPr/>
          <p:nvPr/>
        </p:nvSpPr>
        <p:spPr>
          <a:xfrm>
            <a:off x="731520" y="1764792"/>
            <a:ext cx="10607040" cy="0"/>
          </a:xfrm>
          <a:prstGeom prst="line">
            <a:avLst/>
          </a:prstGeom>
          <a:noFill/>
          <a:ln w="12700">
            <a:solidFill>
              <a:srgbClr val="D9DFDF"/>
            </a:solidFill>
            <a:prstDash val="solid"/>
          </a:ln>
        </p:spPr>
        <p:txBody>
          <a:bodyPr/>
          <a:lstStyle/>
          <a:p>
            <a:endParaRPr lang="en-GB"/>
          </a:p>
        </p:txBody>
      </p:sp>
      <p:sp>
        <p:nvSpPr>
          <p:cNvPr id="8" name="Text 6"/>
          <p:cNvSpPr/>
          <p:nvPr/>
        </p:nvSpPr>
        <p:spPr>
          <a:xfrm>
            <a:off x="749808" y="2148840"/>
            <a:ext cx="2286000" cy="329184"/>
          </a:xfrm>
          <a:prstGeom prst="rect">
            <a:avLst/>
          </a:prstGeom>
          <a:noFill/>
          <a:ln/>
        </p:spPr>
        <p:txBody>
          <a:bodyPr wrap="square" lIns="0" tIns="0" rIns="0" bIns="0" rtlCol="0" anchor="ctr">
            <a:normAutofit/>
          </a:bodyPr>
          <a:lstStyle/>
          <a:p>
            <a:pPr marL="0" indent="0">
              <a:buNone/>
            </a:pPr>
            <a:r>
              <a:rPr lang="en-US" sz="1450" b="1" dirty="0">
                <a:solidFill>
                  <a:srgbClr val="0F7D73"/>
                </a:solidFill>
              </a:rPr>
              <a:t>Disengagement theory</a:t>
            </a:r>
            <a:endParaRPr lang="en-US" sz="1450" dirty="0"/>
          </a:p>
        </p:txBody>
      </p:sp>
      <p:sp>
        <p:nvSpPr>
          <p:cNvPr id="9" name="Text 7"/>
          <p:cNvSpPr/>
          <p:nvPr/>
        </p:nvSpPr>
        <p:spPr>
          <a:xfrm>
            <a:off x="3520440" y="2148840"/>
            <a:ext cx="3017520" cy="329184"/>
          </a:xfrm>
          <a:prstGeom prst="rect">
            <a:avLst/>
          </a:prstGeom>
          <a:noFill/>
          <a:ln/>
        </p:spPr>
        <p:txBody>
          <a:bodyPr wrap="square" lIns="0" tIns="0" rIns="0" bIns="0" rtlCol="0" anchor="ctr">
            <a:normAutofit/>
          </a:bodyPr>
          <a:lstStyle/>
          <a:p>
            <a:pPr marL="0" indent="0">
              <a:buNone/>
            </a:pPr>
            <a:r>
              <a:rPr lang="en-US" sz="1250" dirty="0">
                <a:solidFill>
                  <a:srgbClr val="1E2730"/>
                </a:solidFill>
              </a:rPr>
              <a:t>withdrawal from social roles</a:t>
            </a:r>
            <a:endParaRPr lang="en-US" sz="1250" dirty="0"/>
          </a:p>
        </p:txBody>
      </p:sp>
      <p:sp>
        <p:nvSpPr>
          <p:cNvPr id="10" name="Text 8"/>
          <p:cNvSpPr/>
          <p:nvPr/>
        </p:nvSpPr>
        <p:spPr>
          <a:xfrm>
            <a:off x="6949440" y="2148840"/>
            <a:ext cx="4389120" cy="329184"/>
          </a:xfrm>
          <a:prstGeom prst="rect">
            <a:avLst/>
          </a:prstGeom>
          <a:noFill/>
          <a:ln/>
        </p:spPr>
        <p:txBody>
          <a:bodyPr wrap="square" lIns="0" tIns="0" rIns="0" bIns="0" rtlCol="0" anchor="ctr">
            <a:normAutofit/>
          </a:bodyPr>
          <a:lstStyle/>
          <a:p>
            <a:pPr marL="0" indent="0">
              <a:buNone/>
            </a:pPr>
            <a:r>
              <a:rPr lang="en-US" sz="1250" dirty="0">
                <a:solidFill>
                  <a:srgbClr val="596774"/>
                </a:solidFill>
              </a:rPr>
              <a:t>useful historically, but criticised for normalising exclusion</a:t>
            </a:r>
            <a:endParaRPr lang="en-US" sz="1250" dirty="0"/>
          </a:p>
        </p:txBody>
      </p:sp>
      <p:sp>
        <p:nvSpPr>
          <p:cNvPr id="11" name="Shape 9"/>
          <p:cNvSpPr/>
          <p:nvPr/>
        </p:nvSpPr>
        <p:spPr>
          <a:xfrm>
            <a:off x="731520" y="2679192"/>
            <a:ext cx="10607040" cy="0"/>
          </a:xfrm>
          <a:prstGeom prst="line">
            <a:avLst/>
          </a:prstGeom>
          <a:noFill/>
          <a:ln w="12700">
            <a:solidFill>
              <a:srgbClr val="D9DFDF"/>
            </a:solidFill>
            <a:prstDash val="solid"/>
          </a:ln>
        </p:spPr>
        <p:txBody>
          <a:bodyPr/>
          <a:lstStyle/>
          <a:p>
            <a:endParaRPr lang="en-GB"/>
          </a:p>
        </p:txBody>
      </p:sp>
      <p:sp>
        <p:nvSpPr>
          <p:cNvPr id="12" name="Text 10"/>
          <p:cNvSpPr/>
          <p:nvPr/>
        </p:nvSpPr>
        <p:spPr>
          <a:xfrm>
            <a:off x="749808" y="3063240"/>
            <a:ext cx="2286000" cy="329184"/>
          </a:xfrm>
          <a:prstGeom prst="rect">
            <a:avLst/>
          </a:prstGeom>
          <a:noFill/>
          <a:ln/>
        </p:spPr>
        <p:txBody>
          <a:bodyPr wrap="square" lIns="0" tIns="0" rIns="0" bIns="0" rtlCol="0" anchor="ctr">
            <a:normAutofit/>
          </a:bodyPr>
          <a:lstStyle/>
          <a:p>
            <a:pPr marL="0" indent="0">
              <a:buNone/>
            </a:pPr>
            <a:r>
              <a:rPr lang="en-US" sz="1450" b="1" dirty="0">
                <a:solidFill>
                  <a:srgbClr val="0F7D73"/>
                </a:solidFill>
              </a:rPr>
              <a:t>Continuity theory</a:t>
            </a:r>
            <a:endParaRPr lang="en-US" sz="1450" dirty="0"/>
          </a:p>
        </p:txBody>
      </p:sp>
      <p:sp>
        <p:nvSpPr>
          <p:cNvPr id="13" name="Text 11"/>
          <p:cNvSpPr/>
          <p:nvPr/>
        </p:nvSpPr>
        <p:spPr>
          <a:xfrm>
            <a:off x="3520440" y="3063240"/>
            <a:ext cx="3017520" cy="329184"/>
          </a:xfrm>
          <a:prstGeom prst="rect">
            <a:avLst/>
          </a:prstGeom>
          <a:noFill/>
          <a:ln/>
        </p:spPr>
        <p:txBody>
          <a:bodyPr wrap="square" lIns="0" tIns="0" rIns="0" bIns="0" rtlCol="0" anchor="ctr">
            <a:normAutofit/>
          </a:bodyPr>
          <a:lstStyle/>
          <a:p>
            <a:pPr marL="0" indent="0">
              <a:buNone/>
            </a:pPr>
            <a:r>
              <a:rPr lang="en-US" sz="1250" dirty="0">
                <a:solidFill>
                  <a:srgbClr val="1E2730"/>
                </a:solidFill>
              </a:rPr>
              <a:t>identity, routines and relationships</a:t>
            </a:r>
            <a:endParaRPr lang="en-US" sz="1250" dirty="0"/>
          </a:p>
        </p:txBody>
      </p:sp>
      <p:sp>
        <p:nvSpPr>
          <p:cNvPr id="14" name="Text 12"/>
          <p:cNvSpPr/>
          <p:nvPr/>
        </p:nvSpPr>
        <p:spPr>
          <a:xfrm>
            <a:off x="6949440" y="3063240"/>
            <a:ext cx="4389120" cy="329184"/>
          </a:xfrm>
          <a:prstGeom prst="rect">
            <a:avLst/>
          </a:prstGeom>
          <a:noFill/>
          <a:ln/>
        </p:spPr>
        <p:txBody>
          <a:bodyPr wrap="square" lIns="0" tIns="0" rIns="0" bIns="0" rtlCol="0" anchor="ctr">
            <a:normAutofit/>
          </a:bodyPr>
          <a:lstStyle/>
          <a:p>
            <a:pPr marL="0" indent="0">
              <a:buNone/>
            </a:pPr>
            <a:r>
              <a:rPr lang="en-US" sz="1250" dirty="0">
                <a:solidFill>
                  <a:srgbClr val="596774"/>
                </a:solidFill>
              </a:rPr>
              <a:t>personalised care plans and home-first approaches</a:t>
            </a:r>
            <a:endParaRPr lang="en-US" sz="1250" dirty="0"/>
          </a:p>
        </p:txBody>
      </p:sp>
      <p:sp>
        <p:nvSpPr>
          <p:cNvPr id="15" name="Shape 13"/>
          <p:cNvSpPr/>
          <p:nvPr/>
        </p:nvSpPr>
        <p:spPr>
          <a:xfrm>
            <a:off x="731520" y="3593592"/>
            <a:ext cx="10607040" cy="0"/>
          </a:xfrm>
          <a:prstGeom prst="line">
            <a:avLst/>
          </a:prstGeom>
          <a:noFill/>
          <a:ln w="12700">
            <a:solidFill>
              <a:srgbClr val="D9DFDF"/>
            </a:solidFill>
            <a:prstDash val="solid"/>
          </a:ln>
        </p:spPr>
        <p:txBody>
          <a:bodyPr/>
          <a:lstStyle/>
          <a:p>
            <a:endParaRPr lang="en-GB"/>
          </a:p>
        </p:txBody>
      </p:sp>
      <p:sp>
        <p:nvSpPr>
          <p:cNvPr id="16" name="Text 14"/>
          <p:cNvSpPr/>
          <p:nvPr/>
        </p:nvSpPr>
        <p:spPr>
          <a:xfrm>
            <a:off x="749808" y="3977640"/>
            <a:ext cx="2286000" cy="329184"/>
          </a:xfrm>
          <a:prstGeom prst="rect">
            <a:avLst/>
          </a:prstGeom>
          <a:noFill/>
          <a:ln/>
        </p:spPr>
        <p:txBody>
          <a:bodyPr wrap="square" lIns="0" tIns="0" rIns="0" bIns="0" rtlCol="0" anchor="ctr">
            <a:normAutofit/>
          </a:bodyPr>
          <a:lstStyle/>
          <a:p>
            <a:pPr marL="0" indent="0">
              <a:buNone/>
            </a:pPr>
            <a:r>
              <a:rPr lang="en-US" sz="1450" b="1" dirty="0">
                <a:solidFill>
                  <a:srgbClr val="0F7D73"/>
                </a:solidFill>
              </a:rPr>
              <a:t>Life-course lens</a:t>
            </a:r>
            <a:endParaRPr lang="en-US" sz="1450" dirty="0"/>
          </a:p>
        </p:txBody>
      </p:sp>
      <p:sp>
        <p:nvSpPr>
          <p:cNvPr id="17" name="Text 15"/>
          <p:cNvSpPr/>
          <p:nvPr/>
        </p:nvSpPr>
        <p:spPr>
          <a:xfrm>
            <a:off x="3520440" y="3977640"/>
            <a:ext cx="3017520" cy="329184"/>
          </a:xfrm>
          <a:prstGeom prst="rect">
            <a:avLst/>
          </a:prstGeom>
          <a:noFill/>
          <a:ln/>
        </p:spPr>
        <p:txBody>
          <a:bodyPr wrap="square" lIns="0" tIns="0" rIns="0" bIns="0" rtlCol="0" anchor="ctr">
            <a:normAutofit/>
          </a:bodyPr>
          <a:lstStyle/>
          <a:p>
            <a:pPr marL="0" indent="0">
              <a:buNone/>
            </a:pPr>
            <a:r>
              <a:rPr lang="en-US" sz="1250" dirty="0">
                <a:solidFill>
                  <a:srgbClr val="1E2730"/>
                </a:solidFill>
              </a:rPr>
              <a:t>cumulative advantage/disadvantage</a:t>
            </a:r>
            <a:endParaRPr lang="en-US" sz="1250" dirty="0"/>
          </a:p>
        </p:txBody>
      </p:sp>
      <p:sp>
        <p:nvSpPr>
          <p:cNvPr id="18" name="Text 16"/>
          <p:cNvSpPr/>
          <p:nvPr/>
        </p:nvSpPr>
        <p:spPr>
          <a:xfrm>
            <a:off x="6949440" y="3977640"/>
            <a:ext cx="4389120" cy="329184"/>
          </a:xfrm>
          <a:prstGeom prst="rect">
            <a:avLst/>
          </a:prstGeom>
          <a:noFill/>
          <a:ln/>
        </p:spPr>
        <p:txBody>
          <a:bodyPr wrap="square" lIns="0" tIns="0" rIns="0" bIns="0" rtlCol="0" anchor="ctr">
            <a:normAutofit/>
          </a:bodyPr>
          <a:lstStyle/>
          <a:p>
            <a:pPr marL="0" indent="0">
              <a:buNone/>
            </a:pPr>
            <a:r>
              <a:rPr lang="en-US" sz="1250" dirty="0">
                <a:solidFill>
                  <a:srgbClr val="596774"/>
                </a:solidFill>
              </a:rPr>
              <a:t>inequality-aware assessment and commissioning</a:t>
            </a:r>
            <a:endParaRPr lang="en-US" sz="1250" dirty="0"/>
          </a:p>
        </p:txBody>
      </p:sp>
      <p:sp>
        <p:nvSpPr>
          <p:cNvPr id="19" name="Shape 17"/>
          <p:cNvSpPr/>
          <p:nvPr/>
        </p:nvSpPr>
        <p:spPr>
          <a:xfrm>
            <a:off x="731520" y="4507992"/>
            <a:ext cx="10607040" cy="0"/>
          </a:xfrm>
          <a:prstGeom prst="line">
            <a:avLst/>
          </a:prstGeom>
          <a:noFill/>
          <a:ln w="12700">
            <a:solidFill>
              <a:srgbClr val="D9DFDF"/>
            </a:solidFill>
            <a:prstDash val="solid"/>
          </a:ln>
        </p:spPr>
        <p:txBody>
          <a:bodyPr/>
          <a:lstStyle/>
          <a:p>
            <a:endParaRPr lang="en-GB"/>
          </a:p>
        </p:txBody>
      </p:sp>
      <p:sp>
        <p:nvSpPr>
          <p:cNvPr id="20" name="Text 18"/>
          <p:cNvSpPr/>
          <p:nvPr/>
        </p:nvSpPr>
        <p:spPr>
          <a:xfrm>
            <a:off x="749808" y="4892040"/>
            <a:ext cx="2286000" cy="329184"/>
          </a:xfrm>
          <a:prstGeom prst="rect">
            <a:avLst/>
          </a:prstGeom>
          <a:noFill/>
          <a:ln/>
        </p:spPr>
        <p:txBody>
          <a:bodyPr wrap="square" lIns="0" tIns="0" rIns="0" bIns="0" rtlCol="0" anchor="ctr">
            <a:normAutofit/>
          </a:bodyPr>
          <a:lstStyle/>
          <a:p>
            <a:pPr marL="0" indent="0">
              <a:buNone/>
            </a:pPr>
            <a:r>
              <a:rPr lang="en-US" sz="1050" b="1" dirty="0">
                <a:solidFill>
                  <a:srgbClr val="0F7D73"/>
                </a:solidFill>
              </a:rPr>
              <a:t>Selective optimisation</a:t>
            </a:r>
            <a:endParaRPr lang="en-US" sz="1050" dirty="0"/>
          </a:p>
          <a:p>
            <a:pPr marL="0" indent="0">
              <a:buNone/>
            </a:pPr>
            <a:r>
              <a:rPr lang="en-US" sz="1050" b="1" dirty="0">
                <a:solidFill>
                  <a:srgbClr val="0F7D73"/>
                </a:solidFill>
              </a:rPr>
              <a:t>with compensation</a:t>
            </a:r>
            <a:endParaRPr lang="en-US" sz="1050" dirty="0"/>
          </a:p>
        </p:txBody>
      </p:sp>
      <p:sp>
        <p:nvSpPr>
          <p:cNvPr id="21" name="Text 19"/>
          <p:cNvSpPr/>
          <p:nvPr/>
        </p:nvSpPr>
        <p:spPr>
          <a:xfrm>
            <a:off x="3520440" y="4892040"/>
            <a:ext cx="3017520" cy="329184"/>
          </a:xfrm>
          <a:prstGeom prst="rect">
            <a:avLst/>
          </a:prstGeom>
          <a:noFill/>
          <a:ln/>
        </p:spPr>
        <p:txBody>
          <a:bodyPr wrap="square" lIns="0" tIns="0" rIns="0" bIns="0" rtlCol="0" anchor="ctr">
            <a:normAutofit/>
          </a:bodyPr>
          <a:lstStyle/>
          <a:p>
            <a:pPr marL="0" indent="0">
              <a:buNone/>
            </a:pPr>
            <a:r>
              <a:rPr lang="en-US" sz="1250" dirty="0">
                <a:solidFill>
                  <a:srgbClr val="1E2730"/>
                </a:solidFill>
              </a:rPr>
              <a:t>prioritise, strengthen and adapt</a:t>
            </a:r>
            <a:endParaRPr lang="en-US" sz="1250" dirty="0"/>
          </a:p>
        </p:txBody>
      </p:sp>
      <p:sp>
        <p:nvSpPr>
          <p:cNvPr id="22" name="Text 20"/>
          <p:cNvSpPr/>
          <p:nvPr/>
        </p:nvSpPr>
        <p:spPr>
          <a:xfrm>
            <a:off x="6949440" y="4892040"/>
            <a:ext cx="4389120" cy="329184"/>
          </a:xfrm>
          <a:prstGeom prst="rect">
            <a:avLst/>
          </a:prstGeom>
          <a:noFill/>
          <a:ln/>
        </p:spPr>
        <p:txBody>
          <a:bodyPr wrap="square" lIns="0" tIns="0" rIns="0" bIns="0" rtlCol="0" anchor="ctr">
            <a:normAutofit/>
          </a:bodyPr>
          <a:lstStyle/>
          <a:p>
            <a:pPr marL="0" indent="0">
              <a:buNone/>
            </a:pPr>
            <a:r>
              <a:rPr lang="en-US" sz="1250" dirty="0">
                <a:solidFill>
                  <a:srgbClr val="596774"/>
                </a:solidFill>
              </a:rPr>
              <a:t>reablement, assistive technology and adaptations</a:t>
            </a:r>
            <a:endParaRPr lang="en-US" sz="1250" dirty="0"/>
          </a:p>
        </p:txBody>
      </p:sp>
      <p:sp>
        <p:nvSpPr>
          <p:cNvPr id="23" name="Shape 21"/>
          <p:cNvSpPr/>
          <p:nvPr/>
        </p:nvSpPr>
        <p:spPr>
          <a:xfrm>
            <a:off x="914400" y="5596128"/>
            <a:ext cx="10424160" cy="566928"/>
          </a:xfrm>
          <a:prstGeom prst="roundRect">
            <a:avLst>
              <a:gd name="adj" fmla="val 12903"/>
            </a:avLst>
          </a:prstGeom>
          <a:solidFill>
            <a:srgbClr val="D9EEE6"/>
          </a:solidFill>
          <a:ln w="12700">
            <a:solidFill>
              <a:srgbClr val="D9EEE6">
                <a:alpha val="0"/>
              </a:srgbClr>
            </a:solidFill>
            <a:prstDash val="solid"/>
          </a:ln>
        </p:spPr>
        <p:txBody>
          <a:bodyPr/>
          <a:lstStyle/>
          <a:p>
            <a:endParaRPr lang="en-GB"/>
          </a:p>
        </p:txBody>
      </p:sp>
      <p:sp>
        <p:nvSpPr>
          <p:cNvPr id="24" name="Text 22"/>
          <p:cNvSpPr/>
          <p:nvPr/>
        </p:nvSpPr>
        <p:spPr>
          <a:xfrm>
            <a:off x="1060704" y="5705856"/>
            <a:ext cx="10131552" cy="384048"/>
          </a:xfrm>
          <a:prstGeom prst="rect">
            <a:avLst/>
          </a:prstGeom>
          <a:noFill/>
          <a:ln/>
        </p:spPr>
        <p:txBody>
          <a:bodyPr wrap="square" lIns="0" tIns="0" rIns="0" bIns="0" rtlCol="0" anchor="ctr">
            <a:normAutofit/>
          </a:bodyPr>
          <a:lstStyle/>
          <a:p>
            <a:pPr marL="0" indent="0">
              <a:buNone/>
            </a:pPr>
            <a:r>
              <a:rPr lang="en-US" sz="1320" b="1" dirty="0">
                <a:solidFill>
                  <a:srgbClr val="123747"/>
                </a:solidFill>
                <a:latin typeface="Aptos" pitchFamily="34" charset="0"/>
                <a:ea typeface="Aptos" pitchFamily="34" charset="-122"/>
                <a:cs typeface="Aptos" pitchFamily="34" charset="-120"/>
              </a:rPr>
              <a:t>Evaluation: theories are most powerful when combined with evidence on poverty, housing, ethnicity, gender and disability.</a:t>
            </a:r>
            <a:endParaRPr lang="en-US" sz="1320" dirty="0"/>
          </a:p>
        </p:txBody>
      </p:sp>
      <p:sp>
        <p:nvSpPr>
          <p:cNvPr id="25" name="Text 23"/>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Havighurst (1961); Cumming and Henry (1961); Atchley (1989); Baltes and Baltes (1990); Institute of Health Equity (2020).</a:t>
            </a:r>
            <a:endParaRPr lang="en-US" sz="670" dirty="0"/>
          </a:p>
        </p:txBody>
      </p:sp>
      <p:sp>
        <p:nvSpPr>
          <p:cNvPr id="26" name="Text 24"/>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5</a:t>
            </a:r>
            <a:endParaRPr lang="en-US" sz="750" dirty="0"/>
          </a:p>
        </p:txBody>
      </p:sp>
      <p:pic>
        <p:nvPicPr>
          <p:cNvPr id="31" name="Audio 30">
            <a:hlinkClick r:id="" action="ppaction://media"/>
            <a:extLst>
              <a:ext uri="{FF2B5EF4-FFF2-40B4-BE49-F238E27FC236}">
                <a16:creationId xmlns:a16="http://schemas.microsoft.com/office/drawing/2014/main" id="{11A77F38-FC21-67EE-D07D-E31D8D9DDD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2478"/>
    </mc:Choice>
    <mc:Fallback>
      <p:transition spd="slow" advTm="132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Policy and Legislation</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The “ideal” policy direction is empowering, but implementation is constrained by capacity and funding</a:t>
            </a:r>
            <a:endParaRPr lang="en-US" sz="1250" dirty="0"/>
          </a:p>
        </p:txBody>
      </p:sp>
      <p:sp>
        <p:nvSpPr>
          <p:cNvPr id="4" name="Shape 2"/>
          <p:cNvSpPr/>
          <p:nvPr/>
        </p:nvSpPr>
        <p:spPr>
          <a:xfrm>
            <a:off x="777240" y="1325880"/>
            <a:ext cx="2834640" cy="731520"/>
          </a:xfrm>
          <a:prstGeom prst="roundRect">
            <a:avLst>
              <a:gd name="adj" fmla="val 10000"/>
            </a:avLst>
          </a:prstGeom>
          <a:solidFill>
            <a:srgbClr val="0F7D73"/>
          </a:solidFill>
          <a:ln w="12700">
            <a:solidFill>
              <a:srgbClr val="0F7D73">
                <a:alpha val="0"/>
              </a:srgbClr>
            </a:solidFill>
            <a:prstDash val="solid"/>
          </a:ln>
        </p:spPr>
        <p:txBody>
          <a:bodyPr/>
          <a:lstStyle/>
          <a:p>
            <a:endParaRPr lang="en-GB"/>
          </a:p>
        </p:txBody>
      </p:sp>
      <p:sp>
        <p:nvSpPr>
          <p:cNvPr id="5" name="Text 3"/>
          <p:cNvSpPr/>
          <p:nvPr/>
        </p:nvSpPr>
        <p:spPr>
          <a:xfrm>
            <a:off x="987552" y="1545336"/>
            <a:ext cx="2286000" cy="292608"/>
          </a:xfrm>
          <a:prstGeom prst="rect">
            <a:avLst/>
          </a:prstGeom>
          <a:noFill/>
          <a:ln/>
        </p:spPr>
        <p:txBody>
          <a:bodyPr wrap="square" lIns="0" tIns="0" rIns="0" bIns="0" rtlCol="0" anchor="ctr">
            <a:normAutofit/>
          </a:bodyPr>
          <a:lstStyle/>
          <a:p>
            <a:pPr marL="0" indent="0">
              <a:buNone/>
            </a:pPr>
            <a:r>
              <a:rPr lang="en-US" sz="1400" b="1" dirty="0">
                <a:solidFill>
                  <a:srgbClr val="FFFFFF"/>
                </a:solidFill>
              </a:rPr>
              <a:t>Care Act 2014</a:t>
            </a:r>
            <a:endParaRPr lang="en-US" sz="1400" dirty="0"/>
          </a:p>
        </p:txBody>
      </p:sp>
      <p:sp>
        <p:nvSpPr>
          <p:cNvPr id="6" name="Text 4"/>
          <p:cNvSpPr/>
          <p:nvPr/>
        </p:nvSpPr>
        <p:spPr>
          <a:xfrm>
            <a:off x="3886200" y="1581912"/>
            <a:ext cx="7132320" cy="292608"/>
          </a:xfrm>
          <a:prstGeom prst="rect">
            <a:avLst/>
          </a:prstGeom>
          <a:noFill/>
          <a:ln/>
        </p:spPr>
        <p:txBody>
          <a:bodyPr wrap="square" lIns="0" tIns="0" rIns="0" bIns="0" rtlCol="0" anchor="ctr">
            <a:normAutofit/>
          </a:bodyPr>
          <a:lstStyle/>
          <a:p>
            <a:pPr marL="0" indent="0">
              <a:buNone/>
            </a:pPr>
            <a:r>
              <a:rPr lang="en-US" sz="1350" dirty="0">
                <a:solidFill>
                  <a:srgbClr val="1E2730"/>
                </a:solidFill>
              </a:rPr>
              <a:t>wellbeing principle, prevention, assessment, personal budgets, safeguarding</a:t>
            </a:r>
            <a:endParaRPr lang="en-US" sz="1350" dirty="0"/>
          </a:p>
        </p:txBody>
      </p:sp>
      <p:sp>
        <p:nvSpPr>
          <p:cNvPr id="7" name="Shape 5"/>
          <p:cNvSpPr/>
          <p:nvPr/>
        </p:nvSpPr>
        <p:spPr>
          <a:xfrm>
            <a:off x="777240" y="2331720"/>
            <a:ext cx="2834640" cy="731520"/>
          </a:xfrm>
          <a:prstGeom prst="roundRect">
            <a:avLst>
              <a:gd name="adj" fmla="val 10000"/>
            </a:avLst>
          </a:prstGeom>
          <a:solidFill>
            <a:srgbClr val="123747"/>
          </a:solidFill>
          <a:ln w="12700">
            <a:solidFill>
              <a:srgbClr val="123747">
                <a:alpha val="0"/>
              </a:srgbClr>
            </a:solidFill>
            <a:prstDash val="solid"/>
          </a:ln>
        </p:spPr>
        <p:txBody>
          <a:bodyPr/>
          <a:lstStyle/>
          <a:p>
            <a:endParaRPr lang="en-GB"/>
          </a:p>
        </p:txBody>
      </p:sp>
      <p:sp>
        <p:nvSpPr>
          <p:cNvPr id="8" name="Text 6"/>
          <p:cNvSpPr/>
          <p:nvPr/>
        </p:nvSpPr>
        <p:spPr>
          <a:xfrm>
            <a:off x="987552" y="2551176"/>
            <a:ext cx="2286000" cy="292608"/>
          </a:xfrm>
          <a:prstGeom prst="rect">
            <a:avLst/>
          </a:prstGeom>
          <a:noFill/>
          <a:ln/>
        </p:spPr>
        <p:txBody>
          <a:bodyPr wrap="square" lIns="0" tIns="0" rIns="0" bIns="0" rtlCol="0" anchor="ctr">
            <a:normAutofit fontScale="77500" lnSpcReduction="20000"/>
          </a:bodyPr>
          <a:lstStyle/>
          <a:p>
            <a:pPr marL="0" indent="0">
              <a:buNone/>
            </a:pPr>
            <a:r>
              <a:rPr lang="en-US" sz="1400" b="1" dirty="0">
                <a:solidFill>
                  <a:srgbClr val="FFFFFF"/>
                </a:solidFill>
              </a:rPr>
              <a:t>Equality Act 2010 +</a:t>
            </a:r>
            <a:endParaRPr lang="en-US" sz="1400" dirty="0"/>
          </a:p>
          <a:p>
            <a:pPr marL="0" indent="0">
              <a:buNone/>
            </a:pPr>
            <a:r>
              <a:rPr lang="en-US" sz="1400" b="1" dirty="0">
                <a:solidFill>
                  <a:srgbClr val="FFFFFF"/>
                </a:solidFill>
              </a:rPr>
              <a:t>Human Rights Act 1998</a:t>
            </a:r>
            <a:endParaRPr lang="en-US" sz="1400" dirty="0"/>
          </a:p>
        </p:txBody>
      </p:sp>
      <p:sp>
        <p:nvSpPr>
          <p:cNvPr id="9" name="Text 7"/>
          <p:cNvSpPr/>
          <p:nvPr/>
        </p:nvSpPr>
        <p:spPr>
          <a:xfrm>
            <a:off x="3886200" y="2587752"/>
            <a:ext cx="7132320" cy="292608"/>
          </a:xfrm>
          <a:prstGeom prst="rect">
            <a:avLst/>
          </a:prstGeom>
          <a:noFill/>
          <a:ln/>
        </p:spPr>
        <p:txBody>
          <a:bodyPr wrap="square" lIns="0" tIns="0" rIns="0" bIns="0" rtlCol="0" anchor="ctr">
            <a:normAutofit/>
          </a:bodyPr>
          <a:lstStyle/>
          <a:p>
            <a:pPr marL="0" indent="0">
              <a:buNone/>
            </a:pPr>
            <a:r>
              <a:rPr lang="en-US" sz="1350" dirty="0">
                <a:solidFill>
                  <a:srgbClr val="1E2730"/>
                </a:solidFill>
              </a:rPr>
              <a:t>anti-discrimination, dignity, autonomy, family life and proportionate risk management</a:t>
            </a:r>
            <a:endParaRPr lang="en-US" sz="1350" dirty="0"/>
          </a:p>
        </p:txBody>
      </p:sp>
      <p:sp>
        <p:nvSpPr>
          <p:cNvPr id="10" name="Shape 8"/>
          <p:cNvSpPr/>
          <p:nvPr/>
        </p:nvSpPr>
        <p:spPr>
          <a:xfrm>
            <a:off x="777240" y="3337560"/>
            <a:ext cx="2834640" cy="731520"/>
          </a:xfrm>
          <a:prstGeom prst="roundRect">
            <a:avLst>
              <a:gd name="adj" fmla="val 10000"/>
            </a:avLst>
          </a:prstGeom>
          <a:solidFill>
            <a:srgbClr val="0F7D73"/>
          </a:solidFill>
          <a:ln w="12700">
            <a:solidFill>
              <a:srgbClr val="0F7D73">
                <a:alpha val="0"/>
              </a:srgbClr>
            </a:solidFill>
            <a:prstDash val="solid"/>
          </a:ln>
        </p:spPr>
        <p:txBody>
          <a:bodyPr/>
          <a:lstStyle/>
          <a:p>
            <a:endParaRPr lang="en-GB"/>
          </a:p>
        </p:txBody>
      </p:sp>
      <p:sp>
        <p:nvSpPr>
          <p:cNvPr id="11" name="Text 9"/>
          <p:cNvSpPr/>
          <p:nvPr/>
        </p:nvSpPr>
        <p:spPr>
          <a:xfrm>
            <a:off x="987552" y="3557016"/>
            <a:ext cx="2286000" cy="292608"/>
          </a:xfrm>
          <a:prstGeom prst="rect">
            <a:avLst/>
          </a:prstGeom>
          <a:noFill/>
          <a:ln/>
        </p:spPr>
        <p:txBody>
          <a:bodyPr wrap="square" lIns="0" tIns="0" rIns="0" bIns="0" rtlCol="0" anchor="ctr">
            <a:normAutofit/>
          </a:bodyPr>
          <a:lstStyle/>
          <a:p>
            <a:pPr marL="0" indent="0">
              <a:buNone/>
            </a:pPr>
            <a:r>
              <a:rPr lang="en-US" sz="1400" b="1" dirty="0">
                <a:solidFill>
                  <a:srgbClr val="FFFFFF"/>
                </a:solidFill>
              </a:rPr>
              <a:t>NHS Long Term Plan</a:t>
            </a:r>
            <a:endParaRPr lang="en-US" sz="1400" dirty="0"/>
          </a:p>
        </p:txBody>
      </p:sp>
      <p:sp>
        <p:nvSpPr>
          <p:cNvPr id="12" name="Text 10"/>
          <p:cNvSpPr/>
          <p:nvPr/>
        </p:nvSpPr>
        <p:spPr>
          <a:xfrm>
            <a:off x="3886200" y="3593592"/>
            <a:ext cx="7132320" cy="292608"/>
          </a:xfrm>
          <a:prstGeom prst="rect">
            <a:avLst/>
          </a:prstGeom>
          <a:noFill/>
          <a:ln/>
        </p:spPr>
        <p:txBody>
          <a:bodyPr wrap="square" lIns="0" tIns="0" rIns="0" bIns="0" rtlCol="0" anchor="ctr">
            <a:normAutofit/>
          </a:bodyPr>
          <a:lstStyle/>
          <a:p>
            <a:pPr marL="0" indent="0">
              <a:buNone/>
            </a:pPr>
            <a:r>
              <a:rPr lang="en-US" sz="1350" dirty="0">
                <a:solidFill>
                  <a:srgbClr val="1E2730"/>
                </a:solidFill>
              </a:rPr>
              <a:t>ageing well, community services, personalised care and integrated support</a:t>
            </a:r>
            <a:endParaRPr lang="en-US" sz="1350" dirty="0"/>
          </a:p>
        </p:txBody>
      </p:sp>
      <p:sp>
        <p:nvSpPr>
          <p:cNvPr id="13" name="Shape 11"/>
          <p:cNvSpPr/>
          <p:nvPr/>
        </p:nvSpPr>
        <p:spPr>
          <a:xfrm>
            <a:off x="777240" y="4343400"/>
            <a:ext cx="2834640" cy="731520"/>
          </a:xfrm>
          <a:prstGeom prst="roundRect">
            <a:avLst>
              <a:gd name="adj" fmla="val 10000"/>
            </a:avLst>
          </a:prstGeom>
          <a:solidFill>
            <a:srgbClr val="123747"/>
          </a:solidFill>
          <a:ln w="12700">
            <a:solidFill>
              <a:srgbClr val="123747">
                <a:alpha val="0"/>
              </a:srgbClr>
            </a:solidFill>
            <a:prstDash val="solid"/>
          </a:ln>
        </p:spPr>
        <p:txBody>
          <a:bodyPr/>
          <a:lstStyle/>
          <a:p>
            <a:endParaRPr lang="en-GB"/>
          </a:p>
        </p:txBody>
      </p:sp>
      <p:sp>
        <p:nvSpPr>
          <p:cNvPr id="14" name="Text 12"/>
          <p:cNvSpPr/>
          <p:nvPr/>
        </p:nvSpPr>
        <p:spPr>
          <a:xfrm>
            <a:off x="987552" y="4562856"/>
            <a:ext cx="2286000" cy="292608"/>
          </a:xfrm>
          <a:prstGeom prst="rect">
            <a:avLst/>
          </a:prstGeom>
          <a:noFill/>
          <a:ln/>
        </p:spPr>
        <p:txBody>
          <a:bodyPr wrap="square" lIns="0" tIns="0" rIns="0" bIns="0" rtlCol="0" anchor="ctr">
            <a:normAutofit/>
          </a:bodyPr>
          <a:lstStyle/>
          <a:p>
            <a:pPr marL="0" indent="0">
              <a:buNone/>
            </a:pPr>
            <a:r>
              <a:rPr lang="en-US" sz="1400" b="1" dirty="0">
                <a:solidFill>
                  <a:srgbClr val="FFFFFF"/>
                </a:solidFill>
              </a:rPr>
              <a:t>NICE guidance</a:t>
            </a:r>
            <a:endParaRPr lang="en-US" sz="1400" dirty="0"/>
          </a:p>
        </p:txBody>
      </p:sp>
      <p:sp>
        <p:nvSpPr>
          <p:cNvPr id="15" name="Text 13"/>
          <p:cNvSpPr/>
          <p:nvPr/>
        </p:nvSpPr>
        <p:spPr>
          <a:xfrm>
            <a:off x="3886200" y="4599432"/>
            <a:ext cx="7132320" cy="292608"/>
          </a:xfrm>
          <a:prstGeom prst="rect">
            <a:avLst/>
          </a:prstGeom>
          <a:noFill/>
          <a:ln/>
        </p:spPr>
        <p:txBody>
          <a:bodyPr wrap="square" lIns="0" tIns="0" rIns="0" bIns="0" rtlCol="0" anchor="ctr">
            <a:normAutofit/>
          </a:bodyPr>
          <a:lstStyle/>
          <a:p>
            <a:pPr marL="0" indent="0">
              <a:buNone/>
            </a:pPr>
            <a:r>
              <a:rPr lang="en-US" sz="1350" dirty="0">
                <a:solidFill>
                  <a:srgbClr val="1E2730"/>
                </a:solidFill>
              </a:rPr>
              <a:t>shared decision-making, independence, mental wellbeing and multimorbidity</a:t>
            </a:r>
            <a:endParaRPr lang="en-US" sz="1350" dirty="0"/>
          </a:p>
        </p:txBody>
      </p:sp>
      <p:sp>
        <p:nvSpPr>
          <p:cNvPr id="16" name="Shape 14"/>
          <p:cNvSpPr/>
          <p:nvPr/>
        </p:nvSpPr>
        <p:spPr>
          <a:xfrm>
            <a:off x="914400" y="5623560"/>
            <a:ext cx="10378440" cy="530352"/>
          </a:xfrm>
          <a:prstGeom prst="roundRect">
            <a:avLst>
              <a:gd name="adj" fmla="val 13793"/>
            </a:avLst>
          </a:prstGeom>
          <a:solidFill>
            <a:srgbClr val="FFFFFF"/>
          </a:solidFill>
          <a:ln w="12700">
            <a:solidFill>
              <a:srgbClr val="FFFFFF">
                <a:alpha val="0"/>
              </a:srgbClr>
            </a:solidFill>
            <a:prstDash val="solid"/>
          </a:ln>
        </p:spPr>
        <p:txBody>
          <a:bodyPr/>
          <a:lstStyle/>
          <a:p>
            <a:endParaRPr lang="en-GB"/>
          </a:p>
        </p:txBody>
      </p:sp>
      <p:sp>
        <p:nvSpPr>
          <p:cNvPr id="17" name="Text 15"/>
          <p:cNvSpPr/>
          <p:nvPr/>
        </p:nvSpPr>
        <p:spPr>
          <a:xfrm>
            <a:off x="1060704" y="5733288"/>
            <a:ext cx="10085832" cy="347472"/>
          </a:xfrm>
          <a:prstGeom prst="rect">
            <a:avLst/>
          </a:prstGeom>
          <a:noFill/>
          <a:ln/>
        </p:spPr>
        <p:txBody>
          <a:bodyPr wrap="square" lIns="0" tIns="0" rIns="0" bIns="0" rtlCol="0" anchor="ctr">
            <a:normAutofit fontScale="92500"/>
          </a:bodyPr>
          <a:lstStyle/>
          <a:p>
            <a:pPr marL="0" indent="0">
              <a:buNone/>
            </a:pPr>
            <a:r>
              <a:rPr lang="en-US" sz="1280" b="1" dirty="0">
                <a:solidFill>
                  <a:srgbClr val="B95200"/>
                </a:solidFill>
                <a:latin typeface="Aptos" pitchFamily="34" charset="0"/>
                <a:ea typeface="Aptos" pitchFamily="34" charset="-122"/>
                <a:cs typeface="Aptos" pitchFamily="34" charset="-120"/>
              </a:rPr>
              <a:t>Policy–practice gap: rights to assessment and wellbeing can be undermined by workforce shortages, eligibility thresholds and delayed access.</a:t>
            </a:r>
            <a:endParaRPr lang="en-US" sz="1280" dirty="0"/>
          </a:p>
        </p:txBody>
      </p:sp>
      <p:sp>
        <p:nvSpPr>
          <p:cNvPr id="18" name="Text 16"/>
          <p:cNvSpPr/>
          <p:nvPr/>
        </p:nvSpPr>
        <p:spPr>
          <a:xfrm>
            <a:off x="502920" y="6547104"/>
            <a:ext cx="10698480" cy="146304"/>
          </a:xfrm>
          <a:prstGeom prst="rect">
            <a:avLst/>
          </a:prstGeom>
          <a:noFill/>
          <a:ln/>
        </p:spPr>
        <p:txBody>
          <a:bodyPr wrap="square" lIns="0" tIns="0" rIns="0" bIns="0" rtlCol="0" anchor="ctr"/>
          <a:lstStyle/>
          <a:p>
            <a:r>
              <a:rPr lang="en-US" sz="670" i="1" dirty="0">
                <a:solidFill>
                  <a:srgbClr val="6C7580"/>
                </a:solidFill>
                <a:latin typeface="Aptos" pitchFamily="34" charset="0"/>
                <a:ea typeface="Aptos" pitchFamily="34" charset="-122"/>
                <a:cs typeface="Aptos" pitchFamily="34" charset="-120"/>
              </a:rPr>
              <a:t>Sources: Care Act 2014; Equality Act 2010; Human Rights Act 1998; NHS England (2019); NICE (2015; 2016). </a:t>
            </a:r>
            <a:endParaRPr lang="en-US" sz="670" dirty="0"/>
          </a:p>
        </p:txBody>
      </p:sp>
      <p:sp>
        <p:nvSpPr>
          <p:cNvPr id="19" name="Text 17"/>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6</a:t>
            </a:r>
            <a:endParaRPr lang="en-US" sz="750" dirty="0"/>
          </a:p>
        </p:txBody>
      </p:sp>
      <p:pic>
        <p:nvPicPr>
          <p:cNvPr id="36" name="Audio 35">
            <a:hlinkClick r:id="" action="ppaction://media"/>
            <a:extLst>
              <a:ext uri="{FF2B5EF4-FFF2-40B4-BE49-F238E27FC236}">
                <a16:creationId xmlns:a16="http://schemas.microsoft.com/office/drawing/2014/main" id="{9BC24A41-FAE6-2BC4-142F-0B065F54F4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2164"/>
    </mc:Choice>
    <mc:Fallback>
      <p:transition spd="slow" advTm="102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Evaluation of Current Care Provisions</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Older people often navigate multiple services rather than one joined-up system</a:t>
            </a:r>
            <a:endParaRPr lang="en-US" sz="1250" dirty="0"/>
          </a:p>
        </p:txBody>
      </p:sp>
      <p:sp>
        <p:nvSpPr>
          <p:cNvPr id="4" name="Shape 2"/>
          <p:cNvSpPr/>
          <p:nvPr/>
        </p:nvSpPr>
        <p:spPr>
          <a:xfrm>
            <a:off x="685800" y="1188720"/>
            <a:ext cx="3017520" cy="502920"/>
          </a:xfrm>
          <a:prstGeom prst="chevron">
            <a:avLst/>
          </a:prstGeom>
          <a:solidFill>
            <a:srgbClr val="0F7D73"/>
          </a:solidFill>
          <a:ln w="12700">
            <a:solidFill>
              <a:srgbClr val="0F7D73">
                <a:alpha val="0"/>
              </a:srgbClr>
            </a:solidFill>
            <a:prstDash val="solid"/>
          </a:ln>
        </p:spPr>
        <p:txBody>
          <a:bodyPr/>
          <a:lstStyle/>
          <a:p>
            <a:endParaRPr lang="en-GB"/>
          </a:p>
        </p:txBody>
      </p:sp>
      <p:sp>
        <p:nvSpPr>
          <p:cNvPr id="5" name="Text 3"/>
          <p:cNvSpPr/>
          <p:nvPr/>
        </p:nvSpPr>
        <p:spPr>
          <a:xfrm>
            <a:off x="1005840" y="1316736"/>
            <a:ext cx="2286000" cy="201168"/>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NHS</a:t>
            </a:r>
            <a:endParaRPr lang="en-US" sz="1250" dirty="0"/>
          </a:p>
        </p:txBody>
      </p:sp>
      <p:sp>
        <p:nvSpPr>
          <p:cNvPr id="6" name="Text 4"/>
          <p:cNvSpPr/>
          <p:nvPr/>
        </p:nvSpPr>
        <p:spPr>
          <a:xfrm>
            <a:off x="3840480" y="1344168"/>
            <a:ext cx="4754880" cy="201168"/>
          </a:xfrm>
          <a:prstGeom prst="rect">
            <a:avLst/>
          </a:prstGeom>
          <a:noFill/>
          <a:ln/>
        </p:spPr>
        <p:txBody>
          <a:bodyPr wrap="square" lIns="0" tIns="0" rIns="0" bIns="0" rtlCol="0" anchor="ctr">
            <a:normAutofit/>
          </a:bodyPr>
          <a:lstStyle/>
          <a:p>
            <a:pPr marL="0" indent="0">
              <a:buNone/>
            </a:pPr>
            <a:r>
              <a:rPr lang="en-US" sz="1230" dirty="0">
                <a:solidFill>
                  <a:srgbClr val="1E2730"/>
                </a:solidFill>
              </a:rPr>
              <a:t>GPs, community nursing, frailty, hospital discharge</a:t>
            </a:r>
            <a:endParaRPr lang="en-US" sz="1230" dirty="0"/>
          </a:p>
        </p:txBody>
      </p:sp>
      <p:sp>
        <p:nvSpPr>
          <p:cNvPr id="7" name="Shape 5"/>
          <p:cNvSpPr/>
          <p:nvPr/>
        </p:nvSpPr>
        <p:spPr>
          <a:xfrm>
            <a:off x="685800" y="1965960"/>
            <a:ext cx="3017520" cy="502920"/>
          </a:xfrm>
          <a:prstGeom prst="chevron">
            <a:avLst/>
          </a:prstGeom>
          <a:solidFill>
            <a:srgbClr val="7FA083"/>
          </a:solidFill>
          <a:ln w="12700">
            <a:solidFill>
              <a:srgbClr val="7FA083">
                <a:alpha val="0"/>
              </a:srgbClr>
            </a:solidFill>
            <a:prstDash val="solid"/>
          </a:ln>
        </p:spPr>
        <p:txBody>
          <a:bodyPr/>
          <a:lstStyle/>
          <a:p>
            <a:endParaRPr lang="en-GB"/>
          </a:p>
        </p:txBody>
      </p:sp>
      <p:sp>
        <p:nvSpPr>
          <p:cNvPr id="8" name="Text 6"/>
          <p:cNvSpPr/>
          <p:nvPr/>
        </p:nvSpPr>
        <p:spPr>
          <a:xfrm>
            <a:off x="1005840" y="2093976"/>
            <a:ext cx="2286000" cy="201168"/>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Local authority</a:t>
            </a:r>
            <a:endParaRPr lang="en-US" sz="1250" dirty="0"/>
          </a:p>
        </p:txBody>
      </p:sp>
      <p:sp>
        <p:nvSpPr>
          <p:cNvPr id="9" name="Text 7"/>
          <p:cNvSpPr/>
          <p:nvPr/>
        </p:nvSpPr>
        <p:spPr>
          <a:xfrm>
            <a:off x="3840480" y="2121408"/>
            <a:ext cx="4754880" cy="201168"/>
          </a:xfrm>
          <a:prstGeom prst="rect">
            <a:avLst/>
          </a:prstGeom>
          <a:noFill/>
          <a:ln/>
        </p:spPr>
        <p:txBody>
          <a:bodyPr wrap="square" lIns="0" tIns="0" rIns="0" bIns="0" rtlCol="0" anchor="ctr">
            <a:normAutofit/>
          </a:bodyPr>
          <a:lstStyle/>
          <a:p>
            <a:pPr marL="0" indent="0">
              <a:buNone/>
            </a:pPr>
            <a:r>
              <a:rPr lang="en-US" sz="1230" dirty="0">
                <a:solidFill>
                  <a:srgbClr val="1E2730"/>
                </a:solidFill>
              </a:rPr>
              <a:t>assessment, home care, direct payments, safeguarding</a:t>
            </a:r>
            <a:endParaRPr lang="en-US" sz="1230" dirty="0"/>
          </a:p>
        </p:txBody>
      </p:sp>
      <p:sp>
        <p:nvSpPr>
          <p:cNvPr id="10" name="Shape 8"/>
          <p:cNvSpPr/>
          <p:nvPr/>
        </p:nvSpPr>
        <p:spPr>
          <a:xfrm>
            <a:off x="685800" y="2743200"/>
            <a:ext cx="3017520" cy="502920"/>
          </a:xfrm>
          <a:prstGeom prst="chevron">
            <a:avLst/>
          </a:prstGeom>
          <a:solidFill>
            <a:srgbClr val="B95200"/>
          </a:solidFill>
          <a:ln w="12700">
            <a:solidFill>
              <a:srgbClr val="B95200">
                <a:alpha val="0"/>
              </a:srgbClr>
            </a:solidFill>
            <a:prstDash val="solid"/>
          </a:ln>
        </p:spPr>
        <p:txBody>
          <a:bodyPr/>
          <a:lstStyle/>
          <a:p>
            <a:endParaRPr lang="en-GB"/>
          </a:p>
        </p:txBody>
      </p:sp>
      <p:sp>
        <p:nvSpPr>
          <p:cNvPr id="11" name="Text 9"/>
          <p:cNvSpPr/>
          <p:nvPr/>
        </p:nvSpPr>
        <p:spPr>
          <a:xfrm>
            <a:off x="1005840" y="2871216"/>
            <a:ext cx="2286000" cy="201168"/>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Independent sector</a:t>
            </a:r>
            <a:endParaRPr lang="en-US" sz="1250" dirty="0"/>
          </a:p>
        </p:txBody>
      </p:sp>
      <p:sp>
        <p:nvSpPr>
          <p:cNvPr id="12" name="Text 10"/>
          <p:cNvSpPr/>
          <p:nvPr/>
        </p:nvSpPr>
        <p:spPr>
          <a:xfrm>
            <a:off x="3840480" y="2898648"/>
            <a:ext cx="4754880" cy="201168"/>
          </a:xfrm>
          <a:prstGeom prst="rect">
            <a:avLst/>
          </a:prstGeom>
          <a:noFill/>
          <a:ln/>
        </p:spPr>
        <p:txBody>
          <a:bodyPr wrap="square" lIns="0" tIns="0" rIns="0" bIns="0" rtlCol="0" anchor="ctr">
            <a:normAutofit/>
          </a:bodyPr>
          <a:lstStyle/>
          <a:p>
            <a:pPr marL="0" indent="0">
              <a:buNone/>
            </a:pPr>
            <a:r>
              <a:rPr lang="en-US" sz="1230" dirty="0">
                <a:solidFill>
                  <a:srgbClr val="1E2730"/>
                </a:solidFill>
              </a:rPr>
              <a:t>care homes, domiciliary care agencies</a:t>
            </a:r>
            <a:endParaRPr lang="en-US" sz="1230" dirty="0"/>
          </a:p>
        </p:txBody>
      </p:sp>
      <p:sp>
        <p:nvSpPr>
          <p:cNvPr id="13" name="Shape 11"/>
          <p:cNvSpPr/>
          <p:nvPr/>
        </p:nvSpPr>
        <p:spPr>
          <a:xfrm>
            <a:off x="685800" y="3520440"/>
            <a:ext cx="3017520" cy="502920"/>
          </a:xfrm>
          <a:prstGeom prst="chevron">
            <a:avLst/>
          </a:prstGeom>
          <a:solidFill>
            <a:srgbClr val="123747"/>
          </a:solidFill>
          <a:ln w="12700">
            <a:solidFill>
              <a:srgbClr val="123747">
                <a:alpha val="0"/>
              </a:srgbClr>
            </a:solidFill>
            <a:prstDash val="solid"/>
          </a:ln>
        </p:spPr>
        <p:txBody>
          <a:bodyPr/>
          <a:lstStyle/>
          <a:p>
            <a:endParaRPr lang="en-GB"/>
          </a:p>
        </p:txBody>
      </p:sp>
      <p:sp>
        <p:nvSpPr>
          <p:cNvPr id="14" name="Text 12"/>
          <p:cNvSpPr/>
          <p:nvPr/>
        </p:nvSpPr>
        <p:spPr>
          <a:xfrm>
            <a:off x="1005840" y="3648456"/>
            <a:ext cx="2286000" cy="201168"/>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Voluntary sector</a:t>
            </a:r>
            <a:endParaRPr lang="en-US" sz="1250" dirty="0"/>
          </a:p>
        </p:txBody>
      </p:sp>
      <p:sp>
        <p:nvSpPr>
          <p:cNvPr id="15" name="Text 13"/>
          <p:cNvSpPr/>
          <p:nvPr/>
        </p:nvSpPr>
        <p:spPr>
          <a:xfrm>
            <a:off x="3840480" y="3675888"/>
            <a:ext cx="4754880" cy="201168"/>
          </a:xfrm>
          <a:prstGeom prst="rect">
            <a:avLst/>
          </a:prstGeom>
          <a:noFill/>
          <a:ln/>
        </p:spPr>
        <p:txBody>
          <a:bodyPr wrap="square" lIns="0" tIns="0" rIns="0" bIns="0" rtlCol="0" anchor="ctr">
            <a:normAutofit/>
          </a:bodyPr>
          <a:lstStyle/>
          <a:p>
            <a:pPr marL="0" indent="0">
              <a:buNone/>
            </a:pPr>
            <a:r>
              <a:rPr lang="en-US" sz="1230" dirty="0">
                <a:solidFill>
                  <a:srgbClr val="1E2730"/>
                </a:solidFill>
              </a:rPr>
              <a:t>Age UK, befriending, day opportunities</a:t>
            </a:r>
            <a:endParaRPr lang="en-US" sz="1230" dirty="0"/>
          </a:p>
        </p:txBody>
      </p:sp>
      <p:sp>
        <p:nvSpPr>
          <p:cNvPr id="16" name="Shape 14"/>
          <p:cNvSpPr/>
          <p:nvPr/>
        </p:nvSpPr>
        <p:spPr>
          <a:xfrm>
            <a:off x="685800" y="4297680"/>
            <a:ext cx="3017520" cy="502920"/>
          </a:xfrm>
          <a:prstGeom prst="chevron">
            <a:avLst/>
          </a:prstGeom>
          <a:solidFill>
            <a:srgbClr val="737B88"/>
          </a:solidFill>
          <a:ln w="12700">
            <a:solidFill>
              <a:srgbClr val="737B88">
                <a:alpha val="0"/>
              </a:srgbClr>
            </a:solidFill>
            <a:prstDash val="solid"/>
          </a:ln>
        </p:spPr>
        <p:txBody>
          <a:bodyPr/>
          <a:lstStyle/>
          <a:p>
            <a:endParaRPr lang="en-GB"/>
          </a:p>
        </p:txBody>
      </p:sp>
      <p:sp>
        <p:nvSpPr>
          <p:cNvPr id="17" name="Text 15"/>
          <p:cNvSpPr/>
          <p:nvPr/>
        </p:nvSpPr>
        <p:spPr>
          <a:xfrm>
            <a:off x="1005840" y="4425696"/>
            <a:ext cx="2286000" cy="201168"/>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Family/unpaid carers</a:t>
            </a:r>
            <a:endParaRPr lang="en-US" sz="1250" dirty="0"/>
          </a:p>
        </p:txBody>
      </p:sp>
      <p:sp>
        <p:nvSpPr>
          <p:cNvPr id="18" name="Text 16"/>
          <p:cNvSpPr/>
          <p:nvPr/>
        </p:nvSpPr>
        <p:spPr>
          <a:xfrm>
            <a:off x="3840480" y="4453128"/>
            <a:ext cx="4754880" cy="201168"/>
          </a:xfrm>
          <a:prstGeom prst="rect">
            <a:avLst/>
          </a:prstGeom>
          <a:noFill/>
          <a:ln/>
        </p:spPr>
        <p:txBody>
          <a:bodyPr wrap="square" lIns="0" tIns="0" rIns="0" bIns="0" rtlCol="0" anchor="ctr">
            <a:normAutofit/>
          </a:bodyPr>
          <a:lstStyle/>
          <a:p>
            <a:pPr marL="0" indent="0">
              <a:buNone/>
            </a:pPr>
            <a:r>
              <a:rPr lang="en-US" sz="1230" dirty="0">
                <a:solidFill>
                  <a:srgbClr val="1E2730"/>
                </a:solidFill>
              </a:rPr>
              <a:t>largest hidden workforce; often under-supported</a:t>
            </a:r>
            <a:endParaRPr lang="en-US" sz="1230" dirty="0"/>
          </a:p>
        </p:txBody>
      </p:sp>
      <p:graphicFrame>
        <p:nvGraphicFramePr>
          <p:cNvPr id="19" name="Chart 0"/>
          <p:cNvGraphicFramePr/>
          <p:nvPr/>
        </p:nvGraphicFramePr>
        <p:xfrm>
          <a:off x="9418320" y="1508760"/>
          <a:ext cx="1920240" cy="1920240"/>
        </p:xfrm>
        <a:graphic>
          <a:graphicData uri="http://schemas.openxmlformats.org/drawingml/2006/chart">
            <c:chart xmlns:c="http://schemas.openxmlformats.org/drawingml/2006/chart" xmlns:r="http://schemas.openxmlformats.org/officeDocument/2006/relationships" r:id="rId5"/>
          </a:graphicData>
        </a:graphic>
      </p:graphicFrame>
      <p:sp>
        <p:nvSpPr>
          <p:cNvPr id="20" name="Text 17"/>
          <p:cNvSpPr/>
          <p:nvPr/>
        </p:nvSpPr>
        <p:spPr>
          <a:xfrm>
            <a:off x="9948672" y="2221992"/>
            <a:ext cx="822960" cy="365760"/>
          </a:xfrm>
          <a:prstGeom prst="rect">
            <a:avLst/>
          </a:prstGeom>
          <a:noFill/>
          <a:ln/>
        </p:spPr>
        <p:txBody>
          <a:bodyPr wrap="square" lIns="0" tIns="0" rIns="0" bIns="0" rtlCol="0" anchor="ctr"/>
          <a:lstStyle/>
          <a:p>
            <a:pPr marL="0" indent="0" algn="ctr">
              <a:buNone/>
            </a:pPr>
            <a:r>
              <a:rPr lang="en-US" sz="2000" b="1" dirty="0">
                <a:solidFill>
                  <a:srgbClr val="123747"/>
                </a:solidFill>
              </a:rPr>
              <a:t>68%</a:t>
            </a:r>
            <a:endParaRPr lang="en-US" sz="2000" dirty="0"/>
          </a:p>
        </p:txBody>
      </p:sp>
      <p:sp>
        <p:nvSpPr>
          <p:cNvPr id="21" name="Text 18"/>
          <p:cNvSpPr/>
          <p:nvPr/>
        </p:nvSpPr>
        <p:spPr>
          <a:xfrm>
            <a:off x="9281160" y="3886200"/>
            <a:ext cx="2286000" cy="548640"/>
          </a:xfrm>
          <a:prstGeom prst="rect">
            <a:avLst/>
          </a:prstGeom>
          <a:noFill/>
          <a:ln/>
        </p:spPr>
        <p:txBody>
          <a:bodyPr wrap="square" lIns="0" tIns="0" rIns="0" bIns="0" rtlCol="0" anchor="ctr"/>
          <a:lstStyle/>
          <a:p>
            <a:pPr marL="0" indent="0" algn="ctr">
              <a:buNone/>
            </a:pPr>
            <a:r>
              <a:rPr lang="en-US" sz="1150" dirty="0">
                <a:solidFill>
                  <a:srgbClr val="596774"/>
                </a:solidFill>
              </a:rPr>
              <a:t>of local authority adult social care</a:t>
            </a:r>
            <a:endParaRPr lang="en-US" sz="1150" dirty="0"/>
          </a:p>
          <a:p>
            <a:pPr marL="0" indent="0" algn="ctr">
              <a:buNone/>
            </a:pPr>
            <a:r>
              <a:rPr lang="en-US" sz="1150" dirty="0">
                <a:solidFill>
                  <a:srgbClr val="596774"/>
                </a:solidFill>
              </a:rPr>
              <a:t>requests are from older people</a:t>
            </a:r>
            <a:endParaRPr lang="en-US" sz="1150" dirty="0"/>
          </a:p>
        </p:txBody>
      </p:sp>
      <p:sp>
        <p:nvSpPr>
          <p:cNvPr id="22" name="Shape 19"/>
          <p:cNvSpPr/>
          <p:nvPr/>
        </p:nvSpPr>
        <p:spPr>
          <a:xfrm>
            <a:off x="914400" y="5486400"/>
            <a:ext cx="10424160" cy="585216"/>
          </a:xfrm>
          <a:prstGeom prst="roundRect">
            <a:avLst>
              <a:gd name="adj" fmla="val 12500"/>
            </a:avLst>
          </a:prstGeom>
          <a:solidFill>
            <a:srgbClr val="D9EEE6"/>
          </a:solidFill>
          <a:ln w="12700">
            <a:solidFill>
              <a:srgbClr val="D9EEE6">
                <a:alpha val="0"/>
              </a:srgbClr>
            </a:solidFill>
            <a:prstDash val="solid"/>
          </a:ln>
        </p:spPr>
        <p:txBody>
          <a:bodyPr/>
          <a:lstStyle/>
          <a:p>
            <a:endParaRPr lang="en-GB"/>
          </a:p>
        </p:txBody>
      </p:sp>
      <p:sp>
        <p:nvSpPr>
          <p:cNvPr id="23" name="Text 20"/>
          <p:cNvSpPr/>
          <p:nvPr/>
        </p:nvSpPr>
        <p:spPr>
          <a:xfrm>
            <a:off x="1060704" y="5596128"/>
            <a:ext cx="10131552" cy="402336"/>
          </a:xfrm>
          <a:prstGeom prst="rect">
            <a:avLst/>
          </a:prstGeom>
          <a:noFill/>
          <a:ln/>
        </p:spPr>
        <p:txBody>
          <a:bodyPr wrap="square" lIns="0" tIns="0" rIns="0" bIns="0" rtlCol="0" anchor="ctr">
            <a:normAutofit/>
          </a:bodyPr>
          <a:lstStyle/>
          <a:p>
            <a:pPr marL="0" indent="0">
              <a:buNone/>
            </a:pPr>
            <a:r>
              <a:rPr lang="en-US" sz="1340" b="1" dirty="0">
                <a:solidFill>
                  <a:srgbClr val="123747"/>
                </a:solidFill>
                <a:latin typeface="Aptos" pitchFamily="34" charset="0"/>
                <a:ea typeface="Aptos" pitchFamily="34" charset="-122"/>
                <a:cs typeface="Aptos" pitchFamily="34" charset="-120"/>
              </a:rPr>
              <a:t>System issue: responsibility is fragmented, so empowerment often depends on coordination rather than a single intervention.</a:t>
            </a:r>
            <a:endParaRPr lang="en-US" sz="1340" dirty="0"/>
          </a:p>
        </p:txBody>
      </p:sp>
      <p:sp>
        <p:nvSpPr>
          <p:cNvPr id="24" name="Text 21"/>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CQC (2025); Age UK (2024); Skills for Care (2025).</a:t>
            </a:r>
            <a:endParaRPr lang="en-US" sz="670" dirty="0"/>
          </a:p>
        </p:txBody>
      </p:sp>
      <p:sp>
        <p:nvSpPr>
          <p:cNvPr id="25" name="Text 22"/>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7</a:t>
            </a:r>
            <a:endParaRPr lang="en-US" sz="750" dirty="0"/>
          </a:p>
        </p:txBody>
      </p:sp>
      <p:pic>
        <p:nvPicPr>
          <p:cNvPr id="34" name="Audio 33">
            <a:hlinkClick r:id="" action="ppaction://media"/>
            <a:extLst>
              <a:ext uri="{FF2B5EF4-FFF2-40B4-BE49-F238E27FC236}">
                <a16:creationId xmlns:a16="http://schemas.microsoft.com/office/drawing/2014/main" id="{31CDE22B-00AF-DD53-B08D-58C17F53B36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0223"/>
    </mc:Choice>
    <mc:Fallback>
      <p:transition spd="slow" advTm="90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Evaluation of Current Care Provisions</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Provision focus 1: domiciliary care and “ageing in place”</a:t>
            </a:r>
            <a:endParaRPr lang="en-US" sz="1250" dirty="0"/>
          </a:p>
        </p:txBody>
      </p:sp>
      <p:pic>
        <p:nvPicPr>
          <p:cNvPr id="4" name="Image 0" descr="/mnt/data/older_tablet_ageuk.jpg"/>
          <p:cNvPicPr>
            <a:picLocks noChangeAspect="1"/>
          </p:cNvPicPr>
          <p:nvPr/>
        </p:nvPicPr>
        <p:blipFill>
          <a:blip r:embed="rId5"/>
          <a:srcRect l="12249" r="12249"/>
          <a:stretch/>
        </p:blipFill>
        <p:spPr>
          <a:xfrm>
            <a:off x="685800" y="1325880"/>
            <a:ext cx="4297680" cy="3794760"/>
          </a:xfrm>
          <a:prstGeom prst="rect">
            <a:avLst/>
          </a:prstGeom>
        </p:spPr>
      </p:pic>
      <p:sp>
        <p:nvSpPr>
          <p:cNvPr id="5" name="Text 2"/>
          <p:cNvSpPr/>
          <p:nvPr/>
        </p:nvSpPr>
        <p:spPr>
          <a:xfrm>
            <a:off x="5577840" y="1417320"/>
            <a:ext cx="2743200" cy="256032"/>
          </a:xfrm>
          <a:prstGeom prst="rect">
            <a:avLst/>
          </a:prstGeom>
          <a:noFill/>
          <a:ln/>
        </p:spPr>
        <p:txBody>
          <a:bodyPr wrap="square" lIns="0" tIns="0" rIns="0" bIns="0" rtlCol="0" anchor="ctr"/>
          <a:lstStyle/>
          <a:p>
            <a:pPr marL="0" indent="0">
              <a:buNone/>
            </a:pPr>
            <a:r>
              <a:rPr lang="en-US" sz="1500" b="1" dirty="0">
                <a:solidFill>
                  <a:srgbClr val="0F7D73"/>
                </a:solidFill>
              </a:rPr>
              <a:t>What works well</a:t>
            </a:r>
            <a:endParaRPr lang="en-US" sz="1500" dirty="0"/>
          </a:p>
        </p:txBody>
      </p:sp>
      <p:sp>
        <p:nvSpPr>
          <p:cNvPr id="6" name="Text 3"/>
          <p:cNvSpPr/>
          <p:nvPr/>
        </p:nvSpPr>
        <p:spPr>
          <a:xfrm>
            <a:off x="5577840" y="1810512"/>
            <a:ext cx="5394960" cy="1097280"/>
          </a:xfrm>
          <a:prstGeom prst="rect">
            <a:avLst/>
          </a:prstGeom>
          <a:noFill/>
          <a:ln/>
        </p:spPr>
        <p:txBody>
          <a:bodyPr wrap="square" lIns="0" tIns="0" rIns="0" bIns="0" rtlCol="0" anchor="ctr"/>
          <a:lstStyle/>
          <a:p>
            <a:pPr marL="0" indent="0">
              <a:buNone/>
            </a:pPr>
            <a:r>
              <a:rPr lang="en-US" sz="1270" dirty="0">
                <a:solidFill>
                  <a:srgbClr val="1E2730"/>
                </a:solidFill>
              </a:rPr>
              <a:t>supports continuity: familiar home, routines and relationships</a:t>
            </a:r>
            <a:endParaRPr lang="en-US" sz="1270" dirty="0"/>
          </a:p>
          <a:p>
            <a:pPr marL="0" indent="0">
              <a:buNone/>
            </a:pPr>
            <a:r>
              <a:rPr lang="en-US" sz="1270" dirty="0">
                <a:solidFill>
                  <a:srgbClr val="1E2730"/>
                </a:solidFill>
              </a:rPr>
              <a:t>can prevent or delay residential admission</a:t>
            </a:r>
            <a:endParaRPr lang="en-US" sz="1270" dirty="0"/>
          </a:p>
          <a:p>
            <a:pPr marL="0" indent="0">
              <a:buNone/>
            </a:pPr>
            <a:r>
              <a:rPr lang="en-US" sz="1270" dirty="0">
                <a:solidFill>
                  <a:srgbClr val="1E2730"/>
                </a:solidFill>
              </a:rPr>
              <a:t>fits Care Act goals of prevention and wellbeing</a:t>
            </a:r>
            <a:endParaRPr lang="en-US" sz="1270" dirty="0"/>
          </a:p>
          <a:p>
            <a:pPr marL="0" indent="0">
              <a:buNone/>
            </a:pPr>
            <a:r>
              <a:rPr lang="en-US" sz="1270" dirty="0">
                <a:solidFill>
                  <a:srgbClr val="1E2730"/>
                </a:solidFill>
              </a:rPr>
              <a:t>reablement can rebuild confidence after illness or hospitalisation</a:t>
            </a:r>
            <a:endParaRPr lang="en-US" sz="1270" dirty="0"/>
          </a:p>
        </p:txBody>
      </p:sp>
      <p:sp>
        <p:nvSpPr>
          <p:cNvPr id="7" name="Text 4"/>
          <p:cNvSpPr/>
          <p:nvPr/>
        </p:nvSpPr>
        <p:spPr>
          <a:xfrm>
            <a:off x="5577840" y="3886200"/>
            <a:ext cx="2743200" cy="256032"/>
          </a:xfrm>
          <a:prstGeom prst="rect">
            <a:avLst/>
          </a:prstGeom>
          <a:noFill/>
          <a:ln/>
        </p:spPr>
        <p:txBody>
          <a:bodyPr wrap="square" lIns="0" tIns="0" rIns="0" bIns="0" rtlCol="0" anchor="ctr"/>
          <a:lstStyle/>
          <a:p>
            <a:pPr marL="0" indent="0">
              <a:buNone/>
            </a:pPr>
            <a:r>
              <a:rPr lang="en-US" sz="1500" b="1" dirty="0">
                <a:solidFill>
                  <a:srgbClr val="B95200"/>
                </a:solidFill>
              </a:rPr>
              <a:t>Limitations / risks</a:t>
            </a:r>
            <a:endParaRPr lang="en-US" sz="1500" dirty="0"/>
          </a:p>
        </p:txBody>
      </p:sp>
      <p:sp>
        <p:nvSpPr>
          <p:cNvPr id="8" name="Text 5"/>
          <p:cNvSpPr/>
          <p:nvPr/>
        </p:nvSpPr>
        <p:spPr>
          <a:xfrm>
            <a:off x="5577840" y="4279392"/>
            <a:ext cx="5394960" cy="1097280"/>
          </a:xfrm>
          <a:prstGeom prst="rect">
            <a:avLst/>
          </a:prstGeom>
          <a:noFill/>
          <a:ln/>
        </p:spPr>
        <p:txBody>
          <a:bodyPr wrap="square" lIns="0" tIns="0" rIns="0" bIns="0" rtlCol="0" anchor="ctr"/>
          <a:lstStyle/>
          <a:p>
            <a:pPr marL="0" indent="0">
              <a:buNone/>
            </a:pPr>
            <a:r>
              <a:rPr lang="en-US" sz="1270" dirty="0">
                <a:solidFill>
                  <a:srgbClr val="1E2730"/>
                </a:solidFill>
              </a:rPr>
              <a:t>short visits may prioritise tasks over conversation and choice</a:t>
            </a:r>
            <a:endParaRPr lang="en-US" sz="1270" dirty="0"/>
          </a:p>
          <a:p>
            <a:pPr marL="0" indent="0">
              <a:buNone/>
            </a:pPr>
            <a:r>
              <a:rPr lang="en-US" sz="1270" dirty="0">
                <a:solidFill>
                  <a:srgbClr val="1E2730"/>
                </a:solidFill>
              </a:rPr>
              <a:t>workforce vacancies affect continuity of carers</a:t>
            </a:r>
            <a:endParaRPr lang="en-US" sz="1270" dirty="0"/>
          </a:p>
          <a:p>
            <a:pPr marL="0" indent="0">
              <a:buNone/>
            </a:pPr>
            <a:r>
              <a:rPr lang="en-US" sz="1270" dirty="0">
                <a:solidFill>
                  <a:srgbClr val="1E2730"/>
                </a:solidFill>
              </a:rPr>
              <a:t>eligibility thresholds can leave moderate needs unmet</a:t>
            </a:r>
            <a:endParaRPr lang="en-US" sz="1270" dirty="0"/>
          </a:p>
          <a:p>
            <a:pPr marL="0" indent="0">
              <a:buNone/>
            </a:pPr>
            <a:r>
              <a:rPr lang="en-US" sz="1270" dirty="0">
                <a:solidFill>
                  <a:srgbClr val="1E2730"/>
                </a:solidFill>
              </a:rPr>
              <a:t>family carers may absorb gaps, increasing inequality</a:t>
            </a:r>
            <a:endParaRPr lang="en-US" sz="1270" dirty="0"/>
          </a:p>
        </p:txBody>
      </p:sp>
      <p:sp>
        <p:nvSpPr>
          <p:cNvPr id="9" name="Text 6"/>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Age UK (2024); Skills for Care (2025); Care Act 2014. Image: Age UK Westminster (2025).</a:t>
            </a:r>
            <a:endParaRPr lang="en-US" sz="670" dirty="0"/>
          </a:p>
        </p:txBody>
      </p:sp>
      <p:sp>
        <p:nvSpPr>
          <p:cNvPr id="10" name="Text 7"/>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8</a:t>
            </a:r>
            <a:endParaRPr lang="en-US" sz="750" dirty="0"/>
          </a:p>
        </p:txBody>
      </p:sp>
      <p:pic>
        <p:nvPicPr>
          <p:cNvPr id="19" name="Audio 18">
            <a:hlinkClick r:id="" action="ppaction://media"/>
            <a:extLst>
              <a:ext uri="{FF2B5EF4-FFF2-40B4-BE49-F238E27FC236}">
                <a16:creationId xmlns:a16="http://schemas.microsoft.com/office/drawing/2014/main" id="{B17D04CC-C2B5-AFB0-15F9-892AE76451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120"/>
    </mc:Choice>
    <mc:Fallback>
      <p:transition spd="slow" advTm="68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Evaluation of Current Care Provisions</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Provision focus 2: care homes and community/day services</a:t>
            </a:r>
            <a:endParaRPr lang="en-US" sz="1250" dirty="0"/>
          </a:p>
        </p:txBody>
      </p:sp>
      <p:sp>
        <p:nvSpPr>
          <p:cNvPr id="4" name="Text 2"/>
          <p:cNvSpPr/>
          <p:nvPr/>
        </p:nvSpPr>
        <p:spPr>
          <a:xfrm>
            <a:off x="685800" y="1389888"/>
            <a:ext cx="2011680" cy="256032"/>
          </a:xfrm>
          <a:prstGeom prst="rect">
            <a:avLst/>
          </a:prstGeom>
          <a:noFill/>
          <a:ln/>
        </p:spPr>
        <p:txBody>
          <a:bodyPr wrap="square" lIns="0" tIns="0" rIns="0" bIns="0" rtlCol="0" anchor="ctr"/>
          <a:lstStyle/>
          <a:p>
            <a:pPr marL="0" indent="0">
              <a:buNone/>
            </a:pPr>
            <a:r>
              <a:rPr lang="en-US" sz="1800" b="1" dirty="0">
                <a:solidFill>
                  <a:srgbClr val="123747"/>
                </a:solidFill>
              </a:rPr>
              <a:t>Care homes</a:t>
            </a:r>
            <a:endParaRPr lang="en-US" sz="1800" dirty="0"/>
          </a:p>
        </p:txBody>
      </p:sp>
      <p:sp>
        <p:nvSpPr>
          <p:cNvPr id="5" name="Text 3"/>
          <p:cNvSpPr/>
          <p:nvPr/>
        </p:nvSpPr>
        <p:spPr>
          <a:xfrm>
            <a:off x="731520" y="1874520"/>
            <a:ext cx="5303520" cy="822960"/>
          </a:xfrm>
          <a:prstGeom prst="rect">
            <a:avLst/>
          </a:prstGeom>
          <a:noFill/>
          <a:ln/>
        </p:spPr>
        <p:txBody>
          <a:bodyPr wrap="square" lIns="0" tIns="0" rIns="0" bIns="0" rtlCol="0" anchor="ctr"/>
          <a:lstStyle/>
          <a:p>
            <a:pPr marL="0" indent="0">
              <a:buNone/>
            </a:pPr>
            <a:r>
              <a:rPr lang="en-US" sz="1320" dirty="0">
                <a:solidFill>
                  <a:srgbClr val="1E2730"/>
                </a:solidFill>
              </a:rPr>
              <a:t>offer 24-hour support for frailty, dementia and complex needs</a:t>
            </a:r>
            <a:endParaRPr lang="en-US" sz="1320" dirty="0"/>
          </a:p>
          <a:p>
            <a:pPr marL="0" indent="0">
              <a:buNone/>
            </a:pPr>
            <a:r>
              <a:rPr lang="en-US" sz="1320" dirty="0">
                <a:solidFill>
                  <a:srgbClr val="1E2730"/>
                </a:solidFill>
              </a:rPr>
              <a:t>can reduce carer strain and safety risks</a:t>
            </a:r>
            <a:endParaRPr lang="en-US" sz="1320" dirty="0"/>
          </a:p>
          <a:p>
            <a:pPr marL="0" indent="0">
              <a:buNone/>
            </a:pPr>
            <a:r>
              <a:rPr lang="en-US" sz="1320" dirty="0">
                <a:solidFill>
                  <a:srgbClr val="1E2730"/>
                </a:solidFill>
              </a:rPr>
              <a:t>risk: institutional routines, loss of autonomy and workforce pressure</a:t>
            </a:r>
            <a:endParaRPr lang="en-US" sz="1320" dirty="0"/>
          </a:p>
        </p:txBody>
      </p:sp>
      <p:sp>
        <p:nvSpPr>
          <p:cNvPr id="6" name="Text 4"/>
          <p:cNvSpPr/>
          <p:nvPr/>
        </p:nvSpPr>
        <p:spPr>
          <a:xfrm>
            <a:off x="685800" y="3657600"/>
            <a:ext cx="3383280" cy="256032"/>
          </a:xfrm>
          <a:prstGeom prst="rect">
            <a:avLst/>
          </a:prstGeom>
          <a:noFill/>
          <a:ln/>
        </p:spPr>
        <p:txBody>
          <a:bodyPr wrap="square" lIns="0" tIns="0" rIns="0" bIns="0" rtlCol="0" anchor="ctr"/>
          <a:lstStyle/>
          <a:p>
            <a:pPr marL="0" indent="0">
              <a:buNone/>
            </a:pPr>
            <a:r>
              <a:rPr lang="en-US" sz="1800" b="1" dirty="0">
                <a:solidFill>
                  <a:srgbClr val="123747"/>
                </a:solidFill>
              </a:rPr>
              <a:t>Community / day services</a:t>
            </a:r>
            <a:endParaRPr lang="en-US" sz="1800" dirty="0"/>
          </a:p>
        </p:txBody>
      </p:sp>
      <p:sp>
        <p:nvSpPr>
          <p:cNvPr id="7" name="Text 5"/>
          <p:cNvSpPr/>
          <p:nvPr/>
        </p:nvSpPr>
        <p:spPr>
          <a:xfrm>
            <a:off x="731520" y="4114800"/>
            <a:ext cx="5303520" cy="822960"/>
          </a:xfrm>
          <a:prstGeom prst="rect">
            <a:avLst/>
          </a:prstGeom>
          <a:noFill/>
          <a:ln/>
        </p:spPr>
        <p:txBody>
          <a:bodyPr wrap="square" lIns="0" tIns="0" rIns="0" bIns="0" rtlCol="0" anchor="ctr"/>
          <a:lstStyle/>
          <a:p>
            <a:pPr marL="0" indent="0">
              <a:buNone/>
            </a:pPr>
            <a:r>
              <a:rPr lang="en-US" sz="1320" dirty="0">
                <a:solidFill>
                  <a:srgbClr val="1E2730"/>
                </a:solidFill>
              </a:rPr>
              <a:t>promote activity, connection and respite for carers</a:t>
            </a:r>
            <a:endParaRPr lang="en-US" sz="1320" dirty="0"/>
          </a:p>
          <a:p>
            <a:pPr marL="0" indent="0">
              <a:buNone/>
            </a:pPr>
            <a:r>
              <a:rPr lang="en-US" sz="1320" dirty="0">
                <a:solidFill>
                  <a:srgbClr val="1E2730"/>
                </a:solidFill>
              </a:rPr>
              <a:t>align with activity theory and NICE mental wellbeing guidance</a:t>
            </a:r>
            <a:endParaRPr lang="en-US" sz="1320" dirty="0"/>
          </a:p>
          <a:p>
            <a:pPr marL="0" indent="0">
              <a:buNone/>
            </a:pPr>
            <a:r>
              <a:rPr lang="en-US" sz="1320" dirty="0">
                <a:solidFill>
                  <a:srgbClr val="1E2730"/>
                </a:solidFill>
              </a:rPr>
              <a:t>risk: local variation, transport barriers and closures/funding instability</a:t>
            </a:r>
            <a:endParaRPr lang="en-US" sz="1320" dirty="0"/>
          </a:p>
        </p:txBody>
      </p:sp>
      <p:pic>
        <p:nvPicPr>
          <p:cNvPr id="8" name="Image 0" descr="/mnt/data/care_home.jpg"/>
          <p:cNvPicPr>
            <a:picLocks noChangeAspect="1"/>
          </p:cNvPicPr>
          <p:nvPr/>
        </p:nvPicPr>
        <p:blipFill>
          <a:blip r:embed="rId5"/>
          <a:srcRect l="2953" r="2953"/>
          <a:stretch/>
        </p:blipFill>
        <p:spPr>
          <a:xfrm>
            <a:off x="7040880" y="1325880"/>
            <a:ext cx="4480560" cy="3337560"/>
          </a:xfrm>
          <a:prstGeom prst="rect">
            <a:avLst/>
          </a:prstGeom>
        </p:spPr>
      </p:pic>
      <p:sp>
        <p:nvSpPr>
          <p:cNvPr id="9" name="Shape 6"/>
          <p:cNvSpPr/>
          <p:nvPr/>
        </p:nvSpPr>
        <p:spPr>
          <a:xfrm>
            <a:off x="6903720" y="5029200"/>
            <a:ext cx="4572000" cy="658368"/>
          </a:xfrm>
          <a:prstGeom prst="roundRect">
            <a:avLst>
              <a:gd name="adj" fmla="val 11111"/>
            </a:avLst>
          </a:prstGeom>
          <a:solidFill>
            <a:srgbClr val="D9EEE6"/>
          </a:solidFill>
          <a:ln w="12700">
            <a:solidFill>
              <a:srgbClr val="D9EEE6">
                <a:alpha val="0"/>
              </a:srgbClr>
            </a:solidFill>
            <a:prstDash val="solid"/>
          </a:ln>
        </p:spPr>
        <p:txBody>
          <a:bodyPr/>
          <a:lstStyle/>
          <a:p>
            <a:endParaRPr lang="en-GB"/>
          </a:p>
        </p:txBody>
      </p:sp>
      <p:sp>
        <p:nvSpPr>
          <p:cNvPr id="10" name="Text 7"/>
          <p:cNvSpPr/>
          <p:nvPr/>
        </p:nvSpPr>
        <p:spPr>
          <a:xfrm>
            <a:off x="7050024" y="5138928"/>
            <a:ext cx="4279392" cy="475488"/>
          </a:xfrm>
          <a:prstGeom prst="rect">
            <a:avLst/>
          </a:prstGeom>
          <a:noFill/>
          <a:ln/>
        </p:spPr>
        <p:txBody>
          <a:bodyPr wrap="square" lIns="0" tIns="0" rIns="0" bIns="0" rtlCol="0" anchor="ctr">
            <a:normAutofit fontScale="92500"/>
          </a:bodyPr>
          <a:lstStyle/>
          <a:p>
            <a:pPr marL="0" indent="0">
              <a:buNone/>
            </a:pPr>
            <a:r>
              <a:rPr lang="en-US" sz="1260" b="1" dirty="0">
                <a:solidFill>
                  <a:srgbClr val="123747"/>
                </a:solidFill>
                <a:latin typeface="Aptos" pitchFamily="34" charset="0"/>
                <a:ea typeface="Aptos" pitchFamily="34" charset="-122"/>
                <a:cs typeface="Aptos" pitchFamily="34" charset="-120"/>
              </a:rPr>
              <a:t>Quality marker: “home-like” care should enable relationships and choice, not just meet minimum safety standards.</a:t>
            </a:r>
            <a:endParaRPr lang="en-US" sz="1260" dirty="0"/>
          </a:p>
        </p:txBody>
      </p:sp>
      <p:sp>
        <p:nvSpPr>
          <p:cNvPr id="11" name="Text 8"/>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CQC (2024; 2025); NICE (2015); Age UK (2024). Image: Sidmouth Nursing Home (2023).</a:t>
            </a:r>
            <a:endParaRPr lang="en-US" sz="670" dirty="0"/>
          </a:p>
        </p:txBody>
      </p:sp>
      <p:sp>
        <p:nvSpPr>
          <p:cNvPr id="12" name="Text 9"/>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9</a:t>
            </a:r>
            <a:endParaRPr lang="en-US" sz="750" dirty="0"/>
          </a:p>
        </p:txBody>
      </p:sp>
      <p:pic>
        <p:nvPicPr>
          <p:cNvPr id="25" name="Audio 24">
            <a:hlinkClick r:id="" action="ppaction://media"/>
            <a:extLst>
              <a:ext uri="{FF2B5EF4-FFF2-40B4-BE49-F238E27FC236}">
                <a16:creationId xmlns:a16="http://schemas.microsoft.com/office/drawing/2014/main" id="{F830222F-B0A0-8AA9-8720-6D0E230B09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632"/>
    </mc:Choice>
    <mc:Fallback>
      <p:transition spd="slow" advTm="32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Challenges to Maintaining Independence and Functional Ability</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Barriers are personal, social and system-level often overlapping</a:t>
            </a:r>
            <a:endParaRPr lang="en-US" sz="1250" dirty="0"/>
          </a:p>
        </p:txBody>
      </p:sp>
      <p:sp>
        <p:nvSpPr>
          <p:cNvPr id="4" name="Shape 2"/>
          <p:cNvSpPr/>
          <p:nvPr/>
        </p:nvSpPr>
        <p:spPr>
          <a:xfrm>
            <a:off x="685800" y="1353312"/>
            <a:ext cx="3108960" cy="2011680"/>
          </a:xfrm>
          <a:prstGeom prst="roundRect">
            <a:avLst>
              <a:gd name="adj" fmla="val 3636"/>
            </a:avLst>
          </a:prstGeom>
          <a:solidFill>
            <a:srgbClr val="F6F1E8"/>
          </a:solidFill>
          <a:ln w="12700">
            <a:solidFill>
              <a:srgbClr val="F6F1E8">
                <a:alpha val="0"/>
              </a:srgbClr>
            </a:solidFill>
            <a:prstDash val="solid"/>
          </a:ln>
        </p:spPr>
        <p:txBody>
          <a:bodyPr/>
          <a:lstStyle/>
          <a:p>
            <a:endParaRPr lang="en-GB"/>
          </a:p>
        </p:txBody>
      </p:sp>
      <p:sp>
        <p:nvSpPr>
          <p:cNvPr id="5" name="Text 3"/>
          <p:cNvSpPr/>
          <p:nvPr/>
        </p:nvSpPr>
        <p:spPr>
          <a:xfrm>
            <a:off x="886968" y="1536192"/>
            <a:ext cx="2706624" cy="237744"/>
          </a:xfrm>
          <a:prstGeom prst="rect">
            <a:avLst/>
          </a:prstGeom>
          <a:noFill/>
          <a:ln/>
        </p:spPr>
        <p:txBody>
          <a:bodyPr wrap="square" lIns="0" tIns="0" rIns="0" bIns="0" rtlCol="0" anchor="ctr"/>
          <a:lstStyle/>
          <a:p>
            <a:pPr marL="0" indent="0">
              <a:buNone/>
            </a:pPr>
            <a:r>
              <a:rPr lang="en-US" sz="1500" b="1" dirty="0">
                <a:solidFill>
                  <a:srgbClr val="0F7D73"/>
                </a:solidFill>
                <a:latin typeface="Aptos Display" pitchFamily="34" charset="0"/>
                <a:ea typeface="Aptos Display" pitchFamily="34" charset="-122"/>
                <a:cs typeface="Aptos Display" pitchFamily="34" charset="-120"/>
              </a:rPr>
              <a:t>Personal health</a:t>
            </a:r>
            <a:endParaRPr lang="en-US" sz="1500" dirty="0"/>
          </a:p>
        </p:txBody>
      </p:sp>
      <p:sp>
        <p:nvSpPr>
          <p:cNvPr id="6" name="Text 4"/>
          <p:cNvSpPr/>
          <p:nvPr/>
        </p:nvSpPr>
        <p:spPr>
          <a:xfrm>
            <a:off x="886968" y="1938528"/>
            <a:ext cx="2706624" cy="126187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frailty, falls and pain</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dementia or delirium</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multimorbidity and polypharmacy</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fear of losing independence</a:t>
            </a:r>
            <a:endParaRPr lang="en-US" sz="1210" dirty="0"/>
          </a:p>
        </p:txBody>
      </p:sp>
      <p:sp>
        <p:nvSpPr>
          <p:cNvPr id="7" name="Shape 5"/>
          <p:cNvSpPr/>
          <p:nvPr/>
        </p:nvSpPr>
        <p:spPr>
          <a:xfrm>
            <a:off x="4526280" y="1353312"/>
            <a:ext cx="3108960" cy="2011680"/>
          </a:xfrm>
          <a:prstGeom prst="roundRect">
            <a:avLst>
              <a:gd name="adj" fmla="val 3636"/>
            </a:avLst>
          </a:prstGeom>
          <a:solidFill>
            <a:srgbClr val="F6F1E8"/>
          </a:solidFill>
          <a:ln w="12700">
            <a:solidFill>
              <a:srgbClr val="F6F1E8">
                <a:alpha val="0"/>
              </a:srgbClr>
            </a:solidFill>
            <a:prstDash val="solid"/>
          </a:ln>
        </p:spPr>
        <p:txBody>
          <a:bodyPr/>
          <a:lstStyle/>
          <a:p>
            <a:endParaRPr lang="en-GB"/>
          </a:p>
        </p:txBody>
      </p:sp>
      <p:sp>
        <p:nvSpPr>
          <p:cNvPr id="8" name="Text 6"/>
          <p:cNvSpPr/>
          <p:nvPr/>
        </p:nvSpPr>
        <p:spPr>
          <a:xfrm>
            <a:off x="4727448" y="1536192"/>
            <a:ext cx="2706624" cy="237744"/>
          </a:xfrm>
          <a:prstGeom prst="rect">
            <a:avLst/>
          </a:prstGeom>
          <a:noFill/>
          <a:ln/>
        </p:spPr>
        <p:txBody>
          <a:bodyPr wrap="square" lIns="0" tIns="0" rIns="0" bIns="0" rtlCol="0" anchor="ctr"/>
          <a:lstStyle/>
          <a:p>
            <a:pPr marL="0" indent="0">
              <a:buNone/>
            </a:pPr>
            <a:r>
              <a:rPr lang="en-US" sz="1500" b="1" dirty="0">
                <a:solidFill>
                  <a:srgbClr val="B95200"/>
                </a:solidFill>
                <a:latin typeface="Aptos Display" pitchFamily="34" charset="0"/>
                <a:ea typeface="Aptos Display" pitchFamily="34" charset="-122"/>
                <a:cs typeface="Aptos Display" pitchFamily="34" charset="-120"/>
              </a:rPr>
              <a:t>Social environment</a:t>
            </a:r>
            <a:endParaRPr lang="en-US" sz="1500" dirty="0"/>
          </a:p>
        </p:txBody>
      </p:sp>
      <p:sp>
        <p:nvSpPr>
          <p:cNvPr id="9" name="Text 7"/>
          <p:cNvSpPr/>
          <p:nvPr/>
        </p:nvSpPr>
        <p:spPr>
          <a:xfrm>
            <a:off x="4727448" y="1938528"/>
            <a:ext cx="2706624" cy="126187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loneliness and bereavement</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ageism and low expectations</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poverty, housing and transport</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digital exclusion</a:t>
            </a:r>
            <a:endParaRPr lang="en-US" sz="1210" dirty="0"/>
          </a:p>
        </p:txBody>
      </p:sp>
      <p:sp>
        <p:nvSpPr>
          <p:cNvPr id="10" name="Shape 8"/>
          <p:cNvSpPr/>
          <p:nvPr/>
        </p:nvSpPr>
        <p:spPr>
          <a:xfrm>
            <a:off x="8366760" y="1353312"/>
            <a:ext cx="3108960" cy="2011680"/>
          </a:xfrm>
          <a:prstGeom prst="roundRect">
            <a:avLst>
              <a:gd name="adj" fmla="val 3636"/>
            </a:avLst>
          </a:prstGeom>
          <a:solidFill>
            <a:srgbClr val="F6F1E8"/>
          </a:solidFill>
          <a:ln w="12700">
            <a:solidFill>
              <a:srgbClr val="F6F1E8">
                <a:alpha val="0"/>
              </a:srgbClr>
            </a:solidFill>
            <a:prstDash val="solid"/>
          </a:ln>
        </p:spPr>
        <p:txBody>
          <a:bodyPr/>
          <a:lstStyle/>
          <a:p>
            <a:endParaRPr lang="en-GB"/>
          </a:p>
        </p:txBody>
      </p:sp>
      <p:sp>
        <p:nvSpPr>
          <p:cNvPr id="11" name="Text 9"/>
          <p:cNvSpPr/>
          <p:nvPr/>
        </p:nvSpPr>
        <p:spPr>
          <a:xfrm>
            <a:off x="8567928" y="1536192"/>
            <a:ext cx="270662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System pressures</a:t>
            </a:r>
            <a:endParaRPr lang="en-US" sz="1500" dirty="0"/>
          </a:p>
        </p:txBody>
      </p:sp>
      <p:sp>
        <p:nvSpPr>
          <p:cNvPr id="12" name="Text 10"/>
          <p:cNvSpPr/>
          <p:nvPr/>
        </p:nvSpPr>
        <p:spPr>
          <a:xfrm>
            <a:off x="8567928" y="1938528"/>
            <a:ext cx="2706624" cy="126187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care eligibility thresholds</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workforce vacancies and turnover</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fragmented NHS/social care</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poor support for unpaid carers</a:t>
            </a:r>
            <a:endParaRPr lang="en-US" sz="1210" dirty="0"/>
          </a:p>
        </p:txBody>
      </p:sp>
      <p:sp>
        <p:nvSpPr>
          <p:cNvPr id="13" name="Shape 11"/>
          <p:cNvSpPr/>
          <p:nvPr/>
        </p:nvSpPr>
        <p:spPr>
          <a:xfrm>
            <a:off x="868680" y="4709160"/>
            <a:ext cx="10424160" cy="0"/>
          </a:xfrm>
          <a:prstGeom prst="line">
            <a:avLst/>
          </a:prstGeom>
          <a:noFill/>
          <a:ln w="25400">
            <a:solidFill>
              <a:srgbClr val="7FA083"/>
            </a:solidFill>
            <a:prstDash val="solid"/>
            <a:headEnd type="none"/>
            <a:tailEnd type="triangle"/>
          </a:ln>
        </p:spPr>
        <p:txBody>
          <a:bodyPr/>
          <a:lstStyle/>
          <a:p>
            <a:endParaRPr lang="en-GB"/>
          </a:p>
        </p:txBody>
      </p:sp>
      <p:sp>
        <p:nvSpPr>
          <p:cNvPr id="14" name="Text 12"/>
          <p:cNvSpPr/>
          <p:nvPr/>
        </p:nvSpPr>
        <p:spPr>
          <a:xfrm>
            <a:off x="1051560" y="5074920"/>
            <a:ext cx="10058400" cy="457200"/>
          </a:xfrm>
          <a:prstGeom prst="rect">
            <a:avLst/>
          </a:prstGeom>
          <a:noFill/>
          <a:ln/>
        </p:spPr>
        <p:txBody>
          <a:bodyPr wrap="square" lIns="254" tIns="254" rIns="254" bIns="254" rtlCol="0" anchor="ctr"/>
          <a:lstStyle/>
          <a:p>
            <a:pPr marL="0" indent="0" algn="ctr">
              <a:buNone/>
            </a:pPr>
            <a:r>
              <a:rPr lang="en-US" sz="1350" b="1" dirty="0">
                <a:solidFill>
                  <a:srgbClr val="123747"/>
                </a:solidFill>
              </a:rPr>
              <a:t>Need can escalate when barriers interact: e.g., a fall + delayed home care + poor housing → hospital admission and loss of confidence.</a:t>
            </a:r>
            <a:endParaRPr lang="en-US" sz="1350" dirty="0"/>
          </a:p>
        </p:txBody>
      </p:sp>
      <p:sp>
        <p:nvSpPr>
          <p:cNvPr id="15" name="Text 13"/>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NICE (2016); Institute of Health Equity (2020); Age UK (2024; 2025); Skills for Care (2025); WHO (2021).</a:t>
            </a:r>
            <a:endParaRPr lang="en-US" sz="670" dirty="0"/>
          </a:p>
        </p:txBody>
      </p:sp>
      <p:sp>
        <p:nvSpPr>
          <p:cNvPr id="16" name="Text 14"/>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10</a:t>
            </a:r>
            <a:endParaRPr lang="en-US" sz="750" dirty="0"/>
          </a:p>
        </p:txBody>
      </p:sp>
      <p:pic>
        <p:nvPicPr>
          <p:cNvPr id="21" name="Audio 20">
            <a:hlinkClick r:id="" action="ppaction://media"/>
            <a:extLst>
              <a:ext uri="{FF2B5EF4-FFF2-40B4-BE49-F238E27FC236}">
                <a16:creationId xmlns:a16="http://schemas.microsoft.com/office/drawing/2014/main" id="{64CE69F5-9336-2571-E902-6A23457B25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789"/>
    </mc:Choice>
    <mc:Fallback>
      <p:transition spd="slow" advTm="29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Technological Innovations in Elderly Care</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Technology can enable independence if designed around people, not systems</a:t>
            </a:r>
            <a:endParaRPr lang="en-US" sz="1250" dirty="0"/>
          </a:p>
        </p:txBody>
      </p:sp>
      <p:sp>
        <p:nvSpPr>
          <p:cNvPr id="4" name="Text 2"/>
          <p:cNvSpPr/>
          <p:nvPr/>
        </p:nvSpPr>
        <p:spPr>
          <a:xfrm>
            <a:off x="685800" y="1325880"/>
            <a:ext cx="2011680" cy="256032"/>
          </a:xfrm>
          <a:prstGeom prst="rect">
            <a:avLst/>
          </a:prstGeom>
          <a:noFill/>
          <a:ln/>
        </p:spPr>
        <p:txBody>
          <a:bodyPr wrap="square" lIns="0" tIns="0" rIns="0" bIns="0" rtlCol="0" anchor="ctr"/>
          <a:lstStyle/>
          <a:p>
            <a:pPr marL="0" indent="0">
              <a:buNone/>
            </a:pPr>
            <a:r>
              <a:rPr lang="en-US" sz="1450" b="1" dirty="0">
                <a:solidFill>
                  <a:srgbClr val="0F7D73"/>
                </a:solidFill>
              </a:rPr>
              <a:t>Telecare</a:t>
            </a:r>
            <a:endParaRPr lang="en-US" sz="1450" dirty="0"/>
          </a:p>
        </p:txBody>
      </p:sp>
      <p:sp>
        <p:nvSpPr>
          <p:cNvPr id="5" name="Text 3"/>
          <p:cNvSpPr/>
          <p:nvPr/>
        </p:nvSpPr>
        <p:spPr>
          <a:xfrm>
            <a:off x="2743200" y="1325880"/>
            <a:ext cx="3657600" cy="292608"/>
          </a:xfrm>
          <a:prstGeom prst="rect">
            <a:avLst/>
          </a:prstGeom>
          <a:noFill/>
          <a:ln/>
        </p:spPr>
        <p:txBody>
          <a:bodyPr wrap="square" lIns="0" tIns="0" rIns="0" bIns="0" rtlCol="0" anchor="ctr">
            <a:normAutofit/>
          </a:bodyPr>
          <a:lstStyle/>
          <a:p>
            <a:pPr marL="0" indent="0">
              <a:buNone/>
            </a:pPr>
            <a:r>
              <a:rPr lang="en-US" sz="1150" dirty="0">
                <a:solidFill>
                  <a:srgbClr val="1E2730"/>
                </a:solidFill>
              </a:rPr>
              <a:t>pendants, falls detectors, smoke sensors, 24/7 response</a:t>
            </a:r>
            <a:endParaRPr lang="en-US" sz="1150" dirty="0"/>
          </a:p>
        </p:txBody>
      </p:sp>
      <p:sp>
        <p:nvSpPr>
          <p:cNvPr id="6" name="Text 4"/>
          <p:cNvSpPr/>
          <p:nvPr/>
        </p:nvSpPr>
        <p:spPr>
          <a:xfrm>
            <a:off x="685800" y="2039112"/>
            <a:ext cx="2011680" cy="256032"/>
          </a:xfrm>
          <a:prstGeom prst="rect">
            <a:avLst/>
          </a:prstGeom>
          <a:noFill/>
          <a:ln/>
        </p:spPr>
        <p:txBody>
          <a:bodyPr wrap="square" lIns="0" tIns="0" rIns="0" bIns="0" rtlCol="0" anchor="ctr"/>
          <a:lstStyle/>
          <a:p>
            <a:pPr marL="0" indent="0">
              <a:buNone/>
            </a:pPr>
            <a:r>
              <a:rPr lang="en-US" sz="1450" b="1" dirty="0">
                <a:solidFill>
                  <a:srgbClr val="0F7D73"/>
                </a:solidFill>
              </a:rPr>
              <a:t>Remote monitoring</a:t>
            </a:r>
            <a:endParaRPr lang="en-US" sz="1450" dirty="0"/>
          </a:p>
        </p:txBody>
      </p:sp>
      <p:sp>
        <p:nvSpPr>
          <p:cNvPr id="7" name="Text 5"/>
          <p:cNvSpPr/>
          <p:nvPr/>
        </p:nvSpPr>
        <p:spPr>
          <a:xfrm>
            <a:off x="2743200" y="2039112"/>
            <a:ext cx="3657600" cy="292608"/>
          </a:xfrm>
          <a:prstGeom prst="rect">
            <a:avLst/>
          </a:prstGeom>
          <a:noFill/>
          <a:ln/>
        </p:spPr>
        <p:txBody>
          <a:bodyPr wrap="square" lIns="0" tIns="0" rIns="0" bIns="0" rtlCol="0" anchor="ctr">
            <a:normAutofit/>
          </a:bodyPr>
          <a:lstStyle/>
          <a:p>
            <a:pPr marL="0" indent="0">
              <a:buNone/>
            </a:pPr>
            <a:r>
              <a:rPr lang="en-US" sz="1150" dirty="0">
                <a:solidFill>
                  <a:srgbClr val="1E2730"/>
                </a:solidFill>
              </a:rPr>
              <a:t>vital signs, long-term conditions, virtual ward models</a:t>
            </a:r>
            <a:endParaRPr lang="en-US" sz="1150" dirty="0"/>
          </a:p>
        </p:txBody>
      </p:sp>
      <p:sp>
        <p:nvSpPr>
          <p:cNvPr id="8" name="Text 6"/>
          <p:cNvSpPr/>
          <p:nvPr/>
        </p:nvSpPr>
        <p:spPr>
          <a:xfrm>
            <a:off x="685800" y="2752344"/>
            <a:ext cx="2011680" cy="256032"/>
          </a:xfrm>
          <a:prstGeom prst="rect">
            <a:avLst/>
          </a:prstGeom>
          <a:noFill/>
          <a:ln/>
        </p:spPr>
        <p:txBody>
          <a:bodyPr wrap="square" lIns="0" tIns="0" rIns="0" bIns="0" rtlCol="0" anchor="ctr"/>
          <a:lstStyle/>
          <a:p>
            <a:pPr marL="0" indent="0">
              <a:buNone/>
            </a:pPr>
            <a:r>
              <a:rPr lang="en-US" sz="1450" b="1" dirty="0">
                <a:solidFill>
                  <a:srgbClr val="0F7D73"/>
                </a:solidFill>
              </a:rPr>
              <a:t>Smart home</a:t>
            </a:r>
            <a:endParaRPr lang="en-US" sz="1450" dirty="0"/>
          </a:p>
        </p:txBody>
      </p:sp>
      <p:sp>
        <p:nvSpPr>
          <p:cNvPr id="9" name="Text 7"/>
          <p:cNvSpPr/>
          <p:nvPr/>
        </p:nvSpPr>
        <p:spPr>
          <a:xfrm>
            <a:off x="2743200" y="2752344"/>
            <a:ext cx="3657600" cy="292608"/>
          </a:xfrm>
          <a:prstGeom prst="rect">
            <a:avLst/>
          </a:prstGeom>
          <a:noFill/>
          <a:ln/>
        </p:spPr>
        <p:txBody>
          <a:bodyPr wrap="square" lIns="0" tIns="0" rIns="0" bIns="0" rtlCol="0" anchor="ctr">
            <a:normAutofit/>
          </a:bodyPr>
          <a:lstStyle/>
          <a:p>
            <a:pPr marL="0" indent="0">
              <a:buNone/>
            </a:pPr>
            <a:r>
              <a:rPr lang="en-US" sz="1150" dirty="0">
                <a:solidFill>
                  <a:srgbClr val="1E2730"/>
                </a:solidFill>
              </a:rPr>
              <a:t>voice assistants, door sensors, lighting, heating controls</a:t>
            </a:r>
            <a:endParaRPr lang="en-US" sz="1150" dirty="0"/>
          </a:p>
        </p:txBody>
      </p:sp>
      <p:sp>
        <p:nvSpPr>
          <p:cNvPr id="10" name="Text 8"/>
          <p:cNvSpPr/>
          <p:nvPr/>
        </p:nvSpPr>
        <p:spPr>
          <a:xfrm>
            <a:off x="685800" y="3465576"/>
            <a:ext cx="2011680" cy="256032"/>
          </a:xfrm>
          <a:prstGeom prst="rect">
            <a:avLst/>
          </a:prstGeom>
          <a:noFill/>
          <a:ln/>
        </p:spPr>
        <p:txBody>
          <a:bodyPr wrap="square" lIns="0" tIns="0" rIns="0" bIns="0" rtlCol="0" anchor="ctr"/>
          <a:lstStyle/>
          <a:p>
            <a:pPr marL="0" indent="0">
              <a:buNone/>
            </a:pPr>
            <a:r>
              <a:rPr lang="en-US" sz="1450" b="1" dirty="0">
                <a:solidFill>
                  <a:srgbClr val="0F7D73"/>
                </a:solidFill>
              </a:rPr>
              <a:t>Dementia technology</a:t>
            </a:r>
            <a:endParaRPr lang="en-US" sz="1450" dirty="0"/>
          </a:p>
        </p:txBody>
      </p:sp>
      <p:sp>
        <p:nvSpPr>
          <p:cNvPr id="11" name="Text 9"/>
          <p:cNvSpPr/>
          <p:nvPr/>
        </p:nvSpPr>
        <p:spPr>
          <a:xfrm>
            <a:off x="2743200" y="3465576"/>
            <a:ext cx="3657600" cy="292608"/>
          </a:xfrm>
          <a:prstGeom prst="rect">
            <a:avLst/>
          </a:prstGeom>
          <a:noFill/>
          <a:ln/>
        </p:spPr>
        <p:txBody>
          <a:bodyPr wrap="square" lIns="0" tIns="0" rIns="0" bIns="0" rtlCol="0" anchor="ctr">
            <a:normAutofit fontScale="92500" lnSpcReduction="20000"/>
          </a:bodyPr>
          <a:lstStyle/>
          <a:p>
            <a:pPr marL="0" indent="0">
              <a:buNone/>
            </a:pPr>
            <a:r>
              <a:rPr lang="en-US" sz="1150" dirty="0">
                <a:solidFill>
                  <a:srgbClr val="1E2730"/>
                </a:solidFill>
              </a:rPr>
              <a:t>GPS, medication prompts, orientation aids, reminiscence tools</a:t>
            </a:r>
            <a:endParaRPr lang="en-US" sz="1150" dirty="0"/>
          </a:p>
        </p:txBody>
      </p:sp>
      <p:sp>
        <p:nvSpPr>
          <p:cNvPr id="12" name="Text 10"/>
          <p:cNvSpPr/>
          <p:nvPr/>
        </p:nvSpPr>
        <p:spPr>
          <a:xfrm>
            <a:off x="685800" y="4178808"/>
            <a:ext cx="2011680" cy="256032"/>
          </a:xfrm>
          <a:prstGeom prst="rect">
            <a:avLst/>
          </a:prstGeom>
          <a:noFill/>
          <a:ln/>
        </p:spPr>
        <p:txBody>
          <a:bodyPr wrap="square" lIns="0" tIns="0" rIns="0" bIns="0" rtlCol="0" anchor="ctr"/>
          <a:lstStyle/>
          <a:p>
            <a:pPr marL="0" indent="0">
              <a:buNone/>
            </a:pPr>
            <a:r>
              <a:rPr lang="en-US" sz="1450" b="1" dirty="0">
                <a:solidFill>
                  <a:srgbClr val="0F7D73"/>
                </a:solidFill>
              </a:rPr>
              <a:t>AI and robotics</a:t>
            </a:r>
            <a:endParaRPr lang="en-US" sz="1450" dirty="0"/>
          </a:p>
        </p:txBody>
      </p:sp>
      <p:sp>
        <p:nvSpPr>
          <p:cNvPr id="13" name="Text 11"/>
          <p:cNvSpPr/>
          <p:nvPr/>
        </p:nvSpPr>
        <p:spPr>
          <a:xfrm>
            <a:off x="2743200" y="4178808"/>
            <a:ext cx="3657600" cy="292608"/>
          </a:xfrm>
          <a:prstGeom prst="rect">
            <a:avLst/>
          </a:prstGeom>
          <a:noFill/>
          <a:ln/>
        </p:spPr>
        <p:txBody>
          <a:bodyPr wrap="square" lIns="0" tIns="0" rIns="0" bIns="0" rtlCol="0" anchor="ctr">
            <a:normAutofit fontScale="92500" lnSpcReduction="20000"/>
          </a:bodyPr>
          <a:lstStyle/>
          <a:p>
            <a:pPr marL="0" indent="0">
              <a:buNone/>
            </a:pPr>
            <a:r>
              <a:rPr lang="en-US" sz="1150" dirty="0">
                <a:solidFill>
                  <a:srgbClr val="1E2730"/>
                </a:solidFill>
              </a:rPr>
              <a:t>risk prediction, admin support, companionship/assistive robots</a:t>
            </a:r>
            <a:endParaRPr lang="en-US" sz="1150" dirty="0"/>
          </a:p>
        </p:txBody>
      </p:sp>
      <p:pic>
        <p:nvPicPr>
          <p:cNvPr id="14" name="Image 0" descr="/mnt/data/older_tablet_ageuk.jpg"/>
          <p:cNvPicPr>
            <a:picLocks noChangeAspect="1"/>
          </p:cNvPicPr>
          <p:nvPr/>
        </p:nvPicPr>
        <p:blipFill>
          <a:blip r:embed="rId5"/>
          <a:srcRect t="1942" b="1942"/>
          <a:stretch/>
        </p:blipFill>
        <p:spPr>
          <a:xfrm>
            <a:off x="6812280" y="1261872"/>
            <a:ext cx="4709160" cy="3017520"/>
          </a:xfrm>
          <a:prstGeom prst="rect">
            <a:avLst/>
          </a:prstGeom>
        </p:spPr>
      </p:pic>
      <p:sp>
        <p:nvSpPr>
          <p:cNvPr id="15" name="Shape 12"/>
          <p:cNvSpPr/>
          <p:nvPr/>
        </p:nvSpPr>
        <p:spPr>
          <a:xfrm>
            <a:off x="6858000" y="4663440"/>
            <a:ext cx="4526280" cy="658368"/>
          </a:xfrm>
          <a:prstGeom prst="roundRect">
            <a:avLst>
              <a:gd name="adj" fmla="val 11111"/>
            </a:avLst>
          </a:prstGeom>
          <a:solidFill>
            <a:srgbClr val="D9EEE6"/>
          </a:solidFill>
          <a:ln w="12700">
            <a:solidFill>
              <a:srgbClr val="D9EEE6">
                <a:alpha val="0"/>
              </a:srgbClr>
            </a:solidFill>
            <a:prstDash val="solid"/>
          </a:ln>
        </p:spPr>
        <p:txBody>
          <a:bodyPr/>
          <a:lstStyle/>
          <a:p>
            <a:endParaRPr lang="en-GB"/>
          </a:p>
        </p:txBody>
      </p:sp>
      <p:sp>
        <p:nvSpPr>
          <p:cNvPr id="16" name="Text 13"/>
          <p:cNvSpPr/>
          <p:nvPr/>
        </p:nvSpPr>
        <p:spPr>
          <a:xfrm>
            <a:off x="7004304" y="4773168"/>
            <a:ext cx="4233672" cy="475488"/>
          </a:xfrm>
          <a:prstGeom prst="rect">
            <a:avLst/>
          </a:prstGeom>
          <a:noFill/>
          <a:ln/>
        </p:spPr>
        <p:txBody>
          <a:bodyPr wrap="square" lIns="0" tIns="0" rIns="0" bIns="0" rtlCol="0" anchor="ctr">
            <a:normAutofit/>
          </a:bodyPr>
          <a:lstStyle/>
          <a:p>
            <a:pPr marL="0" indent="0">
              <a:buNone/>
            </a:pPr>
            <a:r>
              <a:rPr lang="en-US" sz="1320" b="1" dirty="0">
                <a:solidFill>
                  <a:srgbClr val="123747"/>
                </a:solidFill>
                <a:latin typeface="Aptos" pitchFamily="34" charset="0"/>
                <a:ea typeface="Aptos" pitchFamily="34" charset="-122"/>
                <a:cs typeface="Aptos" pitchFamily="34" charset="-120"/>
              </a:rPr>
              <a:t>Best use: technology should augment human care, not replace relational support.</a:t>
            </a:r>
            <a:endParaRPr lang="en-US" sz="1320" dirty="0"/>
          </a:p>
        </p:txBody>
      </p:sp>
      <p:sp>
        <p:nvSpPr>
          <p:cNvPr id="17" name="Text 14"/>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Gibson et al. (2025); Kirakalaprathapan and Oremus (2022); NHS England (2019). Image: Age UK Westminster (2025).</a:t>
            </a:r>
            <a:endParaRPr lang="en-US" sz="670" dirty="0"/>
          </a:p>
        </p:txBody>
      </p:sp>
      <p:sp>
        <p:nvSpPr>
          <p:cNvPr id="18" name="Text 15"/>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11</a:t>
            </a:r>
            <a:endParaRPr lang="en-US" sz="750" dirty="0"/>
          </a:p>
        </p:txBody>
      </p:sp>
      <p:pic>
        <p:nvPicPr>
          <p:cNvPr id="23" name="Audio 22">
            <a:hlinkClick r:id="" action="ppaction://media"/>
            <a:extLst>
              <a:ext uri="{FF2B5EF4-FFF2-40B4-BE49-F238E27FC236}">
                <a16:creationId xmlns:a16="http://schemas.microsoft.com/office/drawing/2014/main" id="{78293FA2-BFA3-1ED2-3517-37A4479A77B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6586"/>
    </mc:Choice>
    <mc:Fallback>
      <p:transition spd="slow" advTm="26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Technological Innovations in Elderly Care</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Critical evaluation: benefit depends on access, consent, ethics, evidence and support</a:t>
            </a:r>
            <a:endParaRPr lang="en-US" sz="1250" dirty="0"/>
          </a:p>
        </p:txBody>
      </p:sp>
      <p:sp>
        <p:nvSpPr>
          <p:cNvPr id="4" name="Text 2"/>
          <p:cNvSpPr/>
          <p:nvPr/>
        </p:nvSpPr>
        <p:spPr>
          <a:xfrm>
            <a:off x="786384" y="1298448"/>
            <a:ext cx="3108960" cy="329184"/>
          </a:xfrm>
          <a:prstGeom prst="rect">
            <a:avLst/>
          </a:prstGeom>
          <a:noFill/>
          <a:ln/>
        </p:spPr>
        <p:txBody>
          <a:bodyPr wrap="square" lIns="0" tIns="0" rIns="0" bIns="0" rtlCol="0" anchor="ctr"/>
          <a:lstStyle/>
          <a:p>
            <a:pPr marL="0" indent="0">
              <a:buNone/>
            </a:pPr>
            <a:r>
              <a:rPr lang="en-US" sz="1800" b="1" dirty="0">
                <a:solidFill>
                  <a:srgbClr val="0F7D73"/>
                </a:solidFill>
              </a:rPr>
              <a:t>Potential benefits</a:t>
            </a:r>
            <a:endParaRPr lang="en-US" sz="1800" dirty="0"/>
          </a:p>
        </p:txBody>
      </p:sp>
      <p:sp>
        <p:nvSpPr>
          <p:cNvPr id="5" name="Text 3"/>
          <p:cNvSpPr/>
          <p:nvPr/>
        </p:nvSpPr>
        <p:spPr>
          <a:xfrm>
            <a:off x="868680" y="1828800"/>
            <a:ext cx="4572000" cy="1371600"/>
          </a:xfrm>
          <a:prstGeom prst="rect">
            <a:avLst/>
          </a:prstGeom>
          <a:noFill/>
          <a:ln/>
        </p:spPr>
        <p:txBody>
          <a:bodyPr wrap="square" lIns="0" tIns="0" rIns="0" bIns="0" rtlCol="0" anchor="ctr"/>
          <a:lstStyle/>
          <a:p>
            <a:pPr marL="0" indent="0">
              <a:buNone/>
            </a:pPr>
            <a:r>
              <a:rPr lang="en-US" sz="1350" dirty="0">
                <a:solidFill>
                  <a:srgbClr val="1E2730"/>
                </a:solidFill>
              </a:rPr>
              <a:t>earlier detection of deterioration</a:t>
            </a:r>
            <a:endParaRPr lang="en-US" sz="1350" dirty="0"/>
          </a:p>
          <a:p>
            <a:pPr marL="0" indent="0">
              <a:buNone/>
            </a:pPr>
            <a:r>
              <a:rPr lang="en-US" sz="1350" dirty="0">
                <a:solidFill>
                  <a:srgbClr val="1E2730"/>
                </a:solidFill>
              </a:rPr>
              <a:t>confidence for people living alone</a:t>
            </a:r>
            <a:endParaRPr lang="en-US" sz="1350" dirty="0"/>
          </a:p>
          <a:p>
            <a:pPr marL="0" indent="0">
              <a:buNone/>
            </a:pPr>
            <a:r>
              <a:rPr lang="en-US" sz="1350" dirty="0">
                <a:solidFill>
                  <a:srgbClr val="1E2730"/>
                </a:solidFill>
              </a:rPr>
              <a:t>support for carers and staff</a:t>
            </a:r>
            <a:endParaRPr lang="en-US" sz="1350" dirty="0"/>
          </a:p>
          <a:p>
            <a:pPr marL="0" indent="0">
              <a:buNone/>
            </a:pPr>
            <a:r>
              <a:rPr lang="en-US" sz="1350" dirty="0">
                <a:solidFill>
                  <a:srgbClr val="1E2730"/>
                </a:solidFill>
              </a:rPr>
              <a:t>more flexible care and self-management</a:t>
            </a:r>
            <a:endParaRPr lang="en-US" sz="1350" dirty="0"/>
          </a:p>
          <a:p>
            <a:pPr marL="0" indent="0">
              <a:buNone/>
            </a:pPr>
            <a:r>
              <a:rPr lang="en-US" sz="1350" dirty="0">
                <a:solidFill>
                  <a:srgbClr val="1E2730"/>
                </a:solidFill>
              </a:rPr>
              <a:t>potential reduction in avoidable admissions</a:t>
            </a:r>
            <a:endParaRPr lang="en-US" sz="1350" dirty="0"/>
          </a:p>
        </p:txBody>
      </p:sp>
      <p:sp>
        <p:nvSpPr>
          <p:cNvPr id="6" name="Shape 4"/>
          <p:cNvSpPr/>
          <p:nvPr/>
        </p:nvSpPr>
        <p:spPr>
          <a:xfrm>
            <a:off x="6080760" y="1325880"/>
            <a:ext cx="0" cy="3246120"/>
          </a:xfrm>
          <a:prstGeom prst="line">
            <a:avLst/>
          </a:prstGeom>
          <a:noFill/>
          <a:ln w="16510">
            <a:solidFill>
              <a:srgbClr val="D9DFDF"/>
            </a:solidFill>
            <a:prstDash val="solid"/>
          </a:ln>
        </p:spPr>
        <p:txBody>
          <a:bodyPr/>
          <a:lstStyle/>
          <a:p>
            <a:endParaRPr lang="en-GB"/>
          </a:p>
        </p:txBody>
      </p:sp>
      <p:sp>
        <p:nvSpPr>
          <p:cNvPr id="7" name="Text 5"/>
          <p:cNvSpPr/>
          <p:nvPr/>
        </p:nvSpPr>
        <p:spPr>
          <a:xfrm>
            <a:off x="6583680" y="1298448"/>
            <a:ext cx="3108960" cy="329184"/>
          </a:xfrm>
          <a:prstGeom prst="rect">
            <a:avLst/>
          </a:prstGeom>
          <a:noFill/>
          <a:ln/>
        </p:spPr>
        <p:txBody>
          <a:bodyPr wrap="square" lIns="0" tIns="0" rIns="0" bIns="0" rtlCol="0" anchor="ctr"/>
          <a:lstStyle/>
          <a:p>
            <a:pPr marL="0" indent="0">
              <a:buNone/>
            </a:pPr>
            <a:r>
              <a:rPr lang="en-US" sz="1800" b="1" dirty="0">
                <a:solidFill>
                  <a:srgbClr val="B95200"/>
                </a:solidFill>
              </a:rPr>
              <a:t>Risks and limitations</a:t>
            </a:r>
            <a:endParaRPr lang="en-US" sz="1800" dirty="0"/>
          </a:p>
        </p:txBody>
      </p:sp>
      <p:sp>
        <p:nvSpPr>
          <p:cNvPr id="8" name="Text 6"/>
          <p:cNvSpPr/>
          <p:nvPr/>
        </p:nvSpPr>
        <p:spPr>
          <a:xfrm>
            <a:off x="6675120" y="1828800"/>
            <a:ext cx="4572000" cy="1371600"/>
          </a:xfrm>
          <a:prstGeom prst="rect">
            <a:avLst/>
          </a:prstGeom>
          <a:noFill/>
          <a:ln/>
        </p:spPr>
        <p:txBody>
          <a:bodyPr wrap="square" lIns="0" tIns="0" rIns="0" bIns="0" rtlCol="0" anchor="ctr"/>
          <a:lstStyle/>
          <a:p>
            <a:pPr marL="0" indent="0">
              <a:buNone/>
            </a:pPr>
            <a:r>
              <a:rPr lang="en-US" sz="1350" dirty="0">
                <a:solidFill>
                  <a:srgbClr val="1E2730"/>
                </a:solidFill>
              </a:rPr>
              <a:t>digital exclusion and low confidence</a:t>
            </a:r>
            <a:endParaRPr lang="en-US" sz="1350" dirty="0"/>
          </a:p>
          <a:p>
            <a:pPr marL="0" indent="0">
              <a:buNone/>
            </a:pPr>
            <a:r>
              <a:rPr lang="en-US" sz="1350" dirty="0">
                <a:solidFill>
                  <a:srgbClr val="1E2730"/>
                </a:solidFill>
              </a:rPr>
              <a:t>privacy, surveillance and consent concerns</a:t>
            </a:r>
            <a:endParaRPr lang="en-US" sz="1350" dirty="0"/>
          </a:p>
          <a:p>
            <a:pPr marL="0" indent="0">
              <a:buNone/>
            </a:pPr>
            <a:r>
              <a:rPr lang="en-US" sz="1350" dirty="0">
                <a:solidFill>
                  <a:srgbClr val="1E2730"/>
                </a:solidFill>
              </a:rPr>
              <a:t>false reassurance or alarm fatigue</a:t>
            </a:r>
            <a:endParaRPr lang="en-US" sz="1350" dirty="0"/>
          </a:p>
          <a:p>
            <a:pPr marL="0" indent="0">
              <a:buNone/>
            </a:pPr>
            <a:r>
              <a:rPr lang="en-US" sz="1350" dirty="0">
                <a:solidFill>
                  <a:srgbClr val="1E2730"/>
                </a:solidFill>
              </a:rPr>
              <a:t>costs shifted to individuals/families</a:t>
            </a:r>
            <a:endParaRPr lang="en-US" sz="1350" dirty="0"/>
          </a:p>
          <a:p>
            <a:pPr marL="0" indent="0">
              <a:buNone/>
            </a:pPr>
            <a:r>
              <a:rPr lang="en-US" sz="1350" dirty="0">
                <a:solidFill>
                  <a:srgbClr val="1E2730"/>
                </a:solidFill>
              </a:rPr>
              <a:t>risk of replacing human contact</a:t>
            </a:r>
            <a:endParaRPr lang="en-US" sz="1350" dirty="0"/>
          </a:p>
        </p:txBody>
      </p:sp>
      <p:sp>
        <p:nvSpPr>
          <p:cNvPr id="9" name="Shape 7"/>
          <p:cNvSpPr/>
          <p:nvPr/>
        </p:nvSpPr>
        <p:spPr>
          <a:xfrm>
            <a:off x="1234440" y="5257800"/>
            <a:ext cx="9966960" cy="694944"/>
          </a:xfrm>
          <a:prstGeom prst="roundRect">
            <a:avLst>
              <a:gd name="adj" fmla="val 10526"/>
            </a:avLst>
          </a:prstGeom>
          <a:solidFill>
            <a:srgbClr val="FFFFFF"/>
          </a:solidFill>
          <a:ln w="12700">
            <a:solidFill>
              <a:srgbClr val="FFFFFF">
                <a:alpha val="0"/>
              </a:srgbClr>
            </a:solidFill>
            <a:prstDash val="solid"/>
          </a:ln>
        </p:spPr>
        <p:txBody>
          <a:bodyPr/>
          <a:lstStyle/>
          <a:p>
            <a:endParaRPr lang="en-GB"/>
          </a:p>
        </p:txBody>
      </p:sp>
      <p:sp>
        <p:nvSpPr>
          <p:cNvPr id="10" name="Text 8"/>
          <p:cNvSpPr/>
          <p:nvPr/>
        </p:nvSpPr>
        <p:spPr>
          <a:xfrm>
            <a:off x="1380744" y="5367528"/>
            <a:ext cx="9674352" cy="512064"/>
          </a:xfrm>
          <a:prstGeom prst="rect">
            <a:avLst/>
          </a:prstGeom>
          <a:noFill/>
          <a:ln/>
        </p:spPr>
        <p:txBody>
          <a:bodyPr wrap="square" lIns="0" tIns="0" rIns="0" bIns="0" rtlCol="0" anchor="ctr">
            <a:normAutofit/>
          </a:bodyPr>
          <a:lstStyle/>
          <a:p>
            <a:pPr marL="0" indent="0">
              <a:buNone/>
            </a:pPr>
            <a:r>
              <a:rPr lang="en-US" sz="1350" b="1" dirty="0">
                <a:solidFill>
                  <a:srgbClr val="C62828"/>
                </a:solidFill>
                <a:latin typeface="Aptos" pitchFamily="34" charset="0"/>
                <a:ea typeface="Aptos" pitchFamily="34" charset="-122"/>
                <a:cs typeface="Aptos" pitchFamily="34" charset="-120"/>
              </a:rPr>
              <a:t>Equity warning: digital-first services may widen inequality unless non-digital access, training and devices are built in.</a:t>
            </a:r>
            <a:endParaRPr lang="en-US" sz="1350" dirty="0"/>
          </a:p>
        </p:txBody>
      </p:sp>
      <p:sp>
        <p:nvSpPr>
          <p:cNvPr id="11" name="Text 9"/>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Age UK (2025); Gibson et al. (2025); Good Things Foundation (2021); Equality Act 2010.</a:t>
            </a:r>
            <a:endParaRPr lang="en-US" sz="670" dirty="0"/>
          </a:p>
        </p:txBody>
      </p:sp>
      <p:sp>
        <p:nvSpPr>
          <p:cNvPr id="12" name="Text 10"/>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12</a:t>
            </a:r>
            <a:endParaRPr lang="en-US" sz="750" dirty="0"/>
          </a:p>
        </p:txBody>
      </p:sp>
      <p:pic>
        <p:nvPicPr>
          <p:cNvPr id="33" name="Audio 32">
            <a:hlinkClick r:id="" action="ppaction://media"/>
            <a:extLst>
              <a:ext uri="{FF2B5EF4-FFF2-40B4-BE49-F238E27FC236}">
                <a16:creationId xmlns:a16="http://schemas.microsoft.com/office/drawing/2014/main" id="{8F26FD6A-1F90-BF8A-C18D-7BAD34A3CF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298"/>
    </mc:Choice>
    <mc:Fallback>
      <p:transition spd="slow" advTm="25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Case Studies and Real-World Application</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Case Study 1: digital inclusion as empowerment</a:t>
            </a:r>
            <a:endParaRPr lang="en-US" sz="1250" dirty="0"/>
          </a:p>
        </p:txBody>
      </p:sp>
      <p:sp>
        <p:nvSpPr>
          <p:cNvPr id="4" name="Text 2"/>
          <p:cNvSpPr/>
          <p:nvPr/>
        </p:nvSpPr>
        <p:spPr>
          <a:xfrm>
            <a:off x="786384" y="1325880"/>
            <a:ext cx="2011680" cy="274320"/>
          </a:xfrm>
          <a:prstGeom prst="rect">
            <a:avLst/>
          </a:prstGeom>
          <a:noFill/>
          <a:ln/>
        </p:spPr>
        <p:txBody>
          <a:bodyPr wrap="square" lIns="0" tIns="0" rIns="0" bIns="0" rtlCol="0" anchor="ctr"/>
          <a:lstStyle/>
          <a:p>
            <a:pPr marL="0" indent="0">
              <a:buNone/>
            </a:pPr>
            <a:r>
              <a:rPr lang="en-US" sz="1800" b="1" dirty="0">
                <a:solidFill>
                  <a:srgbClr val="0F7D73"/>
                </a:solidFill>
              </a:rPr>
              <a:t>Example</a:t>
            </a:r>
            <a:endParaRPr lang="en-US" sz="1800" dirty="0"/>
          </a:p>
        </p:txBody>
      </p:sp>
      <p:sp>
        <p:nvSpPr>
          <p:cNvPr id="5" name="Text 3"/>
          <p:cNvSpPr/>
          <p:nvPr/>
        </p:nvSpPr>
        <p:spPr>
          <a:xfrm>
            <a:off x="786384" y="1920240"/>
            <a:ext cx="5303520" cy="685800"/>
          </a:xfrm>
          <a:prstGeom prst="rect">
            <a:avLst/>
          </a:prstGeom>
          <a:noFill/>
          <a:ln/>
        </p:spPr>
        <p:txBody>
          <a:bodyPr wrap="square" lIns="0" tIns="0" rIns="0" bIns="0" rtlCol="0" anchor="ctr">
            <a:normAutofit/>
          </a:bodyPr>
          <a:lstStyle/>
          <a:p>
            <a:pPr marL="0" indent="0">
              <a:buNone/>
            </a:pPr>
            <a:r>
              <a:rPr lang="en-US" sz="1350" dirty="0">
                <a:solidFill>
                  <a:srgbClr val="1E2730"/>
                </a:solidFill>
              </a:rPr>
              <a:t>Age UK and local community programmes support older people to build confidence with everyday online tasks: staying safe online, accessing services, and keeping in touch.</a:t>
            </a:r>
            <a:endParaRPr lang="en-US" sz="1350" dirty="0"/>
          </a:p>
        </p:txBody>
      </p:sp>
      <p:sp>
        <p:nvSpPr>
          <p:cNvPr id="6" name="Text 4"/>
          <p:cNvSpPr/>
          <p:nvPr/>
        </p:nvSpPr>
        <p:spPr>
          <a:xfrm>
            <a:off x="786384" y="3246120"/>
            <a:ext cx="2377440" cy="274320"/>
          </a:xfrm>
          <a:prstGeom prst="rect">
            <a:avLst/>
          </a:prstGeom>
          <a:noFill/>
          <a:ln/>
        </p:spPr>
        <p:txBody>
          <a:bodyPr wrap="square" lIns="0" tIns="0" rIns="0" bIns="0" rtlCol="0" anchor="ctr"/>
          <a:lstStyle/>
          <a:p>
            <a:pPr marL="0" indent="0">
              <a:buNone/>
            </a:pPr>
            <a:r>
              <a:rPr lang="en-US" sz="1800" b="1" dirty="0">
                <a:solidFill>
                  <a:srgbClr val="0F7D73"/>
                </a:solidFill>
              </a:rPr>
              <a:t>What it shows</a:t>
            </a:r>
            <a:endParaRPr lang="en-US" sz="1800" dirty="0"/>
          </a:p>
        </p:txBody>
      </p:sp>
      <p:sp>
        <p:nvSpPr>
          <p:cNvPr id="7" name="Text 5"/>
          <p:cNvSpPr/>
          <p:nvPr/>
        </p:nvSpPr>
        <p:spPr>
          <a:xfrm>
            <a:off x="877824" y="3749040"/>
            <a:ext cx="5303520" cy="914400"/>
          </a:xfrm>
          <a:prstGeom prst="rect">
            <a:avLst/>
          </a:prstGeom>
          <a:noFill/>
          <a:ln/>
        </p:spPr>
        <p:txBody>
          <a:bodyPr wrap="square" lIns="0" tIns="0" rIns="0" bIns="0" rtlCol="0" anchor="ctr">
            <a:normAutofit/>
          </a:bodyPr>
          <a:lstStyle/>
          <a:p>
            <a:pPr marL="0" indent="0">
              <a:buNone/>
            </a:pPr>
            <a:r>
              <a:rPr lang="en-US" sz="1280" dirty="0">
                <a:solidFill>
                  <a:srgbClr val="1E2730"/>
                </a:solidFill>
              </a:rPr>
              <a:t>digital confidence is linked to social connection and access to services</a:t>
            </a:r>
            <a:endParaRPr lang="en-US" sz="1280" dirty="0"/>
          </a:p>
          <a:p>
            <a:pPr marL="0" indent="0">
              <a:buNone/>
            </a:pPr>
            <a:r>
              <a:rPr lang="en-US" sz="1280" dirty="0">
                <a:solidFill>
                  <a:srgbClr val="1E2730"/>
                </a:solidFill>
              </a:rPr>
              <a:t>older people need trusted, patient support not one-off instructions</a:t>
            </a:r>
            <a:endParaRPr lang="en-US" sz="1280" dirty="0"/>
          </a:p>
          <a:p>
            <a:pPr marL="0" indent="0">
              <a:buNone/>
            </a:pPr>
            <a:r>
              <a:rPr lang="en-US" sz="1280" dirty="0">
                <a:solidFill>
                  <a:srgbClr val="1E2730"/>
                </a:solidFill>
              </a:rPr>
              <a:t>hybrid access remains essential to avoid excluding non-users</a:t>
            </a:r>
            <a:endParaRPr lang="en-US" sz="1280" dirty="0"/>
          </a:p>
        </p:txBody>
      </p:sp>
      <p:sp>
        <p:nvSpPr>
          <p:cNvPr id="8" name="Shape 6"/>
          <p:cNvSpPr/>
          <p:nvPr/>
        </p:nvSpPr>
        <p:spPr>
          <a:xfrm>
            <a:off x="6629400" y="1463040"/>
            <a:ext cx="4343400" cy="3429000"/>
          </a:xfrm>
          <a:prstGeom prst="roundRect">
            <a:avLst>
              <a:gd name="adj" fmla="val 2133"/>
            </a:avLst>
          </a:prstGeom>
          <a:solidFill>
            <a:srgbClr val="D9EEE6"/>
          </a:solidFill>
          <a:ln w="12700">
            <a:solidFill>
              <a:srgbClr val="D9EEE6">
                <a:alpha val="0"/>
              </a:srgbClr>
            </a:solidFill>
            <a:prstDash val="solid"/>
          </a:ln>
        </p:spPr>
        <p:txBody>
          <a:bodyPr/>
          <a:lstStyle/>
          <a:p>
            <a:endParaRPr lang="en-GB"/>
          </a:p>
        </p:txBody>
      </p:sp>
      <p:sp>
        <p:nvSpPr>
          <p:cNvPr id="9" name="Text 7"/>
          <p:cNvSpPr/>
          <p:nvPr/>
        </p:nvSpPr>
        <p:spPr>
          <a:xfrm>
            <a:off x="6830568" y="1645920"/>
            <a:ext cx="394106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Practice link</a:t>
            </a:r>
            <a:endParaRPr lang="en-US" sz="1500" dirty="0"/>
          </a:p>
        </p:txBody>
      </p:sp>
      <p:sp>
        <p:nvSpPr>
          <p:cNvPr id="10" name="Text 8"/>
          <p:cNvSpPr/>
          <p:nvPr/>
        </p:nvSpPr>
        <p:spPr>
          <a:xfrm>
            <a:off x="6830568" y="2048256"/>
            <a:ext cx="3941064" cy="267919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 Care Act: prevention and wellbeing</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NICE: independence, activities and mental wellbeing</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Activity theory: participation and meaningful roles</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Equity: reduce digital exclusion rather than digitise exclusion</a:t>
            </a:r>
            <a:endParaRPr lang="en-US" sz="1210" dirty="0"/>
          </a:p>
        </p:txBody>
      </p:sp>
      <p:sp>
        <p:nvSpPr>
          <p:cNvPr id="11" name="Shape 9"/>
          <p:cNvSpPr/>
          <p:nvPr/>
        </p:nvSpPr>
        <p:spPr>
          <a:xfrm>
            <a:off x="1005840" y="5486400"/>
            <a:ext cx="10058400" cy="566928"/>
          </a:xfrm>
          <a:prstGeom prst="roundRect">
            <a:avLst>
              <a:gd name="adj" fmla="val 12903"/>
            </a:avLst>
          </a:prstGeom>
          <a:solidFill>
            <a:srgbClr val="FCF2E6"/>
          </a:solidFill>
          <a:ln w="12700">
            <a:solidFill>
              <a:srgbClr val="FCF2E6">
                <a:alpha val="0"/>
              </a:srgbClr>
            </a:solidFill>
            <a:prstDash val="solid"/>
          </a:ln>
        </p:spPr>
        <p:txBody>
          <a:bodyPr/>
          <a:lstStyle/>
          <a:p>
            <a:endParaRPr lang="en-GB"/>
          </a:p>
        </p:txBody>
      </p:sp>
      <p:sp>
        <p:nvSpPr>
          <p:cNvPr id="12" name="Text 10"/>
          <p:cNvSpPr/>
          <p:nvPr/>
        </p:nvSpPr>
        <p:spPr>
          <a:xfrm>
            <a:off x="1152144" y="5596128"/>
            <a:ext cx="9765792" cy="384048"/>
          </a:xfrm>
          <a:prstGeom prst="rect">
            <a:avLst/>
          </a:prstGeom>
          <a:noFill/>
          <a:ln/>
        </p:spPr>
        <p:txBody>
          <a:bodyPr wrap="square" lIns="0" tIns="0" rIns="0" bIns="0" rtlCol="0" anchor="ctr">
            <a:normAutofit/>
          </a:bodyPr>
          <a:lstStyle/>
          <a:p>
            <a:pPr marL="0" indent="0">
              <a:buNone/>
            </a:pPr>
            <a:r>
              <a:rPr lang="en-US" sz="1350" b="1" dirty="0">
                <a:solidFill>
                  <a:srgbClr val="B95200"/>
                </a:solidFill>
                <a:latin typeface="Aptos" pitchFamily="34" charset="0"/>
                <a:ea typeface="Aptos" pitchFamily="34" charset="-122"/>
                <a:cs typeface="Aptos" pitchFamily="34" charset="-120"/>
              </a:rPr>
              <a:t>Learning point: the intervention is not “a device”; it is relationship-based skill-building around the device.</a:t>
            </a:r>
            <a:endParaRPr lang="en-US" sz="1350" dirty="0"/>
          </a:p>
        </p:txBody>
      </p:sp>
      <p:sp>
        <p:nvSpPr>
          <p:cNvPr id="13" name="Text 11"/>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Age UK (2025); Good Things Foundation (2021); NICE (2015); Care Act 2014.</a:t>
            </a:r>
            <a:endParaRPr lang="en-US" sz="670" dirty="0"/>
          </a:p>
        </p:txBody>
      </p:sp>
      <p:sp>
        <p:nvSpPr>
          <p:cNvPr id="14" name="Text 12"/>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13</a:t>
            </a:r>
            <a:endParaRPr lang="en-US" sz="750" dirty="0"/>
          </a:p>
        </p:txBody>
      </p:sp>
      <p:pic>
        <p:nvPicPr>
          <p:cNvPr id="19" name="Audio 18">
            <a:hlinkClick r:id="" action="ppaction://media"/>
            <a:extLst>
              <a:ext uri="{FF2B5EF4-FFF2-40B4-BE49-F238E27FC236}">
                <a16:creationId xmlns:a16="http://schemas.microsoft.com/office/drawing/2014/main" id="{6530EED4-4523-1418-6C82-272BA3F03F4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2755"/>
    </mc:Choice>
    <mc:Fallback>
      <p:transition spd="slow" advTm="22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Case Studies and Real-World Application</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Case Study 2: dementia-friendly residential innovation</a:t>
            </a:r>
            <a:endParaRPr lang="en-US" sz="1250" dirty="0"/>
          </a:p>
        </p:txBody>
      </p:sp>
      <p:sp>
        <p:nvSpPr>
          <p:cNvPr id="4" name="Text 2"/>
          <p:cNvSpPr/>
          <p:nvPr/>
        </p:nvSpPr>
        <p:spPr>
          <a:xfrm>
            <a:off x="777240" y="1325880"/>
            <a:ext cx="2011680" cy="274320"/>
          </a:xfrm>
          <a:prstGeom prst="rect">
            <a:avLst/>
          </a:prstGeom>
          <a:noFill/>
          <a:ln/>
        </p:spPr>
        <p:txBody>
          <a:bodyPr wrap="square" lIns="0" tIns="0" rIns="0" bIns="0" rtlCol="0" anchor="ctr"/>
          <a:lstStyle/>
          <a:p>
            <a:pPr marL="0" indent="0">
              <a:buNone/>
            </a:pPr>
            <a:r>
              <a:rPr lang="en-US" sz="1600" b="1" dirty="0">
                <a:solidFill>
                  <a:srgbClr val="0F7D73"/>
                </a:solidFill>
              </a:rPr>
              <a:t>Model</a:t>
            </a:r>
            <a:endParaRPr lang="en-US" sz="1600" dirty="0"/>
          </a:p>
        </p:txBody>
      </p:sp>
      <p:sp>
        <p:nvSpPr>
          <p:cNvPr id="5" name="Text 3"/>
          <p:cNvSpPr/>
          <p:nvPr/>
        </p:nvSpPr>
        <p:spPr>
          <a:xfrm>
            <a:off x="786384" y="1828800"/>
            <a:ext cx="5212080" cy="731520"/>
          </a:xfrm>
          <a:prstGeom prst="rect">
            <a:avLst/>
          </a:prstGeom>
          <a:noFill/>
          <a:ln/>
        </p:spPr>
        <p:txBody>
          <a:bodyPr wrap="square" lIns="0" tIns="0" rIns="0" bIns="0" rtlCol="0" anchor="ctr">
            <a:normAutofit/>
          </a:bodyPr>
          <a:lstStyle/>
          <a:p>
            <a:pPr marL="0" indent="0">
              <a:buNone/>
            </a:pPr>
            <a:r>
              <a:rPr lang="en-US" sz="1350" dirty="0">
                <a:solidFill>
                  <a:srgbClr val="1E2730"/>
                </a:solidFill>
              </a:rPr>
              <a:t>De Hogeweyk in the Netherlands has inspired dementia village models: small household living, familiar routines, safe outdoor space and community-like facilities.</a:t>
            </a:r>
            <a:endParaRPr lang="en-US" sz="1350" dirty="0"/>
          </a:p>
        </p:txBody>
      </p:sp>
      <p:sp>
        <p:nvSpPr>
          <p:cNvPr id="6" name="Text 4"/>
          <p:cNvSpPr/>
          <p:nvPr/>
        </p:nvSpPr>
        <p:spPr>
          <a:xfrm>
            <a:off x="777240" y="2971800"/>
            <a:ext cx="2743200" cy="274320"/>
          </a:xfrm>
          <a:prstGeom prst="rect">
            <a:avLst/>
          </a:prstGeom>
          <a:noFill/>
          <a:ln/>
        </p:spPr>
        <p:txBody>
          <a:bodyPr wrap="square" lIns="0" tIns="0" rIns="0" bIns="0" rtlCol="0" anchor="ctr"/>
          <a:lstStyle/>
          <a:p>
            <a:pPr marL="0" indent="0">
              <a:buNone/>
            </a:pPr>
            <a:r>
              <a:rPr lang="en-US" sz="1600" b="1" dirty="0">
                <a:solidFill>
                  <a:srgbClr val="0F7D73"/>
                </a:solidFill>
              </a:rPr>
              <a:t>Potential strengths</a:t>
            </a:r>
            <a:endParaRPr lang="en-US" sz="1600" dirty="0"/>
          </a:p>
        </p:txBody>
      </p:sp>
      <p:sp>
        <p:nvSpPr>
          <p:cNvPr id="7" name="Text 5"/>
          <p:cNvSpPr/>
          <p:nvPr/>
        </p:nvSpPr>
        <p:spPr>
          <a:xfrm>
            <a:off x="868680" y="3410712"/>
            <a:ext cx="5120640" cy="731520"/>
          </a:xfrm>
          <a:prstGeom prst="rect">
            <a:avLst/>
          </a:prstGeom>
          <a:noFill/>
          <a:ln/>
        </p:spPr>
        <p:txBody>
          <a:bodyPr wrap="square" lIns="0" tIns="0" rIns="0" bIns="0" rtlCol="0" anchor="ctr">
            <a:normAutofit/>
          </a:bodyPr>
          <a:lstStyle/>
          <a:p>
            <a:pPr marL="0" indent="0">
              <a:buNone/>
            </a:pPr>
            <a:r>
              <a:rPr lang="en-US" sz="1250" dirty="0">
                <a:solidFill>
                  <a:srgbClr val="1E2730"/>
                </a:solidFill>
              </a:rPr>
              <a:t>supports autonomy within safe boundaries</a:t>
            </a:r>
            <a:endParaRPr lang="en-US" sz="1250" dirty="0"/>
          </a:p>
          <a:p>
            <a:pPr marL="0" indent="0">
              <a:buNone/>
            </a:pPr>
            <a:r>
              <a:rPr lang="en-US" sz="1250" dirty="0">
                <a:solidFill>
                  <a:srgbClr val="1E2730"/>
                </a:solidFill>
              </a:rPr>
              <a:t>aligns with continuity theory and person-centred dementia care</a:t>
            </a:r>
            <a:endParaRPr lang="en-US" sz="1250" dirty="0"/>
          </a:p>
          <a:p>
            <a:pPr marL="0" indent="0">
              <a:buNone/>
            </a:pPr>
            <a:r>
              <a:rPr lang="en-US" sz="1250" dirty="0">
                <a:solidFill>
                  <a:srgbClr val="1E2730"/>
                </a:solidFill>
              </a:rPr>
              <a:t>environment can reduce distress by improving legibility and familiarity</a:t>
            </a:r>
            <a:endParaRPr lang="en-US" sz="1250" dirty="0"/>
          </a:p>
        </p:txBody>
      </p:sp>
      <p:sp>
        <p:nvSpPr>
          <p:cNvPr id="8" name="Text 6"/>
          <p:cNvSpPr/>
          <p:nvPr/>
        </p:nvSpPr>
        <p:spPr>
          <a:xfrm>
            <a:off x="6629400" y="1325880"/>
            <a:ext cx="2926080" cy="274320"/>
          </a:xfrm>
          <a:prstGeom prst="rect">
            <a:avLst/>
          </a:prstGeom>
          <a:noFill/>
          <a:ln/>
        </p:spPr>
        <p:txBody>
          <a:bodyPr wrap="square" lIns="0" tIns="0" rIns="0" bIns="0" rtlCol="0" anchor="ctr"/>
          <a:lstStyle/>
          <a:p>
            <a:pPr marL="0" indent="0">
              <a:buNone/>
            </a:pPr>
            <a:r>
              <a:rPr lang="en-US" sz="1600" b="1" dirty="0">
                <a:solidFill>
                  <a:srgbClr val="B95200"/>
                </a:solidFill>
              </a:rPr>
              <a:t>Critical limitations</a:t>
            </a:r>
            <a:endParaRPr lang="en-US" sz="1600" dirty="0"/>
          </a:p>
        </p:txBody>
      </p:sp>
      <p:sp>
        <p:nvSpPr>
          <p:cNvPr id="9" name="Text 7"/>
          <p:cNvSpPr/>
          <p:nvPr/>
        </p:nvSpPr>
        <p:spPr>
          <a:xfrm>
            <a:off x="6720840" y="1783080"/>
            <a:ext cx="4754880" cy="1143000"/>
          </a:xfrm>
          <a:prstGeom prst="rect">
            <a:avLst/>
          </a:prstGeom>
          <a:noFill/>
          <a:ln/>
        </p:spPr>
        <p:txBody>
          <a:bodyPr wrap="square" lIns="0" tIns="0" rIns="0" bIns="0" rtlCol="0" anchor="ctr">
            <a:normAutofit/>
          </a:bodyPr>
          <a:lstStyle/>
          <a:p>
            <a:pPr marL="0" indent="0">
              <a:buNone/>
            </a:pPr>
            <a:r>
              <a:rPr lang="en-US" sz="1280" dirty="0">
                <a:solidFill>
                  <a:srgbClr val="1E2730"/>
                </a:solidFill>
              </a:rPr>
              <a:t>high capital and staffing costs</a:t>
            </a:r>
            <a:endParaRPr lang="en-US" sz="1280" dirty="0"/>
          </a:p>
          <a:p>
            <a:pPr marL="0" indent="0">
              <a:buNone/>
            </a:pPr>
            <a:r>
              <a:rPr lang="en-US" sz="1280" dirty="0">
                <a:solidFill>
                  <a:srgbClr val="1E2730"/>
                </a:solidFill>
              </a:rPr>
              <a:t>evidence base remains developing</a:t>
            </a:r>
            <a:endParaRPr lang="en-US" sz="1280" dirty="0"/>
          </a:p>
          <a:p>
            <a:pPr marL="0" indent="0">
              <a:buNone/>
            </a:pPr>
            <a:r>
              <a:rPr lang="en-US" sz="1280" dirty="0">
                <a:solidFill>
                  <a:srgbClr val="1E2730"/>
                </a:solidFill>
              </a:rPr>
              <a:t>may not translate directly to UK funding and regulation</a:t>
            </a:r>
            <a:endParaRPr lang="en-US" sz="1280" dirty="0"/>
          </a:p>
          <a:p>
            <a:pPr marL="0" indent="0">
              <a:buNone/>
            </a:pPr>
            <a:r>
              <a:rPr lang="en-US" sz="1280" dirty="0">
                <a:solidFill>
                  <a:srgbClr val="1E2730"/>
                </a:solidFill>
              </a:rPr>
              <a:t>risk of “showcase” models unless principles reach mainstream care homes</a:t>
            </a:r>
            <a:endParaRPr lang="en-US" sz="1280" dirty="0"/>
          </a:p>
        </p:txBody>
      </p:sp>
      <p:sp>
        <p:nvSpPr>
          <p:cNvPr id="10" name="Shape 8"/>
          <p:cNvSpPr/>
          <p:nvPr/>
        </p:nvSpPr>
        <p:spPr>
          <a:xfrm>
            <a:off x="6629400" y="4224528"/>
            <a:ext cx="4480560" cy="749808"/>
          </a:xfrm>
          <a:prstGeom prst="roundRect">
            <a:avLst>
              <a:gd name="adj" fmla="val 9756"/>
            </a:avLst>
          </a:prstGeom>
          <a:solidFill>
            <a:srgbClr val="FFFFFF"/>
          </a:solidFill>
          <a:ln w="12700">
            <a:solidFill>
              <a:srgbClr val="FFFFFF">
                <a:alpha val="0"/>
              </a:srgbClr>
            </a:solidFill>
            <a:prstDash val="solid"/>
          </a:ln>
        </p:spPr>
        <p:txBody>
          <a:bodyPr/>
          <a:lstStyle/>
          <a:p>
            <a:endParaRPr lang="en-GB"/>
          </a:p>
        </p:txBody>
      </p:sp>
      <p:sp>
        <p:nvSpPr>
          <p:cNvPr id="11" name="Text 9"/>
          <p:cNvSpPr/>
          <p:nvPr/>
        </p:nvSpPr>
        <p:spPr>
          <a:xfrm>
            <a:off x="6775704" y="4334256"/>
            <a:ext cx="4187952" cy="566928"/>
          </a:xfrm>
          <a:prstGeom prst="rect">
            <a:avLst/>
          </a:prstGeom>
          <a:noFill/>
          <a:ln/>
        </p:spPr>
        <p:txBody>
          <a:bodyPr wrap="square" lIns="0" tIns="0" rIns="0" bIns="0" rtlCol="0" anchor="ctr">
            <a:normAutofit/>
          </a:bodyPr>
          <a:lstStyle/>
          <a:p>
            <a:pPr marL="0" indent="0">
              <a:buNone/>
            </a:pPr>
            <a:r>
              <a:rPr lang="en-US" sz="1260" b="1" dirty="0">
                <a:solidFill>
                  <a:srgbClr val="123747"/>
                </a:solidFill>
                <a:latin typeface="Aptos" pitchFamily="34" charset="0"/>
                <a:ea typeface="Aptos" pitchFamily="34" charset="-122"/>
                <a:cs typeface="Aptos" pitchFamily="34" charset="-120"/>
              </a:rPr>
              <a:t>Takeaway: transfer the principles personhood, autonomy, meaningful occupation, design  not just the architecture.</a:t>
            </a:r>
            <a:endParaRPr lang="en-US" sz="1260" dirty="0"/>
          </a:p>
        </p:txBody>
      </p:sp>
      <p:sp>
        <p:nvSpPr>
          <p:cNvPr id="12" name="Text 10"/>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Haeusermann (2017); Krier et al. (2023); CDA-AMC (2024); Atchley (1989).</a:t>
            </a:r>
            <a:endParaRPr lang="en-US" sz="670" dirty="0"/>
          </a:p>
        </p:txBody>
      </p:sp>
      <p:sp>
        <p:nvSpPr>
          <p:cNvPr id="13" name="Text 11"/>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14</a:t>
            </a:r>
            <a:endParaRPr lang="en-US" sz="750" dirty="0"/>
          </a:p>
        </p:txBody>
      </p:sp>
      <p:pic>
        <p:nvPicPr>
          <p:cNvPr id="18" name="Audio 17">
            <a:hlinkClick r:id="" action="ppaction://media"/>
            <a:extLst>
              <a:ext uri="{FF2B5EF4-FFF2-40B4-BE49-F238E27FC236}">
                <a16:creationId xmlns:a16="http://schemas.microsoft.com/office/drawing/2014/main" id="{327AC977-AB4D-0C78-F5AD-9A58119C9D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7025"/>
    </mc:Choice>
    <mc:Fallback>
      <p:transition spd="slow" advTm="27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Recommendations for Improvement</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Each recommendation needs a barrier plan, not just a good idea</a:t>
            </a:r>
            <a:endParaRPr lang="en-US" sz="1250" dirty="0"/>
          </a:p>
        </p:txBody>
      </p:sp>
      <p:sp>
        <p:nvSpPr>
          <p:cNvPr id="4" name="Shape 2"/>
          <p:cNvSpPr/>
          <p:nvPr/>
        </p:nvSpPr>
        <p:spPr>
          <a:xfrm>
            <a:off x="685800" y="1170432"/>
            <a:ext cx="5349240" cy="1965960"/>
          </a:xfrm>
          <a:prstGeom prst="roundRect">
            <a:avLst>
              <a:gd name="adj" fmla="val 3721"/>
            </a:avLst>
          </a:prstGeom>
          <a:solidFill>
            <a:srgbClr val="D9EEE6"/>
          </a:solidFill>
          <a:ln w="12700">
            <a:solidFill>
              <a:srgbClr val="D9EEE6">
                <a:alpha val="0"/>
              </a:srgbClr>
            </a:solidFill>
            <a:prstDash val="solid"/>
          </a:ln>
        </p:spPr>
        <p:txBody>
          <a:bodyPr/>
          <a:lstStyle/>
          <a:p>
            <a:endParaRPr lang="en-GB"/>
          </a:p>
        </p:txBody>
      </p:sp>
      <p:sp>
        <p:nvSpPr>
          <p:cNvPr id="5" name="Text 3"/>
          <p:cNvSpPr/>
          <p:nvPr/>
        </p:nvSpPr>
        <p:spPr>
          <a:xfrm>
            <a:off x="886968" y="1353312"/>
            <a:ext cx="494690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1. Invest in prevention + reablement</a:t>
            </a:r>
            <a:endParaRPr lang="en-US" sz="1500" dirty="0"/>
          </a:p>
        </p:txBody>
      </p:sp>
      <p:sp>
        <p:nvSpPr>
          <p:cNvPr id="6" name="Text 4"/>
          <p:cNvSpPr/>
          <p:nvPr/>
        </p:nvSpPr>
        <p:spPr>
          <a:xfrm>
            <a:off x="886968" y="1755648"/>
            <a:ext cx="4946904" cy="121615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early falls support, home adaptations, social prescribing and post-discharge reablement</a:t>
            </a:r>
            <a:endParaRPr lang="en-US" sz="1210" dirty="0"/>
          </a:p>
          <a:p>
            <a:pPr marL="0" indent="0">
              <a:buNone/>
            </a:pP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Barrier: short-term budgets → Solution: pooled NHS/social care outcomes and prevention metrics</a:t>
            </a:r>
            <a:endParaRPr lang="en-US" sz="1210" dirty="0"/>
          </a:p>
        </p:txBody>
      </p:sp>
      <p:sp>
        <p:nvSpPr>
          <p:cNvPr id="7" name="Shape 5"/>
          <p:cNvSpPr/>
          <p:nvPr/>
        </p:nvSpPr>
        <p:spPr>
          <a:xfrm>
            <a:off x="6355080" y="1170432"/>
            <a:ext cx="5349240" cy="1965960"/>
          </a:xfrm>
          <a:prstGeom prst="roundRect">
            <a:avLst>
              <a:gd name="adj" fmla="val 3721"/>
            </a:avLst>
          </a:prstGeom>
          <a:solidFill>
            <a:srgbClr val="D9EEE6"/>
          </a:solidFill>
          <a:ln w="12700">
            <a:solidFill>
              <a:srgbClr val="D9EEE6">
                <a:alpha val="0"/>
              </a:srgbClr>
            </a:solidFill>
            <a:prstDash val="solid"/>
          </a:ln>
        </p:spPr>
        <p:txBody>
          <a:bodyPr/>
          <a:lstStyle/>
          <a:p>
            <a:endParaRPr lang="en-GB"/>
          </a:p>
        </p:txBody>
      </p:sp>
      <p:sp>
        <p:nvSpPr>
          <p:cNvPr id="8" name="Text 6"/>
          <p:cNvSpPr/>
          <p:nvPr/>
        </p:nvSpPr>
        <p:spPr>
          <a:xfrm>
            <a:off x="6556248" y="1353312"/>
            <a:ext cx="494690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3. Make technology co-designed + inclusive</a:t>
            </a:r>
            <a:endParaRPr lang="en-US" sz="1500" dirty="0"/>
          </a:p>
        </p:txBody>
      </p:sp>
      <p:sp>
        <p:nvSpPr>
          <p:cNvPr id="9" name="Text 7"/>
          <p:cNvSpPr/>
          <p:nvPr/>
        </p:nvSpPr>
        <p:spPr>
          <a:xfrm>
            <a:off x="6556248" y="1755648"/>
            <a:ext cx="4946904" cy="121615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digital champions, non-digital routes, consent and privacy standards</a:t>
            </a:r>
            <a:endParaRPr lang="en-US" sz="1210" dirty="0"/>
          </a:p>
          <a:p>
            <a:pPr marL="0" indent="0">
              <a:buNone/>
            </a:pP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Barrier: digital exclusion → Solution: local support, devices/data and hybrid services</a:t>
            </a:r>
            <a:endParaRPr lang="en-US" sz="1210" dirty="0"/>
          </a:p>
        </p:txBody>
      </p:sp>
      <p:sp>
        <p:nvSpPr>
          <p:cNvPr id="10" name="Shape 8"/>
          <p:cNvSpPr/>
          <p:nvPr/>
        </p:nvSpPr>
        <p:spPr>
          <a:xfrm>
            <a:off x="685800" y="3794760"/>
            <a:ext cx="5349240" cy="1965960"/>
          </a:xfrm>
          <a:prstGeom prst="roundRect">
            <a:avLst>
              <a:gd name="adj" fmla="val 3721"/>
            </a:avLst>
          </a:prstGeom>
          <a:solidFill>
            <a:srgbClr val="FCF2E6"/>
          </a:solidFill>
          <a:ln w="12700">
            <a:solidFill>
              <a:srgbClr val="FCF2E6">
                <a:alpha val="0"/>
              </a:srgbClr>
            </a:solidFill>
            <a:prstDash val="solid"/>
          </a:ln>
        </p:spPr>
        <p:txBody>
          <a:bodyPr/>
          <a:lstStyle/>
          <a:p>
            <a:endParaRPr lang="en-GB"/>
          </a:p>
        </p:txBody>
      </p:sp>
      <p:sp>
        <p:nvSpPr>
          <p:cNvPr id="11" name="Text 9"/>
          <p:cNvSpPr/>
          <p:nvPr/>
        </p:nvSpPr>
        <p:spPr>
          <a:xfrm>
            <a:off x="886968" y="3977640"/>
            <a:ext cx="494690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2. Stabilise and value the workforce</a:t>
            </a:r>
            <a:endParaRPr lang="en-US" sz="1500" dirty="0"/>
          </a:p>
        </p:txBody>
      </p:sp>
      <p:sp>
        <p:nvSpPr>
          <p:cNvPr id="12" name="Text 10"/>
          <p:cNvSpPr/>
          <p:nvPr/>
        </p:nvSpPr>
        <p:spPr>
          <a:xfrm>
            <a:off x="886968" y="4379976"/>
            <a:ext cx="4946904" cy="121615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fair pay, training in dementia, technology and person-centred practice</a:t>
            </a:r>
            <a:endParaRPr lang="en-US" sz="1210" dirty="0"/>
          </a:p>
          <a:p>
            <a:pPr marL="0" indent="0">
              <a:buNone/>
            </a:pP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Barrier: recruitment/retention → Solution: career pathways and funded training time</a:t>
            </a:r>
            <a:endParaRPr lang="en-US" sz="1210" dirty="0"/>
          </a:p>
        </p:txBody>
      </p:sp>
      <p:sp>
        <p:nvSpPr>
          <p:cNvPr id="13" name="Shape 11"/>
          <p:cNvSpPr/>
          <p:nvPr/>
        </p:nvSpPr>
        <p:spPr>
          <a:xfrm>
            <a:off x="6355080" y="3794760"/>
            <a:ext cx="5349240" cy="1965960"/>
          </a:xfrm>
          <a:prstGeom prst="roundRect">
            <a:avLst>
              <a:gd name="adj" fmla="val 3721"/>
            </a:avLst>
          </a:prstGeom>
          <a:solidFill>
            <a:srgbClr val="FCF2E6"/>
          </a:solidFill>
          <a:ln w="12700">
            <a:solidFill>
              <a:srgbClr val="FCF2E6">
                <a:alpha val="0"/>
              </a:srgbClr>
            </a:solidFill>
            <a:prstDash val="solid"/>
          </a:ln>
        </p:spPr>
        <p:txBody>
          <a:bodyPr/>
          <a:lstStyle/>
          <a:p>
            <a:endParaRPr lang="en-GB"/>
          </a:p>
        </p:txBody>
      </p:sp>
      <p:sp>
        <p:nvSpPr>
          <p:cNvPr id="14" name="Text 12"/>
          <p:cNvSpPr/>
          <p:nvPr/>
        </p:nvSpPr>
        <p:spPr>
          <a:xfrm>
            <a:off x="6556248" y="3977640"/>
            <a:ext cx="494690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4. Build dementia-friendly communities</a:t>
            </a:r>
            <a:endParaRPr lang="en-US" sz="1500" dirty="0"/>
          </a:p>
        </p:txBody>
      </p:sp>
      <p:sp>
        <p:nvSpPr>
          <p:cNvPr id="15" name="Text 13"/>
          <p:cNvSpPr/>
          <p:nvPr/>
        </p:nvSpPr>
        <p:spPr>
          <a:xfrm>
            <a:off x="6556248" y="4379976"/>
            <a:ext cx="4946904" cy="121615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environmental design, day opportunities, respite and carers’ support</a:t>
            </a:r>
            <a:endParaRPr lang="en-US" sz="1210" dirty="0"/>
          </a:p>
          <a:p>
            <a:pPr marL="0" indent="0">
              <a:buNone/>
            </a:pP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Barrier: capital cost → Solution: mainstream principles through inspection and commissioning</a:t>
            </a:r>
            <a:endParaRPr lang="en-US" sz="1210" dirty="0"/>
          </a:p>
        </p:txBody>
      </p:sp>
      <p:sp>
        <p:nvSpPr>
          <p:cNvPr id="16" name="Text 14"/>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Age UK (2024; 2025); NICE (2015; 2016); Skills for Care (2025); Gibson et al. (2025); Institute of Health Equity (2020).</a:t>
            </a:r>
            <a:endParaRPr lang="en-US" sz="670" dirty="0"/>
          </a:p>
        </p:txBody>
      </p:sp>
      <p:sp>
        <p:nvSpPr>
          <p:cNvPr id="17" name="Text 15"/>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15</a:t>
            </a:r>
            <a:endParaRPr lang="en-US" sz="750" dirty="0"/>
          </a:p>
        </p:txBody>
      </p:sp>
      <p:pic>
        <p:nvPicPr>
          <p:cNvPr id="34" name="Audio 33">
            <a:hlinkClick r:id="" action="ppaction://media"/>
            <a:extLst>
              <a:ext uri="{FF2B5EF4-FFF2-40B4-BE49-F238E27FC236}">
                <a16:creationId xmlns:a16="http://schemas.microsoft.com/office/drawing/2014/main" id="{67CA5F86-C579-3E8E-AD55-8699774429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168"/>
    </mc:Choice>
    <mc:Fallback>
      <p:transition spd="slow" advTm="24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Conclusion</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Empowerment is achieved when rights, relationships, environments and technology work together</a:t>
            </a:r>
            <a:endParaRPr lang="en-US" sz="1250" dirty="0"/>
          </a:p>
        </p:txBody>
      </p:sp>
      <p:sp>
        <p:nvSpPr>
          <p:cNvPr id="4" name="Text 2"/>
          <p:cNvSpPr/>
          <p:nvPr/>
        </p:nvSpPr>
        <p:spPr>
          <a:xfrm>
            <a:off x="822960" y="1280160"/>
            <a:ext cx="2926080" cy="292608"/>
          </a:xfrm>
          <a:prstGeom prst="rect">
            <a:avLst/>
          </a:prstGeom>
          <a:noFill/>
          <a:ln/>
        </p:spPr>
        <p:txBody>
          <a:bodyPr wrap="square" lIns="0" tIns="0" rIns="0" bIns="0" rtlCol="0" anchor="ctr"/>
          <a:lstStyle/>
          <a:p>
            <a:pPr marL="0" indent="0">
              <a:buNone/>
            </a:pPr>
            <a:r>
              <a:rPr lang="en-US" sz="1800" b="1" dirty="0">
                <a:solidFill>
                  <a:srgbClr val="0F7D73"/>
                </a:solidFill>
              </a:rPr>
              <a:t>Key conclusions</a:t>
            </a:r>
            <a:endParaRPr lang="en-US" sz="1800" dirty="0"/>
          </a:p>
        </p:txBody>
      </p:sp>
      <p:sp>
        <p:nvSpPr>
          <p:cNvPr id="5" name="Text 3"/>
          <p:cNvSpPr/>
          <p:nvPr/>
        </p:nvSpPr>
        <p:spPr>
          <a:xfrm>
            <a:off x="914400" y="1783080"/>
            <a:ext cx="9784080" cy="1463040"/>
          </a:xfrm>
          <a:prstGeom prst="rect">
            <a:avLst/>
          </a:prstGeom>
          <a:noFill/>
          <a:ln/>
        </p:spPr>
        <p:txBody>
          <a:bodyPr wrap="square" lIns="0" tIns="0" rIns="0" bIns="0" rtlCol="0" anchor="ctr">
            <a:normAutofit/>
          </a:bodyPr>
          <a:lstStyle/>
          <a:p>
            <a:pPr marL="0" indent="0">
              <a:buNone/>
            </a:pPr>
            <a:r>
              <a:rPr lang="en-US" sz="1430" dirty="0">
                <a:solidFill>
                  <a:srgbClr val="1E2730"/>
                </a:solidFill>
              </a:rPr>
              <a:t>Older people’s needs are diverse and shaped by health, inequality and environment.</a:t>
            </a:r>
            <a:endParaRPr lang="en-US" sz="1430" dirty="0"/>
          </a:p>
          <a:p>
            <a:pPr marL="0" indent="0">
              <a:buNone/>
            </a:pPr>
            <a:r>
              <a:rPr lang="en-US" sz="1430" dirty="0">
                <a:solidFill>
                  <a:srgbClr val="1E2730"/>
                </a:solidFill>
              </a:rPr>
              <a:t>Current UK provision contains strengths, but access and quality vary across places and services.</a:t>
            </a:r>
            <a:endParaRPr lang="en-US" sz="1430" dirty="0"/>
          </a:p>
          <a:p>
            <a:pPr marL="0" indent="0">
              <a:buNone/>
            </a:pPr>
            <a:r>
              <a:rPr lang="en-US" sz="1430" dirty="0">
                <a:solidFill>
                  <a:srgbClr val="1E2730"/>
                </a:solidFill>
              </a:rPr>
              <a:t>Technology can support independence, but can also widen exclusion without training, choice and safeguards.</a:t>
            </a:r>
            <a:endParaRPr lang="en-US" sz="1430" dirty="0"/>
          </a:p>
          <a:p>
            <a:pPr marL="0" indent="0">
              <a:buNone/>
            </a:pPr>
            <a:r>
              <a:rPr lang="en-US" sz="1430" dirty="0">
                <a:solidFill>
                  <a:srgbClr val="1E2730"/>
                </a:solidFill>
              </a:rPr>
              <a:t>High-quality support should be preventative, person-centred and integrated across NHS, social care, voluntary and family networks.</a:t>
            </a:r>
            <a:endParaRPr lang="en-US" sz="1430" dirty="0"/>
          </a:p>
        </p:txBody>
      </p:sp>
      <p:sp>
        <p:nvSpPr>
          <p:cNvPr id="6" name="Shape 4"/>
          <p:cNvSpPr/>
          <p:nvPr/>
        </p:nvSpPr>
        <p:spPr>
          <a:xfrm>
            <a:off x="1097280" y="4892040"/>
            <a:ext cx="10058400" cy="713232"/>
          </a:xfrm>
          <a:prstGeom prst="roundRect">
            <a:avLst>
              <a:gd name="adj" fmla="val 10256"/>
            </a:avLst>
          </a:prstGeom>
          <a:solidFill>
            <a:srgbClr val="FFFFFF"/>
          </a:solidFill>
          <a:ln w="12700">
            <a:solidFill>
              <a:srgbClr val="FFFFFF">
                <a:alpha val="0"/>
              </a:srgbClr>
            </a:solidFill>
            <a:prstDash val="solid"/>
          </a:ln>
        </p:spPr>
        <p:txBody>
          <a:bodyPr/>
          <a:lstStyle/>
          <a:p>
            <a:endParaRPr lang="en-GB"/>
          </a:p>
        </p:txBody>
      </p:sp>
      <p:sp>
        <p:nvSpPr>
          <p:cNvPr id="7" name="Text 5"/>
          <p:cNvSpPr/>
          <p:nvPr/>
        </p:nvSpPr>
        <p:spPr>
          <a:xfrm>
            <a:off x="1243584" y="5001768"/>
            <a:ext cx="9765792" cy="530352"/>
          </a:xfrm>
          <a:prstGeom prst="rect">
            <a:avLst/>
          </a:prstGeom>
          <a:noFill/>
          <a:ln/>
        </p:spPr>
        <p:txBody>
          <a:bodyPr wrap="square" lIns="0" tIns="0" rIns="0" bIns="0" rtlCol="0" anchor="ctr">
            <a:normAutofit/>
          </a:bodyPr>
          <a:lstStyle/>
          <a:p>
            <a:pPr marL="0" indent="0">
              <a:buNone/>
            </a:pPr>
            <a:r>
              <a:rPr lang="en-US" sz="1350" b="1" dirty="0">
                <a:solidFill>
                  <a:srgbClr val="123747"/>
                </a:solidFill>
                <a:latin typeface="Aptos" pitchFamily="34" charset="0"/>
                <a:ea typeface="Aptos" pitchFamily="34" charset="-122"/>
                <a:cs typeface="Aptos" pitchFamily="34" charset="-120"/>
              </a:rPr>
              <a:t>Final message: the test of a service is whether it helps an older person live safely, meaningfully and with control not only whether it completes care tasks.</a:t>
            </a:r>
            <a:endParaRPr lang="en-US" sz="1350" dirty="0"/>
          </a:p>
        </p:txBody>
      </p:sp>
      <p:sp>
        <p:nvSpPr>
          <p:cNvPr id="8" name="Text 6"/>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Overall synthesis: WHO (2020; 2023); Care Act 2014; NICE (2015; 2016); Age UK (2024); Gibson et al. (2025).</a:t>
            </a:r>
            <a:endParaRPr lang="en-US" sz="670" dirty="0"/>
          </a:p>
        </p:txBody>
      </p:sp>
      <p:sp>
        <p:nvSpPr>
          <p:cNvPr id="9" name="Text 7"/>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16</a:t>
            </a:r>
            <a:endParaRPr lang="en-US" sz="750" dirty="0"/>
          </a:p>
        </p:txBody>
      </p:sp>
      <p:pic>
        <p:nvPicPr>
          <p:cNvPr id="13" name="Audio 12">
            <a:hlinkClick r:id="" action="ppaction://media"/>
            <a:extLst>
              <a:ext uri="{FF2B5EF4-FFF2-40B4-BE49-F238E27FC236}">
                <a16:creationId xmlns:a16="http://schemas.microsoft.com/office/drawing/2014/main" id="{E819F066-01D7-68AE-0D29-D36B81D7311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7382"/>
    </mc:Choice>
    <mc:Fallback>
      <p:transition spd="slow" advTm="27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04A947-B1A1-DE5C-0555-2B860E6AD2AD}"/>
              </a:ext>
            </a:extLst>
          </p:cNvPr>
          <p:cNvSpPr txBox="1"/>
          <p:nvPr/>
        </p:nvSpPr>
        <p:spPr>
          <a:xfrm>
            <a:off x="3048778" y="177281"/>
            <a:ext cx="5824634" cy="5170646"/>
          </a:xfrm>
          <a:prstGeom prst="rect">
            <a:avLst/>
          </a:prstGeom>
          <a:noFill/>
        </p:spPr>
        <p:txBody>
          <a:bodyPr wrap="square">
            <a:spAutoFit/>
          </a:bodyPr>
          <a:lstStyle/>
          <a:p>
            <a:pPr>
              <a:buNone/>
            </a:pPr>
            <a:r>
              <a:rPr lang="en-GB" sz="1100" dirty="0">
                <a:latin typeface="Arial" panose="020B0604020202020204" pitchFamily="34" charset="0"/>
                <a:cs typeface="Arial" panose="020B0604020202020204" pitchFamily="34" charset="0"/>
              </a:rPr>
              <a:t>References </a:t>
            </a:r>
          </a:p>
          <a:p>
            <a:pPr>
              <a:buNone/>
            </a:pPr>
            <a:endParaRPr lang="en-GB" sz="1100" dirty="0">
              <a:latin typeface="Arial" panose="020B0604020202020204" pitchFamily="34" charset="0"/>
              <a:cs typeface="Arial" panose="020B0604020202020204" pitchFamily="34" charset="0"/>
            </a:endParaRPr>
          </a:p>
          <a:p>
            <a:pPr>
              <a:buNone/>
            </a:pPr>
            <a:endParaRPr lang="en-GB" sz="1100" dirty="0">
              <a:latin typeface="Arial" panose="020B0604020202020204" pitchFamily="34" charset="0"/>
              <a:cs typeface="Arial" panose="020B0604020202020204" pitchFamily="34" charset="0"/>
            </a:endParaRPr>
          </a:p>
          <a:p>
            <a:pPr>
              <a:buNone/>
            </a:pPr>
            <a:r>
              <a:rPr lang="en-GB" sz="1100" dirty="0">
                <a:latin typeface="Arial" panose="020B0604020202020204" pitchFamily="34" charset="0"/>
                <a:cs typeface="Arial" panose="020B0604020202020204" pitchFamily="34" charset="0"/>
              </a:rPr>
              <a:t>Age UK (2024) The State of Health and Care of Older People in England 2024. Available at: </a:t>
            </a:r>
            <a:r>
              <a:rPr lang="en-GB" sz="1100" dirty="0">
                <a:latin typeface="Arial" panose="020B0604020202020204" pitchFamily="34" charset="0"/>
                <a:cs typeface="Arial" panose="020B0604020202020204" pitchFamily="34" charset="0"/>
                <a:hlinkClick r:id="rId2"/>
              </a:rPr>
              <a:t>https://www.ageuk.org.uk/discover/2024/september/state-of-health-and-care-of-older-people-in-england-2024/</a:t>
            </a:r>
            <a:r>
              <a:rPr lang="en-GB" sz="1100" dirty="0">
                <a:latin typeface="Arial" panose="020B0604020202020204" pitchFamily="34" charset="0"/>
                <a:cs typeface="Arial" panose="020B0604020202020204" pitchFamily="34" charset="0"/>
              </a:rPr>
              <a:t> (Accessed: 19 June 2026).</a:t>
            </a:r>
          </a:p>
          <a:p>
            <a:pPr>
              <a:buNone/>
            </a:pPr>
            <a:r>
              <a:rPr lang="en-GB" sz="1100" dirty="0">
                <a:latin typeface="Arial" panose="020B0604020202020204" pitchFamily="34" charset="0"/>
                <a:cs typeface="Arial" panose="020B0604020202020204" pitchFamily="34" charset="0"/>
              </a:rPr>
              <a:t>Age UK (2025) The State of Health and Care of Older People in England 2025. Available at: </a:t>
            </a:r>
            <a:r>
              <a:rPr lang="en-GB" sz="1100" dirty="0">
                <a:latin typeface="Arial" panose="020B0604020202020204" pitchFamily="34" charset="0"/>
                <a:cs typeface="Arial" panose="020B0604020202020204" pitchFamily="34" charset="0"/>
                <a:hlinkClick r:id="rId3"/>
              </a:rPr>
              <a:t>https://www.ageuk.org.uk/discover/2025/september/state-of-health-and-care-of-older-people-in-england-2025/</a:t>
            </a:r>
            <a:r>
              <a:rPr lang="en-GB" sz="1100" dirty="0">
                <a:latin typeface="Arial" panose="020B0604020202020204" pitchFamily="34" charset="0"/>
                <a:cs typeface="Arial" panose="020B0604020202020204" pitchFamily="34" charset="0"/>
              </a:rPr>
              <a:t> (Accessed: 24 June 2026).</a:t>
            </a:r>
          </a:p>
          <a:p>
            <a:pPr>
              <a:buNone/>
            </a:pPr>
            <a:r>
              <a:rPr lang="en-GB" sz="1100" dirty="0">
                <a:latin typeface="Arial" panose="020B0604020202020204" pitchFamily="34" charset="0"/>
                <a:cs typeface="Arial" panose="020B0604020202020204" pitchFamily="34" charset="0"/>
              </a:rPr>
              <a:t>Age UK Westminster (2025) Digital Inclusion Innovation Fund support to launch ‘Digital Together’ project. Available at: </a:t>
            </a:r>
            <a:r>
              <a:rPr lang="en-GB" sz="1100" dirty="0">
                <a:latin typeface="Arial" panose="020B0604020202020204" pitchFamily="34" charset="0"/>
                <a:cs typeface="Arial" panose="020B0604020202020204" pitchFamily="34" charset="0"/>
                <a:hlinkClick r:id="rId4"/>
              </a:rPr>
              <a:t>https://www.ageuk.org.uk/westminster/about-us/news/news-articles/2025/digital-inclusion-innovation-fund/</a:t>
            </a:r>
            <a:r>
              <a:rPr lang="en-GB" sz="1100" dirty="0">
                <a:latin typeface="Arial" panose="020B0604020202020204" pitchFamily="34" charset="0"/>
                <a:cs typeface="Arial" panose="020B0604020202020204" pitchFamily="34" charset="0"/>
              </a:rPr>
              <a:t> (Accessed: 19 June 2026).</a:t>
            </a:r>
          </a:p>
          <a:p>
            <a:pPr>
              <a:buNone/>
            </a:pPr>
            <a:r>
              <a:rPr lang="en-GB" sz="1100" dirty="0">
                <a:latin typeface="Arial" panose="020B0604020202020204" pitchFamily="34" charset="0"/>
                <a:cs typeface="Arial" panose="020B0604020202020204" pitchFamily="34" charset="0"/>
              </a:rPr>
              <a:t>Atchley, R.C. (1989) ‘A continuity theory of normal aging’, The Gerontologist, 29(2), pp. 183–190.</a:t>
            </a:r>
          </a:p>
          <a:p>
            <a:pPr>
              <a:buNone/>
            </a:pPr>
            <a:r>
              <a:rPr lang="en-GB" sz="1100" dirty="0">
                <a:latin typeface="Arial" panose="020B0604020202020204" pitchFamily="34" charset="0"/>
                <a:cs typeface="Arial" panose="020B0604020202020204" pitchFamily="34" charset="0"/>
              </a:rPr>
              <a:t>Baltes, P.B. and Baltes, M.M. (eds.) (1990) Successful Aging: Perspectives from the Behavioural Sciences. Cambridge: Cambridge University Press.</a:t>
            </a:r>
          </a:p>
          <a:p>
            <a:pPr>
              <a:buNone/>
            </a:pPr>
            <a:r>
              <a:rPr lang="en-GB" sz="1100" dirty="0">
                <a:latin typeface="Arial" panose="020B0604020202020204" pitchFamily="34" charset="0"/>
                <a:cs typeface="Arial" panose="020B0604020202020204" pitchFamily="34" charset="0"/>
              </a:rPr>
              <a:t>Care Act 2014. London: The Stationery Office. Available at: </a:t>
            </a:r>
            <a:r>
              <a:rPr lang="en-GB" sz="1100" dirty="0">
                <a:latin typeface="Arial" panose="020B0604020202020204" pitchFamily="34" charset="0"/>
                <a:cs typeface="Arial" panose="020B0604020202020204" pitchFamily="34" charset="0"/>
                <a:hlinkClick r:id="rId5"/>
              </a:rPr>
              <a:t>https://www.legislation.gov.uk/ukpga/2014/23/contents</a:t>
            </a:r>
            <a:r>
              <a:rPr lang="en-GB" sz="1100" dirty="0">
                <a:latin typeface="Arial" panose="020B0604020202020204" pitchFamily="34" charset="0"/>
                <a:cs typeface="Arial" panose="020B0604020202020204" pitchFamily="34" charset="0"/>
              </a:rPr>
              <a:t> (Accessed: 24 June 2026).</a:t>
            </a:r>
          </a:p>
          <a:p>
            <a:pPr>
              <a:buNone/>
            </a:pPr>
            <a:r>
              <a:rPr lang="en-GB" sz="1100" dirty="0">
                <a:latin typeface="Arial" panose="020B0604020202020204" pitchFamily="34" charset="0"/>
                <a:cs typeface="Arial" panose="020B0604020202020204" pitchFamily="34" charset="0"/>
              </a:rPr>
              <a:t>Care Quality Commission (2024) The State of Health Care and Adult Social Care in England 2023/24. Available at: </a:t>
            </a:r>
            <a:r>
              <a:rPr lang="en-GB" sz="1100" dirty="0">
                <a:latin typeface="Arial" panose="020B0604020202020204" pitchFamily="34" charset="0"/>
                <a:cs typeface="Arial" panose="020B0604020202020204" pitchFamily="34" charset="0"/>
                <a:hlinkClick r:id="rId6"/>
              </a:rPr>
              <a:t>https://www.cqc.org.uk/publications/major-report/state-care/2023-2024</a:t>
            </a:r>
            <a:r>
              <a:rPr lang="en-GB" sz="1100" dirty="0">
                <a:latin typeface="Arial" panose="020B0604020202020204" pitchFamily="34" charset="0"/>
                <a:cs typeface="Arial" panose="020B0604020202020204" pitchFamily="34" charset="0"/>
              </a:rPr>
              <a:t> (Accessed: 220 June 2026).</a:t>
            </a:r>
          </a:p>
          <a:p>
            <a:pPr>
              <a:buNone/>
            </a:pPr>
            <a:r>
              <a:rPr lang="en-GB" sz="1100" dirty="0">
                <a:latin typeface="Arial" panose="020B0604020202020204" pitchFamily="34" charset="0"/>
                <a:cs typeface="Arial" panose="020B0604020202020204" pitchFamily="34" charset="0"/>
              </a:rPr>
              <a:t>Care Quality Commission (2025) The State of Health Care and Adult Social Care in England 2024/25: Adult Social Care. Newcastle upon Tyne: CQC.</a:t>
            </a:r>
          </a:p>
          <a:p>
            <a:pPr>
              <a:buNone/>
            </a:pPr>
            <a:r>
              <a:rPr lang="en-GB" sz="1100" dirty="0">
                <a:latin typeface="Arial" panose="020B0604020202020204" pitchFamily="34" charset="0"/>
                <a:cs typeface="Arial" panose="020B0604020202020204" pitchFamily="34" charset="0"/>
              </a:rPr>
              <a:t>CDA-AMC (2024) Dementia Villages: Position Statement. Ottawa: Canada’s Drug Agency.</a:t>
            </a:r>
          </a:p>
          <a:p>
            <a:pPr>
              <a:buNone/>
            </a:pPr>
            <a:r>
              <a:rPr lang="en-GB" sz="1100" dirty="0">
                <a:latin typeface="Arial" panose="020B0604020202020204" pitchFamily="34" charset="0"/>
                <a:cs typeface="Arial" panose="020B0604020202020204" pitchFamily="34" charset="0"/>
              </a:rPr>
              <a:t>Centre for Ageing Better (2025) The State of Ageing 2025. London: Centre for Ageing Better.</a:t>
            </a:r>
          </a:p>
          <a:p>
            <a:pPr>
              <a:buNone/>
            </a:pPr>
            <a:r>
              <a:rPr lang="en-GB" sz="1100" dirty="0">
                <a:latin typeface="Arial" panose="020B0604020202020204" pitchFamily="34" charset="0"/>
                <a:cs typeface="Arial" panose="020B0604020202020204" pitchFamily="34" charset="0"/>
              </a:rPr>
              <a:t>Cumming, E. and Henry, W.E. (1961) Growing Old: The Process of Disengagement. New York: Basic Books.</a:t>
            </a:r>
          </a:p>
          <a:p>
            <a:pPr>
              <a:buNone/>
            </a:pPr>
            <a:r>
              <a:rPr lang="en-GB" sz="1100" dirty="0">
                <a:latin typeface="Arial" panose="020B0604020202020204" pitchFamily="34" charset="0"/>
                <a:cs typeface="Arial" panose="020B0604020202020204" pitchFamily="34" charset="0"/>
              </a:rPr>
              <a:t>Department of Health and Social Care (2021) People at the Heart of Care: Adult Social Care Reform White Paper. London: DHSC.</a:t>
            </a:r>
          </a:p>
        </p:txBody>
      </p:sp>
    </p:spTree>
    <p:extLst>
      <p:ext uri="{BB962C8B-B14F-4D97-AF65-F5344CB8AC3E}">
        <p14:creationId xmlns:p14="http://schemas.microsoft.com/office/powerpoint/2010/main" val="834852204"/>
      </p:ext>
    </p:extLst>
  </p:cSld>
  <p:clrMapOvr>
    <a:masterClrMapping/>
  </p:clrMapOvr>
  <mc:AlternateContent xmlns:mc="http://schemas.openxmlformats.org/markup-compatibility/2006">
    <mc:Choice xmlns:p14="http://schemas.microsoft.com/office/powerpoint/2010/main" Requires="p14">
      <p:transition spd="slow" p14:dur="2000" advTm="12305"/>
    </mc:Choice>
    <mc:Fallback>
      <p:transition spd="slow" advTm="1230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97F7CA-FCC9-FCBE-07D7-FCD773E8C4AE}"/>
              </a:ext>
            </a:extLst>
          </p:cNvPr>
          <p:cNvSpPr txBox="1"/>
          <p:nvPr/>
        </p:nvSpPr>
        <p:spPr>
          <a:xfrm>
            <a:off x="2787520" y="640007"/>
            <a:ext cx="6097554" cy="5109091"/>
          </a:xfrm>
          <a:prstGeom prst="rect">
            <a:avLst/>
          </a:prstGeom>
          <a:noFill/>
        </p:spPr>
        <p:txBody>
          <a:bodyPr wrap="square">
            <a:spAutoFit/>
          </a:bodyPr>
          <a:lstStyle/>
          <a:p>
            <a:pPr>
              <a:buNone/>
            </a:pPr>
            <a:r>
              <a:rPr lang="en-GB" sz="1100" dirty="0"/>
              <a:t>References (continued)</a:t>
            </a:r>
            <a:endParaRPr lang="en-GB" sz="1100" dirty="0">
              <a:latin typeface="Arial" panose="020B0604020202020204" pitchFamily="34" charset="0"/>
              <a:cs typeface="Arial" panose="020B0604020202020204" pitchFamily="34" charset="0"/>
            </a:endParaRPr>
          </a:p>
          <a:p>
            <a:pPr>
              <a:buNone/>
            </a:pPr>
            <a:endParaRPr lang="en-GB" sz="1100" dirty="0">
              <a:latin typeface="Arial" panose="020B0604020202020204" pitchFamily="34" charset="0"/>
              <a:cs typeface="Arial" panose="020B0604020202020204" pitchFamily="34" charset="0"/>
            </a:endParaRPr>
          </a:p>
          <a:p>
            <a:pPr>
              <a:buNone/>
            </a:pPr>
            <a:r>
              <a:rPr lang="en-GB" sz="1100" dirty="0">
                <a:latin typeface="Arial" panose="020B0604020202020204" pitchFamily="34" charset="0"/>
                <a:cs typeface="Arial" panose="020B0604020202020204" pitchFamily="34" charset="0"/>
              </a:rPr>
              <a:t>Department of Health and Social Care (2024) Care and Support Statutory Guidance. Available at: </a:t>
            </a:r>
            <a:r>
              <a:rPr lang="en-GB" sz="1100" dirty="0">
                <a:latin typeface="Arial" panose="020B0604020202020204" pitchFamily="34" charset="0"/>
                <a:cs typeface="Arial" panose="020B0604020202020204" pitchFamily="34" charset="0"/>
                <a:hlinkClick r:id="rId2"/>
              </a:rPr>
              <a:t>https://www.gov.uk/government/publications/care-act-statutory-guidance/care-and-support-statutory-guidance</a:t>
            </a:r>
            <a:r>
              <a:rPr lang="en-GB" sz="1100" dirty="0">
                <a:latin typeface="Arial" panose="020B0604020202020204" pitchFamily="34" charset="0"/>
                <a:cs typeface="Arial" panose="020B0604020202020204" pitchFamily="34" charset="0"/>
              </a:rPr>
              <a:t> (Accessed: 20 June 2026).</a:t>
            </a:r>
          </a:p>
          <a:p>
            <a:pPr>
              <a:buNone/>
            </a:pPr>
            <a:r>
              <a:rPr lang="en-GB" sz="1100" dirty="0">
                <a:latin typeface="Arial" panose="020B0604020202020204" pitchFamily="34" charset="0"/>
                <a:cs typeface="Arial" panose="020B0604020202020204" pitchFamily="34" charset="0"/>
              </a:rPr>
              <a:t>Equality Act 2010. London: The Stationery Office. Available at: </a:t>
            </a:r>
            <a:r>
              <a:rPr lang="en-GB" sz="1100" dirty="0">
                <a:latin typeface="Arial" panose="020B0604020202020204" pitchFamily="34" charset="0"/>
                <a:cs typeface="Arial" panose="020B0604020202020204" pitchFamily="34" charset="0"/>
                <a:hlinkClick r:id="rId3"/>
              </a:rPr>
              <a:t>https://www.legislation.gov.uk/ukpga/2010/15/contents</a:t>
            </a:r>
            <a:r>
              <a:rPr lang="en-GB" sz="1100" dirty="0">
                <a:latin typeface="Arial" panose="020B0604020202020204" pitchFamily="34" charset="0"/>
                <a:cs typeface="Arial" panose="020B0604020202020204" pitchFamily="34" charset="0"/>
              </a:rPr>
              <a:t> (Accessed: 20 June 2026).</a:t>
            </a:r>
          </a:p>
          <a:p>
            <a:pPr>
              <a:buNone/>
            </a:pPr>
            <a:r>
              <a:rPr lang="en-GB" sz="1100" dirty="0">
                <a:latin typeface="Arial" panose="020B0604020202020204" pitchFamily="34" charset="0"/>
                <a:cs typeface="Arial" panose="020B0604020202020204" pitchFamily="34" charset="0"/>
              </a:rPr>
              <a:t>Gibson, G. et al. (2025) ‘DIALOGUE: Digital care technologies for social connection, care and support of older adults’, NIHR Open Research, 5, p. 95.</a:t>
            </a:r>
          </a:p>
          <a:p>
            <a:pPr>
              <a:buNone/>
            </a:pPr>
            <a:r>
              <a:rPr lang="en-GB" sz="1100" dirty="0">
                <a:latin typeface="Arial" panose="020B0604020202020204" pitchFamily="34" charset="0"/>
                <a:cs typeface="Arial" panose="020B0604020202020204" pitchFamily="34" charset="0"/>
              </a:rPr>
              <a:t>Good Things Foundation (2021) Doing Digital in Later Life: Evidence Review and Case Studies. Sheffield: Good Things Foundation.</a:t>
            </a:r>
          </a:p>
          <a:p>
            <a:pPr>
              <a:buNone/>
            </a:pPr>
            <a:r>
              <a:rPr lang="en-GB" sz="1100" dirty="0" err="1">
                <a:latin typeface="Arial" panose="020B0604020202020204" pitchFamily="34" charset="0"/>
                <a:cs typeface="Arial" panose="020B0604020202020204" pitchFamily="34" charset="0"/>
              </a:rPr>
              <a:t>Haeusermann</a:t>
            </a:r>
            <a:r>
              <a:rPr lang="en-GB" sz="1100" dirty="0">
                <a:latin typeface="Arial" panose="020B0604020202020204" pitchFamily="34" charset="0"/>
                <a:cs typeface="Arial" panose="020B0604020202020204" pitchFamily="34" charset="0"/>
              </a:rPr>
              <a:t>, T. (2017) ‘The Dementia Village: Between community and society’, in Competing Responsibilities. Cham: Springer.</a:t>
            </a:r>
          </a:p>
          <a:p>
            <a:pPr>
              <a:buNone/>
            </a:pPr>
            <a:r>
              <a:rPr lang="en-GB" sz="1100" dirty="0">
                <a:latin typeface="Arial" panose="020B0604020202020204" pitchFamily="34" charset="0"/>
                <a:cs typeface="Arial" panose="020B0604020202020204" pitchFamily="34" charset="0"/>
              </a:rPr>
              <a:t>Havighurst, R.J. (1961) ‘Successful aging’, The Gerontologist, 1(1), pp. 8–13.</a:t>
            </a:r>
          </a:p>
          <a:p>
            <a:pPr>
              <a:buNone/>
            </a:pPr>
            <a:r>
              <a:rPr lang="en-GB" sz="1100" dirty="0">
                <a:latin typeface="Arial" panose="020B0604020202020204" pitchFamily="34" charset="0"/>
                <a:cs typeface="Arial" panose="020B0604020202020204" pitchFamily="34" charset="0"/>
              </a:rPr>
              <a:t>House of Commons Library (2024) The UK’s Changing Population. Available at: </a:t>
            </a:r>
            <a:r>
              <a:rPr lang="en-GB" sz="1100" dirty="0">
                <a:latin typeface="Arial" panose="020B0604020202020204" pitchFamily="34" charset="0"/>
                <a:cs typeface="Arial" panose="020B0604020202020204" pitchFamily="34" charset="0"/>
                <a:hlinkClick r:id="rId4"/>
              </a:rPr>
              <a:t>https://commonslibrary.parliament.uk/the-uks-changing-population/</a:t>
            </a:r>
            <a:r>
              <a:rPr lang="en-GB" sz="1100" dirty="0">
                <a:latin typeface="Arial" panose="020B0604020202020204" pitchFamily="34" charset="0"/>
                <a:cs typeface="Arial" panose="020B0604020202020204" pitchFamily="34" charset="0"/>
              </a:rPr>
              <a:t> (Accessed: 20 June 2026).</a:t>
            </a:r>
          </a:p>
          <a:p>
            <a:pPr>
              <a:buNone/>
            </a:pPr>
            <a:r>
              <a:rPr lang="en-GB" sz="1100" dirty="0">
                <a:latin typeface="Arial" panose="020B0604020202020204" pitchFamily="34" charset="0"/>
                <a:cs typeface="Arial" panose="020B0604020202020204" pitchFamily="34" charset="0"/>
              </a:rPr>
              <a:t>Human Rights Act 1998. London: The Stationery Office. Available at: </a:t>
            </a:r>
            <a:r>
              <a:rPr lang="en-GB" sz="1100" dirty="0">
                <a:latin typeface="Arial" panose="020B0604020202020204" pitchFamily="34" charset="0"/>
                <a:cs typeface="Arial" panose="020B0604020202020204" pitchFamily="34" charset="0"/>
                <a:hlinkClick r:id="rId5"/>
              </a:rPr>
              <a:t>https://www.legislation.gov.uk/ukpga/1998/42/contents</a:t>
            </a:r>
            <a:r>
              <a:rPr lang="en-GB" sz="1100" dirty="0">
                <a:latin typeface="Arial" panose="020B0604020202020204" pitchFamily="34" charset="0"/>
                <a:cs typeface="Arial" panose="020B0604020202020204" pitchFamily="34" charset="0"/>
              </a:rPr>
              <a:t> (Accessed: 24 June 2026).</a:t>
            </a:r>
          </a:p>
          <a:p>
            <a:pPr>
              <a:buNone/>
            </a:pPr>
            <a:r>
              <a:rPr lang="en-GB" sz="1100" dirty="0">
                <a:latin typeface="Arial" panose="020B0604020202020204" pitchFamily="34" charset="0"/>
                <a:cs typeface="Arial" panose="020B0604020202020204" pitchFamily="34" charset="0"/>
              </a:rPr>
              <a:t>Institute of Health Equity (2020) Health Equity in England: The Marmot Review 10 Years On. London: Institute of Health Equity.</a:t>
            </a:r>
          </a:p>
          <a:p>
            <a:pPr>
              <a:buNone/>
            </a:pPr>
            <a:r>
              <a:rPr lang="en-GB" sz="1100" dirty="0">
                <a:latin typeface="Arial" panose="020B0604020202020204" pitchFamily="34" charset="0"/>
                <a:cs typeface="Arial" panose="020B0604020202020204" pitchFamily="34" charset="0"/>
              </a:rPr>
              <a:t>Keating, N. (2022) ‘A research framework for the United Nations Decade of Healthy Ageing’, European Journal of Ageing, 19, pp. 775–787.</a:t>
            </a:r>
          </a:p>
          <a:p>
            <a:pPr>
              <a:buNone/>
            </a:pPr>
            <a:r>
              <a:rPr lang="en-GB" sz="1100" dirty="0" err="1">
                <a:latin typeface="Arial" panose="020B0604020202020204" pitchFamily="34" charset="0"/>
                <a:cs typeface="Arial" panose="020B0604020202020204" pitchFamily="34" charset="0"/>
              </a:rPr>
              <a:t>Kirakalapathapan</a:t>
            </a:r>
            <a:r>
              <a:rPr lang="en-GB" sz="1100" dirty="0">
                <a:latin typeface="Arial" panose="020B0604020202020204" pitchFamily="34" charset="0"/>
                <a:cs typeface="Arial" panose="020B0604020202020204" pitchFamily="34" charset="0"/>
              </a:rPr>
              <a:t>, A. and Oremus, M. (2022) ‘Efficacy of telehealth in integrated chronic disease management for older, multimorbid adults with heart failure: A systematic review’, International Journal of Medical Informatics, 162, 104756.</a:t>
            </a:r>
          </a:p>
          <a:p>
            <a:pPr>
              <a:buNone/>
            </a:pPr>
            <a:r>
              <a:rPr lang="en-GB" sz="1100" dirty="0">
                <a:latin typeface="Arial" panose="020B0604020202020204" pitchFamily="34" charset="0"/>
                <a:cs typeface="Arial" panose="020B0604020202020204" pitchFamily="34" charset="0"/>
              </a:rPr>
              <a:t>Krier, D. et al. (2023) ‘Evaluation of dementia-friendly initiatives, small-scale homelike residential care, and dementia village models: A scoping review’, Journal of the American Medical Directors Association, 24(7), pp. 1020–1027.e1.</a:t>
            </a:r>
          </a:p>
          <a:p>
            <a:pPr>
              <a:buNone/>
            </a:pPr>
            <a:r>
              <a:rPr lang="en-GB" sz="1100" dirty="0">
                <a:latin typeface="Arial" panose="020B0604020202020204" pitchFamily="34" charset="0"/>
                <a:cs typeface="Arial" panose="020B0604020202020204" pitchFamily="34" charset="0"/>
              </a:rPr>
              <a:t>Local Government Association (2022) Supporting Adults with Complex Needs. London: LGA.</a:t>
            </a:r>
          </a:p>
        </p:txBody>
      </p:sp>
    </p:spTree>
    <p:extLst>
      <p:ext uri="{BB962C8B-B14F-4D97-AF65-F5344CB8AC3E}">
        <p14:creationId xmlns:p14="http://schemas.microsoft.com/office/powerpoint/2010/main" val="3400286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74865E-F23D-2FF3-D404-223BEAC7F227}"/>
              </a:ext>
            </a:extLst>
          </p:cNvPr>
          <p:cNvSpPr txBox="1"/>
          <p:nvPr/>
        </p:nvSpPr>
        <p:spPr>
          <a:xfrm>
            <a:off x="1826468" y="470282"/>
            <a:ext cx="6097554" cy="3924151"/>
          </a:xfrm>
          <a:prstGeom prst="rect">
            <a:avLst/>
          </a:prstGeom>
          <a:noFill/>
        </p:spPr>
        <p:txBody>
          <a:bodyPr wrap="square">
            <a:spAutoFit/>
          </a:bodyPr>
          <a:lstStyle/>
          <a:p>
            <a:pPr>
              <a:buNone/>
            </a:pPr>
            <a:r>
              <a:rPr lang="en-GB" sz="1100" dirty="0"/>
              <a:t>References (continued)</a:t>
            </a:r>
            <a:endParaRPr lang="en-GB" sz="1100" dirty="0">
              <a:latin typeface="Arial" panose="020B0604020202020204" pitchFamily="34" charset="0"/>
              <a:cs typeface="Arial" panose="020B0604020202020204" pitchFamily="34" charset="0"/>
            </a:endParaRPr>
          </a:p>
          <a:p>
            <a:pPr>
              <a:buNone/>
            </a:pPr>
            <a:endParaRPr lang="en-GB" sz="1100" dirty="0">
              <a:latin typeface="Arial" panose="020B0604020202020204" pitchFamily="34" charset="0"/>
              <a:cs typeface="Arial" panose="020B0604020202020204" pitchFamily="34" charset="0"/>
            </a:endParaRPr>
          </a:p>
          <a:p>
            <a:pPr>
              <a:buNone/>
            </a:pPr>
            <a:r>
              <a:rPr lang="en-GB" sz="1100" dirty="0">
                <a:latin typeface="Arial" panose="020B0604020202020204" pitchFamily="34" charset="0"/>
                <a:cs typeface="Arial" panose="020B0604020202020204" pitchFamily="34" charset="0"/>
              </a:rPr>
              <a:t>National Institute for Health and Care Excellence (2015) Older People: Independence and Mental Wellbeing (NG32). London: NICE.</a:t>
            </a:r>
          </a:p>
          <a:p>
            <a:pPr>
              <a:buNone/>
            </a:pPr>
            <a:r>
              <a:rPr lang="en-GB" sz="1100" dirty="0">
                <a:latin typeface="Arial" panose="020B0604020202020204" pitchFamily="34" charset="0"/>
                <a:cs typeface="Arial" panose="020B0604020202020204" pitchFamily="34" charset="0"/>
              </a:rPr>
              <a:t>National Institute for Health and Care Excellence (2016) Multimorbidity: Clinical Assessment and Management (NG56). London: NICE.</a:t>
            </a:r>
          </a:p>
          <a:p>
            <a:pPr>
              <a:buNone/>
            </a:pPr>
            <a:r>
              <a:rPr lang="en-GB" sz="1100" dirty="0">
                <a:latin typeface="Arial" panose="020B0604020202020204" pitchFamily="34" charset="0"/>
                <a:cs typeface="Arial" panose="020B0604020202020204" pitchFamily="34" charset="0"/>
              </a:rPr>
              <a:t>NHS England (2019) The NHS Long Term Plan. London: NHS England.</a:t>
            </a:r>
          </a:p>
          <a:p>
            <a:pPr>
              <a:buNone/>
            </a:pPr>
            <a:r>
              <a:rPr lang="en-GB" sz="1100" dirty="0">
                <a:latin typeface="Arial" panose="020B0604020202020204" pitchFamily="34" charset="0"/>
                <a:cs typeface="Arial" panose="020B0604020202020204" pitchFamily="34" charset="0"/>
              </a:rPr>
              <a:t>NHS England (2023) Delivery Plan for Recovering Urgent and Emergency Care Services. London: NHS England.</a:t>
            </a:r>
          </a:p>
          <a:p>
            <a:pPr>
              <a:buNone/>
            </a:pPr>
            <a:r>
              <a:rPr lang="en-GB" sz="1100" dirty="0">
                <a:latin typeface="Arial" panose="020B0604020202020204" pitchFamily="34" charset="0"/>
                <a:cs typeface="Arial" panose="020B0604020202020204" pitchFamily="34" charset="0"/>
              </a:rPr>
              <a:t>Office for National Statistics (2026) National Population Projections: 2024-based. Available at: </a:t>
            </a:r>
            <a:r>
              <a:rPr lang="en-GB" sz="1100" dirty="0">
                <a:latin typeface="Arial" panose="020B0604020202020204" pitchFamily="34" charset="0"/>
                <a:cs typeface="Arial" panose="020B0604020202020204" pitchFamily="34" charset="0"/>
                <a:hlinkClick r:id="rId2"/>
              </a:rPr>
              <a:t>https://www.ons.gov.uk</a:t>
            </a:r>
            <a:r>
              <a:rPr lang="en-GB" sz="1100" dirty="0">
                <a:latin typeface="Arial" panose="020B0604020202020204" pitchFamily="34" charset="0"/>
                <a:cs typeface="Arial" panose="020B0604020202020204" pitchFamily="34" charset="0"/>
              </a:rPr>
              <a:t> (Accessed: 21 June 2026).</a:t>
            </a:r>
          </a:p>
          <a:p>
            <a:pPr>
              <a:buNone/>
            </a:pPr>
            <a:r>
              <a:rPr lang="en-GB" sz="1100" dirty="0">
                <a:latin typeface="Arial" panose="020B0604020202020204" pitchFamily="34" charset="0"/>
                <a:cs typeface="Arial" panose="020B0604020202020204" pitchFamily="34" charset="0"/>
              </a:rPr>
              <a:t>Over Day Centre (2025) Volunteering. Available at: </a:t>
            </a:r>
            <a:r>
              <a:rPr lang="en-GB" sz="1100" dirty="0">
                <a:latin typeface="Arial" panose="020B0604020202020204" pitchFamily="34" charset="0"/>
                <a:cs typeface="Arial" panose="020B0604020202020204" pitchFamily="34" charset="0"/>
                <a:hlinkClick r:id="rId3"/>
              </a:rPr>
              <a:t>https://www.overdaycentre.co.uk/about-us/volunteering/</a:t>
            </a:r>
            <a:r>
              <a:rPr lang="en-GB" sz="1100" dirty="0">
                <a:latin typeface="Arial" panose="020B0604020202020204" pitchFamily="34" charset="0"/>
                <a:cs typeface="Arial" panose="020B0604020202020204" pitchFamily="34" charset="0"/>
              </a:rPr>
              <a:t> (Accessed: 24 June 2026).</a:t>
            </a:r>
          </a:p>
          <a:p>
            <a:pPr>
              <a:buNone/>
            </a:pPr>
            <a:r>
              <a:rPr lang="en-GB" sz="1100" dirty="0">
                <a:latin typeface="Arial" panose="020B0604020202020204" pitchFamily="34" charset="0"/>
                <a:cs typeface="Arial" panose="020B0604020202020204" pitchFamily="34" charset="0"/>
              </a:rPr>
              <a:t>Sidmouth Nursing Home (2023) Inclusion. Available at: </a:t>
            </a:r>
            <a:r>
              <a:rPr lang="en-GB" sz="1100" dirty="0">
                <a:latin typeface="Arial" panose="020B0604020202020204" pitchFamily="34" charset="0"/>
                <a:cs typeface="Arial" panose="020B0604020202020204" pitchFamily="34" charset="0"/>
                <a:hlinkClick r:id="rId4"/>
              </a:rPr>
              <a:t>https://sidmouthnursinghome.co.uk/</a:t>
            </a:r>
            <a:r>
              <a:rPr lang="en-GB" sz="1100" dirty="0">
                <a:latin typeface="Arial" panose="020B0604020202020204" pitchFamily="34" charset="0"/>
                <a:cs typeface="Arial" panose="020B0604020202020204" pitchFamily="34" charset="0"/>
              </a:rPr>
              <a:t> (Accessed: 20 June 2026).</a:t>
            </a:r>
          </a:p>
          <a:p>
            <a:pPr>
              <a:buNone/>
            </a:pPr>
            <a:r>
              <a:rPr lang="en-GB" sz="1100" dirty="0">
                <a:latin typeface="Arial" panose="020B0604020202020204" pitchFamily="34" charset="0"/>
                <a:cs typeface="Arial" panose="020B0604020202020204" pitchFamily="34" charset="0"/>
              </a:rPr>
              <a:t>Skills for Care (2025) The State of the Adult Social Care Sector and Workforce in England 2025. Available at: </a:t>
            </a:r>
            <a:r>
              <a:rPr lang="en-GB" sz="1100" dirty="0">
                <a:latin typeface="Arial" panose="020B0604020202020204" pitchFamily="34" charset="0"/>
                <a:cs typeface="Arial" panose="020B0604020202020204" pitchFamily="34" charset="0"/>
                <a:hlinkClick r:id="rId5"/>
              </a:rPr>
              <a:t>https://www.skillsforcare.org.uk</a:t>
            </a:r>
            <a:r>
              <a:rPr lang="en-GB" sz="1100" dirty="0">
                <a:latin typeface="Arial" panose="020B0604020202020204" pitchFamily="34" charset="0"/>
                <a:cs typeface="Arial" panose="020B0604020202020204" pitchFamily="34" charset="0"/>
              </a:rPr>
              <a:t> (Accessed: 24 June 2026).</a:t>
            </a:r>
          </a:p>
          <a:p>
            <a:pPr>
              <a:buNone/>
            </a:pPr>
            <a:r>
              <a:rPr lang="en-GB" sz="1100" dirty="0">
                <a:latin typeface="Arial" panose="020B0604020202020204" pitchFamily="34" charset="0"/>
                <a:cs typeface="Arial" panose="020B0604020202020204" pitchFamily="34" charset="0"/>
              </a:rPr>
              <a:t>Social Care Institute for Excellence (2023) Prevention in Social Care. London: SCIE.</a:t>
            </a:r>
          </a:p>
          <a:p>
            <a:pPr>
              <a:buNone/>
            </a:pPr>
            <a:r>
              <a:rPr lang="en-GB" sz="1100" dirty="0">
                <a:latin typeface="Arial" panose="020B0604020202020204" pitchFamily="34" charset="0"/>
                <a:cs typeface="Arial" panose="020B0604020202020204" pitchFamily="34" charset="0"/>
              </a:rPr>
              <a:t>World Health Organization (2020) Decade of Healthy Ageing: Baseline Report. Geneva: WHO.</a:t>
            </a:r>
          </a:p>
          <a:p>
            <a:pPr>
              <a:buNone/>
            </a:pPr>
            <a:r>
              <a:rPr lang="en-GB" sz="1100" dirty="0">
                <a:latin typeface="Arial" panose="020B0604020202020204" pitchFamily="34" charset="0"/>
                <a:cs typeface="Arial" panose="020B0604020202020204" pitchFamily="34" charset="0"/>
              </a:rPr>
              <a:t>World Health Organization (2021) Global Report on Ageism. Geneva: WHO.</a:t>
            </a:r>
          </a:p>
          <a:p>
            <a:pPr>
              <a:buNone/>
            </a:pPr>
            <a:r>
              <a:rPr lang="en-GB" sz="1100" dirty="0">
                <a:latin typeface="Arial" panose="020B0604020202020204" pitchFamily="34" charset="0"/>
                <a:cs typeface="Arial" panose="020B0604020202020204" pitchFamily="34" charset="0"/>
              </a:rPr>
              <a:t>World Health Organization (2023) UN Decade of Healthy Ageing 2021–2030: Progress Report 2021–2023. Geneva: WHO.</a:t>
            </a:r>
          </a:p>
        </p:txBody>
      </p:sp>
    </p:spTree>
    <p:extLst>
      <p:ext uri="{BB962C8B-B14F-4D97-AF65-F5344CB8AC3E}">
        <p14:creationId xmlns:p14="http://schemas.microsoft.com/office/powerpoint/2010/main" val="8152254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1936</TotalTime>
  <Words>5524</Words>
  <Application>Microsoft Office PowerPoint</Application>
  <PresentationFormat>Widescreen</PresentationFormat>
  <Paragraphs>327</Paragraphs>
  <Slides>19</Slides>
  <Notes>16</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empowerment and support needs of older people</dc:title>
  <dc:subject>BMHP6027 Empowering the Older Person</dc:subject>
  <dc:creator>OpenAI</dc:creator>
  <cp:lastModifiedBy>Salma Begum</cp:lastModifiedBy>
  <cp:revision>2</cp:revision>
  <dcterms:created xsi:type="dcterms:W3CDTF">2026-06-24T13:13:07Z</dcterms:created>
  <dcterms:modified xsi:type="dcterms:W3CDTF">2026-06-25T21:34:04Z</dcterms:modified>
</cp:coreProperties>
</file>