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338" r:id="rId11"/>
    <p:sldId id="261" r:id="rId12"/>
    <p:sldId id="337" r:id="rId13"/>
    <p:sldId id="275" r:id="rId14"/>
    <p:sldId id="265" r:id="rId15"/>
    <p:sldId id="263" r:id="rId16"/>
    <p:sldId id="266" r:id="rId17"/>
    <p:sldId id="26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B717C5-406D-428C-B227-50F9574C2DEB}" v="11" dt="2025-10-14T23:21:09.3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355" y="-1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zma Shazia (2438055)" userId="823ff688-cd51-49b3-9ffc-ae18fd37d397" providerId="ADAL" clId="{134069DB-A9A0-4B66-9515-6F1152034CCA}"/>
    <pc:docChg chg="undo custSel modSld">
      <pc:chgData name="Ozma Shazia (2438055)" userId="823ff688-cd51-49b3-9ffc-ae18fd37d397" providerId="ADAL" clId="{134069DB-A9A0-4B66-9515-6F1152034CCA}" dt="2025-10-14T23:22:57.817" v="1123" actId="20577"/>
      <pc:docMkLst>
        <pc:docMk/>
      </pc:docMkLst>
      <pc:sldChg chg="modSp mod">
        <pc:chgData name="Ozma Shazia (2438055)" userId="823ff688-cd51-49b3-9ffc-ae18fd37d397" providerId="ADAL" clId="{134069DB-A9A0-4B66-9515-6F1152034CCA}" dt="2025-10-14T23:12:14.808" v="919" actId="5793"/>
        <pc:sldMkLst>
          <pc:docMk/>
          <pc:sldMk cId="764605052" sldId="261"/>
        </pc:sldMkLst>
        <pc:graphicFrameChg chg="mod modGraphic">
          <ac:chgData name="Ozma Shazia (2438055)" userId="823ff688-cd51-49b3-9ffc-ae18fd37d397" providerId="ADAL" clId="{134069DB-A9A0-4B66-9515-6F1152034CCA}" dt="2025-10-14T23:12:14.808" v="919" actId="5793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 mod">
        <pc:chgData name="Ozma Shazia (2438055)" userId="823ff688-cd51-49b3-9ffc-ae18fd37d397" providerId="ADAL" clId="{134069DB-A9A0-4B66-9515-6F1152034CCA}" dt="2025-10-14T23:20:05.734" v="941" actId="20577"/>
        <pc:sldMkLst>
          <pc:docMk/>
          <pc:sldMk cId="2451324015" sldId="263"/>
        </pc:sldMkLst>
        <pc:spChg chg="mod">
          <ac:chgData name="Ozma Shazia (2438055)" userId="823ff688-cd51-49b3-9ffc-ae18fd37d397" providerId="ADAL" clId="{134069DB-A9A0-4B66-9515-6F1152034CCA}" dt="2025-10-14T23:20:05.734" v="941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 mod">
        <pc:chgData name="Ozma Shazia (2438055)" userId="823ff688-cd51-49b3-9ffc-ae18fd37d397" providerId="ADAL" clId="{134069DB-A9A0-4B66-9515-6F1152034CCA}" dt="2025-10-14T23:22:57.817" v="1123" actId="20577"/>
        <pc:sldMkLst>
          <pc:docMk/>
          <pc:sldMk cId="1780730117" sldId="275"/>
        </pc:sldMkLst>
        <pc:spChg chg="mod">
          <ac:chgData name="Ozma Shazia (2438055)" userId="823ff688-cd51-49b3-9ffc-ae18fd37d397" providerId="ADAL" clId="{134069DB-A9A0-4B66-9515-6F1152034CCA}" dt="2025-10-14T23:22:57.817" v="1123" actId="20577"/>
          <ac:spMkLst>
            <pc:docMk/>
            <pc:sldMk cId="1780730117" sldId="275"/>
            <ac:spMk id="6" creationId="{A505395B-EB6B-5ED1-186D-E017DA15A205}"/>
          </ac:spMkLst>
        </pc:spChg>
        <pc:spChg chg="mod">
          <ac:chgData name="Ozma Shazia (2438055)" userId="823ff688-cd51-49b3-9ffc-ae18fd37d397" providerId="ADAL" clId="{134069DB-A9A0-4B66-9515-6F1152034CCA}" dt="2025-10-14T23:21:46.490" v="1066" actId="255"/>
          <ac:spMkLst>
            <pc:docMk/>
            <pc:sldMk cId="1780730117" sldId="275"/>
            <ac:spMk id="8" creationId="{8945A82A-043D-3087-38CE-0365EA342AE0}"/>
          </ac:spMkLst>
        </pc:spChg>
        <pc:spChg chg="mod">
          <ac:chgData name="Ozma Shazia (2438055)" userId="823ff688-cd51-49b3-9ffc-ae18fd37d397" providerId="ADAL" clId="{134069DB-A9A0-4B66-9515-6F1152034CCA}" dt="2025-10-14T23:14:41.303" v="935" actId="313"/>
          <ac:spMkLst>
            <pc:docMk/>
            <pc:sldMk cId="1780730117" sldId="275"/>
            <ac:spMk id="18" creationId="{20D72B27-9DD2-65DD-8FC8-B60703A02A5D}"/>
          </ac:spMkLst>
        </pc:spChg>
      </pc:sldChg>
      <pc:sldChg chg="delSp modSp mod">
        <pc:chgData name="Ozma Shazia (2438055)" userId="823ff688-cd51-49b3-9ffc-ae18fd37d397" providerId="ADAL" clId="{134069DB-A9A0-4B66-9515-6F1152034CCA}" dt="2025-10-14T13:19:37.467" v="635" actId="20577"/>
        <pc:sldMkLst>
          <pc:docMk/>
          <pc:sldMk cId="2496961718" sldId="336"/>
        </pc:sldMkLst>
        <pc:spChg chg="del mod">
          <ac:chgData name="Ozma Shazia (2438055)" userId="823ff688-cd51-49b3-9ffc-ae18fd37d397" providerId="ADAL" clId="{134069DB-A9A0-4B66-9515-6F1152034CCA}" dt="2025-10-14T12:59:26.381" v="194" actId="478"/>
          <ac:spMkLst>
            <pc:docMk/>
            <pc:sldMk cId="2496961718" sldId="336"/>
            <ac:spMk id="2" creationId="{114F40AF-1DC8-A37F-53F7-202B11A20FAE}"/>
          </ac:spMkLst>
        </pc:spChg>
        <pc:spChg chg="mod">
          <ac:chgData name="Ozma Shazia (2438055)" userId="823ff688-cd51-49b3-9ffc-ae18fd37d397" providerId="ADAL" clId="{134069DB-A9A0-4B66-9515-6F1152034CCA}" dt="2025-10-14T12:43:39.700" v="156" actId="1076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Ozma Shazia (2438055)" userId="823ff688-cd51-49b3-9ffc-ae18fd37d397" providerId="ADAL" clId="{134069DB-A9A0-4B66-9515-6F1152034CCA}" dt="2025-10-14T13:19:37.467" v="635" actId="20577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modSp mod">
        <pc:chgData name="Ozma Shazia (2438055)" userId="823ff688-cd51-49b3-9ffc-ae18fd37d397" providerId="ADAL" clId="{134069DB-A9A0-4B66-9515-6F1152034CCA}" dt="2025-10-14T23:14:37.261" v="934" actId="313"/>
        <pc:sldMkLst>
          <pc:docMk/>
          <pc:sldMk cId="550571045" sldId="338"/>
        </pc:sldMkLst>
        <pc:graphicFrameChg chg="modGraphic">
          <ac:chgData name="Ozma Shazia (2438055)" userId="823ff688-cd51-49b3-9ffc-ae18fd37d397" providerId="ADAL" clId="{134069DB-A9A0-4B66-9515-6F1152034CCA}" dt="2025-10-14T23:14:37.261" v="934" actId="313"/>
          <ac:graphicFrameMkLst>
            <pc:docMk/>
            <pc:sldMk cId="550571045" sldId="338"/>
            <ac:graphicFrameMk id="4" creationId="{AE7DD898-928B-C2B0-10A9-DCAECCC2C8D0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7415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8655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47336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20938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3243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2055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5191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189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8442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8684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410218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079955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773679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0686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96777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2554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93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14/10/2025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7287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Ozma Shazia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2438055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Abdulla Sodiq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rmAutofit fontScale="90000"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is……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Green Havan Florists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of the 5W2H model that summarises these issues.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Green Havan Florists (approx. 30 seconds).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Green Havan Florists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the Green Havan Florists so that the audience is now familiar with the case-study.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Green Haven Florists are facing (approx. 1 minute).</a:t>
            </a:r>
            <a:endParaRPr lang="en-GB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Green Haven Florists root problem (e.g. the 30% decline in in-store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the reasons that are contributing to this decline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Green Haven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682781"/>
              </p:ext>
            </p:extLst>
          </p:nvPr>
        </p:nvGraphicFramePr>
        <p:xfrm>
          <a:off x="803694" y="446277"/>
          <a:ext cx="11053028" cy="616788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154889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9118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579004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579004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579004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579004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79004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521146">
                <a:tc gridSpan="7"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Identify the Root Problem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504773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What?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Where? 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When?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Who?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Why?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How?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How much?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38062">
                <a:tc>
                  <a:txBody>
                    <a:bodyPr/>
                    <a:lstStyle/>
                    <a:p>
                      <a:r>
                        <a:rPr lang="en-GB" sz="1600" dirty="0"/>
                        <a:t>What effect is it having?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Where is the problem occurring?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When was the problem first noticed?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Who is impacted by the problem?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Why is the problem happening?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serious is the problem?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How much money is being lost?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1216005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dirty="0"/>
                        <a:t>Reduced 30% revenue/foot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Rent increase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Last 12m Recent 2 local competitors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customers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Poor leadership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reduced profits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30% in revenue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149394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dirty="0"/>
                        <a:t>Foot traffic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Shift to online orders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Last 12m Closure of nearby businesses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Business closures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Consumer Trends (IFPA, 2025)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Potential  insolvency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Increase I n rent 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1493949"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dirty="0"/>
                        <a:t>Rising Operational Costs, rent, supplies</a:t>
                      </a: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Outdated website/no online presence</a:t>
                      </a:r>
                    </a:p>
                    <a:p>
                      <a:pPr marL="0" indent="0">
                        <a:buFontTx/>
                        <a:buNone/>
                      </a:pPr>
                      <a:endParaRPr lang="en-GB" sz="16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Tx/>
                        <a:buNone/>
                      </a:pPr>
                      <a:r>
                        <a:rPr lang="en-GB" sz="1600" dirty="0"/>
                        <a:t>Supply chain disruption/inflation</a:t>
                      </a: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Business/staff/customers due to rent increases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Market trends IFPA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200" dirty="0"/>
                        <a:t>(International Fresh Produce Association, 2025) </a:t>
                      </a: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Difficulty to  accesses credit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/>
                        <a:t>Increase in supply costs</a:t>
                      </a:r>
                    </a:p>
                  </a:txBody>
                  <a:tcPr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803694" y="0"/>
            <a:ext cx="10584611" cy="892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Kumar, V. (2014)  5W2H model A Simple Tool for Problem Solving</a:t>
            </a:r>
          </a:p>
          <a:p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E34F6-2FC7-BE16-5003-D789DD8EE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96975"/>
          </a:xfrm>
        </p:spPr>
        <p:txBody>
          <a:bodyPr/>
          <a:lstStyle/>
          <a:p>
            <a:pPr algn="ctr"/>
            <a:r>
              <a:rPr lang="en-GB" u="sng" dirty="0"/>
              <a:t>Conceptual Pestel Model Critique </a:t>
            </a:r>
            <a:r>
              <a:rPr lang="en-US" sz="1800" dirty="0"/>
              <a:t>Khalid, L. and Rahman, I. (2019)</a:t>
            </a:r>
            <a:br>
              <a:rPr lang="en-GB" u="sng" dirty="0"/>
            </a:br>
            <a:endParaRPr lang="en-GB" u="sng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E7DD898-928B-C2B0-10A9-DCAECCC2C8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3748505"/>
              </p:ext>
            </p:extLst>
          </p:nvPr>
        </p:nvGraphicFramePr>
        <p:xfrm>
          <a:off x="677863" y="1317171"/>
          <a:ext cx="10610623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11582">
                  <a:extLst>
                    <a:ext uri="{9D8B030D-6E8A-4147-A177-3AD203B41FA5}">
                      <a16:colId xmlns:a16="http://schemas.microsoft.com/office/drawing/2014/main" val="1486491219"/>
                    </a:ext>
                  </a:extLst>
                </a:gridCol>
                <a:gridCol w="2631233">
                  <a:extLst>
                    <a:ext uri="{9D8B030D-6E8A-4147-A177-3AD203B41FA5}">
                      <a16:colId xmlns:a16="http://schemas.microsoft.com/office/drawing/2014/main" val="1308766209"/>
                    </a:ext>
                  </a:extLst>
                </a:gridCol>
                <a:gridCol w="4467808">
                  <a:extLst>
                    <a:ext uri="{9D8B030D-6E8A-4147-A177-3AD203B41FA5}">
                      <a16:colId xmlns:a16="http://schemas.microsoft.com/office/drawing/2014/main" val="2359820960"/>
                    </a:ext>
                  </a:extLst>
                </a:gridCol>
              </a:tblGrid>
              <a:tr h="2190896">
                <a:tc>
                  <a:txBody>
                    <a:bodyPr/>
                    <a:lstStyle/>
                    <a:p>
                      <a:pPr lvl="1" algn="l">
                        <a:lnSpc>
                          <a:spcPct val="100000"/>
                        </a:lnSpc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PESTEL Framework is.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Assists in identifying external problems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Impact the business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Political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Social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Environmental</a:t>
                      </a:r>
                    </a:p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</a:t>
                      </a:r>
                      <a:endParaRPr lang="en-GB" sz="18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74751" marR="74751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00000"/>
                        </a:lnSpc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is it used?</a:t>
                      </a:r>
                    </a:p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It is used to identify the issues affecting the progress of a business</a:t>
                      </a:r>
                    </a:p>
                  </a:txBody>
                  <a:tcPr marL="74751" marR="74751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Where/how is it used?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It is used as in a diagram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Identify the following environments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Macro 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Micro</a:t>
                      </a:r>
                    </a:p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Internal</a:t>
                      </a:r>
                    </a:p>
                  </a:txBody>
                  <a:tcPr marL="74751" marR="74751"/>
                </a:tc>
                <a:extLst>
                  <a:ext uri="{0D108BD9-81ED-4DB2-BD59-A6C34878D82A}">
                    <a16:rowId xmlns:a16="http://schemas.microsoft.com/office/drawing/2014/main" val="2594049443"/>
                  </a:ext>
                </a:extLst>
              </a:tr>
              <a:tr h="1500224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What are the benefits of this Framework?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Identify issues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Fix the issues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Improve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business model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Simple to understand</a:t>
                      </a:r>
                    </a:p>
                    <a:p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 marL="74751" marR="74751">
                    <a:solidFill>
                      <a:srgbClr val="92D050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According to </a:t>
                      </a:r>
                      <a:r>
                        <a:rPr lang="en-US" dirty="0"/>
                        <a:t>D. Gordon, et al (2022) </a:t>
                      </a: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 criticisms of this framework?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Outlines generic factors rather than impactful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Overlap of categories, 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Difficult to categorise some factors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74751" marR="74751">
                    <a:solidFill>
                      <a:srgbClr val="92D05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 marL="74751" marR="74751"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11842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05710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4335"/>
            <a:ext cx="10515600" cy="1179002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</a:t>
            </a: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b="1" u="sng" dirty="0">
                <a:latin typeface="Arial" panose="020B0604020202020204" pitchFamily="34" charset="0"/>
                <a:cs typeface="Arial" panose="020B0604020202020204" pitchFamily="34" charset="0"/>
              </a:rPr>
              <a:t>Rastogi &amp; Trivedi (2016)</a:t>
            </a:r>
            <a:endParaRPr lang="en-GB" sz="1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600" y="2253210"/>
            <a:ext cx="10671496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0568284"/>
              </p:ext>
            </p:extLst>
          </p:nvPr>
        </p:nvGraphicFramePr>
        <p:xfrm>
          <a:off x="571600" y="1583337"/>
          <a:ext cx="10466514" cy="4773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6342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39050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25149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727956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29745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88272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52914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324477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 April 2025,  Government increase the employer NIC’s to 15% (</a:t>
                      </a:r>
                      <a:r>
                        <a:rPr lang="en-US" sz="1400" dirty="0"/>
                        <a:t>GOV.UK, 2025) </a:t>
                      </a:r>
                      <a:endParaRPr lang="en-GB" sz="1400" b="1" dirty="0"/>
                    </a:p>
                    <a:p>
                      <a:pPr marL="0" indent="0">
                        <a:buFontTx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 Brexit impact on businesses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400" b="1" dirty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1" dirty="0"/>
                        <a:t> (</a:t>
                      </a:r>
                      <a:r>
                        <a:rPr lang="en-US" sz="1400" dirty="0"/>
                        <a:t>Rastogi &amp; Trivedi,  2016)</a:t>
                      </a:r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b="1" dirty="0"/>
                        <a:t> Flower Market trends </a:t>
                      </a:r>
                      <a:r>
                        <a:rPr lang="en-GB" sz="1400" dirty="0"/>
                        <a:t>(IFPA, 2025)</a:t>
                      </a: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Global exchange rates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Consumer preferences online </a:t>
                      </a:r>
                      <a:r>
                        <a:rPr lang="en-GB" sz="1400" dirty="0"/>
                        <a:t>(IFPA, 2025)</a:t>
                      </a: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Businesses closing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Outdated website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No online presence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dirty="0"/>
                        <a:t>(IFPA, 2025)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Distance selling understand your obligations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Future EU law changes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US" sz="1400" dirty="0"/>
                        <a:t>(Cabinet Office, 2025)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Relationship with biodegradable products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Weather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the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What is a Fishbone Diagram? A Guide to Problem-Solving – HKMLC Smart Board">
            <a:extLst>
              <a:ext uri="{FF2B5EF4-FFF2-40B4-BE49-F238E27FC236}">
                <a16:creationId xmlns:a16="http://schemas.microsoft.com/office/drawing/2014/main" id="{1798DD34-A1DE-B2C0-3EA4-13491D3F844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" r="1899"/>
          <a:stretch>
            <a:fillRect/>
          </a:stretch>
        </p:blipFill>
        <p:spPr bwMode="auto">
          <a:xfrm>
            <a:off x="2023856" y="2145378"/>
            <a:ext cx="7829852" cy="36063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505395B-EB6B-5ED1-186D-E017DA15A205}"/>
              </a:ext>
            </a:extLst>
          </p:cNvPr>
          <p:cNvSpPr txBox="1"/>
          <p:nvPr/>
        </p:nvSpPr>
        <p:spPr>
          <a:xfrm>
            <a:off x="827129" y="275265"/>
            <a:ext cx="1028763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Application and Discussion provided in Cause-and-Effect diagram</a:t>
            </a:r>
            <a:endParaRPr lang="en-GB" sz="3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45A82A-043D-3087-38CE-0365EA342AE0}"/>
              </a:ext>
            </a:extLst>
          </p:cNvPr>
          <p:cNvSpPr txBox="1"/>
          <p:nvPr/>
        </p:nvSpPr>
        <p:spPr>
          <a:xfrm>
            <a:off x="1445176" y="5778032"/>
            <a:ext cx="1022330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(Ishikawa,1985)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73825BF-87E2-DB34-C875-78D2FAAD5995}"/>
              </a:ext>
            </a:extLst>
          </p:cNvPr>
          <p:cNvSpPr txBox="1"/>
          <p:nvPr/>
        </p:nvSpPr>
        <p:spPr>
          <a:xfrm>
            <a:off x="2827176" y="2248678"/>
            <a:ext cx="108235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highlight>
                  <a:srgbClr val="FFFF00"/>
                </a:highlight>
              </a:rPr>
              <a:t>Process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FBE4DE-7395-ADB3-0D46-B1AE55E25B68}"/>
              </a:ext>
            </a:extLst>
          </p:cNvPr>
          <p:cNvSpPr txBox="1"/>
          <p:nvPr/>
        </p:nvSpPr>
        <p:spPr>
          <a:xfrm>
            <a:off x="4030825" y="2313992"/>
            <a:ext cx="12129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highlight>
                  <a:srgbClr val="FFFF00"/>
                </a:highlight>
              </a:rPr>
              <a:t>Marketing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6F1821-D33C-2195-3923-7E75CB6DF007}"/>
              </a:ext>
            </a:extLst>
          </p:cNvPr>
          <p:cNvSpPr txBox="1"/>
          <p:nvPr/>
        </p:nvSpPr>
        <p:spPr>
          <a:xfrm>
            <a:off x="4105464" y="5206482"/>
            <a:ext cx="14369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highlight>
                  <a:srgbClr val="FFFF00"/>
                </a:highlight>
              </a:rPr>
              <a:t> Financial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328EF2-6B2B-343B-4A2F-8BE517AA54A4}"/>
              </a:ext>
            </a:extLst>
          </p:cNvPr>
          <p:cNvSpPr txBox="1"/>
          <p:nvPr/>
        </p:nvSpPr>
        <p:spPr>
          <a:xfrm>
            <a:off x="8074989" y="3524461"/>
            <a:ext cx="23770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ighlight>
                  <a:srgbClr val="808080"/>
                </a:highlight>
              </a:rPr>
              <a:t>Declining Sales </a:t>
            </a:r>
          </a:p>
          <a:p>
            <a:r>
              <a:rPr lang="en-US" dirty="0">
                <a:solidFill>
                  <a:schemeClr val="bg1"/>
                </a:solidFill>
                <a:highlight>
                  <a:srgbClr val="808080"/>
                </a:highlight>
              </a:rPr>
              <a:t>    &amp; Customer Engagement</a:t>
            </a:r>
            <a:endParaRPr lang="en-GB" dirty="0">
              <a:solidFill>
                <a:schemeClr val="bg1"/>
              </a:solidFill>
              <a:highlight>
                <a:srgbClr val="808080"/>
              </a:highligh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54B2040-43A2-F970-C110-21A8546116D5}"/>
              </a:ext>
            </a:extLst>
          </p:cNvPr>
          <p:cNvSpPr txBox="1"/>
          <p:nvPr/>
        </p:nvSpPr>
        <p:spPr>
          <a:xfrm>
            <a:off x="6404808" y="2478833"/>
            <a:ext cx="170750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Poor service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5560709-23AD-46D6-492D-861DE8CAA7F3}"/>
              </a:ext>
            </a:extLst>
          </p:cNvPr>
          <p:cNvSpPr txBox="1"/>
          <p:nvPr/>
        </p:nvSpPr>
        <p:spPr>
          <a:xfrm>
            <a:off x="6968325" y="2986496"/>
            <a:ext cx="20993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employee morale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F5EACFC-3778-071A-B034-65EC0845117A}"/>
              </a:ext>
            </a:extLst>
          </p:cNvPr>
          <p:cNvSpPr txBox="1"/>
          <p:nvPr/>
        </p:nvSpPr>
        <p:spPr>
          <a:xfrm>
            <a:off x="6556831" y="3598388"/>
            <a:ext cx="1403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Creative input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D57ABDA-32A4-2E66-E67B-7AD15CFDB3CE}"/>
              </a:ext>
            </a:extLst>
          </p:cNvPr>
          <p:cNvSpPr txBox="1"/>
          <p:nvPr/>
        </p:nvSpPr>
        <p:spPr>
          <a:xfrm>
            <a:off x="4377379" y="2700947"/>
            <a:ext cx="1783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  <a:latin typeface="+mj-lt"/>
              </a:rPr>
              <a:t>Outdated website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4D9815F-4572-6FD5-4B33-72F56F16F127}"/>
              </a:ext>
            </a:extLst>
          </p:cNvPr>
          <p:cNvSpPr txBox="1"/>
          <p:nvPr/>
        </p:nvSpPr>
        <p:spPr>
          <a:xfrm>
            <a:off x="5030429" y="3116445"/>
            <a:ext cx="11306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 Advertising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ABD2424-F818-92FA-96BB-FBB796EC4D39}"/>
              </a:ext>
            </a:extLst>
          </p:cNvPr>
          <p:cNvSpPr txBox="1"/>
          <p:nvPr/>
        </p:nvSpPr>
        <p:spPr>
          <a:xfrm>
            <a:off x="4861249" y="3450516"/>
            <a:ext cx="18468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highlight>
                  <a:srgbClr val="00FF00"/>
                </a:highlight>
              </a:rPr>
              <a:t>Customer loyalty programme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EEE265-5C97-A66A-F094-293DA61CE383}"/>
              </a:ext>
            </a:extLst>
          </p:cNvPr>
          <p:cNvSpPr txBox="1"/>
          <p:nvPr/>
        </p:nvSpPr>
        <p:spPr>
          <a:xfrm>
            <a:off x="1799189" y="2618010"/>
            <a:ext cx="21097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Inefficient supply chain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B7E809F-15F1-9F10-56D9-77111EECDEA6}"/>
              </a:ext>
            </a:extLst>
          </p:cNvPr>
          <p:cNvSpPr txBox="1"/>
          <p:nvPr/>
        </p:nvSpPr>
        <p:spPr>
          <a:xfrm>
            <a:off x="1744932" y="3211954"/>
            <a:ext cx="2712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No feedback or quality control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0D72B27-9DD2-65DD-8FC8-B60703A02A5D}"/>
              </a:ext>
            </a:extLst>
          </p:cNvPr>
          <p:cNvSpPr txBox="1"/>
          <p:nvPr/>
        </p:nvSpPr>
        <p:spPr>
          <a:xfrm>
            <a:off x="2511495" y="3636736"/>
            <a:ext cx="2537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Delays in order fulfilment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7943475-D6FA-7702-9BB7-DEF2B9199145}"/>
              </a:ext>
            </a:extLst>
          </p:cNvPr>
          <p:cNvSpPr txBox="1"/>
          <p:nvPr/>
        </p:nvSpPr>
        <p:spPr>
          <a:xfrm>
            <a:off x="2752530" y="5198586"/>
            <a:ext cx="127829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highlight>
                  <a:srgbClr val="FFFF00"/>
                </a:highlight>
              </a:rPr>
              <a:t>  Products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6887A97-83CA-BD75-DFF8-7A512A526339}"/>
              </a:ext>
            </a:extLst>
          </p:cNvPr>
          <p:cNvSpPr txBox="1"/>
          <p:nvPr/>
        </p:nvSpPr>
        <p:spPr>
          <a:xfrm>
            <a:off x="1949217" y="3986126"/>
            <a:ext cx="2537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</a:t>
            </a:r>
            <a:r>
              <a:rPr lang="en-GB" sz="1400" dirty="0">
                <a:highlight>
                  <a:srgbClr val="00FF00"/>
                </a:highlight>
              </a:rPr>
              <a:t>Limited  arrangements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D55F127-560F-2F23-7F99-1FC51DA26E34}"/>
              </a:ext>
            </a:extLst>
          </p:cNvPr>
          <p:cNvSpPr txBox="1"/>
          <p:nvPr/>
        </p:nvSpPr>
        <p:spPr>
          <a:xfrm>
            <a:off x="2099387" y="4540504"/>
            <a:ext cx="253792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Inadequate presentation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9A27D3B-3F6E-834E-D139-4426563BB6B9}"/>
              </a:ext>
            </a:extLst>
          </p:cNvPr>
          <p:cNvSpPr txBox="1"/>
          <p:nvPr/>
        </p:nvSpPr>
        <p:spPr>
          <a:xfrm>
            <a:off x="2275463" y="4898705"/>
            <a:ext cx="17553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Limited suppliers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6B26F4A-00C9-334B-679D-CB53F86E4FDE}"/>
              </a:ext>
            </a:extLst>
          </p:cNvPr>
          <p:cNvSpPr txBox="1"/>
          <p:nvPr/>
        </p:nvSpPr>
        <p:spPr>
          <a:xfrm>
            <a:off x="4601846" y="4087742"/>
            <a:ext cx="1559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High Operational costs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23183DE-E9CD-49DD-A8AD-3DCA7D19B458}"/>
              </a:ext>
            </a:extLst>
          </p:cNvPr>
          <p:cNvSpPr txBox="1"/>
          <p:nvPr/>
        </p:nvSpPr>
        <p:spPr>
          <a:xfrm>
            <a:off x="4282432" y="4590928"/>
            <a:ext cx="174852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Low profit margins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0F8FC4-FAFF-36A2-FE1C-DDADDEAF065A}"/>
              </a:ext>
            </a:extLst>
          </p:cNvPr>
          <p:cNvSpPr txBox="1"/>
          <p:nvPr/>
        </p:nvSpPr>
        <p:spPr>
          <a:xfrm>
            <a:off x="4282432" y="4898705"/>
            <a:ext cx="13622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budgeting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E3DCE9-101E-7885-DB09-A533F933D272}"/>
              </a:ext>
            </a:extLst>
          </p:cNvPr>
          <p:cNvSpPr txBox="1"/>
          <p:nvPr/>
        </p:nvSpPr>
        <p:spPr>
          <a:xfrm>
            <a:off x="6161035" y="4087742"/>
            <a:ext cx="179925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Limited foot traffic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96143FB-B5AC-DD2F-5BEA-B8D5F92A529E}"/>
              </a:ext>
            </a:extLst>
          </p:cNvPr>
          <p:cNvSpPr txBox="1"/>
          <p:nvPr/>
        </p:nvSpPr>
        <p:spPr>
          <a:xfrm>
            <a:off x="6030961" y="4540504"/>
            <a:ext cx="23770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Strong competition nearby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355EBF2-C238-B51E-EA3B-B17E2369AF5F}"/>
              </a:ext>
            </a:extLst>
          </p:cNvPr>
          <p:cNvSpPr txBox="1"/>
          <p:nvPr/>
        </p:nvSpPr>
        <p:spPr>
          <a:xfrm>
            <a:off x="6438414" y="5004523"/>
            <a:ext cx="1259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ighlight>
                  <a:srgbClr val="00FF00"/>
                </a:highlight>
              </a:rPr>
              <a:t>Poor location</a:t>
            </a:r>
          </a:p>
        </p:txBody>
      </p:sp>
    </p:spTree>
    <p:extLst>
      <p:ext uri="{BB962C8B-B14F-4D97-AF65-F5344CB8AC3E}">
        <p14:creationId xmlns:p14="http://schemas.microsoft.com/office/powerpoint/2010/main" val="1780730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Product limitations that involve a limited variety of bouquets, packaging, freshness, and seasonal designs are missing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Weak marketing strategy, ascertaining to no online presence, outdated website, no online orders, no same-day delivery, no promotions, no loyalty program, thus leading to the brand being unmemorable.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Operational inefficiencies, such as supply chain issues, lead to delays and waste.  No process for quality control or customer feedback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Financial struggles that include high operating costs eating into their profits that gives them a 30% decrease in revenue.  Poor financial planning limits growth and adaptability.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en-US" dirty="0"/>
              <a:t>Cabinet Office (2025) </a:t>
            </a:r>
            <a:r>
              <a:rPr lang="en-US" i="1" dirty="0"/>
              <a:t>UK-EU Trade and Cooperation Agreement Civil Society Forum 2025</a:t>
            </a:r>
            <a:r>
              <a:rPr lang="en-US" dirty="0"/>
              <a:t>. GOV.UK. Available at: https://www.gov.uk/government/publications/uk-eu-trade-and-cooperation-agreement-civil-society-forum-2025 [Accessed 15 Oct. 2025].</a:t>
            </a:r>
          </a:p>
          <a:p>
            <a:pPr marL="0" indent="0" algn="just">
              <a:buNone/>
            </a:pPr>
            <a:r>
              <a:rPr lang="en-US" dirty="0"/>
              <a:t>D. Gordon, P. Doyle, A. Becevel, T. Baloh (2022) EXPLORING THE EFFICACY OF A RANGE OF CRITICAL THINKING AND PROBLEM SOLVING TECHNIQUES IN DEVELOPING AN INSTRUCTOR GUIDE, </a:t>
            </a:r>
            <a:r>
              <a:rPr lang="en-US" i="1" dirty="0"/>
              <a:t>ICERI2022 Proceedings</a:t>
            </a:r>
            <a:r>
              <a:rPr lang="en-US" dirty="0"/>
              <a:t>, pp. 1349-1356.</a:t>
            </a:r>
          </a:p>
          <a:p>
            <a:pPr marL="0" indent="0" algn="just">
              <a:buNone/>
            </a:pPr>
            <a:r>
              <a:rPr lang="en-US" dirty="0"/>
              <a:t>GOV.UK (2025) </a:t>
            </a:r>
            <a:r>
              <a:rPr lang="en-US" i="1" dirty="0"/>
              <a:t>Rates and Thresholds for Employers 2025 to 2026</a:t>
            </a:r>
            <a:r>
              <a:rPr lang="en-US" dirty="0"/>
              <a:t>.  Available at: </a:t>
            </a:r>
            <a:r>
              <a:rPr lang="en-US" i="1" dirty="0"/>
              <a:t> </a:t>
            </a:r>
            <a:r>
              <a:rPr lang="en-US" dirty="0">
                <a:solidFill>
                  <a:schemeClr val="tx1"/>
                </a:solidFill>
              </a:rPr>
              <a:t>Rates and thresholds for employers 2025 to 2026 - GOV.UK </a:t>
            </a:r>
            <a:r>
              <a:rPr lang="en-US" dirty="0"/>
              <a:t>(Accessed: 12 October 2025).</a:t>
            </a:r>
          </a:p>
          <a:p>
            <a:pPr marL="0" indent="0">
              <a:buNone/>
            </a:pPr>
            <a:r>
              <a:rPr lang="en-GB" dirty="0"/>
              <a:t>International Fresh Produce Association (2025) 2025 </a:t>
            </a:r>
            <a:r>
              <a:rPr lang="en-GB" i="1" dirty="0"/>
              <a:t>Floral Industry Trends.  </a:t>
            </a:r>
            <a:r>
              <a:rPr lang="en-US" dirty="0"/>
              <a:t>Available at: </a:t>
            </a:r>
            <a:r>
              <a:rPr lang="en-US" dirty="0">
                <a:solidFill>
                  <a:schemeClr val="tx1"/>
                </a:solidFill>
              </a:rPr>
              <a:t>https://www.freshproduce.com/resources/floral/2025-floral-industry-trends/ (</a:t>
            </a:r>
            <a:r>
              <a:rPr lang="en-US" dirty="0"/>
              <a:t>Accessed: 14 October 2025).</a:t>
            </a:r>
          </a:p>
          <a:p>
            <a:pPr marL="0" indent="0" algn="just">
              <a:buNone/>
            </a:pPr>
            <a:r>
              <a:rPr lang="en-US" dirty="0"/>
              <a:t>International Fresh Produce Association (2025) 2025 Floral Consumer Trends Mid-Year Update. [pdf] Available at: https://www.freshproduce.com/siteassets/files/floral/2025-floral-consumer-trends-mid-year-update.pdf [Accessed 14 Oct. 2025].</a:t>
            </a:r>
          </a:p>
          <a:p>
            <a:pPr marL="0" indent="0" algn="just">
              <a:buNone/>
            </a:pPr>
            <a:r>
              <a:rPr lang="en-US" dirty="0"/>
              <a:t>Ishikawa, K., (1985) What is Total Quality Control? The Japanese Way. Englewood Cliffs, NJ: Prentice-Hall.</a:t>
            </a:r>
          </a:p>
          <a:p>
            <a:pPr marL="0" indent="0" algn="just">
              <a:buNone/>
            </a:pPr>
            <a:r>
              <a:rPr lang="en-US" dirty="0"/>
              <a:t>Khalid, L. and Rahman, I. (2019) Conceptual model for the external factors affecting project performance using PESTLE factors. </a:t>
            </a:r>
            <a:r>
              <a:rPr lang="en-US" i="1" dirty="0"/>
              <a:t>Jour of Adv Research in Dynamical and Control Systems</a:t>
            </a:r>
            <a:r>
              <a:rPr lang="en-US" dirty="0"/>
              <a:t>, </a:t>
            </a:r>
            <a:r>
              <a:rPr lang="en-US" i="1" dirty="0"/>
              <a:t>11</a:t>
            </a:r>
            <a:r>
              <a:rPr lang="en-US" dirty="0"/>
              <a:t>(3), pp.246-250.</a:t>
            </a:r>
          </a:p>
          <a:p>
            <a:pPr marL="0" indent="0" algn="just">
              <a:buNone/>
            </a:pPr>
            <a:r>
              <a:rPr lang="en-US" dirty="0"/>
              <a:t>Kumar, V. (2014). "5W2H: A Simple Tool for Problem Solving." International Journal of Research in Management &amp; Business Studies,</a:t>
            </a:r>
            <a:br>
              <a:rPr lang="en-US" dirty="0"/>
            </a:br>
            <a:r>
              <a:rPr lang="en-US" dirty="0"/>
              <a:t>1(1), 1-5.</a:t>
            </a:r>
          </a:p>
          <a:p>
            <a:pPr marL="0" indent="0" algn="just">
              <a:buNone/>
            </a:pPr>
            <a:r>
              <a:rPr lang="en-US" dirty="0"/>
              <a:t>Rastogi, N. and Trivedi, M.K., (2016) PESTLE technique–a tool to identify external risks in construction projects. </a:t>
            </a:r>
            <a:r>
              <a:rPr lang="en-US" i="1" dirty="0"/>
              <a:t>International Research Journal of Engineering and Technology (IRJET)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(1), pp.384-388.</a:t>
            </a:r>
          </a:p>
          <a:p>
            <a:pPr marL="0" indent="0" algn="just">
              <a:buNone/>
            </a:pPr>
            <a:r>
              <a:rPr lang="en-US" dirty="0"/>
              <a:t>Tetlow, G. and Stojanovic, A., 2018. Understanding the economic impact of Brexit. </a:t>
            </a:r>
            <a:r>
              <a:rPr lang="en-US" i="1" dirty="0"/>
              <a:t>Institute for government</a:t>
            </a:r>
            <a:r>
              <a:rPr lang="en-US" dirty="0"/>
              <a:t>, pp.2-76.</a:t>
            </a: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10" ma:contentTypeDescription="Create a new document." ma:contentTypeScope="" ma:versionID="36dc1d6044fc7a45488e61f12d016877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0cd96cc48a510117327b7d76a1f170f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Location" ma:index="14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dcmitype/"/>
    <ds:schemaRef ds:uri="f799553d-1ac0-48da-9ae3-fe400ced9c3b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94B1323-651A-424A-A916-9119EB1FB8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5307</TotalTime>
  <Words>1466</Words>
  <Application>Microsoft Office PowerPoint</Application>
  <PresentationFormat>Widescreen</PresentationFormat>
  <Paragraphs>223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Trebuchet MS</vt:lpstr>
      <vt:lpstr>Wingdings</vt:lpstr>
      <vt:lpstr>Wingdings 3</vt:lpstr>
      <vt:lpstr>Facet</vt:lpstr>
      <vt:lpstr>PowerPoint Presentation</vt:lpstr>
      <vt:lpstr>Provide an Overview of your presentation (approx. 30 seconds)</vt:lpstr>
      <vt:lpstr>Provide an overview of Green Havan Florists (approx. 30 seconds).</vt:lpstr>
      <vt:lpstr>Provide an insight into the problems Green Haven Florists are facing (approx. 1 minute).</vt:lpstr>
      <vt:lpstr>PowerPoint Presentation</vt:lpstr>
      <vt:lpstr>Provide a critique of the PESTEL Framework (approx. 1 minute).</vt:lpstr>
      <vt:lpstr>Conceptual Pestel Model Critique Khalid, L. and Rahman, I. (2019) </vt:lpstr>
      <vt:lpstr>Provide an application and discuss the information Rastogi &amp; Trivedi (2016)</vt:lpstr>
      <vt:lpstr>Provide a critique of the Cause-and-Effect model (approx. 1 minute).</vt:lpstr>
      <vt:lpstr>PowerPoint Presentation</vt:lpstr>
      <vt:lpstr>Provide a summary of your Key Findings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Ozma Shazia (2438055)</cp:lastModifiedBy>
  <cp:revision>90</cp:revision>
  <dcterms:created xsi:type="dcterms:W3CDTF">2024-01-29T11:42:05Z</dcterms:created>
  <dcterms:modified xsi:type="dcterms:W3CDTF">2025-10-14T23:23:01Z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