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63" r:id="rId2"/>
    <p:sldId id="261" r:id="rId3"/>
    <p:sldId id="262" r:id="rId4"/>
    <p:sldId id="264" r:id="rId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46" d="100"/>
          <a:sy n="46" d="100"/>
        </p:scale>
        <p:origin x="786" y="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639CA8D-A2B9-4D08-90D6-7FD7344FA814}" type="datetimeFigureOut">
              <a:rPr lang="en-GB" smtClean="0"/>
              <a:t>15/05/2020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BD1F18-E82E-4687-8568-C11079EEF49B}" type="slidenum">
              <a:rPr lang="en-GB" smtClean="0"/>
              <a:t>‹#›</a:t>
            </a:fld>
            <a:endParaRPr lang="en-GB"/>
          </a:p>
        </p:txBody>
      </p:sp>
    </p:spTree>
    <p:extLst>
      <p:ext uri="{BB962C8B-B14F-4D97-AF65-F5344CB8AC3E}">
        <p14:creationId xmlns:p14="http://schemas.microsoft.com/office/powerpoint/2010/main" val="20027839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is an opportunity to pull quite a few threads together and issues that should/could be brought up by students include: -</a:t>
            </a:r>
          </a:p>
          <a:p>
            <a:endParaRPr lang="en-GB" dirty="0"/>
          </a:p>
          <a:p>
            <a:pPr marL="171450" indent="-171450">
              <a:buFont typeface="Arial" panose="020B0604020202020204" pitchFamily="34" charset="0"/>
              <a:buChar char="•"/>
            </a:pPr>
            <a:r>
              <a:rPr lang="en-GB" dirty="0"/>
              <a:t>Ensure there are thorough and thoughtful introductions.  This begins the process of forging bonds and building </a:t>
            </a:r>
            <a:r>
              <a:rPr lang="en-GB" b="1" i="1" dirty="0"/>
              <a:t>‘trust’. </a:t>
            </a:r>
            <a:r>
              <a:rPr lang="en-GB" b="0" i="0" dirty="0"/>
              <a:t>It also enables the team to recognise each members’ unique qualities – value and expertise (even if there is some overlap they will have </a:t>
            </a:r>
            <a:r>
              <a:rPr lang="en-GB" b="1" i="1" dirty="0"/>
              <a:t>different experience!</a:t>
            </a:r>
            <a:r>
              <a:rPr lang="en-GB" b="0" i="0" dirty="0"/>
              <a:t>)</a:t>
            </a:r>
            <a:endParaRPr lang="en-GB" b="1" i="1" dirty="0"/>
          </a:p>
          <a:p>
            <a:pPr marL="171450" indent="-171450">
              <a:buFont typeface="Arial" panose="020B0604020202020204" pitchFamily="34" charset="0"/>
              <a:buChar char="•"/>
            </a:pPr>
            <a:r>
              <a:rPr lang="en-GB" dirty="0"/>
              <a:t>Set a clear direction for the team and create a Shared Vision</a:t>
            </a:r>
          </a:p>
          <a:p>
            <a:pPr marL="171450" indent="-171450">
              <a:buFont typeface="Arial" panose="020B0604020202020204" pitchFamily="34" charset="0"/>
              <a:buChar char="•"/>
            </a:pPr>
            <a:r>
              <a:rPr lang="en-GB" dirty="0"/>
              <a:t>Establish, </a:t>
            </a:r>
            <a:r>
              <a:rPr lang="en-GB" b="1" i="1" dirty="0"/>
              <a:t>and agree</a:t>
            </a:r>
            <a:r>
              <a:rPr lang="en-GB" dirty="0"/>
              <a:t>,  Ground rules/guidelines for the team, and how it will behave, its purpose, etc. – publish these to make them visible</a:t>
            </a:r>
          </a:p>
          <a:p>
            <a:pPr marL="171450" indent="-171450">
              <a:buFont typeface="Arial" panose="020B0604020202020204" pitchFamily="34" charset="0"/>
              <a:buChar char="•"/>
            </a:pPr>
            <a:r>
              <a:rPr lang="en-GB" dirty="0"/>
              <a:t>Profile team members (Belbin, etc.)</a:t>
            </a:r>
          </a:p>
          <a:p>
            <a:pPr marL="171450" indent="-171450">
              <a:buFont typeface="Arial" panose="020B0604020202020204" pitchFamily="34" charset="0"/>
              <a:buChar char="•"/>
            </a:pPr>
            <a:r>
              <a:rPr lang="en-GB" dirty="0"/>
              <a:t>Identify and discuss development opportunities</a:t>
            </a:r>
          </a:p>
          <a:p>
            <a:pPr marL="171450" indent="-171450">
              <a:buFont typeface="Arial" panose="020B0604020202020204" pitchFamily="34" charset="0"/>
              <a:buChar char="•"/>
            </a:pPr>
            <a:r>
              <a:rPr lang="en-GB" dirty="0"/>
              <a:t>Agree clear roles and objectives for the team and for individuals</a:t>
            </a:r>
          </a:p>
          <a:p>
            <a:pPr marL="171450" indent="-171450">
              <a:buFont typeface="Arial" panose="020B0604020202020204" pitchFamily="34" charset="0"/>
              <a:buChar char="•"/>
            </a:pPr>
            <a:r>
              <a:rPr lang="en-GB" dirty="0"/>
              <a:t>Performance manage and develop team members – support their growth, deal with under-performance</a:t>
            </a:r>
          </a:p>
          <a:p>
            <a:pPr marL="171450" indent="-171450">
              <a:buFont typeface="Arial" panose="020B0604020202020204" pitchFamily="34" charset="0"/>
              <a:buChar char="•"/>
            </a:pPr>
            <a:r>
              <a:rPr lang="en-GB" dirty="0"/>
              <a:t>Identify skill or knowledge gap and arrange training &amp; development for suitable team members or identify outside help that can act as a ‘specialist’ to support the team….and mentor individuals with correct aptitude and attitude.</a:t>
            </a:r>
          </a:p>
          <a:p>
            <a:pPr marL="171450" indent="-171450">
              <a:buFont typeface="Arial" panose="020B0604020202020204" pitchFamily="34" charset="0"/>
              <a:buChar char="•"/>
            </a:pPr>
            <a:r>
              <a:rPr lang="en-GB" dirty="0"/>
              <a:t>Use effective ‘delegation’ to help build responsibility within the team and develop individuals.</a:t>
            </a:r>
          </a:p>
          <a:p>
            <a:pPr marL="171450" indent="-171450">
              <a:buFont typeface="Arial" panose="020B0604020202020204" pitchFamily="34" charset="0"/>
              <a:buChar char="•"/>
            </a:pPr>
            <a:r>
              <a:rPr lang="en-GB" dirty="0"/>
              <a:t>Embrace conflict, don’t ignore it, and deal with it sympathetically but assertively, to ensure resolution – don’t let things fester!</a:t>
            </a:r>
          </a:p>
          <a:p>
            <a:pPr marL="171450" indent="-171450">
              <a:buFont typeface="Arial" panose="020B0604020202020204" pitchFamily="34" charset="0"/>
              <a:buChar char="•"/>
            </a:pPr>
            <a:r>
              <a:rPr lang="en-GB" dirty="0"/>
              <a:t>Recognise and celebrate successes, at both a team and individual level</a:t>
            </a:r>
          </a:p>
          <a:p>
            <a:pPr marL="171450" indent="-171450">
              <a:buFont typeface="Arial" panose="020B0604020202020204" pitchFamily="34" charset="0"/>
              <a:buChar char="•"/>
            </a:pPr>
            <a:r>
              <a:rPr lang="en-GB" dirty="0"/>
              <a:t>Etc.</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371B1ABB-E222-4BE5-99F1-9FD156E85ACA}" type="slidenum">
              <a:rPr kumimoji="0" lang="en-GB"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GB"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0879016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t>15/05/2020</a:t>
            </a:fld>
            <a:endParaRPr lang="en-GB" dirty="0"/>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41766116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3097818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71434290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843276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7732785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3196763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1466902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5580714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endParaRPr lang="en-GB" dirty="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308083244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9865358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15/05/2020</a:t>
            </a:fld>
            <a:endParaRPr lang="en-GB" dirty="0"/>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dirty="0"/>
          </a:p>
        </p:txBody>
      </p:sp>
    </p:spTree>
    <p:extLst>
      <p:ext uri="{BB962C8B-B14F-4D97-AF65-F5344CB8AC3E}">
        <p14:creationId xmlns:p14="http://schemas.microsoft.com/office/powerpoint/2010/main" val="219593784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15/05/2020</a:t>
            </a:fld>
            <a:endParaRPr lang="en-GB" dirty="0"/>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dirty="0"/>
          </a:p>
        </p:txBody>
      </p:sp>
    </p:spTree>
    <p:extLst>
      <p:ext uri="{BB962C8B-B14F-4D97-AF65-F5344CB8AC3E}">
        <p14:creationId xmlns:p14="http://schemas.microsoft.com/office/powerpoint/2010/main" val="77292154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http://commons.wikimedia.org/wiki/File:The_Thumbs-up_position.jpg" TargetMode="External"/><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hyperlink" Target="https://creativecommons.org/licenses/by-sa/3.0/"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E7270D-22F9-4CF7-AB37-8C8E3DEDC06F}"/>
              </a:ext>
            </a:extLst>
          </p:cNvPr>
          <p:cNvSpPr>
            <a:spLocks noGrp="1"/>
          </p:cNvSpPr>
          <p:nvPr>
            <p:ph type="ctrTitle"/>
          </p:nvPr>
        </p:nvSpPr>
        <p:spPr/>
        <p:txBody>
          <a:bodyPr/>
          <a:lstStyle/>
          <a:p>
            <a:r>
              <a:rPr lang="en-GB"/>
              <a:t>Week 3</a:t>
            </a:r>
            <a:endParaRPr lang="en-GB" dirty="0"/>
          </a:p>
        </p:txBody>
      </p:sp>
      <p:sp>
        <p:nvSpPr>
          <p:cNvPr id="3" name="Subtitle 2">
            <a:extLst>
              <a:ext uri="{FF2B5EF4-FFF2-40B4-BE49-F238E27FC236}">
                <a16:creationId xmlns:a16="http://schemas.microsoft.com/office/drawing/2014/main" id="{372FD862-F124-4B53-9D52-5B92DDCBA304}"/>
              </a:ext>
            </a:extLst>
          </p:cNvPr>
          <p:cNvSpPr>
            <a:spLocks noGrp="1"/>
          </p:cNvSpPr>
          <p:nvPr>
            <p:ph type="subTitle" idx="1"/>
          </p:nvPr>
        </p:nvSpPr>
        <p:spPr/>
        <p:txBody>
          <a:bodyPr/>
          <a:lstStyle/>
          <a:p>
            <a:r>
              <a:rPr lang="en-GB" dirty="0"/>
              <a:t>Activity </a:t>
            </a:r>
          </a:p>
        </p:txBody>
      </p:sp>
    </p:spTree>
    <p:extLst>
      <p:ext uri="{BB962C8B-B14F-4D97-AF65-F5344CB8AC3E}">
        <p14:creationId xmlns:p14="http://schemas.microsoft.com/office/powerpoint/2010/main" val="102958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52B583-C622-4F89-A041-DA07A80D739A}"/>
              </a:ext>
            </a:extLst>
          </p:cNvPr>
          <p:cNvSpPr>
            <a:spLocks noGrp="1"/>
          </p:cNvSpPr>
          <p:nvPr>
            <p:ph type="title"/>
          </p:nvPr>
        </p:nvSpPr>
        <p:spPr/>
        <p:txBody>
          <a:bodyPr/>
          <a:lstStyle/>
          <a:p>
            <a:r>
              <a:rPr lang="en-GB" dirty="0"/>
              <a:t>You’re a new Project Manager</a:t>
            </a:r>
          </a:p>
        </p:txBody>
      </p:sp>
      <p:sp>
        <p:nvSpPr>
          <p:cNvPr id="3" name="Content Placeholder 2">
            <a:extLst>
              <a:ext uri="{FF2B5EF4-FFF2-40B4-BE49-F238E27FC236}">
                <a16:creationId xmlns:a16="http://schemas.microsoft.com/office/drawing/2014/main" id="{85541D87-C58B-4F10-8EC0-C9C67DDCC0A9}"/>
              </a:ext>
            </a:extLst>
          </p:cNvPr>
          <p:cNvSpPr>
            <a:spLocks noGrp="1"/>
          </p:cNvSpPr>
          <p:nvPr>
            <p:ph idx="1"/>
          </p:nvPr>
        </p:nvSpPr>
        <p:spPr>
          <a:xfrm>
            <a:off x="1981200" y="1268760"/>
            <a:ext cx="8229600" cy="3917032"/>
          </a:xfrm>
        </p:spPr>
        <p:txBody>
          <a:bodyPr>
            <a:normAutofit fontScale="70000" lnSpcReduction="20000"/>
          </a:bodyPr>
          <a:lstStyle/>
          <a:p>
            <a:pPr marL="0" indent="0">
              <a:buNone/>
            </a:pPr>
            <a:r>
              <a:rPr lang="en-GB" b="1" dirty="0">
                <a:effectLst>
                  <a:outerShdw blurRad="38100" dist="38100" dir="2700000" algn="tl">
                    <a:srgbClr val="000000">
                      <a:alpha val="43137"/>
                    </a:srgbClr>
                  </a:outerShdw>
                </a:effectLst>
                <a:cs typeface="Arial" panose="020B0604020202020204" pitchFamily="34" charset="0"/>
              </a:rPr>
              <a:t>Best-Case Scenario?</a:t>
            </a:r>
          </a:p>
          <a:p>
            <a:pPr marL="0" indent="0">
              <a:buNone/>
            </a:pPr>
            <a:endParaRPr lang="en-GB" b="1" dirty="0">
              <a:effectLst>
                <a:outerShdw blurRad="38100" dist="38100" dir="2700000" algn="tl">
                  <a:srgbClr val="000000">
                    <a:alpha val="43137"/>
                  </a:srgbClr>
                </a:outerShdw>
              </a:effectLst>
              <a:cs typeface="Arial" panose="020B0604020202020204" pitchFamily="34" charset="0"/>
            </a:endParaRPr>
          </a:p>
          <a:p>
            <a:pPr marL="0" indent="0">
              <a:lnSpc>
                <a:spcPct val="120000"/>
              </a:lnSpc>
              <a:spcBef>
                <a:spcPts val="0"/>
              </a:spcBef>
              <a:buNone/>
            </a:pPr>
            <a:r>
              <a:rPr lang="en-GB" altLang="en-US" i="1" dirty="0">
                <a:cs typeface="Arial" charset="0"/>
              </a:rPr>
              <a:t>You as the project manager have been allowed </a:t>
            </a:r>
            <a:r>
              <a:rPr lang="en-GB" altLang="en-US" b="1" i="1" dirty="0">
                <a:cs typeface="Arial" charset="0"/>
              </a:rPr>
              <a:t>free reign</a:t>
            </a:r>
            <a:r>
              <a:rPr lang="en-GB" altLang="en-US" i="1" dirty="0">
                <a:cs typeface="Arial" charset="0"/>
              </a:rPr>
              <a:t> to pick and choose a team of people to work on your project.</a:t>
            </a:r>
          </a:p>
          <a:p>
            <a:pPr marL="0" indent="0">
              <a:lnSpc>
                <a:spcPct val="120000"/>
              </a:lnSpc>
              <a:spcBef>
                <a:spcPts val="0"/>
              </a:spcBef>
              <a:buNone/>
            </a:pPr>
            <a:endParaRPr lang="en-GB" altLang="en-US" sz="1400" i="1" dirty="0">
              <a:cs typeface="Arial" charset="0"/>
            </a:endParaRPr>
          </a:p>
          <a:p>
            <a:pPr marL="0" indent="0">
              <a:lnSpc>
                <a:spcPct val="120000"/>
              </a:lnSpc>
              <a:spcBef>
                <a:spcPts val="0"/>
              </a:spcBef>
              <a:buNone/>
            </a:pPr>
            <a:r>
              <a:rPr lang="en-GB" altLang="en-US" i="1" dirty="0">
                <a:cs typeface="Arial" charset="0"/>
              </a:rPr>
              <a:t>You have chosen a team of experienced team players, who have worked well together in the past. They respect you as an individual and your authority as a manager, they have a wide range of project skills and specific skills required for the project, they have good communication, and time management skills, they work hard, are motivated and keen for the project to be successful.  </a:t>
            </a:r>
          </a:p>
          <a:p>
            <a:endParaRPr lang="en-GB" dirty="0"/>
          </a:p>
        </p:txBody>
      </p:sp>
      <p:pic>
        <p:nvPicPr>
          <p:cNvPr id="5" name="Picture 4">
            <a:extLst>
              <a:ext uri="{FF2B5EF4-FFF2-40B4-BE49-F238E27FC236}">
                <a16:creationId xmlns:a16="http://schemas.microsoft.com/office/drawing/2014/main" id="{20961B77-E5D1-4EDC-AAD2-29593CEE1028}"/>
              </a:ext>
            </a:extLst>
          </p:cNvPr>
          <p:cNvPicPr>
            <a:picLocks noChangeAspect="1"/>
          </p:cNvPicPr>
          <p:nvPr/>
        </p:nvPicPr>
        <p:blipFill>
          <a:blip r:embed="rId2" cstate="print">
            <a:extLst>
              <a:ext uri="{28A0092B-C50C-407E-A947-70E740481C1C}">
                <a14:useLocalDpi xmlns:a14="http://schemas.microsoft.com/office/drawing/2010/main" val="0"/>
              </a:ext>
              <a:ext uri="{837473B0-CC2E-450A-ABE3-18F120FF3D39}">
                <a1611:picAttrSrcUrl xmlns:a1611="http://schemas.microsoft.com/office/drawing/2016/11/main" xmlns="" r:id="rId3"/>
              </a:ext>
            </a:extLst>
          </a:blip>
          <a:stretch>
            <a:fillRect/>
          </a:stretch>
        </p:blipFill>
        <p:spPr>
          <a:xfrm>
            <a:off x="9613806" y="4221088"/>
            <a:ext cx="1044032" cy="1484784"/>
          </a:xfrm>
          <a:prstGeom prst="rect">
            <a:avLst/>
          </a:prstGeom>
        </p:spPr>
      </p:pic>
      <p:sp>
        <p:nvSpPr>
          <p:cNvPr id="6" name="TextBox 5">
            <a:extLst>
              <a:ext uri="{FF2B5EF4-FFF2-40B4-BE49-F238E27FC236}">
                <a16:creationId xmlns:a16="http://schemas.microsoft.com/office/drawing/2014/main" id="{D81FB43F-0577-4D95-80C9-3277BF4B601E}"/>
              </a:ext>
            </a:extLst>
          </p:cNvPr>
          <p:cNvSpPr txBox="1"/>
          <p:nvPr/>
        </p:nvSpPr>
        <p:spPr>
          <a:xfrm>
            <a:off x="6960096" y="7043112"/>
            <a:ext cx="1547019" cy="50783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a:ln>
                  <a:noFill/>
                </a:ln>
                <a:solidFill>
                  <a:prstClr val="black"/>
                </a:solidFill>
                <a:effectLst/>
                <a:uLnTx/>
                <a:uFillTx/>
                <a:latin typeface="Myriad Pro"/>
                <a:ea typeface="+mn-ea"/>
                <a:cs typeface="+mn-cs"/>
                <a:hlinkClick r:id="rId3" tooltip="http://commons.wikimedia.org/wiki/File:The_Thumbs-up_position.jpg"/>
              </a:rPr>
              <a:t>This Photo</a:t>
            </a:r>
            <a:r>
              <a:rPr kumimoji="0" lang="en-GB" sz="900" b="0" i="0" u="none" strike="noStrike" kern="1200" cap="none" spc="0" normalizeH="0" baseline="0" noProof="0" dirty="0">
                <a:ln>
                  <a:noFill/>
                </a:ln>
                <a:solidFill>
                  <a:prstClr val="black"/>
                </a:solidFill>
                <a:effectLst/>
                <a:uLnTx/>
                <a:uFillTx/>
                <a:latin typeface="Myriad Pro"/>
                <a:ea typeface="+mn-ea"/>
                <a:cs typeface="+mn-cs"/>
              </a:rPr>
              <a:t> by Unknown Author is licensed under </a:t>
            </a:r>
            <a:r>
              <a:rPr kumimoji="0" lang="en-GB" sz="900" b="0" i="0" u="none" strike="noStrike" kern="1200" cap="none" spc="0" normalizeH="0" baseline="0" noProof="0" dirty="0">
                <a:ln>
                  <a:noFill/>
                </a:ln>
                <a:solidFill>
                  <a:prstClr val="black"/>
                </a:solidFill>
                <a:effectLst/>
                <a:uLnTx/>
                <a:uFillTx/>
                <a:latin typeface="Myriad Pro"/>
                <a:ea typeface="+mn-ea"/>
                <a:cs typeface="+mn-cs"/>
                <a:hlinkClick r:id="rId4" tooltip="https://creativecommons.org/licenses/by-sa/3.0/"/>
              </a:rPr>
              <a:t>CC BY-SA</a:t>
            </a:r>
            <a:endParaRPr kumimoji="0" lang="en-GB" sz="900" b="0" i="0" u="none" strike="noStrike" kern="1200" cap="none" spc="0" normalizeH="0" baseline="0" noProof="0" dirty="0">
              <a:ln>
                <a:noFill/>
              </a:ln>
              <a:solidFill>
                <a:prstClr val="black"/>
              </a:solidFill>
              <a:effectLst/>
              <a:uLnTx/>
              <a:uFillTx/>
              <a:latin typeface="Myriad Pro"/>
              <a:ea typeface="+mn-ea"/>
              <a:cs typeface="+mn-cs"/>
            </a:endParaRPr>
          </a:p>
        </p:txBody>
      </p:sp>
    </p:spTree>
    <p:extLst>
      <p:ext uri="{BB962C8B-B14F-4D97-AF65-F5344CB8AC3E}">
        <p14:creationId xmlns:p14="http://schemas.microsoft.com/office/powerpoint/2010/main" val="354600085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43E604-0E45-488A-938E-B08D89615BEA}"/>
              </a:ext>
            </a:extLst>
          </p:cNvPr>
          <p:cNvSpPr>
            <a:spLocks noGrp="1"/>
          </p:cNvSpPr>
          <p:nvPr>
            <p:ph type="title"/>
          </p:nvPr>
        </p:nvSpPr>
        <p:spPr/>
        <p:txBody>
          <a:bodyPr>
            <a:noAutofit/>
          </a:bodyPr>
          <a:lstStyle/>
          <a:p>
            <a:r>
              <a:rPr lang="en-GB" sz="4000" dirty="0">
                <a:cs typeface="Arial" panose="020B0604020202020204" pitchFamily="34" charset="0"/>
              </a:rPr>
              <a:t>Worst-Case Scenario?                     </a:t>
            </a:r>
            <a:br>
              <a:rPr lang="en-GB" sz="4000" dirty="0">
                <a:cs typeface="Arial" panose="020B0604020202020204" pitchFamily="34" charset="0"/>
              </a:rPr>
            </a:br>
            <a:r>
              <a:rPr lang="en-GB" sz="4000" dirty="0">
                <a:cs typeface="Arial" panose="020B0604020202020204" pitchFamily="34" charset="0"/>
              </a:rPr>
              <a:t>Or What Happens in Real Life….</a:t>
            </a:r>
            <a:endParaRPr lang="en-GB" sz="4000" dirty="0"/>
          </a:p>
        </p:txBody>
      </p:sp>
      <p:sp>
        <p:nvSpPr>
          <p:cNvPr id="3" name="Content Placeholder 2">
            <a:extLst>
              <a:ext uri="{FF2B5EF4-FFF2-40B4-BE49-F238E27FC236}">
                <a16:creationId xmlns:a16="http://schemas.microsoft.com/office/drawing/2014/main" id="{C3EA588E-22EA-43BC-87F8-89744A9240B9}"/>
              </a:ext>
            </a:extLst>
          </p:cNvPr>
          <p:cNvSpPr>
            <a:spLocks noGrp="1"/>
          </p:cNvSpPr>
          <p:nvPr>
            <p:ph idx="1"/>
          </p:nvPr>
        </p:nvSpPr>
        <p:spPr/>
        <p:txBody>
          <a:bodyPr>
            <a:normAutofit fontScale="85000" lnSpcReduction="20000"/>
          </a:bodyPr>
          <a:lstStyle/>
          <a:p>
            <a:pPr marL="0" indent="0">
              <a:lnSpc>
                <a:spcPct val="120000"/>
              </a:lnSpc>
              <a:spcBef>
                <a:spcPts val="0"/>
              </a:spcBef>
              <a:buNone/>
            </a:pPr>
            <a:r>
              <a:rPr lang="en-GB" altLang="en-US" dirty="0">
                <a:cs typeface="Arial" charset="0"/>
              </a:rPr>
              <a:t>You are given a team of people who have a history of not working together very well; they all have the same set of skills; some skill areas and knowledge are missing, they resent you being brought in to manage them, they are de-motivated.</a:t>
            </a:r>
          </a:p>
          <a:p>
            <a:pPr marL="0" indent="0">
              <a:lnSpc>
                <a:spcPct val="120000"/>
              </a:lnSpc>
              <a:spcBef>
                <a:spcPts val="0"/>
              </a:spcBef>
              <a:buNone/>
            </a:pPr>
            <a:endParaRPr lang="en-GB" altLang="en-US" sz="2000" dirty="0">
              <a:cs typeface="Arial" charset="0"/>
            </a:endParaRPr>
          </a:p>
          <a:p>
            <a:pPr marL="0" indent="0">
              <a:lnSpc>
                <a:spcPct val="120000"/>
              </a:lnSpc>
              <a:spcBef>
                <a:spcPts val="0"/>
              </a:spcBef>
              <a:buNone/>
            </a:pPr>
            <a:r>
              <a:rPr lang="en-GB" altLang="en-US" b="1" dirty="0">
                <a:cs typeface="Arial" charset="0"/>
              </a:rPr>
              <a:t>EXERCISE - What would you do as Team Leader? </a:t>
            </a:r>
            <a:r>
              <a:rPr lang="en-GB" altLang="en-US" dirty="0">
                <a:cs typeface="Arial" charset="0"/>
              </a:rPr>
              <a:t>  </a:t>
            </a:r>
          </a:p>
          <a:p>
            <a:pPr marL="0" indent="0">
              <a:lnSpc>
                <a:spcPct val="120000"/>
              </a:lnSpc>
              <a:spcBef>
                <a:spcPts val="0"/>
              </a:spcBef>
              <a:buNone/>
            </a:pPr>
            <a:r>
              <a:rPr lang="en-GB" altLang="en-US" b="1" dirty="0">
                <a:cs typeface="Arial" charset="0"/>
              </a:rPr>
              <a:t>10 minutes activity</a:t>
            </a:r>
          </a:p>
          <a:p>
            <a:pPr marL="0" indent="0">
              <a:lnSpc>
                <a:spcPct val="120000"/>
              </a:lnSpc>
              <a:spcBef>
                <a:spcPts val="0"/>
              </a:spcBef>
              <a:buNone/>
            </a:pPr>
            <a:endParaRPr lang="en-GB" altLang="en-US" sz="900" dirty="0">
              <a:cs typeface="Arial" charset="0"/>
            </a:endParaRPr>
          </a:p>
          <a:p>
            <a:pPr marL="0" indent="0">
              <a:lnSpc>
                <a:spcPct val="120000"/>
              </a:lnSpc>
              <a:spcBef>
                <a:spcPts val="0"/>
              </a:spcBef>
              <a:buNone/>
            </a:pPr>
            <a:r>
              <a:rPr lang="en-GB" altLang="en-US" dirty="0">
                <a:cs typeface="Arial" charset="0"/>
              </a:rPr>
              <a:t>How could you build an effective project team?  What key steps would you take?</a:t>
            </a:r>
          </a:p>
          <a:p>
            <a:pPr marL="0" indent="0">
              <a:lnSpc>
                <a:spcPct val="120000"/>
              </a:lnSpc>
              <a:spcBef>
                <a:spcPts val="0"/>
              </a:spcBef>
              <a:buNone/>
            </a:pPr>
            <a:endParaRPr lang="en-GB" altLang="en-US" sz="500" dirty="0">
              <a:cs typeface="Arial" charset="0"/>
            </a:endParaRPr>
          </a:p>
        </p:txBody>
      </p:sp>
    </p:spTree>
    <p:extLst>
      <p:ext uri="{BB962C8B-B14F-4D97-AF65-F5344CB8AC3E}">
        <p14:creationId xmlns:p14="http://schemas.microsoft.com/office/powerpoint/2010/main" val="26582586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233BF-ADCF-4E69-8BE2-534790512438}"/>
              </a:ext>
            </a:extLst>
          </p:cNvPr>
          <p:cNvSpPr>
            <a:spLocks noGrp="1"/>
          </p:cNvSpPr>
          <p:nvPr>
            <p:ph type="title"/>
          </p:nvPr>
        </p:nvSpPr>
        <p:spPr/>
        <p:txBody>
          <a:bodyPr/>
          <a:lstStyle/>
          <a:p>
            <a:r>
              <a:rPr lang="en-GB" dirty="0"/>
              <a:t>Present back </a:t>
            </a:r>
          </a:p>
        </p:txBody>
      </p:sp>
      <p:sp>
        <p:nvSpPr>
          <p:cNvPr id="3" name="Content Placeholder 2">
            <a:extLst>
              <a:ext uri="{FF2B5EF4-FFF2-40B4-BE49-F238E27FC236}">
                <a16:creationId xmlns:a16="http://schemas.microsoft.com/office/drawing/2014/main" id="{73EF4D4A-110C-4DF6-8FF0-1437870ACA18}"/>
              </a:ext>
            </a:extLst>
          </p:cNvPr>
          <p:cNvSpPr>
            <a:spLocks noGrp="1"/>
          </p:cNvSpPr>
          <p:nvPr>
            <p:ph idx="1"/>
          </p:nvPr>
        </p:nvSpPr>
        <p:spPr/>
        <p:txBody>
          <a:bodyPr/>
          <a:lstStyle/>
          <a:p>
            <a:r>
              <a:rPr lang="en-GB" dirty="0"/>
              <a:t>In your groups on teams! </a:t>
            </a:r>
          </a:p>
        </p:txBody>
      </p:sp>
    </p:spTree>
    <p:extLst>
      <p:ext uri="{BB962C8B-B14F-4D97-AF65-F5344CB8AC3E}">
        <p14:creationId xmlns:p14="http://schemas.microsoft.com/office/powerpoint/2010/main" val="3216095790"/>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TotalTime>
  <Words>461</Words>
  <Application>Microsoft Office PowerPoint</Application>
  <PresentationFormat>Widescreen</PresentationFormat>
  <Paragraphs>33</Paragraphs>
  <Slides>4</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Calibri</vt:lpstr>
      <vt:lpstr>Myriad Pro</vt:lpstr>
      <vt:lpstr>20140311PresentationUWTSDTemplate</vt:lpstr>
      <vt:lpstr>Week 3</vt:lpstr>
      <vt:lpstr>You’re a new Project Manager</vt:lpstr>
      <vt:lpstr>Worst-Case Scenario?                      Or What Happens in Real Life….</vt:lpstr>
      <vt:lpstr>Present back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4</dc:title>
  <dc:creator>Helen Evans</dc:creator>
  <cp:lastModifiedBy>Melanie Squire</cp:lastModifiedBy>
  <cp:revision>3</cp:revision>
  <dcterms:created xsi:type="dcterms:W3CDTF">2020-05-14T11:16:34Z</dcterms:created>
  <dcterms:modified xsi:type="dcterms:W3CDTF">2020-05-15T10:03:57Z</dcterms:modified>
</cp:coreProperties>
</file>