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84" r:id="rId30"/>
    <p:sldId id="371" r:id="rId31"/>
    <p:sldId id="308" r:id="rId32"/>
    <p:sldId id="310" r:id="rId33"/>
    <p:sldId id="326" r:id="rId34"/>
    <p:sldId id="407" r:id="rId35"/>
    <p:sldId id="408" r:id="rId36"/>
    <p:sldId id="370" r:id="rId37"/>
    <p:sldId id="376" r:id="rId38"/>
    <p:sldId id="392" r:id="rId39"/>
    <p:sldId id="369" r:id="rId40"/>
    <p:sldId id="414" r:id="rId41"/>
    <p:sldId id="415" r:id="rId42"/>
    <p:sldId id="393" r:id="rId43"/>
    <p:sldId id="373" r:id="rId44"/>
    <p:sldId id="406" r:id="rId45"/>
  </p:sldIdLst>
  <p:sldSz cx="12192000" cy="6858000"/>
  <p:notesSz cx="7102475" cy="9388475"/>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F0632-BFBF-4D69-85C2-30A8E37DCDAB}" v="1" dt="2026-07-22T08:26:42.6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4694"/>
  </p:normalViewPr>
  <p:slideViewPr>
    <p:cSldViewPr snapToGrid="0">
      <p:cViewPr varScale="1">
        <p:scale>
          <a:sx n="91" d="100"/>
          <a:sy n="91" d="100"/>
        </p:scale>
        <p:origin x="96" y="33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dirty="0">
              <a:effectLst/>
              <a:uFillTx/>
            </a:rPr>
            <a:t>Cofiwch gynnwys egwyddorion 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effectLst/>
              <a:uFillTx/>
            </a:rPr>
            <a:t>Cofiwch gynnwys egwyddorion y “</a:t>
          </a:r>
          <a:r>
            <a:rPr lang="en-GB" sz="2200" b="0" i="0" u="none" strike="noStrike" kern="1200" cap="none" baseline="0" dirty="0" err="1">
              <a:effectLst/>
              <a:uFillTx/>
            </a:rPr>
            <a:t>Cynnig</a:t>
          </a:r>
          <a:r>
            <a:rPr lang="en-GB" sz="2200" b="0" i="0" u="none" strike="noStrike" kern="1200" cap="none" baseline="0" dirty="0">
              <a:effectLst/>
              <a:uFillTx/>
            </a:rPr>
            <a:t> </a:t>
          </a:r>
          <a:r>
            <a:rPr lang="en-GB" sz="2200" b="0" i="0" u="none" strike="noStrike" kern="1200" cap="none" baseline="0" dirty="0" err="1">
              <a:effectLst/>
              <a:uFillTx/>
            </a:rPr>
            <a:t>Gweithredol</a:t>
          </a:r>
          <a:r>
            <a:rPr lang="cy" sz="2200" b="0" i="0" u="none" strike="noStrike" kern="1200" cap="none" baseline="0" dirty="0">
              <a:effectLst/>
              <a:uFillTx/>
            </a:rPr>
            <a:t>”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30</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 </a:t>
            </a:r>
          </a:p>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37</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yn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a:solidFill>
                  <a:srgbClr val="000000"/>
                </a:solidFill>
                <a:effectLst/>
                <a:uFillTx/>
                <a:latin typeface="Calibri Light"/>
              </a:rPr>
              <a:t>Nodau</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 eraill yn y portffolio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a:t>
            </a:r>
            <a:r>
              <a:rPr lang="en-GB" sz="1900" b="0" i="0" u="none" strike="noStrike" cap="none" baseline="0" dirty="0" err="1">
                <a:solidFill>
                  <a:srgbClr val="000000"/>
                </a:solidFill>
                <a:effectLst/>
                <a:uFillTx/>
                <a:latin typeface="Arial"/>
              </a:rPr>
              <a:t>Cynnig</a:t>
            </a:r>
            <a:r>
              <a:rPr lang="en-GB" sz="1900" b="0" i="0" u="none" strike="noStrike" cap="none" baseline="0" dirty="0">
                <a:solidFill>
                  <a:srgbClr val="000000"/>
                </a:solidFill>
                <a:effectLst/>
                <a:uFillTx/>
                <a:latin typeface="Arial"/>
              </a:rPr>
              <a:t> </a:t>
            </a:r>
            <a:r>
              <a:rPr lang="en-GB" sz="1900" b="0" i="0" u="none" strike="noStrike" cap="none" baseline="0" dirty="0" err="1">
                <a:solidFill>
                  <a:srgbClr val="000000"/>
                </a:solidFill>
                <a:effectLst/>
                <a:uFillTx/>
                <a:latin typeface="Arial"/>
              </a:rPr>
              <a:t>Gweithredol</a:t>
            </a:r>
            <a:r>
              <a:rPr lang="cy" sz="1900" b="0" i="0" u="none" strike="noStrike" cap="none" baseline="0" dirty="0">
                <a:solidFill>
                  <a:srgbClr val="000000"/>
                </a:solidFill>
                <a:effectLst/>
                <a:uFillTx/>
                <a:latin typeface="Arial"/>
              </a:rPr>
              <a:t>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a:t>
            </a:r>
            <a:r>
              <a:rPr lang="en-GB" sz="2400" b="0" i="0" u="none" strike="noStrike" cap="none" baseline="0" dirty="0" err="1">
                <a:solidFill>
                  <a:srgbClr val="000000"/>
                </a:solidFill>
                <a:effectLst/>
                <a:uFillTx/>
                <a:latin typeface="Calibri"/>
              </a:rPr>
              <a:t>Cynnig</a:t>
            </a:r>
            <a:r>
              <a:rPr lang="en-GB" sz="2400" b="0" i="0" u="none" strike="noStrike" cap="none" baseline="0" dirty="0">
                <a:solidFill>
                  <a:srgbClr val="000000"/>
                </a:solidFill>
                <a:effectLst/>
                <a:uFillTx/>
                <a:latin typeface="Calibri"/>
              </a:rPr>
              <a:t> </a:t>
            </a:r>
            <a:r>
              <a:rPr lang="en-GB" sz="2400" b="0" i="0" u="none" strike="noStrike" cap="none" baseline="0" dirty="0" err="1">
                <a:solidFill>
                  <a:srgbClr val="000000"/>
                </a:solidFill>
                <a:effectLst/>
                <a:uFillTx/>
                <a:latin typeface="Calibri"/>
              </a:rPr>
              <a:t>Gweithredol</a:t>
            </a:r>
            <a:r>
              <a:rPr lang="cy" sz="2400" b="0" i="0" u="none" strike="noStrike" cap="none" baseline="0" dirty="0">
                <a:solidFill>
                  <a:srgbClr val="000000"/>
                </a:solidFill>
                <a:effectLst/>
                <a:uFillTx/>
                <a:latin typeface="Calibri"/>
              </a:rPr>
              <a:t>”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alpha val="66000"/>
          </a:schemeClr>
        </a:solidFill>
        <a:effectLst/>
      </p:bgPr>
    </p:bg>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a:blip r:embed="rId3">
            <a:alphaModFix amt="47000"/>
            <a:extLst>
              <a:ext uri="{BEBA8EAE-BF5A-486C-A8C5-ECC9F3942E4B}">
                <a14:imgProps xmlns:a14="http://schemas.microsoft.com/office/drawing/2010/main">
                  <a14:imgLayer r:embed="rId4">
                    <a14:imgEffect>
                      <a14:colorTemperature colorTemp="6404"/>
                    </a14:imgEffect>
                    <a14:imgEffect>
                      <a14:saturation sat="219000"/>
                    </a14:imgEffect>
                  </a14:imgLayer>
                </a14:imgProps>
              </a:ext>
            </a:extLst>
          </a:blip>
          <a:srcRect b="25000"/>
          <a:stretch>
            <a:fillRect/>
          </a:stretch>
        </p:blipFill>
        <p:spPr>
          <a:xfrm>
            <a:off x="0" y="10"/>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cy" sz="4400" b="1" i="0" u="none" strike="noStrike" cap="none" baseline="0">
                <a:solidFill>
                  <a:srgbClr val="FFFFFF"/>
                </a:solidFill>
                <a:effectLst/>
                <a:uFillTx/>
                <a:latin typeface="Calibri Light"/>
              </a:rPr>
              <a:t>Caniatâd/Cydsyniad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cy" b="1" dirty="0">
                <a:solidFill>
                  <a:srgbClr val="FFFFFF"/>
                </a:solidFill>
                <a:latin typeface="Arial"/>
              </a:rPr>
              <a:t>Rhaid cael </a:t>
            </a:r>
            <a:r>
              <a:rPr lang="cy" sz="2800" b="1" i="0" u="none" strike="noStrike" cap="none" baseline="0" dirty="0">
                <a:solidFill>
                  <a:srgbClr val="FFFFFF"/>
                </a:solidFill>
                <a:effectLst/>
                <a:uFillTx/>
                <a:latin typeface="Arial"/>
              </a:rPr>
              <a:t>caniatâd</a:t>
            </a:r>
            <a:r>
              <a:rPr lang="cy" sz="2800" b="0" i="0" u="none" strike="noStrike" cap="none" baseline="0" dirty="0">
                <a:solidFill>
                  <a:srgbClr val="FFFFFF"/>
                </a:solidFill>
                <a:effectLst/>
                <a:uFillTx/>
                <a:latin typeface="Arial"/>
              </a:rPr>
              <a:t> yr unigolyn </a:t>
            </a:r>
            <a:r>
              <a:rPr lang="cy" sz="2800" i="0" u="none" strike="noStrike" cap="none" baseline="0" dirty="0">
                <a:solidFill>
                  <a:srgbClr val="FFFFFF"/>
                </a:solidFill>
                <a:effectLst/>
                <a:uFillTx/>
                <a:latin typeface="Arial"/>
              </a:rPr>
              <a:t>cyn i'r arsylwad ddigwydd a rhaid gwirio eto cyn dechrau’r arsylwad. Rhaid trafod hyn ac effaith yr arsylwad ar yr unigolyn yn adran “cyd-destun” Tasg 2. </a:t>
            </a:r>
          </a:p>
          <a:p>
            <a:r>
              <a:rPr lang="cy" sz="2800" b="0" i="0" u="none" strike="noStrike" cap="none" baseline="0" dirty="0">
                <a:solidFill>
                  <a:srgbClr val="FFFFFF"/>
                </a:solidFill>
                <a:effectLst/>
                <a:uFillTx/>
                <a:latin typeface="Arial"/>
              </a:rPr>
              <a:t>Trafodwch/paratowch yr unigolyn/teulu/gofalwr ar gyfer y cais am adborth ar ôl yr arsylwad. Dywedwch wrth yr unigolyn ei bod yn iawn rhoi beirniadaeth adeiladol.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cy" sz="2800" b="0" i="0" u="none" strike="noStrike" cap="none" baseline="0" dirty="0">
                <a:solidFill>
                  <a:srgbClr val="FFFFFF"/>
                </a:solidFill>
                <a:effectLst/>
                <a:uFillTx/>
                <a:latin typeface="Calibri"/>
              </a:rPr>
              <a:t>Dylai’r unigolyn roi cysyniad/caniatâd (er y gallai fod yn berthnasol gofyn i ofalwyr hefyd). Os nad yw’r unigolyn yn gallu rhoi cydsyniad oherwydd galluedd, yna dylai dysgwyr ystyried ai hwn yw’r darn cywir o waith i’w arsylwi. Os oes problemau galluedd ym mhob achos, yna bydd angen i’r dysgwr fod yn glir iawn ynglŷn â cheisio cynnwys yr unigolyn, yr hyn a wnaeth nesaf a sut y daeth i’r casgliad ynghylch pwy ddylai roi caniatâd/cydsyniad. </a:t>
            </a:r>
          </a:p>
          <a:p>
            <a:endParaRPr lang="en-US" dirty="0"/>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498910" cy="365125"/>
          </a:xfrm>
        </p:spPr>
        <p:txBody>
          <a:bodyPr>
            <a:normAutofit/>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b="1" i="0" u="none" strike="noStrike" cap="none" baseline="0" dirty="0">
                <a:solidFill>
                  <a:srgbClr val="000000"/>
                </a:solidFill>
                <a:effectLst/>
                <a:uFillTx/>
                <a:latin typeface="Arial"/>
              </a:rPr>
              <a:t>Canlyniadau Dysgu GCC </a:t>
            </a:r>
            <a:br>
              <a:rPr dirty="0"/>
            </a:br>
            <a:r>
              <a:rPr lang="cy"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tysiolaeth ar eu cyfer. Yna caiff y rhain eu dadansoddi ymhellach yn “feini prawf asesu” sy’n rhoi mwy o fanylion am sut i wneud hyn.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a:t>
            </a:r>
            <a:r>
              <a:rPr lang="en-GB" sz="1600" b="0" i="0" u="none" strike="noStrike" cap="none" baseline="0" dirty="0" err="1">
                <a:solidFill>
                  <a:srgbClr val="000000"/>
                </a:solidFill>
                <a:effectLst/>
                <a:uFillTx/>
                <a:latin typeface="Arial"/>
              </a:rPr>
              <a:t>Cynnig</a:t>
            </a:r>
            <a:r>
              <a:rPr lang="en-GB" sz="1600" b="0" i="0" u="none" strike="noStrike" cap="none" baseline="0" dirty="0">
                <a:solidFill>
                  <a:srgbClr val="000000"/>
                </a:solidFill>
                <a:effectLst/>
                <a:uFillTx/>
                <a:latin typeface="Arial"/>
              </a:rPr>
              <a:t> </a:t>
            </a:r>
            <a:r>
              <a:rPr lang="en-GB" sz="1600" b="0" i="0" u="none" strike="noStrike" cap="none" baseline="0" dirty="0" err="1">
                <a:solidFill>
                  <a:srgbClr val="000000"/>
                </a:solidFill>
                <a:effectLst/>
                <a:uFillTx/>
                <a:latin typeface="Arial"/>
              </a:rPr>
              <a:t>Gweithredol</a:t>
            </a:r>
            <a:r>
              <a:rPr lang="cy" sz="1600" b="0" i="0" u="none" strike="noStrike" cap="none" baseline="0" dirty="0">
                <a:solidFill>
                  <a:srgbClr val="000000"/>
                </a:solidFill>
                <a:effectLst/>
                <a:uFillTx/>
                <a:latin typeface="Arial"/>
              </a:rPr>
              <a:t>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5703683"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cy" sz="2400" b="0" i="0" u="none" strike="noStrike" cap="none" baseline="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a:solidFill>
                  <a:srgbClr val="000000"/>
                </a:solidFill>
                <a:effectLst/>
                <a:uFillTx/>
                <a:latin typeface="Arial"/>
              </a:rPr>
              <a:t>Bydd amrywiaeth o 'ddatrysiadau'</a:t>
            </a:r>
          </a:p>
          <a:p>
            <a:pPr>
              <a:buFontTx/>
              <a:buChar char="•"/>
              <a:tabLst>
                <a:tab pos="3883025" algn="l"/>
              </a:tabLst>
            </a:pPr>
            <a:r>
              <a:rPr lang="cy" sz="2400" b="0" i="0" u="none" strike="noStrike" cap="none" baseline="0">
                <a:solidFill>
                  <a:srgbClr val="000000"/>
                </a:solidFill>
                <a:effectLst/>
                <a:uFillTx/>
                <a:latin typeface="Arial"/>
              </a:rPr>
              <a:t>Bydd pethau'n newid</a:t>
            </a:r>
          </a:p>
          <a:p>
            <a:pPr>
              <a:buFontTx/>
              <a:buChar char="•"/>
              <a:tabLst>
                <a:tab pos="3883025" algn="l"/>
              </a:tabLst>
            </a:pPr>
            <a:r>
              <a:rPr lang="cy" sz="2400" b="0" i="0" u="none" strike="noStrike" cap="none" baseline="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a:solidFill>
                  <a:srgbClr val="000000"/>
                </a:solidFill>
                <a:effectLst/>
                <a:uFillTx/>
                <a:latin typeface="Arial"/>
              </a:rPr>
              <a:t>Bydd llawer o safbwyntiau eraill ar sefyllfa.</a:t>
            </a:r>
          </a:p>
          <a:p>
            <a:pPr marL="0" indent="0">
              <a:buNone/>
              <a:tabLst>
                <a:tab pos="3883025" algn="l"/>
              </a:tabLst>
            </a:pPr>
            <a:r>
              <a:rPr lang="cy" sz="1700" b="0" i="1" u="none" strike="noStrike" cap="none" baseline="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TextBox 4">
            <a:extLst>
              <a:ext uri="{FF2B5EF4-FFF2-40B4-BE49-F238E27FC236}">
                <a16:creationId xmlns:a16="http://schemas.microsoft.com/office/drawing/2014/main" id="{4F813C86-A747-C19D-67D9-5FEC53143A4D}"/>
              </a:ext>
            </a:extLst>
          </p:cNvPr>
          <p:cNvSpPr txBox="1"/>
          <p:nvPr/>
        </p:nvSpPr>
        <p:spPr>
          <a:xfrm>
            <a:off x="412638" y="4742968"/>
            <a:ext cx="5147746" cy="1631216"/>
          </a:xfrm>
          <a:prstGeom prst="rect">
            <a:avLst/>
          </a:prstGeom>
          <a:noFill/>
        </p:spPr>
        <p:txBody>
          <a:bodyPr wrap="square">
            <a:spAutoFit/>
          </a:bodyPr>
          <a:lstStyle/>
          <a:p>
            <a:pPr marL="0" indent="0">
              <a:buNone/>
            </a:pPr>
            <a:r>
              <a:rPr lang="cy" sz="2000" b="0" i="0" u="none" strike="noStrike" cap="none" baseline="0" dirty="0">
                <a:solidFill>
                  <a:srgbClr val="262626"/>
                </a:solidFill>
                <a:effectLst/>
                <a:uFillTx/>
                <a:latin typeface="Arial"/>
              </a:rPr>
              <a:t>Mae ymarfer beirniadol yn canolbwyntio mwy ar </a:t>
            </a:r>
            <a:r>
              <a:rPr lang="cy" sz="2000" b="1" i="0" u="none" strike="noStrike" cap="none" baseline="0" dirty="0">
                <a:solidFill>
                  <a:srgbClr val="262626"/>
                </a:solidFill>
                <a:effectLst/>
                <a:uFillTx/>
                <a:latin typeface="Arial"/>
              </a:rPr>
              <a:t>ddulliau gwerthuso beirniadol</a:t>
            </a:r>
            <a:r>
              <a:rPr lang="cy" sz="2000" b="0" i="0" u="none" strike="noStrike" cap="none" baseline="0" dirty="0">
                <a:solidFill>
                  <a:srgbClr val="262626"/>
                </a:solidFill>
                <a:effectLst/>
                <a:uFillTx/>
                <a:latin typeface="Arial"/>
              </a:rPr>
              <a:t> i ymarfer, yn hytrach na bodloni terfynau amser yn unig, neu ddibyniaeth anfeirniadol ar ddulliau a thechnegau. </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4826" y="1332014"/>
            <a:ext cx="3523235" cy="3523235"/>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sz="2800"/>
            </a:br>
            <a:r>
              <a:rPr lang="cy" sz="3600" b="1" i="0" u="none" strike="noStrike" cap="none" baseline="0">
                <a:solidFill>
                  <a:srgbClr val="000000"/>
                </a:solidFill>
                <a:effectLst/>
                <a:uFillTx/>
                <a:latin typeface="Calibri Light"/>
              </a:rPr>
              <a:t>Ymarfer 2 </a:t>
            </a:r>
            <a:br>
              <a:rPr sz="3600"/>
            </a:br>
            <a:r>
              <a:rPr lang="cy" sz="3600" b="1" i="0" u="none" strike="noStrike" cap="none" baseline="0">
                <a:solidFill>
                  <a:srgbClr val="000000"/>
                </a:solidFill>
                <a:effectLst/>
                <a:uFillTx/>
                <a:latin typeface="Calibri Light"/>
              </a:rPr>
              <a:t>Modelau Cyfranogiad</a:t>
            </a:r>
            <a:br>
              <a:rPr sz="2800"/>
            </a:br>
            <a:endParaRPr sz="280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cy" sz="2000" b="0" i="0" u="none" strike="noStrike" cap="none" baseline="0">
                <a:solidFill>
                  <a:srgbClr val="000000"/>
                </a:solidFill>
                <a:effectLst/>
                <a:uFillTx/>
                <a:latin typeface="Calibri"/>
              </a:rPr>
              <a:t>Gan ddefnyddio un o’r modelau cyfranogiad ystyriwch achos yr ydych wedi bod yn rhan ohono lle rydych yn teimlo eich bod wedi gweithio’n dda mewn cydweithrediad ag unigolion/teuluoedd/gofalwyr (defnyddiwch fodel arall os oes gennych un sy'n well gennych)</a:t>
            </a:r>
          </a:p>
          <a:p>
            <a:r>
              <a:rPr lang="cy" sz="2000" b="0" i="0" u="none" strike="noStrike" cap="none" baseline="0">
                <a:solidFill>
                  <a:srgbClr val="000000"/>
                </a:solidFill>
                <a:effectLst/>
                <a:uFillTx/>
                <a:latin typeface="Calibri"/>
              </a:rPr>
              <a:t>Pa gyfnod o gyfranogiad wnaethoch chi ei gyrraedd yn y darn hwn o waith? </a:t>
            </a:r>
          </a:p>
          <a:p>
            <a:r>
              <a:rPr lang="cy" sz="2000" b="0" i="0" u="none" strike="noStrike" cap="none" baseline="0">
                <a:solidFill>
                  <a:srgbClr val="000000"/>
                </a:solidFill>
                <a:effectLst/>
                <a:uFillTx/>
                <a:latin typeface="Calibri"/>
              </a:rPr>
              <a:t>Yn eich barn chi, pa wahaniaeth a wnaeth eich ymarfer i brofiad yr unigolion/teuluoedd/gofalwyr?</a:t>
            </a:r>
          </a:p>
          <a:p>
            <a:r>
              <a:rPr lang="cy" sz="2000" b="0" i="0" u="none" strike="noStrike" cap="none" baseline="0">
                <a:solidFill>
                  <a:srgbClr val="000000"/>
                </a:solidFill>
                <a:effectLst/>
                <a:uFillTx/>
                <a:latin typeface="Calibri"/>
              </a:rPr>
              <a:t>Beth fyddech chi’n ei nodi fel yr agwedd bwysicaf ar gydweithio yn y darn hwn o waith?</a:t>
            </a:r>
          </a:p>
          <a:p>
            <a:pPr marL="109537" indent="0">
              <a:buNone/>
            </a:pPr>
            <a:r>
              <a:rPr lang="en-GB" sz="1700"/>
              <a:t>                                 </a:t>
            </a:r>
          </a:p>
          <a:p>
            <a:endParaRPr lang="en-GB" sz="1700"/>
          </a:p>
          <a:p>
            <a:endParaRPr lang="en-GB" sz="1700"/>
          </a:p>
          <a:p>
            <a:endParaRPr lang="en-GB" sz="170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a:t>
            </a:r>
            <a:r>
              <a:rPr lang="en-GB" sz="3200" b="1" i="0" u="none" strike="noStrike" cap="none" baseline="0" dirty="0" err="1">
                <a:effectLst/>
                <a:uFillTx/>
              </a:rPr>
              <a:t>Cynnig</a:t>
            </a:r>
            <a:r>
              <a:rPr lang="en-GB" sz="3200" b="1" i="0" u="none" strike="noStrike" cap="none" baseline="0" dirty="0">
                <a:effectLst/>
                <a:uFillTx/>
              </a:rPr>
              <a:t> </a:t>
            </a:r>
            <a:r>
              <a:rPr lang="en-GB" sz="3200" b="1" i="0" u="none" strike="noStrike" cap="none" baseline="0" dirty="0" err="1">
                <a:effectLst/>
                <a:uFillTx/>
              </a:rPr>
              <a:t>Gweithredol</a:t>
            </a:r>
            <a:r>
              <a:rPr lang="cy" sz="3200" b="1" i="0" u="none" strike="noStrike" cap="none" baseline="0" dirty="0">
                <a:effectLst/>
                <a:uFillTx/>
              </a:rPr>
              <a:t>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unigolion/gofalwyr? </a:t>
            </a:r>
          </a:p>
          <a:p>
            <a:r>
              <a:rPr lang="cy" sz="2600" b="0" i="0" u="none" strike="noStrike" cap="none" baseline="0" dirty="0">
                <a:solidFill>
                  <a:srgbClr val="000000"/>
                </a:solidFill>
                <a:effectLst/>
                <a:uFillTx/>
                <a:latin typeface="Calibri"/>
              </a:rPr>
              <a:t>Beth allwch chi ei wneud i sicrhau eich bod yn gweithio i egwyddorion y </a:t>
            </a:r>
            <a:r>
              <a:rPr lang="en-GB" sz="2600" b="0" i="0" u="none" strike="noStrike" cap="none" baseline="0" dirty="0" err="1">
                <a:solidFill>
                  <a:srgbClr val="000000"/>
                </a:solidFill>
                <a:effectLst/>
                <a:uFillTx/>
                <a:latin typeface="Calibri"/>
              </a:rPr>
              <a:t>Cynnig</a:t>
            </a:r>
            <a:r>
              <a:rPr lang="en-GB" sz="2600" b="0" i="0" u="none" strike="noStrike" cap="none" baseline="0" dirty="0">
                <a:solidFill>
                  <a:srgbClr val="000000"/>
                </a:solidFill>
                <a:effectLst/>
                <a:uFillTx/>
                <a:latin typeface="Calibri"/>
              </a:rPr>
              <a:t> </a:t>
            </a:r>
            <a:r>
              <a:rPr lang="en-GB" sz="2600" b="0" i="0" u="none" strike="noStrike" cap="none" baseline="0" dirty="0" err="1">
                <a:solidFill>
                  <a:srgbClr val="000000"/>
                </a:solidFill>
                <a:effectLst/>
                <a:uFillTx/>
                <a:latin typeface="Calibri"/>
              </a:rPr>
              <a:t>Gweithredol</a:t>
            </a:r>
            <a:r>
              <a:rPr lang="cy" sz="2600" b="0" i="0" u="none" strike="noStrike" cap="none" baseline="0" dirty="0">
                <a:solidFill>
                  <a:srgbClr val="000000"/>
                </a:solidFill>
                <a:effectLst/>
                <a:uFillTx/>
                <a:latin typeface="Calibri"/>
              </a:rPr>
              <a:t>?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a:br>
            <a:r>
              <a:rPr lang="cy" sz="4400" b="0" i="0" u="none" strike="noStrike" cap="none" baseline="0">
                <a:solidFill>
                  <a:srgbClr val="000000"/>
                </a:solidFill>
                <a:effectLst/>
                <a:uFillTx/>
                <a:latin typeface="Arial"/>
              </a:rPr>
              <a:t>Dimensiynau Gweithio yng Nghymru</a:t>
            </a:r>
            <a:br>
              <a:rPr sz="4400"/>
            </a:br>
            <a:endParaRPr sz="440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b="0" i="0" u="none" strike="noStrike" cap="none" baseline="0" dirty="0">
                <a:solidFill>
                  <a:srgbClr val="000000"/>
                </a:solidFill>
                <a:effectLst/>
                <a:uFillTx/>
                <a:latin typeface="Arial"/>
              </a:rPr>
              <a:t>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Crefydd </a:t>
            </a:r>
          </a:p>
          <a:p>
            <a:r>
              <a:rPr lang="cy" sz="2200" b="0" i="0" u="none" strike="noStrike" cap="none" baseline="0" dirty="0">
                <a:solidFill>
                  <a:srgbClr val="000000"/>
                </a:solidFill>
                <a:effectLst/>
                <a:uFillTx/>
                <a:latin typeface="Arial"/>
              </a:rPr>
              <a:t>Ardal o amddifadedd</a:t>
            </a:r>
          </a:p>
          <a:p>
            <a:r>
              <a:rPr lang="cy" sz="2200" b="0" i="0" u="none" strike="noStrike" cap="none" baseline="0" dirty="0">
                <a:solidFill>
                  <a:srgbClr val="000000"/>
                </a:solidFill>
                <a:effectLst/>
                <a:uFillTx/>
                <a:latin typeface="Arial"/>
              </a:rPr>
              <a:t>Rôl menywod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fontScale="92500" lnSpcReduction="20000"/>
          </a:bodyPr>
          <a:lstStyle/>
          <a:p>
            <a:pPr marL="109537" indent="0">
              <a:buNone/>
            </a:pPr>
            <a:r>
              <a:rPr lang="en-GB" sz="2200" b="1" dirty="0" err="1">
                <a:latin typeface="Arial" panose="020B0604020202020204" pitchFamily="34" charset="0"/>
                <a:cs typeface="Arial" panose="020B0604020202020204" pitchFamily="34" charset="0"/>
              </a:rPr>
              <a:t>Ystyriaeth</a:t>
            </a:r>
            <a:r>
              <a:rPr lang="en-GB" sz="2200" b="1" dirty="0">
                <a:latin typeface="Arial" panose="020B0604020202020204" pitchFamily="34" charset="0"/>
                <a:cs typeface="Arial" panose="020B0604020202020204" pitchFamily="34" charset="0"/>
              </a:rPr>
              <a:t> o ADP a AOP </a:t>
            </a:r>
          </a:p>
          <a:p>
            <a:pPr marL="109537" indent="0">
              <a:buNone/>
            </a:pPr>
            <a:r>
              <a:rPr lang="cy" sz="2200" b="1" i="0" u="none" strike="noStrike" cap="none" baseline="0" dirty="0">
                <a:solidFill>
                  <a:srgbClr val="000000"/>
                </a:solidFill>
                <a:effectLst/>
                <a:uFillTx/>
                <a:latin typeface="Arial"/>
              </a:rPr>
              <a:t>Materion Cydraddoldeb</a:t>
            </a:r>
          </a:p>
          <a:p>
            <a:r>
              <a:rPr lang="cy" sz="2200" b="0" i="0" u="none" strike="noStrike" cap="none" baseline="0" dirty="0">
                <a:solidFill>
                  <a:srgbClr val="000000"/>
                </a:solidFill>
                <a:effectLst/>
                <a:uFillTx/>
                <a:latin typeface="Arial"/>
              </a:rPr>
              <a:t>Mynediad cyfartal i wybodaeth a gwasanaethau</a:t>
            </a:r>
          </a:p>
          <a:p>
            <a:r>
              <a:rPr lang="cy" sz="2200" b="0" i="0" u="none" strike="noStrike" cap="none" baseline="0" dirty="0">
                <a:solidFill>
                  <a:srgbClr val="000000"/>
                </a:solidFill>
                <a:effectLst/>
                <a:uFillTx/>
                <a:latin typeface="Arial"/>
              </a:rPr>
              <a:t>Gwasanaethau cyfieithu a chyfieithu ar y pryd </a:t>
            </a:r>
          </a:p>
          <a:p>
            <a:r>
              <a:rPr lang="cy" sz="2200" b="0" i="0" u="none" strike="noStrike" cap="none" baseline="0" dirty="0">
                <a:solidFill>
                  <a:srgbClr val="000000"/>
                </a:solidFill>
                <a:effectLst/>
                <a:uFillTx/>
                <a:latin typeface="Arial"/>
              </a:rPr>
              <a:t>Dewis gwybodus a chydsyniad gwybodus</a:t>
            </a:r>
          </a:p>
          <a:p>
            <a:r>
              <a:rPr lang="cy" sz="2200" b="0" i="0" u="none" strike="noStrike" cap="none" baseline="0" dirty="0">
                <a:solidFill>
                  <a:srgbClr val="000000"/>
                </a:solidFill>
                <a:effectLst/>
                <a:uFillTx/>
                <a:latin typeface="Arial"/>
              </a:rPr>
              <a:t>Adnoddau cyfyngedig </a:t>
            </a:r>
          </a:p>
          <a:p>
            <a:r>
              <a:rPr lang="cy" sz="2200" b="0" i="0" u="none" strike="noStrike" cap="none" baseline="0" dirty="0">
                <a:solidFill>
                  <a:srgbClr val="000000"/>
                </a:solidFill>
                <a:effectLst/>
                <a:uFillTx/>
                <a:latin typeface="Arial"/>
              </a:rPr>
              <a:t>Atebolrwydd cyhoeddus</a:t>
            </a:r>
          </a:p>
          <a:p>
            <a:r>
              <a:rPr lang="cy" sz="2200" b="0" i="0" u="none" strike="noStrike" cap="none" baseline="0" dirty="0">
                <a:solidFill>
                  <a:srgbClr val="000000"/>
                </a:solidFill>
                <a:effectLst/>
                <a:uFillTx/>
                <a:latin typeface="Arial"/>
              </a:rPr>
              <a:t>Allg</a:t>
            </a:r>
            <a:r>
              <a:rPr lang="en-GB" sz="2200" b="0" i="0" u="none" strike="noStrike" cap="none" baseline="0" dirty="0">
                <a:solidFill>
                  <a:srgbClr val="000000"/>
                </a:solidFill>
                <a:effectLst/>
                <a:uFillTx/>
                <a:latin typeface="Arial"/>
              </a:rPr>
              <a:t>á</a:t>
            </a:r>
            <a:r>
              <a:rPr lang="cy" sz="2200" b="0" i="0" u="none" strike="noStrike" cap="none" baseline="0" dirty="0">
                <a:solidFill>
                  <a:srgbClr val="000000"/>
                </a:solidFill>
                <a:effectLst/>
                <a:uFillTx/>
                <a:latin typeface="Arial"/>
              </a:rPr>
              <a:t>u cymdeithasol </a:t>
            </a:r>
          </a:p>
          <a:p>
            <a:r>
              <a:rPr lang="cy" sz="2200" b="0" i="0" u="none" strike="noStrike" cap="none" baseline="0" dirty="0">
                <a:solidFill>
                  <a:srgbClr val="000000"/>
                </a:solidFill>
                <a:effectLst/>
                <a:uFillTx/>
                <a:latin typeface="Arial"/>
              </a:rPr>
              <a:t>Mynediad i'r grŵp diwylliannol  </a:t>
            </a:r>
          </a:p>
          <a:p>
            <a:r>
              <a:rPr lang="cy" sz="2200" b="0" i="0" u="none" strike="noStrike" cap="none" baseline="0" dirty="0">
                <a:solidFill>
                  <a:srgbClr val="000000"/>
                </a:solidFill>
                <a:effectLst/>
                <a:uFillTx/>
                <a:latin typeface="Arial"/>
              </a:rPr>
              <a:t>Anghydraddoldebau iechyd.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568763" y="29440"/>
            <a:ext cx="1623237" cy="1358275"/>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fontScale="90000"/>
          </a:bodyPr>
          <a:lstStyle/>
          <a:p>
            <a:pPr>
              <a:defRPr/>
            </a:pPr>
            <a:r>
              <a:rPr lang="cy" sz="4400" b="0" i="0" u="none" strike="noStrike" cap="none" baseline="0">
                <a:solidFill>
                  <a:srgbClr val="000000"/>
                </a:solidFill>
                <a:effectLst/>
                <a:uFillTx/>
                <a:latin typeface="Arial"/>
              </a:rPr>
              <a:t>Anghenion Ychwanegol </a:t>
            </a:r>
            <a:br>
              <a:rPr sz="4400"/>
            </a:br>
            <a:r>
              <a:rPr lang="cy" sz="4400" b="0" i="0" u="none" strike="noStrike" cap="none" baseline="0">
                <a:solidFill>
                  <a:srgbClr val="000000"/>
                </a:solidFill>
                <a:effectLst/>
                <a:uFillTx/>
                <a:latin typeface="Arial"/>
              </a:rPr>
              <a:t>Grwpiau Lleiafrifoedd Ethnig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cy" sz="2400" b="1" i="0" u="none" strike="noStrike" cap="none" baseline="0">
                <a:solidFill>
                  <a:srgbClr val="262626"/>
                </a:solidFill>
                <a:effectLst/>
                <a:uFillTx/>
                <a:latin typeface="Arial"/>
              </a:rPr>
              <a:t>Canlyniad Dysgu 2 – Dadansoddiad Manwl</a:t>
            </a:r>
            <a:br>
              <a:rPr sz="2400"/>
            </a:br>
            <a:br>
              <a:rPr sz="2400"/>
            </a:br>
            <a:endParaRPr sz="240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81481" y="835864"/>
            <a:ext cx="11657801" cy="5578584"/>
          </a:xfrm>
        </p:spPr>
        <p:txBody>
          <a:bodyPr anchor="ct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Canlyniadau Dysgu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900" b="0" i="0" u="none" strike="noStrike" cap="none" baseline="0" dirty="0">
                <a:effectLst/>
                <a:uFillTx/>
              </a:rPr>
              <a:t>2.1. </a:t>
            </a:r>
            <a:r>
              <a:rPr lang="cy" sz="1800" b="0" i="0" u="none" strike="noStrike" cap="none" baseline="0" dirty="0">
                <a:solidFill>
                  <a:srgbClr val="262626"/>
                </a:solidFill>
                <a:effectLst/>
                <a:uFillTx/>
                <a:latin typeface="Arial"/>
              </a:rPr>
              <a:t>C</a:t>
            </a:r>
            <a:r>
              <a:rPr lang="cy" sz="1800" dirty="0">
                <a:solidFill>
                  <a:srgbClr val="262626"/>
                </a:solidFill>
                <a:latin typeface="Arial"/>
              </a:rPr>
              <a:t>yfathrebu’n effeithiol gyda phobl sydd angen gofal a chymorth a’u gofalwyr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Meini prawf asesu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2.1.10 Disgrifio sut mae eu harferion cyfathrebu wedi newid a datblygu ers cymhwyso </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fontScale="97500" lnSpcReduction="10000"/>
          </a:bodyPr>
          <a:lstStyle/>
          <a:p>
            <a:pPr marL="109537" indent="0">
              <a:buNone/>
              <a:defRPr/>
            </a:pPr>
            <a:r>
              <a:rPr lang="cy" sz="2400" b="0" i="0" u="none" strike="noStrike" cap="none" baseline="0" dirty="0">
                <a:solidFill>
                  <a:srgbClr val="000000"/>
                </a:solidFill>
                <a:effectLst/>
                <a:uFillTx/>
                <a:latin typeface="Arial"/>
              </a:rPr>
              <a:t>Mae cyfathrebu da yn allweddol i ddatblygu perthnasoedd cydweithredol effeithiol. Ystyriwch/</a:t>
            </a:r>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y rhestr isod wrth ysgrifennu eich adfyfyrdod beirniadol o'ch arsylwad.  </a:t>
            </a:r>
          </a:p>
          <a:p>
            <a:pPr marL="109537" indent="0">
              <a:buNone/>
              <a:defRPr/>
            </a:pPr>
            <a:r>
              <a:rPr lang="cy" sz="2400" b="0" i="0" u="none" strike="noStrike" cap="none" baseline="0" dirty="0">
                <a:solidFill>
                  <a:srgbClr val="000000"/>
                </a:solidFill>
                <a:effectLst/>
                <a:uFillTx/>
                <a:latin typeface="Arial"/>
              </a:rPr>
              <a:t>Mae sgiliau a dulliau cyfathrebu yn cynnwys:</a:t>
            </a:r>
          </a:p>
          <a:p>
            <a:pPr eaLnBrk="1" hangingPunct="1">
              <a:defRPr/>
            </a:pPr>
            <a:r>
              <a:rPr lang="cy" sz="2400" b="1" i="0" u="none" strike="noStrike" cap="none" baseline="0" dirty="0">
                <a:solidFill>
                  <a:srgbClr val="000000"/>
                </a:solidFill>
                <a:effectLst/>
                <a:uFillTx/>
                <a:latin typeface="Arial"/>
              </a:rPr>
              <a:t>Llafar </a:t>
            </a:r>
            <a:r>
              <a:rPr lang="cy" sz="2400" b="0" i="0" u="none" strike="noStrike" cap="none" baseline="0" dirty="0">
                <a:solidFill>
                  <a:srgbClr val="000000"/>
                </a:solidFill>
                <a:effectLst/>
                <a:uFillTx/>
                <a:latin typeface="Arial"/>
              </a:rPr>
              <a:t>(ar lafar ac yn ysgrifenedig)</a:t>
            </a:r>
          </a:p>
          <a:p>
            <a:pPr eaLnBrk="1" hangingPunct="1">
              <a:defRPr/>
            </a:pPr>
            <a:r>
              <a:rPr lang="cy" sz="2400" b="1" i="0" u="none" strike="noStrike" cap="none" baseline="0" dirty="0">
                <a:solidFill>
                  <a:srgbClr val="000000"/>
                </a:solidFill>
                <a:effectLst/>
                <a:uFillTx/>
                <a:latin typeface="Arial"/>
              </a:rPr>
              <a:t>Di-eiriau </a:t>
            </a:r>
            <a:r>
              <a:rPr lang="cy" sz="2400" b="0" i="0" u="none" strike="noStrike" cap="none" baseline="0" dirty="0">
                <a:solidFill>
                  <a:srgbClr val="000000"/>
                </a:solidFill>
                <a:effectLst/>
                <a:uFillTx/>
                <a:latin typeface="Arial"/>
              </a:rPr>
              <a:t>(iaith y corff, mynegiant yr wyneb)</a:t>
            </a:r>
          </a:p>
          <a:p>
            <a:pPr eaLnBrk="1" hangingPunct="1">
              <a:defRPr/>
            </a:pPr>
            <a:r>
              <a:rPr lang="cy" sz="2400" b="1" i="0" u="none" strike="noStrike" cap="none" baseline="0" dirty="0">
                <a:solidFill>
                  <a:srgbClr val="000000"/>
                </a:solidFill>
                <a:effectLst/>
                <a:uFillTx/>
                <a:latin typeface="Arial"/>
              </a:rPr>
              <a:t>Symbolaidd </a:t>
            </a:r>
            <a:r>
              <a:rPr lang="cy" sz="2400" b="0" i="0" u="none" strike="noStrike" cap="none" baseline="0" dirty="0">
                <a:solidFill>
                  <a:srgbClr val="000000"/>
                </a:solidFill>
                <a:effectLst/>
                <a:uFillTx/>
                <a:latin typeface="Arial"/>
              </a:rPr>
              <a:t>(ystyr y tu ôl i weithredoedd, e.e. bod yn hwyr) gwisgo symbolau crefyddol, edrych ar oriawr, ac ati.)</a:t>
            </a:r>
          </a:p>
          <a:p>
            <a:pPr eaLnBrk="1" hangingPunct="1">
              <a:defRPr/>
            </a:pPr>
            <a:r>
              <a:rPr lang="cy" sz="2400" b="1" i="0" u="none" strike="noStrike" cap="none" baseline="0" dirty="0">
                <a:solidFill>
                  <a:srgbClr val="000000"/>
                </a:solidFill>
                <a:effectLst/>
                <a:uFillTx/>
                <a:latin typeface="Arial"/>
              </a:rPr>
              <a:t>Agosrwydd</a:t>
            </a:r>
            <a:r>
              <a:rPr lang="cy" sz="2400" b="0" i="0" u="none" strike="noStrike" cap="none" baseline="0" dirty="0">
                <a:solidFill>
                  <a:srgbClr val="000000"/>
                </a:solidFill>
                <a:effectLst/>
                <a:uFillTx/>
                <a:latin typeface="Arial"/>
              </a:rPr>
              <a:t> (gofod personol)</a:t>
            </a:r>
          </a:p>
          <a:p>
            <a:pPr eaLnBrk="1" hangingPunct="1">
              <a:defRPr/>
            </a:pPr>
            <a:r>
              <a:rPr lang="cy" sz="2400" b="1" i="0" u="none" strike="noStrike" cap="none" baseline="0" dirty="0">
                <a:solidFill>
                  <a:srgbClr val="000000"/>
                </a:solidFill>
                <a:effectLst/>
                <a:uFillTx/>
                <a:latin typeface="Arial"/>
              </a:rPr>
              <a:t>Osgo</a:t>
            </a:r>
            <a:r>
              <a:rPr lang="cy" sz="2400" b="0" i="0" u="none" strike="noStrike" cap="none" baseline="0" dirty="0">
                <a:solidFill>
                  <a:srgbClr val="000000"/>
                </a:solidFill>
                <a:effectLst/>
                <a:uFillTx/>
                <a:latin typeface="Arial"/>
              </a:rPr>
              <a:t> (eistedd neu sefyll, eistedd wrth ymyl rhywun, eistedd gyferbyn, ac ati)</a:t>
            </a:r>
          </a:p>
          <a:p>
            <a:pPr>
              <a:defRPr/>
            </a:pPr>
            <a:r>
              <a:rPr lang="cy" b="0" i="0" u="none" strike="noStrike" cap="none" baseline="0" dirty="0">
                <a:effectLst/>
                <a:uFillTx/>
              </a:rPr>
              <a:t>Mae </a:t>
            </a:r>
            <a:r>
              <a:rPr lang="cy" sz="2400" b="1" i="0" u="none" strike="noStrike" cap="none" baseline="0" dirty="0">
                <a:solidFill>
                  <a:srgbClr val="000000"/>
                </a:solidFill>
                <a:effectLst/>
                <a:uFillTx/>
                <a:latin typeface="Arial"/>
              </a:rPr>
              <a:t>mathau o gwestiynau </a:t>
            </a:r>
            <a:r>
              <a:rPr lang="cy" sz="2400" b="0" i="0" u="none" strike="noStrike" cap="none" baseline="0" dirty="0">
                <a:solidFill>
                  <a:srgbClr val="000000"/>
                </a:solidFill>
                <a:effectLst/>
                <a:uFillTx/>
                <a:latin typeface="Arial"/>
              </a:rPr>
              <a:t>yn gwahodd atebion penodol, ee caeedig neu agored</a:t>
            </a:r>
          </a:p>
          <a:p>
            <a:pPr>
              <a:defRPr/>
            </a:pPr>
            <a:r>
              <a:rPr lang="cy" sz="2400" b="1" i="0" u="none" strike="noStrike" cap="none" baseline="0" dirty="0">
                <a:solidFill>
                  <a:srgbClr val="000000"/>
                </a:solidFill>
                <a:effectLst/>
                <a:uFillTx/>
                <a:latin typeface="Arial"/>
              </a:rPr>
              <a:t>Cymharwch ansawdd y wybodaeth </a:t>
            </a:r>
            <a:r>
              <a:rPr lang="cy" sz="2400" b="0" i="0" u="none" strike="noStrike" cap="none" baseline="0" dirty="0">
                <a:solidFill>
                  <a:srgbClr val="000000"/>
                </a:solidFill>
                <a:effectLst/>
                <a:uFillTx/>
                <a:latin typeface="Arial"/>
              </a:rPr>
              <a:t>a enillir trwy gwestiynau agored ac anuniongyrchol ac ymateb i giwiau.</a:t>
            </a:r>
          </a:p>
          <a:p>
            <a:pPr marL="342900" indent="-342900">
              <a:defRPr/>
            </a:pPr>
            <a:endParaRPr lang="en-GB" sz="1600" dirty="0">
              <a:latin typeface="Arial"/>
              <a:cs typeface="Arial"/>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133" fmla="*/ 37636 w 1364418"/>
              <a:gd name="connsiteY133" fmla="*/ 0 h 6889521"/>
              <a:gd name="connsiteX134" fmla="*/ 37636 w 1364418"/>
              <a:gd name="connsiteY134" fmla="*/ 0 h 6858000"/>
              <a:gd name="connsiteX135" fmla="*/ 37636 w 1364418"/>
              <a:gd name="connsiteY135" fmla="*/ 0 h 6858000"/>
              <a:gd name="connsiteX136" fmla="*/ 37636 w 1364418"/>
              <a:gd name="connsiteY136" fmla="*/ 0 h 6858000"/>
              <a:gd name="connsiteX137" fmla="*/ 37636 w 1364418"/>
              <a:gd name="connsiteY137" fmla="*/ 0 h 6858000"/>
              <a:gd name="connsiteX138" fmla="*/ 37636 w 1364418"/>
              <a:gd name="connsiteY138" fmla="*/ 0 h 6858000"/>
              <a:gd name="connsiteX139" fmla="*/ 37636 w 1364418"/>
              <a:gd name="connsiteY139" fmla="*/ 0 h 6858000"/>
              <a:gd name="connsiteX140" fmla="*/ 0 w 1508539"/>
              <a:gd name="connsiteY140" fmla="*/ 0 h 6858000"/>
              <a:gd name="connsiteX141" fmla="*/ 0 w 1508539"/>
              <a:gd name="connsiteY141" fmla="*/ 0 h 6858000"/>
              <a:gd name="connsiteX142" fmla="*/ 0 w 1508539"/>
              <a:gd name="connsiteY142" fmla="*/ 0 h 6858000"/>
              <a:gd name="connsiteX143" fmla="*/ 0 w 1508539"/>
              <a:gd name="connsiteY143" fmla="*/ 0 h 6858000"/>
              <a:gd name="connsiteX144" fmla="*/ 0 w 1508539"/>
              <a:gd name="connsiteY144" fmla="*/ 0 h 6858000"/>
              <a:gd name="connsiteX145" fmla="*/ 0 w 1508539"/>
              <a:gd name="connsiteY145" fmla="*/ 0 h 6858000"/>
              <a:gd name="connsiteX146" fmla="*/ 0 w 1508539"/>
              <a:gd name="connsiteY146" fmla="*/ 0 h 6858000"/>
              <a:gd name="connsiteX147" fmla="*/ 0 w 1508539"/>
              <a:gd name="connsiteY147" fmla="*/ 0 h 6858000"/>
              <a:gd name="connsiteX148" fmla="*/ 0 w 1508539"/>
              <a:gd name="connsiteY148" fmla="*/ 0 h 6858000"/>
              <a:gd name="connsiteX149" fmla="*/ 0 w 1508539"/>
              <a:gd name="connsiteY149" fmla="*/ 0 h 6858000"/>
              <a:gd name="connsiteX150" fmla="*/ 0 w 1508539"/>
              <a:gd name="connsiteY150" fmla="*/ 0 h 6858000"/>
              <a:gd name="connsiteX151" fmla="*/ 0 w 1508539"/>
              <a:gd name="connsiteY151" fmla="*/ 0 h 6858000"/>
              <a:gd name="connsiteX152" fmla="*/ 0 w 1508539"/>
              <a:gd name="connsiteY152" fmla="*/ 0 h 6858000"/>
              <a:gd name="connsiteX153" fmla="*/ 0 w 1508539"/>
              <a:gd name="connsiteY153" fmla="*/ 0 h 6858000"/>
              <a:gd name="connsiteX154" fmla="*/ 0 w 1508539"/>
              <a:gd name="connsiteY154" fmla="*/ 0 h 6858000"/>
              <a:gd name="connsiteX155" fmla="*/ 6323 w 1514862"/>
              <a:gd name="connsiteY155" fmla="*/ 0 h 6858000"/>
              <a:gd name="connsiteX156" fmla="*/ 0 w 1605470"/>
              <a:gd name="connsiteY156" fmla="*/ 0 h 6858000"/>
              <a:gd name="connsiteX157" fmla="*/ 0 w 1605470"/>
              <a:gd name="connsiteY157" fmla="*/ 0 h 6858000"/>
              <a:gd name="connsiteX158" fmla="*/ 0 w 1605470"/>
              <a:gd name="connsiteY158" fmla="*/ 0 h 6858000"/>
              <a:gd name="connsiteX159" fmla="*/ 0 w 1605470"/>
              <a:gd name="connsiteY159" fmla="*/ 0 h 6858000"/>
              <a:gd name="connsiteX160" fmla="*/ 0 w 1605470"/>
              <a:gd name="connsiteY160" fmla="*/ 0 h 6858000"/>
              <a:gd name="connsiteX161" fmla="*/ 0 w 1605470"/>
              <a:gd name="connsiteY161" fmla="*/ 0 h 6858000"/>
              <a:gd name="connsiteX162" fmla="*/ 0 w 1605470"/>
              <a:gd name="connsiteY162" fmla="*/ 0 h 6858000"/>
              <a:gd name="connsiteX163" fmla="*/ 0 w 1605470"/>
              <a:gd name="connsiteY163" fmla="*/ 0 h 6858000"/>
              <a:gd name="connsiteX164" fmla="*/ 0 w 1605470"/>
              <a:gd name="connsiteY164" fmla="*/ 0 h 6858000"/>
              <a:gd name="connsiteX165" fmla="*/ 0 w 1605470"/>
              <a:gd name="connsiteY165" fmla="*/ 0 h 6858000"/>
              <a:gd name="connsiteX166" fmla="*/ 0 w 1605470"/>
              <a:gd name="connsiteY166" fmla="*/ 0 h 6858000"/>
              <a:gd name="connsiteX167" fmla="*/ 0 w 1605470"/>
              <a:gd name="connsiteY167" fmla="*/ 0 h 6858000"/>
              <a:gd name="connsiteX168" fmla="*/ 0 w 1605470"/>
              <a:gd name="connsiteY168" fmla="*/ 0 h 6858000"/>
              <a:gd name="connsiteX169" fmla="*/ 0 w 1605470"/>
              <a:gd name="connsiteY169" fmla="*/ 0 h 6858000"/>
              <a:gd name="connsiteX170" fmla="*/ 0 w 1605470"/>
              <a:gd name="connsiteY170" fmla="*/ 0 h 6858000"/>
              <a:gd name="connsiteX171" fmla="*/ 0 w 1605470"/>
              <a:gd name="connsiteY171" fmla="*/ 0 h 6858000"/>
              <a:gd name="connsiteX172" fmla="*/ 0 w 1605470"/>
              <a:gd name="connsiteY172" fmla="*/ 0 h 6858000"/>
              <a:gd name="connsiteX173" fmla="*/ 0 w 1605470"/>
              <a:gd name="connsiteY173" fmla="*/ 0 h 6858000"/>
              <a:gd name="connsiteX174" fmla="*/ 0 w 1605470"/>
              <a:gd name="connsiteY174" fmla="*/ 0 h 6858000"/>
              <a:gd name="connsiteX175" fmla="*/ 0 w 1605470"/>
              <a:gd name="connsiteY175" fmla="*/ 0 h 6858000"/>
              <a:gd name="connsiteX176" fmla="*/ 0 w 1605470"/>
              <a:gd name="connsiteY176" fmla="*/ 0 h 6858000"/>
              <a:gd name="connsiteX177" fmla="*/ 0 w 1605470"/>
              <a:gd name="connsiteY177" fmla="*/ 0 h 6858000"/>
              <a:gd name="connsiteX178" fmla="*/ 0 w 1605470"/>
              <a:gd name="connsiteY178" fmla="*/ 0 h 6858000"/>
              <a:gd name="connsiteX179" fmla="*/ 0 w 1605470"/>
              <a:gd name="connsiteY179" fmla="*/ 0 h 6858000"/>
              <a:gd name="connsiteX180" fmla="*/ 0 w 1605470"/>
              <a:gd name="connsiteY180" fmla="*/ 0 h 6858000"/>
              <a:gd name="connsiteX181" fmla="*/ 0 w 1605470"/>
              <a:gd name="connsiteY181" fmla="*/ 0 h 6858000"/>
              <a:gd name="connsiteX182" fmla="*/ 0 w 1605470"/>
              <a:gd name="connsiteY182" fmla="*/ 0 h 6858000"/>
              <a:gd name="connsiteX183" fmla="*/ 0 w 1605470"/>
              <a:gd name="connsiteY183" fmla="*/ 0 h 6858000"/>
              <a:gd name="connsiteX184" fmla="*/ 0 w 1605470"/>
              <a:gd name="connsiteY184" fmla="*/ 0 h 6858000"/>
              <a:gd name="connsiteX185" fmla="*/ 0 w 1605470"/>
              <a:gd name="connsiteY185" fmla="*/ 0 h 6858000"/>
              <a:gd name="connsiteX186" fmla="*/ 0 w 1605470"/>
              <a:gd name="connsiteY186" fmla="*/ 0 h 6858000"/>
              <a:gd name="connsiteX187" fmla="*/ 0 w 1605470"/>
              <a:gd name="connsiteY187" fmla="*/ 0 h 6858000"/>
              <a:gd name="connsiteX188" fmla="*/ 0 w 1605470"/>
              <a:gd name="connsiteY188" fmla="*/ 0 h 6858000"/>
              <a:gd name="connsiteX189" fmla="*/ 0 w 1605470"/>
              <a:gd name="connsiteY189" fmla="*/ 0 h 6858000"/>
              <a:gd name="connsiteX190" fmla="*/ 0 w 1605470"/>
              <a:gd name="connsiteY190" fmla="*/ 0 h 6858000"/>
              <a:gd name="connsiteX191" fmla="*/ 0 w 1605470"/>
              <a:gd name="connsiteY191" fmla="*/ 0 h 6858000"/>
              <a:gd name="connsiteX192" fmla="*/ 0 w 1605470"/>
              <a:gd name="connsiteY192" fmla="*/ 0 h 6858000"/>
              <a:gd name="connsiteX193" fmla="*/ 0 w 1605470"/>
              <a:gd name="connsiteY193" fmla="*/ 0 h 6858000"/>
              <a:gd name="connsiteX194" fmla="*/ 0 w 1605470"/>
              <a:gd name="connsiteY194" fmla="*/ 0 h 6858000"/>
              <a:gd name="connsiteX195" fmla="*/ 0 w 1605470"/>
              <a:gd name="connsiteY195" fmla="*/ 0 h 6858000"/>
              <a:gd name="connsiteX196" fmla="*/ 0 w 1605470"/>
              <a:gd name="connsiteY196" fmla="*/ 0 h 6858000"/>
              <a:gd name="connsiteX197" fmla="*/ 0 w 1605470"/>
              <a:gd name="connsiteY197" fmla="*/ 0 h 6858000"/>
              <a:gd name="connsiteX198" fmla="*/ 0 w 1605470"/>
              <a:gd name="connsiteY198" fmla="*/ 0 h 6858000"/>
              <a:gd name="connsiteX199" fmla="*/ 0 w 1605470"/>
              <a:gd name="connsiteY19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noFill/>
        </p:spPr>
        <p:txBody>
          <a:bodyPr wrap="square" rtlCol="0">
            <a:spAutoFit/>
          </a:bodyPr>
          <a:lstStyle/>
          <a:p>
            <a:r>
              <a:rPr lang="cy" sz="2800" b="0" i="0" u="none" strike="noStrike" cap="none" baseline="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a:t>
            </a:r>
          </a:p>
          <a:p>
            <a:r>
              <a:rPr lang="cy" sz="2400" b="0" i="0" u="none" strike="noStrike" cap="none" baseline="0" dirty="0">
                <a:solidFill>
                  <a:srgbClr val="000000"/>
                </a:solidFill>
                <a:effectLst/>
                <a:uFillTx/>
                <a:latin typeface="Arial"/>
              </a:rPr>
              <a:t>Trafodwch werthoedd a moeseg perthnasol (gan gynnwys rôl y Cod Ymarfer Proffesiynol) a/neu unrhyw ganllawiau eraill sy'n berthnasol i'r sefyllfa.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lnSpcReduction="100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p>
          <a:p>
            <a:pPr marL="0" indent="0">
              <a:buNone/>
              <a:defRPr/>
            </a:pP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(gall hyn fod yn hynod berthnasol wrth weithio gyda phobl â phroblemau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 y gallant eu clywed, eu gweld neu eu teimlo</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32</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cy" sz="2800" b="1" i="0" u="none" strike="noStrike" cap="none" baseline="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5821379" y="1211509"/>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33</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34</a:t>
            </a:fld>
            <a:endParaRPr lang="en-GB" altLang="en-US" sz="100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a:solidFill>
                  <a:srgbClr val="000000"/>
                </a:solidFill>
                <a:effectLst/>
                <a:uFillTx/>
                <a:latin typeface="Calibri"/>
              </a:rPr>
              <a:t>Mae fersiwn hawdd ei darllen ar gael os ydych am anfon y cwestiynau at yr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A yw mynediad i'r rhyngrwyd yn effeithio ar y rhyngweithio? Sut allwch chi sicrhau cyfrinachedd a grymuso unigolyn i gymryd rhan? </a:t>
            </a:r>
          </a:p>
          <a:p>
            <a:r>
              <a:rPr lang="cy" sz="2800" b="0" i="0" u="none" strike="noStrike" cap="none" baseline="0" dirty="0">
                <a:solidFill>
                  <a:srgbClr val="000000"/>
                </a:solidFill>
                <a:effectLst/>
                <a:uFillTx/>
                <a:latin typeface="Calibri"/>
              </a:rPr>
              <a:t>Mae angen i chi adlewyrchu’n feirniadol ar y sgwrs gan ystyried yr heriau. Er enghraifft, sut wnaethoch chi wneud iawn am ddiffyg ciwiau di-eiriau ee defnyddio dull yn canolbwyntio ar ddatrysiad?</a:t>
            </a:r>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033669"/>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871589" y="1701209"/>
            <a:ext cx="10224042" cy="4300346"/>
          </a:xfrm>
        </p:spPr>
        <p:txBody>
          <a:bodyPr anchor="ctr">
            <a:normAutofit fontScale="85000" lnSpcReduction="10000"/>
          </a:bodyPr>
          <a:lstStyle/>
          <a:p>
            <a:pPr>
              <a:lnSpc>
                <a:spcPct val="115000"/>
              </a:lnSpc>
              <a:spcAft>
                <a:spcPts val="800"/>
              </a:spcAft>
            </a:pPr>
            <a:r>
              <a:rPr lang="cy-GB" sz="2000" kern="100" dirty="0">
                <a:effectLst/>
                <a:latin typeface="Aptos" panose="020B0004020202020204" pitchFamily="34" charset="0"/>
                <a:ea typeface="Aptos" panose="020B0004020202020204" pitchFamily="34" charset="0"/>
                <a:cs typeface="Aptos" panose="020B0004020202020204" pitchFamily="34" charset="0"/>
              </a:rPr>
              <a:t>O safbwynt defnyddiwr gwasanaeth;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Roedd yn amlwg bod y dysgwr wedi ystyried meddyliau, teimladau ac anghenion cyfathrebu'r unigolyn.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Dywedodd un unigolyn yn yr adborth bod y dysgwr wedi “ystyried yr hyn roeddwn i’n ei ddweud a sut roeddwn i’n teimlo”, dywedodd un arall pa mor dda y mae’n “teimlo’n rhan o bethau”.</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Mewn llawer o bapurau, roedd yn ymddangos bod diffyg cyfeiriad at gydweithio â’r unigolyn, gan fod y papurau hyn i’w gweld yn canolbwyntio’n fwy ar y dysgwr yn cyflawni’r hyn yr oedd wedi’i nodi o’i friff yn hytrach na’r ffaith bod yr unigolyn wrth galon yr ymyrraeth, gyda'i holl anghenion cyfathrebu yn cael eu cefnogi mewn ffordd sy'n canolbwyntio ar yr unigolyn.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Fel defnyddiwr gwasanaeth, teimlais fod diffyg o ran y dysgwyr yn myfyrio ar yr adborth a gawsant o ran sut y gallent neu y byddent yn addasu eu hymarfer yn y dyfodol.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9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a:bodyPr>
          <a:lstStyle/>
          <a:p>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1900" b="0" i="0" u="none" strike="noStrike" cap="none" baseline="0" dirty="0">
                <a:effectLst/>
                <a:uFillTx/>
                <a:latin typeface="Calibri"/>
              </a:rPr>
              <a:t>Gwnewch yr arsylwad cyn gynted â phosibl</a:t>
            </a:r>
          </a:p>
          <a:p>
            <a:r>
              <a:rPr lang="cy" sz="1900" b="0" i="0" u="none" strike="noStrike" cap="none" baseline="0" dirty="0">
                <a:effectLst/>
                <a:uFillTx/>
                <a:latin typeface="Calibri"/>
              </a:rPr>
              <a:t>Sicrhewch ganiatâd yr unigolyn ymlaen llaw ac ar adeg yr arsylwad</a:t>
            </a:r>
          </a:p>
          <a:p>
            <a:r>
              <a:rPr lang="en-US" sz="1900" dirty="0" err="1"/>
              <a:t>Ystyriwch</a:t>
            </a:r>
            <a:r>
              <a:rPr lang="en-US" sz="1900" dirty="0"/>
              <a:t> (</a:t>
            </a:r>
            <a:r>
              <a:rPr lang="en-US" sz="1900" dirty="0" err="1"/>
              <a:t>adlewyrchwch</a:t>
            </a:r>
            <a:r>
              <a:rPr lang="en-US" sz="1900" dirty="0"/>
              <a:t> </a:t>
            </a:r>
            <a:r>
              <a:rPr lang="en-US" sz="1900" dirty="0" err="1"/>
              <a:t>ar</a:t>
            </a:r>
            <a:r>
              <a:rPr lang="en-US" sz="1900" dirty="0"/>
              <a:t>) </a:t>
            </a:r>
            <a:r>
              <a:rPr lang="en-US" sz="1900" dirty="0" err="1"/>
              <a:t>effaith</a:t>
            </a:r>
            <a:r>
              <a:rPr lang="en-US" sz="1900" dirty="0"/>
              <a:t> yr </a:t>
            </a:r>
            <a:r>
              <a:rPr lang="en-US" sz="1900" dirty="0" err="1"/>
              <a:t>arsylwad</a:t>
            </a:r>
            <a:r>
              <a:rPr lang="en-US" sz="1900" dirty="0"/>
              <a:t> </a:t>
            </a:r>
            <a:r>
              <a:rPr lang="en-US" sz="1900" dirty="0" err="1"/>
              <a:t>ar</a:t>
            </a:r>
            <a:r>
              <a:rPr lang="en-US" sz="1900" dirty="0"/>
              <a:t> yr </a:t>
            </a:r>
            <a:r>
              <a:rPr lang="en-US" sz="1900" dirty="0" err="1"/>
              <a:t>unigolyn</a:t>
            </a:r>
            <a:r>
              <a:rPr lang="en-US" sz="1900" dirty="0"/>
              <a:t> </a:t>
            </a:r>
            <a:endParaRPr lang="cy" sz="1900" b="0" i="0" u="none" strike="noStrike" cap="none" baseline="0" dirty="0">
              <a:effectLst/>
              <a:uFillTx/>
              <a:latin typeface="Calibri"/>
            </a:endParaRPr>
          </a:p>
          <a:p>
            <a:r>
              <a:rPr lang="cy" sz="1900" b="0" i="0" u="none" strike="noStrike" cap="none" baseline="0" dirty="0">
                <a:effectLst/>
                <a:uFillTx/>
                <a:latin typeface="Calibri"/>
              </a:rPr>
              <a:t>Ystyriwch ganlyniadau dysgu GCC ar gyfer y dasg hon a sut y byddwch yn eu cyflawni</a:t>
            </a:r>
          </a:p>
          <a:p>
            <a:r>
              <a:rPr lang="cy" sz="1900" b="0" i="0" u="none" strike="noStrike" cap="none" baseline="0" dirty="0">
                <a:effectLst/>
                <a:uFillTx/>
                <a:latin typeface="Calibri"/>
              </a:rPr>
              <a:t>Rhowch y manylion yn yr adran cyd-destun gan sicrhau eich bod yn cwmpasu amcanion, cyd-destun daearyddol a deddfwriaethol yn ogystal â diwylliant, ethnigrwydd, anghenion iaith a chael caniatâd/</a:t>
            </a:r>
            <a:r>
              <a:rPr lang="cy" sz="1900" dirty="0">
                <a:latin typeface="Calibri"/>
              </a:rPr>
              <a:t>effaith</a:t>
            </a:r>
            <a:endParaRPr lang="cy" sz="1900" b="0" i="0" u="none" strike="noStrike" cap="none" baseline="0" dirty="0">
              <a:effectLst/>
              <a:uFillTx/>
              <a:latin typeface="Calibri"/>
            </a:endParaRPr>
          </a:p>
          <a:p>
            <a:r>
              <a:rPr lang="cy" sz="1900" b="0" i="0" u="none" strike="noStrike" cap="none" baseline="0" dirty="0">
                <a:effectLst/>
                <a:uFillTx/>
                <a:latin typeface="Calibri"/>
              </a:rPr>
              <a:t>Defnyddiwch </a:t>
            </a:r>
            <a:r>
              <a:rPr lang="en-GB" sz="1900" b="1" i="0" u="none" strike="noStrike" cap="none" baseline="0" dirty="0" err="1">
                <a:effectLst/>
                <a:uFillTx/>
                <a:latin typeface="Calibri"/>
              </a:rPr>
              <a:t>adlewyrchu</a:t>
            </a:r>
            <a:r>
              <a:rPr lang="cy" sz="1900" b="1" i="0" u="none" strike="noStrike" cap="none" baseline="0" dirty="0">
                <a:effectLst/>
                <a:uFillTx/>
                <a:latin typeface="Calibri"/>
              </a:rPr>
              <a:t> beirniadol </a:t>
            </a:r>
            <a:r>
              <a:rPr lang="cy" sz="1900" b="0" i="0" u="none" strike="noStrike" cap="none" baseline="0" dirty="0">
                <a:effectLst/>
                <a:uFillTx/>
                <a:latin typeface="Calibri"/>
              </a:rPr>
              <a:t>i ymdrin â'r prif themâu yng nghorff y gwaith. Dylai hyn gynnwys </a:t>
            </a:r>
            <a:r>
              <a:rPr lang="en-GB" sz="1900" b="0" i="0" u="none" strike="noStrike" cap="none" baseline="0" dirty="0" err="1">
                <a:effectLst/>
                <a:uFillTx/>
                <a:latin typeface="Calibri"/>
              </a:rPr>
              <a:t>adlewyrchu</a:t>
            </a:r>
            <a:r>
              <a:rPr lang="cy" sz="1900" b="0" i="0" u="none" strike="noStrike" cap="none" baseline="0" dirty="0">
                <a:effectLst/>
                <a:uFillTx/>
                <a:latin typeface="Calibri"/>
              </a:rPr>
              <a:t> ar; dulliau cyfathrebu, cydweithio, defnyddio dull sy’n canolbwyntio ar yr unigolyn, gwerthoedd a moeseg (gan gynnwys y Cod Ymarfer Proffesiynol) a’r “</a:t>
            </a:r>
            <a:r>
              <a:rPr lang="en-GB" sz="1900" b="0" i="0" u="none" strike="noStrike" cap="none" baseline="0" dirty="0" err="1">
                <a:effectLst/>
                <a:uFillTx/>
                <a:latin typeface="Calibri"/>
              </a:rPr>
              <a:t>Cynnig</a:t>
            </a:r>
            <a:r>
              <a:rPr lang="en-GB" sz="1900" b="0" i="0" u="none" strike="noStrike" cap="none" baseline="0" dirty="0">
                <a:effectLst/>
                <a:uFillTx/>
                <a:latin typeface="Calibri"/>
              </a:rPr>
              <a:t> </a:t>
            </a:r>
            <a:r>
              <a:rPr lang="en-GB" sz="1900" b="0" i="0" u="none" strike="noStrike" cap="none" baseline="0" dirty="0" err="1">
                <a:effectLst/>
                <a:uFillTx/>
                <a:latin typeface="Calibri"/>
              </a:rPr>
              <a:t>Gweithredol</a:t>
            </a:r>
            <a:r>
              <a:rPr lang="cy" sz="1900" b="0" i="0" u="none" strike="noStrike" cap="none" baseline="0" dirty="0">
                <a:effectLst/>
                <a:uFillTx/>
                <a:latin typeface="Calibri"/>
              </a:rPr>
              <a:t>”.</a:t>
            </a:r>
          </a:p>
          <a:p>
            <a:r>
              <a:rPr lang="cy" sz="1900" b="0" i="0" u="none" strike="noStrike" cap="none" baseline="0" dirty="0">
                <a:effectLst/>
                <a:uFillTx/>
                <a:latin typeface="Calibri"/>
              </a:rPr>
              <a:t>Gwnewch yn siŵr eich bod yn ateb y cwestiwn yn llawn ac yn rhoi cyfeiriadau </a:t>
            </a:r>
          </a:p>
          <a:p>
            <a:r>
              <a:rPr lang="cy" sz="1900" b="0" i="0" u="none" strike="noStrike" cap="none" baseline="0" dirty="0">
                <a:effectLst/>
                <a:uFillTx/>
                <a:latin typeface="Calibri"/>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5513</Words>
  <Application>Microsoft Office PowerPoint</Application>
  <PresentationFormat>Widescreen</PresentationFormat>
  <Paragraphs>478</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canada-type-gibson</vt:lpstr>
      <vt:lpstr>Aptos</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vt:lpstr>
      <vt:lpstr>Arsylwad o ymarfer - Tasg 2</vt:lpstr>
      <vt:lpstr>Cwestiwn - Tasg 2</vt:lpstr>
      <vt:lpstr>Caniatâd/Cydsyniad</vt:lpstr>
      <vt:lpstr>Canlyniadau Dysgu GCC  Tasg 2 - Arsylwi ac adborth</vt:lpstr>
      <vt:lpstr>Canlyniad Dysgu 1</vt:lpstr>
      <vt:lpstr>Cydweithio/Cydgynhyrchu</vt:lpstr>
      <vt:lpstr>Diffiniad o Gydweithio a Cydgynhyrchu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Gweithredol - Mwy Na Geiriau (Llywodraeth Cymru, 2022-2027) </vt:lpstr>
      <vt:lpstr>Mwy na Geiriau</vt:lpstr>
      <vt:lpstr>Trafodaeth grŵp </vt:lpstr>
      <vt:lpstr>Mesur y Gymraeg (Cymru), 2011</vt:lpstr>
      <vt:lpstr> Dimensiynau Gweithio yng Nghymru </vt:lpstr>
      <vt:lpstr>Anghenion Ychwanegol  Grwpiau Lleiafrifoedd Ethnig yng Nghymru</vt:lpstr>
      <vt:lpstr>Canlyniad Dysgu 2 – Dadansoddiad Manwl  </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PowerPoint Presentation</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76</cp:revision>
  <dcterms:created xsi:type="dcterms:W3CDTF">2020-10-12T10:48:29Z</dcterms:created>
  <dcterms:modified xsi:type="dcterms:W3CDTF">2026-07-22T08:26:59Z</dcterms:modified>
</cp:coreProperties>
</file>