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9" r:id="rId4"/>
    <p:sldId id="271" r:id="rId5"/>
    <p:sldId id="270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68" r:id="rId21"/>
    <p:sldId id="257" r:id="rId22"/>
    <p:sldId id="286" r:id="rId23"/>
    <p:sldId id="258" r:id="rId24"/>
    <p:sldId id="260" r:id="rId25"/>
    <p:sldId id="287" r:id="rId26"/>
    <p:sldId id="288" r:id="rId27"/>
    <p:sldId id="289" r:id="rId28"/>
    <p:sldId id="259" r:id="rId29"/>
    <p:sldId id="261" r:id="rId30"/>
    <p:sldId id="262" r:id="rId31"/>
    <p:sldId id="263" r:id="rId32"/>
    <p:sldId id="264" r:id="rId33"/>
    <p:sldId id="290" r:id="rId34"/>
    <p:sldId id="291" r:id="rId35"/>
    <p:sldId id="265" r:id="rId36"/>
    <p:sldId id="292" r:id="rId37"/>
    <p:sldId id="266" r:id="rId38"/>
    <p:sldId id="329" r:id="rId39"/>
    <p:sldId id="330" r:id="rId40"/>
    <p:sldId id="297" r:id="rId41"/>
    <p:sldId id="298" r:id="rId42"/>
    <p:sldId id="299" r:id="rId43"/>
    <p:sldId id="300" r:id="rId44"/>
    <p:sldId id="331" r:id="rId45"/>
    <p:sldId id="301" r:id="rId46"/>
    <p:sldId id="302" r:id="rId47"/>
    <p:sldId id="303" r:id="rId48"/>
    <p:sldId id="304" r:id="rId49"/>
    <p:sldId id="305" r:id="rId50"/>
    <p:sldId id="306" r:id="rId51"/>
    <p:sldId id="308" r:id="rId52"/>
    <p:sldId id="307" r:id="rId53"/>
    <p:sldId id="310" r:id="rId54"/>
    <p:sldId id="311" r:id="rId55"/>
    <p:sldId id="309" r:id="rId56"/>
    <p:sldId id="312" r:id="rId57"/>
    <p:sldId id="313" r:id="rId58"/>
    <p:sldId id="314" r:id="rId59"/>
    <p:sldId id="315" r:id="rId60"/>
    <p:sldId id="316" r:id="rId61"/>
    <p:sldId id="319" r:id="rId62"/>
    <p:sldId id="317" r:id="rId63"/>
    <p:sldId id="320" r:id="rId64"/>
    <p:sldId id="318" r:id="rId65"/>
    <p:sldId id="321" r:id="rId66"/>
    <p:sldId id="323" r:id="rId67"/>
    <p:sldId id="324" r:id="rId68"/>
    <p:sldId id="322" r:id="rId69"/>
    <p:sldId id="325" r:id="rId70"/>
    <p:sldId id="326" r:id="rId71"/>
    <p:sldId id="327" r:id="rId7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302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2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74850-D4D0-4F70-82A0-212B4D60D271}" type="datetimeFigureOut">
              <a:rPr lang="en-US" smtClean="0"/>
              <a:pPr/>
              <a:t>6/27/2019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7623-2780-4B5E-968B-FAEBFE0155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74850-D4D0-4F70-82A0-212B4D60D271}" type="datetimeFigureOut">
              <a:rPr lang="en-US" smtClean="0"/>
              <a:pPr/>
              <a:t>6/27/2019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7623-2780-4B5E-968B-FAEBFE0155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74850-D4D0-4F70-82A0-212B4D60D271}" type="datetimeFigureOut">
              <a:rPr lang="en-US" smtClean="0"/>
              <a:pPr/>
              <a:t>6/27/2019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7623-2780-4B5E-968B-FAEBFE0155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74850-D4D0-4F70-82A0-212B4D60D271}" type="datetimeFigureOut">
              <a:rPr lang="en-US" smtClean="0"/>
              <a:pPr/>
              <a:t>6/27/2019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7623-2780-4B5E-968B-FAEBFE0155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74850-D4D0-4F70-82A0-212B4D60D271}" type="datetimeFigureOut">
              <a:rPr lang="en-US" smtClean="0"/>
              <a:pPr/>
              <a:t>6/27/2019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7623-2780-4B5E-968B-FAEBFE0155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74850-D4D0-4F70-82A0-212B4D60D271}" type="datetimeFigureOut">
              <a:rPr lang="en-US" smtClean="0"/>
              <a:pPr/>
              <a:t>6/27/2019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7623-2780-4B5E-968B-FAEBFE0155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74850-D4D0-4F70-82A0-212B4D60D271}" type="datetimeFigureOut">
              <a:rPr lang="en-US" smtClean="0"/>
              <a:pPr/>
              <a:t>6/27/2019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7623-2780-4B5E-968B-FAEBFE0155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74850-D4D0-4F70-82A0-212B4D60D271}" type="datetimeFigureOut">
              <a:rPr lang="en-US" smtClean="0"/>
              <a:pPr/>
              <a:t>6/27/2019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7623-2780-4B5E-968B-FAEBFE0155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74850-D4D0-4F70-82A0-212B4D60D271}" type="datetimeFigureOut">
              <a:rPr lang="en-US" smtClean="0"/>
              <a:pPr/>
              <a:t>6/27/2019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7623-2780-4B5E-968B-FAEBFE0155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74850-D4D0-4F70-82A0-212B4D60D271}" type="datetimeFigureOut">
              <a:rPr lang="en-US" smtClean="0"/>
              <a:pPr/>
              <a:t>6/27/2019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7623-2780-4B5E-968B-FAEBFE0155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74850-D4D0-4F70-82A0-212B4D60D271}" type="datetimeFigureOut">
              <a:rPr lang="en-US" smtClean="0"/>
              <a:pPr/>
              <a:t>6/27/2019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7623-2780-4B5E-968B-FAEBFE0155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874850-D4D0-4F70-82A0-212B4D60D271}" type="datetimeFigureOut">
              <a:rPr lang="en-US" smtClean="0"/>
              <a:pPr/>
              <a:t>6/27/2019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537623-2780-4B5E-968B-FAEBFE01552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wmf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.wm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3.emf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4.wmf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5.wmf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6.emf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4.wmf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5.wmf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oleObject" Target="../embeddings/oleObject9.bin"/><Relationship Id="rId7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9.wmf"/><Relationship Id="rId5" Type="http://schemas.openxmlformats.org/officeDocument/2006/relationships/oleObject" Target="../embeddings/oleObject10.bin"/><Relationship Id="rId4" Type="http://schemas.openxmlformats.org/officeDocument/2006/relationships/image" Target="../media/image8.wmf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11.wmf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1.wmf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Project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 project is: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pPr lvl="1">
              <a:buNone/>
            </a:pPr>
            <a:r>
              <a:rPr lang="en-GB" dirty="0"/>
              <a:t>‘</a:t>
            </a:r>
            <a:r>
              <a:rPr lang="en-GB" i="1" dirty="0"/>
              <a:t>A management environment that is created for the purpose of delivering one or more business products according to a specified business case’</a:t>
            </a:r>
            <a:endParaRPr lang="en-GB" dirty="0"/>
          </a:p>
          <a:p>
            <a:r>
              <a:rPr lang="en-GB" dirty="0"/>
              <a:t>or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pPr lvl="1">
              <a:buNone/>
            </a:pPr>
            <a:r>
              <a:rPr lang="en-GB" dirty="0"/>
              <a:t>‘</a:t>
            </a:r>
            <a:r>
              <a:rPr lang="en-GB" i="1" dirty="0"/>
              <a:t>A temporary organisation that is needed to produce a unique and pre-defined outcome or result at a pre-specified time using pre-determined resources’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Source:  PRINCE2 Manual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/>
              <a:t>A project has the following characteristics: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pPr lvl="1">
              <a:buNone/>
            </a:pPr>
            <a:r>
              <a:rPr lang="en-GB" dirty="0"/>
              <a:t>A finite and defined lifespan</a:t>
            </a:r>
          </a:p>
          <a:p>
            <a:pPr lvl="1">
              <a:buNone/>
            </a:pPr>
            <a:r>
              <a:rPr lang="en-GB" dirty="0"/>
              <a:t> </a:t>
            </a:r>
          </a:p>
          <a:p>
            <a:pPr lvl="1">
              <a:buNone/>
            </a:pPr>
            <a:r>
              <a:rPr lang="en-GB" dirty="0"/>
              <a:t>Defined and measurable business products</a:t>
            </a:r>
          </a:p>
          <a:p>
            <a:pPr lvl="1">
              <a:buNone/>
            </a:pPr>
            <a:r>
              <a:rPr lang="en-GB" dirty="0"/>
              <a:t> </a:t>
            </a:r>
          </a:p>
          <a:p>
            <a:pPr lvl="1">
              <a:buNone/>
            </a:pPr>
            <a:r>
              <a:rPr lang="en-GB" dirty="0"/>
              <a:t>Defined and negotiated activities and resources to achieve the products</a:t>
            </a:r>
          </a:p>
          <a:p>
            <a:pPr lvl="1">
              <a:buNone/>
            </a:pPr>
            <a:r>
              <a:rPr lang="en-GB" dirty="0"/>
              <a:t> </a:t>
            </a:r>
          </a:p>
          <a:p>
            <a:pPr lvl="1">
              <a:buNone/>
            </a:pPr>
            <a:r>
              <a:rPr lang="en-GB" dirty="0"/>
              <a:t>A defined organisational structure to manage the project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Difference Product and Project Lifecycle</a:t>
            </a:r>
          </a:p>
        </p:txBody>
      </p:sp>
      <p:grpSp>
        <p:nvGrpSpPr>
          <p:cNvPr id="2055" name="Group 7"/>
          <p:cNvGrpSpPr>
            <a:grpSpLocks/>
          </p:cNvGrpSpPr>
          <p:nvPr/>
        </p:nvGrpSpPr>
        <p:grpSpPr bwMode="auto">
          <a:xfrm>
            <a:off x="1571604" y="1714488"/>
            <a:ext cx="6286544" cy="3551246"/>
            <a:chOff x="2448" y="1772"/>
            <a:chExt cx="7947" cy="3568"/>
          </a:xfrm>
        </p:grpSpPr>
        <p:sp>
          <p:nvSpPr>
            <p:cNvPr id="2056" name="Text Box 8"/>
            <p:cNvSpPr txBox="1">
              <a:spLocks noChangeArrowheads="1"/>
            </p:cNvSpPr>
            <p:nvPr/>
          </p:nvSpPr>
          <p:spPr bwMode="auto">
            <a:xfrm>
              <a:off x="2448" y="1772"/>
              <a:ext cx="4896" cy="356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n-GB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Arial" pitchFamily="34" charset="0"/>
              </a:endParaRPr>
            </a:p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n-GB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Arial" pitchFamily="34" charset="0"/>
              </a:endParaRPr>
            </a:p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n-GB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Arial" pitchFamily="34" charset="0"/>
              </a:endParaRPr>
            </a:p>
            <a:p>
              <a:pPr marL="0" marR="0" lvl="0" indent="0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Product</a:t>
              </a:r>
            </a:p>
            <a:p>
              <a:pPr marL="0" marR="0" lvl="0" indent="0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Lifecycle</a:t>
              </a:r>
              <a:endPara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7" name="Text Box 9"/>
            <p:cNvSpPr txBox="1">
              <a:spLocks noChangeArrowheads="1"/>
            </p:cNvSpPr>
            <p:nvPr/>
          </p:nvSpPr>
          <p:spPr bwMode="auto">
            <a:xfrm>
              <a:off x="4923" y="1772"/>
              <a:ext cx="2421" cy="356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Expectation</a:t>
              </a:r>
            </a:p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endParaRPr>
            </a:p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Interpretation</a:t>
              </a:r>
            </a:p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Specification</a:t>
              </a:r>
            </a:p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endParaRPr>
            </a:p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Production</a:t>
              </a:r>
            </a:p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Disposal</a:t>
              </a:r>
            </a:p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8" name="Text Box 10"/>
            <p:cNvSpPr txBox="1">
              <a:spLocks noChangeArrowheads="1"/>
            </p:cNvSpPr>
            <p:nvPr/>
          </p:nvSpPr>
          <p:spPr bwMode="auto">
            <a:xfrm>
              <a:off x="4923" y="2548"/>
              <a:ext cx="5472" cy="1152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457200" marR="0" lvl="1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itchFamily="34" charset="0"/>
              </a:endParaRPr>
            </a:p>
            <a:p>
              <a:pPr marL="457200" marR="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b="1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+mj-lt"/>
                  <a:cs typeface="Arial" pitchFamily="34" charset="0"/>
                </a:rPr>
                <a:t>Project</a:t>
              </a:r>
            </a:p>
            <a:p>
              <a:pPr marL="457200" marR="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b="1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+mj-lt"/>
                  <a:cs typeface="Arial" pitchFamily="34" charset="0"/>
                </a:rPr>
                <a:t>Lifecycle</a:t>
              </a:r>
              <a:endParaRPr kumimoji="0" 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itchFamily="34" charset="0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Lifecycle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A well-run project is one that has: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pPr lvl="1">
              <a:buNone/>
            </a:pPr>
            <a:r>
              <a:rPr lang="en-GB" dirty="0"/>
              <a:t>A well defined business case (Interpretation)</a:t>
            </a:r>
          </a:p>
          <a:p>
            <a:pPr lvl="1">
              <a:buNone/>
            </a:pPr>
            <a:r>
              <a:rPr lang="en-GB" dirty="0"/>
              <a:t> </a:t>
            </a:r>
          </a:p>
          <a:p>
            <a:pPr lvl="1">
              <a:buNone/>
            </a:pPr>
            <a:r>
              <a:rPr lang="en-GB" dirty="0"/>
              <a:t>A defined set of objectives and success criteria (Specification)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well-run project has:</a:t>
            </a:r>
          </a:p>
          <a:p>
            <a:pPr lvl="1"/>
            <a:r>
              <a:rPr lang="en-GB" dirty="0"/>
              <a:t> an Owner (representing the business), </a:t>
            </a:r>
          </a:p>
          <a:p>
            <a:pPr lvl="1"/>
            <a:r>
              <a:rPr lang="en-GB" dirty="0"/>
              <a:t>a Supplier (delivering the project objective)</a:t>
            </a:r>
          </a:p>
          <a:p>
            <a:pPr lvl="1"/>
            <a:r>
              <a:rPr lang="en-GB" dirty="0"/>
              <a:t>a User (the ultimate customer)</a:t>
            </a:r>
          </a:p>
          <a:p>
            <a:r>
              <a:rPr lang="en-GB" dirty="0"/>
              <a:t>PRINCE2 methodology requires the following organisational setup to ensure that the management of the project remains firmly fixed to the benchmark – the Business Case: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Board and Project Team</a:t>
            </a:r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976405" y="2132451"/>
            <a:ext cx="2238391" cy="51073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Senior User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3214796" y="2132451"/>
            <a:ext cx="2238391" cy="51073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Executive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5453187" y="2132451"/>
            <a:ext cx="2238391" cy="51073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Senior Supplier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928662" y="1714489"/>
            <a:ext cx="6786232" cy="417962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rPr>
              <a:t>Project Board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9" name="Text Box 3"/>
          <p:cNvSpPr txBox="1">
            <a:spLocks noChangeArrowheads="1"/>
          </p:cNvSpPr>
          <p:nvPr/>
        </p:nvSpPr>
        <p:spPr bwMode="auto">
          <a:xfrm>
            <a:off x="3214678" y="3214686"/>
            <a:ext cx="2238391" cy="51073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Project Manager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Straight Connector 10"/>
          <p:cNvCxnSpPr>
            <a:stCxn id="29700" idx="2"/>
            <a:endCxn id="9" idx="0"/>
          </p:cNvCxnSpPr>
          <p:nvPr/>
        </p:nvCxnSpPr>
        <p:spPr>
          <a:xfrm rot="5400000">
            <a:off x="4048181" y="2928875"/>
            <a:ext cx="571504" cy="11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000100" y="4000504"/>
            <a:ext cx="2143140" cy="51073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Quality Assurance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500695" y="4000505"/>
            <a:ext cx="2143140" cy="500066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Administration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6" name="Straight Connector 15"/>
          <p:cNvCxnSpPr>
            <a:stCxn id="29699" idx="2"/>
            <a:endCxn id="13" idx="0"/>
          </p:cNvCxnSpPr>
          <p:nvPr/>
        </p:nvCxnSpPr>
        <p:spPr>
          <a:xfrm rot="5400000">
            <a:off x="1404975" y="3309878"/>
            <a:ext cx="1357322" cy="23931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stCxn id="29701" idx="2"/>
            <a:endCxn id="14" idx="0"/>
          </p:cNvCxnSpPr>
          <p:nvPr/>
        </p:nvCxnSpPr>
        <p:spPr>
          <a:xfrm rot="5400000">
            <a:off x="5893663" y="3321784"/>
            <a:ext cx="1357323" cy="118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>
            <a:stCxn id="9" idx="0"/>
            <a:endCxn id="29699" idx="2"/>
          </p:cNvCxnSpPr>
          <p:nvPr/>
        </p:nvCxnSpPr>
        <p:spPr>
          <a:xfrm rot="16200000" flipV="1">
            <a:off x="2928986" y="1809797"/>
            <a:ext cx="571504" cy="2238273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stCxn id="9" idx="0"/>
            <a:endCxn id="29701" idx="2"/>
          </p:cNvCxnSpPr>
          <p:nvPr/>
        </p:nvCxnSpPr>
        <p:spPr>
          <a:xfrm rot="5400000" flipH="1" flipV="1">
            <a:off x="5167376" y="1809680"/>
            <a:ext cx="571504" cy="2238509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>
            <a:stCxn id="13" idx="3"/>
            <a:endCxn id="9" idx="2"/>
          </p:cNvCxnSpPr>
          <p:nvPr/>
        </p:nvCxnSpPr>
        <p:spPr>
          <a:xfrm flipV="1">
            <a:off x="3143240" y="3725417"/>
            <a:ext cx="1190634" cy="53045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stCxn id="14" idx="1"/>
            <a:endCxn id="9" idx="2"/>
          </p:cNvCxnSpPr>
          <p:nvPr/>
        </p:nvCxnSpPr>
        <p:spPr>
          <a:xfrm rot="10800000">
            <a:off x="4333875" y="3725418"/>
            <a:ext cx="1166821" cy="525121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 Box 3"/>
          <p:cNvSpPr txBox="1">
            <a:spLocks noChangeArrowheads="1"/>
          </p:cNvSpPr>
          <p:nvPr/>
        </p:nvSpPr>
        <p:spPr bwMode="auto">
          <a:xfrm>
            <a:off x="3214678" y="4929198"/>
            <a:ext cx="2238391" cy="51073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Stage Managers</a:t>
            </a:r>
            <a:endParaRPr kumimoji="0" 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 Box 3"/>
          <p:cNvSpPr txBox="1">
            <a:spLocks noChangeArrowheads="1"/>
          </p:cNvSpPr>
          <p:nvPr/>
        </p:nvSpPr>
        <p:spPr bwMode="auto">
          <a:xfrm>
            <a:off x="3214678" y="5786454"/>
            <a:ext cx="2238391" cy="51073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Workpackage</a:t>
            </a: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Managers</a:t>
            </a:r>
            <a:endParaRPr kumimoji="0" 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0" name="Straight Connector 39"/>
          <p:cNvCxnSpPr>
            <a:stCxn id="9" idx="2"/>
            <a:endCxn id="37" idx="0"/>
          </p:cNvCxnSpPr>
          <p:nvPr/>
        </p:nvCxnSpPr>
        <p:spPr>
          <a:xfrm rot="5400000">
            <a:off x="3731984" y="4327307"/>
            <a:ext cx="1203781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37" idx="2"/>
            <a:endCxn id="38" idx="0"/>
          </p:cNvCxnSpPr>
          <p:nvPr/>
        </p:nvCxnSpPr>
        <p:spPr>
          <a:xfrm rot="5400000">
            <a:off x="4160612" y="5613191"/>
            <a:ext cx="346525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>
            <a:stCxn id="37" idx="1"/>
            <a:endCxn id="13" idx="2"/>
          </p:cNvCxnSpPr>
          <p:nvPr/>
        </p:nvCxnSpPr>
        <p:spPr>
          <a:xfrm rot="10800000">
            <a:off x="2071670" y="4511236"/>
            <a:ext cx="1143008" cy="673329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>
            <a:stCxn id="37" idx="3"/>
            <a:endCxn id="14" idx="2"/>
          </p:cNvCxnSpPr>
          <p:nvPr/>
        </p:nvCxnSpPr>
        <p:spPr>
          <a:xfrm flipV="1">
            <a:off x="5453069" y="4500571"/>
            <a:ext cx="1119196" cy="683993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Rectangle 47"/>
          <p:cNvSpPr/>
          <p:nvPr/>
        </p:nvSpPr>
        <p:spPr>
          <a:xfrm>
            <a:off x="500034" y="2928934"/>
            <a:ext cx="7858180" cy="36433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TextBox 48"/>
          <p:cNvSpPr txBox="1"/>
          <p:nvPr/>
        </p:nvSpPr>
        <p:spPr>
          <a:xfrm>
            <a:off x="857224" y="5214950"/>
            <a:ext cx="928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Project</a:t>
            </a:r>
          </a:p>
          <a:p>
            <a:r>
              <a:rPr lang="en-GB" b="1" dirty="0"/>
              <a:t>Team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Manager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/>
              <a:t>The Project Manager reports to the Board and specifically works </a:t>
            </a:r>
            <a:r>
              <a:rPr lang="en-GB" u="sng" dirty="0"/>
              <a:t>directly</a:t>
            </a:r>
            <a:r>
              <a:rPr lang="en-GB" dirty="0"/>
              <a:t> for the Executive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r>
              <a:rPr lang="en-GB" dirty="0"/>
              <a:t>It is the Project manager who: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pPr lvl="1"/>
            <a:r>
              <a:rPr lang="en-GB" dirty="0"/>
              <a:t>Plans and monitors the project</a:t>
            </a:r>
          </a:p>
          <a:p>
            <a:pPr lvl="1"/>
            <a:r>
              <a:rPr lang="en-GB" dirty="0"/>
              <a:t>Manages any risks identified during the implementation of the plan(s)</a:t>
            </a:r>
          </a:p>
          <a:p>
            <a:pPr lvl="1"/>
            <a:r>
              <a:rPr lang="en-GB" dirty="0"/>
              <a:t>Reports success or failure to the Project Board</a:t>
            </a:r>
          </a:p>
          <a:p>
            <a:pPr lvl="1"/>
            <a:r>
              <a:rPr lang="en-GB" dirty="0"/>
              <a:t>Manages the Project Team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 Assurance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 for the Project Manager</a:t>
            </a:r>
          </a:p>
          <a:p>
            <a:r>
              <a:rPr lang="en-GB" dirty="0"/>
              <a:t>Have a reporting role to the User</a:t>
            </a:r>
          </a:p>
          <a:p>
            <a:r>
              <a:rPr lang="en-GB" dirty="0"/>
              <a:t>In a software project:</a:t>
            </a:r>
          </a:p>
          <a:p>
            <a:pPr lvl="1"/>
            <a:r>
              <a:rPr lang="en-GB" dirty="0"/>
              <a:t>Develop a set of test data</a:t>
            </a:r>
          </a:p>
          <a:p>
            <a:pPr lvl="1"/>
            <a:r>
              <a:rPr lang="en-GB" dirty="0"/>
              <a:t>Test all software to destruction</a:t>
            </a:r>
          </a:p>
          <a:p>
            <a:r>
              <a:rPr lang="en-GB" dirty="0"/>
              <a:t>In a construction project</a:t>
            </a:r>
          </a:p>
          <a:p>
            <a:pPr lvl="1"/>
            <a:r>
              <a:rPr lang="en-GB" dirty="0"/>
              <a:t>Arrange for testing of materials</a:t>
            </a:r>
          </a:p>
          <a:p>
            <a:pPr lvl="1"/>
            <a:r>
              <a:rPr lang="en-GB" dirty="0"/>
              <a:t>Arrange load testing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Administration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Maintain project documentation:</a:t>
            </a:r>
          </a:p>
          <a:p>
            <a:pPr lvl="1"/>
            <a:r>
              <a:rPr lang="en-GB" dirty="0"/>
              <a:t>Gantt charts</a:t>
            </a:r>
          </a:p>
          <a:p>
            <a:pPr lvl="1"/>
            <a:r>
              <a:rPr lang="en-GB" dirty="0"/>
              <a:t>PERT charts</a:t>
            </a:r>
          </a:p>
          <a:p>
            <a:pPr lvl="1"/>
            <a:r>
              <a:rPr lang="en-GB" dirty="0"/>
              <a:t>Finance</a:t>
            </a:r>
          </a:p>
          <a:p>
            <a:pPr lvl="1"/>
            <a:r>
              <a:rPr lang="en-GB" dirty="0"/>
              <a:t>CPM calculations</a:t>
            </a:r>
          </a:p>
          <a:p>
            <a:pPr lvl="1"/>
            <a:r>
              <a:rPr lang="en-GB" dirty="0"/>
              <a:t>Support Stage and </a:t>
            </a:r>
            <a:r>
              <a:rPr lang="en-GB" dirty="0" err="1"/>
              <a:t>Workpackage</a:t>
            </a:r>
            <a:r>
              <a:rPr lang="en-GB" dirty="0"/>
              <a:t> managers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 Managers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Mini-me projects</a:t>
            </a:r>
          </a:p>
          <a:p>
            <a:r>
              <a:rPr lang="en-GB" dirty="0"/>
              <a:t>Act as Project Managers for a specific part of the project (programme)</a:t>
            </a:r>
          </a:p>
          <a:p>
            <a:r>
              <a:rPr lang="en-GB" dirty="0"/>
              <a:t>May have a separate Board</a:t>
            </a:r>
          </a:p>
          <a:p>
            <a:r>
              <a:rPr lang="en-GB" dirty="0"/>
              <a:t>May have a separate QA and Admin setup</a:t>
            </a:r>
          </a:p>
          <a:p>
            <a:r>
              <a:rPr lang="en-GB" dirty="0"/>
              <a:t>May have a separate budget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Workpackage</a:t>
            </a:r>
            <a:r>
              <a:rPr lang="en-GB" dirty="0"/>
              <a:t> Managers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Stage Managers and write it </a:t>
            </a:r>
            <a:r>
              <a:rPr lang="en-GB" sz="1400" dirty="0"/>
              <a:t>smaller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/>
              <a:t>It is seldom possible or practical to plan an entire project for the following reasons: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r>
              <a:rPr lang="en-GB" dirty="0"/>
              <a:t>Uncertainty about the nature of later work</a:t>
            </a:r>
          </a:p>
          <a:p>
            <a:r>
              <a:rPr lang="en-GB" dirty="0"/>
              <a:t>Changes to the environment</a:t>
            </a:r>
          </a:p>
          <a:p>
            <a:r>
              <a:rPr lang="en-GB" dirty="0"/>
              <a:t>Risk</a:t>
            </a:r>
          </a:p>
          <a:p>
            <a:r>
              <a:rPr lang="en-GB" dirty="0"/>
              <a:t>Future resource availability</a:t>
            </a:r>
          </a:p>
          <a:p>
            <a:r>
              <a:rPr lang="en-GB" dirty="0"/>
              <a:t>Future business conditions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project is often split into a series of stages and work packages within the stages under the umbrella of a </a:t>
            </a:r>
            <a:r>
              <a:rPr lang="en-GB" i="1" u="sng" dirty="0"/>
              <a:t>provisional </a:t>
            </a:r>
            <a:r>
              <a:rPr lang="en-GB" dirty="0"/>
              <a:t>overall project plan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</a:t>
            </a:r>
          </a:p>
        </p:txBody>
      </p:sp>
      <p:grpSp>
        <p:nvGrpSpPr>
          <p:cNvPr id="30722" name="Group 2"/>
          <p:cNvGrpSpPr>
            <a:grpSpLocks/>
          </p:cNvGrpSpPr>
          <p:nvPr/>
        </p:nvGrpSpPr>
        <p:grpSpPr bwMode="auto">
          <a:xfrm>
            <a:off x="857224" y="1928802"/>
            <a:ext cx="7358114" cy="3786214"/>
            <a:chOff x="720" y="4922"/>
            <a:chExt cx="8064" cy="3024"/>
          </a:xfrm>
        </p:grpSpPr>
        <p:sp>
          <p:nvSpPr>
            <p:cNvPr id="30723" name="Text Box 3"/>
            <p:cNvSpPr txBox="1">
              <a:spLocks noChangeArrowheads="1"/>
            </p:cNvSpPr>
            <p:nvPr/>
          </p:nvSpPr>
          <p:spPr bwMode="auto">
            <a:xfrm>
              <a:off x="4608" y="4922"/>
              <a:ext cx="2304" cy="57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Project Plan</a:t>
              </a:r>
              <a:endPara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0724" name="Text Box 4"/>
            <p:cNvSpPr txBox="1">
              <a:spLocks noChangeArrowheads="1"/>
            </p:cNvSpPr>
            <p:nvPr/>
          </p:nvSpPr>
          <p:spPr bwMode="auto">
            <a:xfrm>
              <a:off x="6480" y="6218"/>
              <a:ext cx="2304" cy="57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Stage Plan</a:t>
              </a:r>
              <a:endPara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0725" name="Text Box 5"/>
            <p:cNvSpPr txBox="1">
              <a:spLocks noChangeArrowheads="1"/>
            </p:cNvSpPr>
            <p:nvPr/>
          </p:nvSpPr>
          <p:spPr bwMode="auto">
            <a:xfrm>
              <a:off x="3456" y="6218"/>
              <a:ext cx="2304" cy="57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Stage Plan</a:t>
              </a:r>
              <a:endPara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0726" name="Text Box 6"/>
            <p:cNvSpPr txBox="1">
              <a:spLocks noChangeArrowheads="1"/>
            </p:cNvSpPr>
            <p:nvPr/>
          </p:nvSpPr>
          <p:spPr bwMode="auto">
            <a:xfrm>
              <a:off x="1728" y="7370"/>
              <a:ext cx="2592" cy="57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Work Package</a:t>
              </a:r>
              <a:endPara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0727" name="Text Box 7"/>
            <p:cNvSpPr txBox="1">
              <a:spLocks noChangeArrowheads="1"/>
            </p:cNvSpPr>
            <p:nvPr/>
          </p:nvSpPr>
          <p:spPr bwMode="auto">
            <a:xfrm>
              <a:off x="4896" y="7370"/>
              <a:ext cx="2592" cy="57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Work Package</a:t>
              </a:r>
              <a:endPara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0728" name="Line 8"/>
            <p:cNvSpPr>
              <a:spLocks noChangeShapeType="1"/>
            </p:cNvSpPr>
            <p:nvPr/>
          </p:nvSpPr>
          <p:spPr bwMode="auto">
            <a:xfrm flipH="1">
              <a:off x="3312" y="6794"/>
              <a:ext cx="1152" cy="57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0729" name="Line 9"/>
            <p:cNvSpPr>
              <a:spLocks noChangeShapeType="1"/>
            </p:cNvSpPr>
            <p:nvPr/>
          </p:nvSpPr>
          <p:spPr bwMode="auto">
            <a:xfrm>
              <a:off x="4464" y="6794"/>
              <a:ext cx="1008" cy="57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0730" name="Line 10"/>
            <p:cNvSpPr>
              <a:spLocks noChangeShapeType="1"/>
            </p:cNvSpPr>
            <p:nvPr/>
          </p:nvSpPr>
          <p:spPr bwMode="auto">
            <a:xfrm flipH="1">
              <a:off x="4752" y="5498"/>
              <a:ext cx="864" cy="7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0731" name="Line 11"/>
            <p:cNvSpPr>
              <a:spLocks noChangeShapeType="1"/>
            </p:cNvSpPr>
            <p:nvPr/>
          </p:nvSpPr>
          <p:spPr bwMode="auto">
            <a:xfrm>
              <a:off x="5616" y="5498"/>
              <a:ext cx="1296" cy="7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0732" name="Text Box 12"/>
            <p:cNvSpPr txBox="1">
              <a:spLocks noChangeArrowheads="1"/>
            </p:cNvSpPr>
            <p:nvPr/>
          </p:nvSpPr>
          <p:spPr bwMode="auto">
            <a:xfrm>
              <a:off x="720" y="5354"/>
              <a:ext cx="1872" cy="100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Exception Plan</a:t>
              </a:r>
              <a:endPara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0733" name="Line 13"/>
            <p:cNvSpPr>
              <a:spLocks noChangeShapeType="1"/>
            </p:cNvSpPr>
            <p:nvPr/>
          </p:nvSpPr>
          <p:spPr bwMode="auto">
            <a:xfrm>
              <a:off x="1872" y="6362"/>
              <a:ext cx="720" cy="86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0734" name="Line 14"/>
            <p:cNvSpPr>
              <a:spLocks noChangeShapeType="1"/>
            </p:cNvSpPr>
            <p:nvPr/>
          </p:nvSpPr>
          <p:spPr bwMode="auto">
            <a:xfrm>
              <a:off x="2592" y="5786"/>
              <a:ext cx="576" cy="43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0735" name="Line 15"/>
            <p:cNvSpPr>
              <a:spLocks noChangeShapeType="1"/>
            </p:cNvSpPr>
            <p:nvPr/>
          </p:nvSpPr>
          <p:spPr bwMode="auto">
            <a:xfrm flipV="1">
              <a:off x="2592" y="5210"/>
              <a:ext cx="1584" cy="57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Project Plan is the baseline against which the rest of the project is assessed for compliance with the Business Case.   </a:t>
            </a:r>
          </a:p>
          <a:p>
            <a:r>
              <a:rPr lang="en-GB" dirty="0"/>
              <a:t>The Project Plan is reassessed after every Stage and adjustments made where necessary.   </a:t>
            </a:r>
          </a:p>
          <a:p>
            <a:r>
              <a:rPr lang="en-GB" dirty="0"/>
              <a:t>If significant alteration to the plan is required the Business Case may have to be revised.</a:t>
            </a:r>
          </a:p>
          <a:p>
            <a:pPr lvl="1"/>
            <a:r>
              <a:rPr lang="en-GB" dirty="0"/>
              <a:t>but this is to be avoided if at all possible.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Stage Plans are mini me projects.   </a:t>
            </a:r>
          </a:p>
          <a:p>
            <a:r>
              <a:rPr lang="en-GB" dirty="0"/>
              <a:t>They have all of the attributes of a project but none of the authority to spend money save that agreed with the project manager. </a:t>
            </a:r>
          </a:p>
          <a:p>
            <a:r>
              <a:rPr lang="en-GB" dirty="0"/>
              <a:t> As each preceding Stage is completed the Stage Plan should be reassessed and the costs and tolerances allowable altered as necessary.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Packages are the products of a Stage.</a:t>
            </a:r>
          </a:p>
          <a:p>
            <a:r>
              <a:rPr lang="en-GB" dirty="0"/>
              <a:t>There may be one or more packages to be delivered </a:t>
            </a:r>
          </a:p>
          <a:p>
            <a:r>
              <a:rPr lang="en-GB" dirty="0"/>
              <a:t>Each will have a named supplier responsible for the delivery on time and to the cost parameters agreed.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EXCEPTION PLAN is what happens when things go wrong </a:t>
            </a:r>
          </a:p>
          <a:p>
            <a:r>
              <a:rPr lang="en-GB" dirty="0"/>
              <a:t>The Exception Plan is used to replace the Stage Plan or Work Package.   </a:t>
            </a:r>
          </a:p>
          <a:p>
            <a:r>
              <a:rPr lang="en-GB" dirty="0"/>
              <a:t>In very extreme circumstances the whole Project plan may need to be replaced, along with the Project Manager!	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Project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Critical Path Methodology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r>
              <a:rPr lang="en-GB" dirty="0"/>
              <a:t>DuPont developed CPM in late 1950’s to control maintenance in chemical plants</a:t>
            </a:r>
          </a:p>
          <a:p>
            <a:r>
              <a:rPr lang="en-GB" dirty="0"/>
              <a:t>CPM model</a:t>
            </a:r>
          </a:p>
          <a:p>
            <a:pPr lvl="1"/>
            <a:r>
              <a:rPr lang="en-GB" dirty="0"/>
              <a:t>Activities shown as nodes</a:t>
            </a:r>
          </a:p>
          <a:p>
            <a:pPr lvl="1"/>
            <a:r>
              <a:rPr lang="en-GB" dirty="0"/>
              <a:t>Events shown as the lines joining the nodes</a:t>
            </a:r>
          </a:p>
          <a:p>
            <a:r>
              <a:rPr lang="en-GB" dirty="0"/>
              <a:t>Advantages:</a:t>
            </a:r>
          </a:p>
          <a:p>
            <a:pPr lvl="1"/>
            <a:r>
              <a:rPr lang="en-GB" dirty="0"/>
              <a:t>Graphical view</a:t>
            </a:r>
          </a:p>
          <a:p>
            <a:pPr lvl="1"/>
            <a:r>
              <a:rPr lang="en-GB" dirty="0"/>
              <a:t>Time management</a:t>
            </a:r>
          </a:p>
          <a:p>
            <a:pPr lvl="1"/>
            <a:r>
              <a:rPr lang="en-GB" dirty="0"/>
              <a:t>Critical activities highlighted</a:t>
            </a:r>
          </a:p>
          <a:p>
            <a:pPr lvl="1">
              <a:buNone/>
            </a:pP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/>
              <a:t>There are two formats that you may come across: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pPr lvl="1">
              <a:buNone/>
            </a:pPr>
            <a:r>
              <a:rPr lang="en-GB" dirty="0"/>
              <a:t>a.	Activity on the Arrow (</a:t>
            </a:r>
            <a:r>
              <a:rPr lang="en-GB" dirty="0" err="1"/>
              <a:t>AoA</a:t>
            </a:r>
            <a:r>
              <a:rPr lang="en-GB" dirty="0"/>
              <a:t>)</a:t>
            </a:r>
          </a:p>
          <a:p>
            <a:pPr lvl="1">
              <a:buNone/>
            </a:pPr>
            <a:r>
              <a:rPr lang="en-GB" dirty="0"/>
              <a:t>b.	Activity on the Node (</a:t>
            </a:r>
            <a:r>
              <a:rPr lang="en-GB" dirty="0" err="1"/>
              <a:t>AoN</a:t>
            </a:r>
            <a:r>
              <a:rPr lang="en-GB" dirty="0"/>
              <a:t>)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r>
              <a:rPr lang="en-GB" dirty="0"/>
              <a:t>Both result in the same outcome in terms of processes and plans, the difference is useful for computer packages where </a:t>
            </a:r>
            <a:r>
              <a:rPr lang="en-GB" dirty="0" err="1"/>
              <a:t>AoN</a:t>
            </a:r>
            <a:r>
              <a:rPr lang="en-GB" dirty="0"/>
              <a:t> is easier to calculate.     We will concentrate on Activities on the Node</a:t>
            </a:r>
          </a:p>
          <a:p>
            <a:pPr lvl="1">
              <a:buNone/>
            </a:pP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Example of CPM diagram: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  <a:p>
            <a:pPr lvl="1">
              <a:buNone/>
            </a:pPr>
            <a:endParaRPr lang="en-GB" dirty="0"/>
          </a:p>
          <a:p>
            <a:pPr lvl="1"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Activity on Node (AON) diagram</a:t>
            </a:r>
          </a:p>
        </p:txBody>
      </p:sp>
      <p:sp>
        <p:nvSpPr>
          <p:cNvPr id="4" name="Oval 3"/>
          <p:cNvSpPr/>
          <p:nvPr/>
        </p:nvSpPr>
        <p:spPr>
          <a:xfrm>
            <a:off x="1142976" y="2714620"/>
            <a:ext cx="714380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Start</a:t>
            </a:r>
          </a:p>
        </p:txBody>
      </p:sp>
      <p:sp>
        <p:nvSpPr>
          <p:cNvPr id="5" name="Oval 4"/>
          <p:cNvSpPr/>
          <p:nvPr/>
        </p:nvSpPr>
        <p:spPr>
          <a:xfrm>
            <a:off x="2214546" y="2714620"/>
            <a:ext cx="714380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</a:t>
            </a:r>
          </a:p>
        </p:txBody>
      </p:sp>
      <p:sp>
        <p:nvSpPr>
          <p:cNvPr id="6" name="Oval 5"/>
          <p:cNvSpPr/>
          <p:nvPr/>
        </p:nvSpPr>
        <p:spPr>
          <a:xfrm>
            <a:off x="5072066" y="1571612"/>
            <a:ext cx="714380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7" name="Oval 6"/>
          <p:cNvSpPr/>
          <p:nvPr/>
        </p:nvSpPr>
        <p:spPr>
          <a:xfrm>
            <a:off x="4071934" y="3714752"/>
            <a:ext cx="714380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8" name="Oval 7"/>
          <p:cNvSpPr/>
          <p:nvPr/>
        </p:nvSpPr>
        <p:spPr>
          <a:xfrm>
            <a:off x="7858148" y="2714620"/>
            <a:ext cx="714380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End</a:t>
            </a:r>
          </a:p>
        </p:txBody>
      </p:sp>
      <p:cxnSp>
        <p:nvCxnSpPr>
          <p:cNvPr id="10" name="Straight Connector 9"/>
          <p:cNvCxnSpPr>
            <a:stCxn id="4" idx="6"/>
            <a:endCxn id="5" idx="2"/>
          </p:cNvCxnSpPr>
          <p:nvPr/>
        </p:nvCxnSpPr>
        <p:spPr>
          <a:xfrm>
            <a:off x="1857356" y="3071810"/>
            <a:ext cx="35719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5" idx="6"/>
            <a:endCxn id="6" idx="2"/>
          </p:cNvCxnSpPr>
          <p:nvPr/>
        </p:nvCxnSpPr>
        <p:spPr>
          <a:xfrm flipV="1">
            <a:off x="2928926" y="1928802"/>
            <a:ext cx="2143140" cy="1143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5" idx="5"/>
            <a:endCxn id="7" idx="2"/>
          </p:cNvCxnSpPr>
          <p:nvPr/>
        </p:nvCxnSpPr>
        <p:spPr>
          <a:xfrm rot="16200000" flipH="1">
            <a:off x="3074340" y="3074348"/>
            <a:ext cx="747560" cy="12476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stCxn id="6" idx="6"/>
            <a:endCxn id="8" idx="1"/>
          </p:cNvCxnSpPr>
          <p:nvPr/>
        </p:nvCxnSpPr>
        <p:spPr>
          <a:xfrm>
            <a:off x="5786446" y="1928802"/>
            <a:ext cx="2176321" cy="8904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7" idx="6"/>
            <a:endCxn id="54" idx="2"/>
          </p:cNvCxnSpPr>
          <p:nvPr/>
        </p:nvCxnSpPr>
        <p:spPr>
          <a:xfrm>
            <a:off x="4786314" y="4071942"/>
            <a:ext cx="1428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/>
          <p:cNvSpPr/>
          <p:nvPr/>
        </p:nvSpPr>
        <p:spPr>
          <a:xfrm>
            <a:off x="5357818" y="1071546"/>
            <a:ext cx="642942" cy="285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5 Days</a:t>
            </a:r>
          </a:p>
        </p:txBody>
      </p:sp>
      <p:sp>
        <p:nvSpPr>
          <p:cNvPr id="20" name="Rectangle 19"/>
          <p:cNvSpPr/>
          <p:nvPr/>
        </p:nvSpPr>
        <p:spPr>
          <a:xfrm>
            <a:off x="2143108" y="3643314"/>
            <a:ext cx="642942" cy="285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2 Days</a:t>
            </a:r>
          </a:p>
        </p:txBody>
      </p:sp>
      <p:sp>
        <p:nvSpPr>
          <p:cNvPr id="21" name="Rectangle 20"/>
          <p:cNvSpPr/>
          <p:nvPr/>
        </p:nvSpPr>
        <p:spPr>
          <a:xfrm>
            <a:off x="4071934" y="4572008"/>
            <a:ext cx="642942" cy="285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1 Day</a:t>
            </a:r>
          </a:p>
        </p:txBody>
      </p:sp>
      <p:sp>
        <p:nvSpPr>
          <p:cNvPr id="54" name="Oval 53"/>
          <p:cNvSpPr/>
          <p:nvPr/>
        </p:nvSpPr>
        <p:spPr>
          <a:xfrm>
            <a:off x="6215074" y="3714752"/>
            <a:ext cx="714380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</a:t>
            </a:r>
          </a:p>
        </p:txBody>
      </p:sp>
      <p:cxnSp>
        <p:nvCxnSpPr>
          <p:cNvPr id="67" name="Straight Connector 66"/>
          <p:cNvCxnSpPr>
            <a:stCxn id="54" idx="6"/>
            <a:endCxn id="8" idx="3"/>
          </p:cNvCxnSpPr>
          <p:nvPr/>
        </p:nvCxnSpPr>
        <p:spPr>
          <a:xfrm flipV="1">
            <a:off x="6929454" y="3324382"/>
            <a:ext cx="1033313" cy="747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Rectangle 69"/>
          <p:cNvSpPr/>
          <p:nvPr/>
        </p:nvSpPr>
        <p:spPr>
          <a:xfrm>
            <a:off x="6357950" y="4572008"/>
            <a:ext cx="642942" cy="285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1 Day</a:t>
            </a:r>
          </a:p>
        </p:txBody>
      </p:sp>
      <p:sp>
        <p:nvSpPr>
          <p:cNvPr id="71" name="Rectangle 70"/>
          <p:cNvSpPr/>
          <p:nvPr/>
        </p:nvSpPr>
        <p:spPr>
          <a:xfrm>
            <a:off x="1142976" y="3643314"/>
            <a:ext cx="642942" cy="285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0</a:t>
            </a:r>
          </a:p>
        </p:txBody>
      </p:sp>
      <p:sp>
        <p:nvSpPr>
          <p:cNvPr id="72" name="Rectangle 71"/>
          <p:cNvSpPr/>
          <p:nvPr/>
        </p:nvSpPr>
        <p:spPr>
          <a:xfrm>
            <a:off x="7929586" y="3571876"/>
            <a:ext cx="642942" cy="285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7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Example of CPM diagram: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  <a:p>
            <a:pPr lvl="1">
              <a:buNone/>
            </a:pPr>
            <a:endParaRPr lang="en-GB" dirty="0"/>
          </a:p>
          <a:p>
            <a:pPr lvl="1"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Activity on Arrow (AOA) diagram</a:t>
            </a:r>
          </a:p>
        </p:txBody>
      </p:sp>
      <p:sp>
        <p:nvSpPr>
          <p:cNvPr id="4" name="Oval 3"/>
          <p:cNvSpPr/>
          <p:nvPr/>
        </p:nvSpPr>
        <p:spPr>
          <a:xfrm>
            <a:off x="500034" y="2714620"/>
            <a:ext cx="714380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0</a:t>
            </a:r>
          </a:p>
        </p:txBody>
      </p:sp>
      <p:sp>
        <p:nvSpPr>
          <p:cNvPr id="5" name="Oval 4"/>
          <p:cNvSpPr/>
          <p:nvPr/>
        </p:nvSpPr>
        <p:spPr>
          <a:xfrm>
            <a:off x="2214546" y="2714620"/>
            <a:ext cx="714380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6" name="Oval 5"/>
          <p:cNvSpPr/>
          <p:nvPr/>
        </p:nvSpPr>
        <p:spPr>
          <a:xfrm>
            <a:off x="5072066" y="1571612"/>
            <a:ext cx="714380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10</a:t>
            </a:r>
          </a:p>
        </p:txBody>
      </p:sp>
      <p:sp>
        <p:nvSpPr>
          <p:cNvPr id="7" name="Oval 6"/>
          <p:cNvSpPr/>
          <p:nvPr/>
        </p:nvSpPr>
        <p:spPr>
          <a:xfrm>
            <a:off x="4071934" y="3714752"/>
            <a:ext cx="714380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15</a:t>
            </a:r>
          </a:p>
        </p:txBody>
      </p:sp>
      <p:sp>
        <p:nvSpPr>
          <p:cNvPr id="8" name="Oval 7"/>
          <p:cNvSpPr/>
          <p:nvPr/>
        </p:nvSpPr>
        <p:spPr>
          <a:xfrm>
            <a:off x="7858148" y="2714620"/>
            <a:ext cx="714380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100</a:t>
            </a:r>
          </a:p>
        </p:txBody>
      </p:sp>
      <p:cxnSp>
        <p:nvCxnSpPr>
          <p:cNvPr id="10" name="Straight Connector 9"/>
          <p:cNvCxnSpPr>
            <a:stCxn id="4" idx="6"/>
            <a:endCxn id="5" idx="2"/>
          </p:cNvCxnSpPr>
          <p:nvPr/>
        </p:nvCxnSpPr>
        <p:spPr>
          <a:xfrm>
            <a:off x="1214414" y="3071810"/>
            <a:ext cx="1000132" cy="0"/>
          </a:xfrm>
          <a:prstGeom prst="line">
            <a:avLst/>
          </a:prstGeom>
          <a:ln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5" idx="6"/>
            <a:endCxn id="6" idx="2"/>
          </p:cNvCxnSpPr>
          <p:nvPr/>
        </p:nvCxnSpPr>
        <p:spPr>
          <a:xfrm flipV="1">
            <a:off x="2928926" y="1928802"/>
            <a:ext cx="2143140" cy="1143008"/>
          </a:xfrm>
          <a:prstGeom prst="line">
            <a:avLst/>
          </a:prstGeom>
          <a:ln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5" idx="5"/>
            <a:endCxn id="7" idx="2"/>
          </p:cNvCxnSpPr>
          <p:nvPr/>
        </p:nvCxnSpPr>
        <p:spPr>
          <a:xfrm rot="16200000" flipH="1">
            <a:off x="3074340" y="3074348"/>
            <a:ext cx="747560" cy="1247627"/>
          </a:xfrm>
          <a:prstGeom prst="line">
            <a:avLst/>
          </a:prstGeom>
          <a:ln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stCxn id="6" idx="6"/>
            <a:endCxn id="8" idx="1"/>
          </p:cNvCxnSpPr>
          <p:nvPr/>
        </p:nvCxnSpPr>
        <p:spPr>
          <a:xfrm>
            <a:off x="5786446" y="1928802"/>
            <a:ext cx="2176321" cy="890436"/>
          </a:xfrm>
          <a:prstGeom prst="line">
            <a:avLst/>
          </a:prstGeom>
          <a:ln>
            <a:prstDash val="lgDash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7" idx="6"/>
            <a:endCxn id="54" idx="2"/>
          </p:cNvCxnSpPr>
          <p:nvPr/>
        </p:nvCxnSpPr>
        <p:spPr>
          <a:xfrm>
            <a:off x="4786314" y="4071942"/>
            <a:ext cx="1428760" cy="0"/>
          </a:xfrm>
          <a:prstGeom prst="line">
            <a:avLst/>
          </a:prstGeom>
          <a:ln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/>
          <p:cNvSpPr/>
          <p:nvPr/>
        </p:nvSpPr>
        <p:spPr>
          <a:xfrm>
            <a:off x="3857620" y="2214554"/>
            <a:ext cx="642942" cy="285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5 Days</a:t>
            </a:r>
          </a:p>
        </p:txBody>
      </p:sp>
      <p:sp>
        <p:nvSpPr>
          <p:cNvPr id="20" name="Rectangle 19"/>
          <p:cNvSpPr/>
          <p:nvPr/>
        </p:nvSpPr>
        <p:spPr>
          <a:xfrm>
            <a:off x="1357290" y="2928934"/>
            <a:ext cx="642942" cy="285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2 Days</a:t>
            </a:r>
          </a:p>
        </p:txBody>
      </p:sp>
      <p:sp>
        <p:nvSpPr>
          <p:cNvPr id="21" name="Rectangle 20"/>
          <p:cNvSpPr/>
          <p:nvPr/>
        </p:nvSpPr>
        <p:spPr>
          <a:xfrm>
            <a:off x="3000364" y="3571876"/>
            <a:ext cx="642942" cy="285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1 Day</a:t>
            </a:r>
          </a:p>
        </p:txBody>
      </p:sp>
      <p:sp>
        <p:nvSpPr>
          <p:cNvPr id="54" name="Oval 53"/>
          <p:cNvSpPr/>
          <p:nvPr/>
        </p:nvSpPr>
        <p:spPr>
          <a:xfrm>
            <a:off x="6215074" y="3714752"/>
            <a:ext cx="714380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20</a:t>
            </a:r>
          </a:p>
        </p:txBody>
      </p:sp>
      <p:cxnSp>
        <p:nvCxnSpPr>
          <p:cNvPr id="67" name="Straight Connector 66"/>
          <p:cNvCxnSpPr>
            <a:stCxn id="54" idx="6"/>
            <a:endCxn id="8" idx="3"/>
          </p:cNvCxnSpPr>
          <p:nvPr/>
        </p:nvCxnSpPr>
        <p:spPr>
          <a:xfrm flipV="1">
            <a:off x="6929454" y="3324382"/>
            <a:ext cx="1033313" cy="747560"/>
          </a:xfrm>
          <a:prstGeom prst="line">
            <a:avLst/>
          </a:prstGeom>
          <a:ln>
            <a:prstDash val="lgDash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Rectangle 69"/>
          <p:cNvSpPr/>
          <p:nvPr/>
        </p:nvSpPr>
        <p:spPr>
          <a:xfrm>
            <a:off x="5214942" y="3929066"/>
            <a:ext cx="642942" cy="285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1 Day</a:t>
            </a:r>
          </a:p>
        </p:txBody>
      </p:sp>
      <p:sp>
        <p:nvSpPr>
          <p:cNvPr id="71" name="Rectangle 70"/>
          <p:cNvSpPr/>
          <p:nvPr/>
        </p:nvSpPr>
        <p:spPr>
          <a:xfrm>
            <a:off x="571472" y="3571876"/>
            <a:ext cx="642942" cy="285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0</a:t>
            </a:r>
          </a:p>
        </p:txBody>
      </p:sp>
      <p:sp>
        <p:nvSpPr>
          <p:cNvPr id="72" name="Rectangle 71"/>
          <p:cNvSpPr/>
          <p:nvPr/>
        </p:nvSpPr>
        <p:spPr>
          <a:xfrm>
            <a:off x="7143768" y="3500438"/>
            <a:ext cx="642942" cy="285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0</a:t>
            </a:r>
          </a:p>
        </p:txBody>
      </p:sp>
      <p:sp>
        <p:nvSpPr>
          <p:cNvPr id="23" name="Rectangle 22"/>
          <p:cNvSpPr/>
          <p:nvPr/>
        </p:nvSpPr>
        <p:spPr>
          <a:xfrm>
            <a:off x="6643702" y="2285992"/>
            <a:ext cx="642942" cy="285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0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746" name="Group 2"/>
          <p:cNvGrpSpPr>
            <a:grpSpLocks/>
          </p:cNvGrpSpPr>
          <p:nvPr/>
        </p:nvGrpSpPr>
        <p:grpSpPr bwMode="auto">
          <a:xfrm>
            <a:off x="2000232" y="3571876"/>
            <a:ext cx="4754563" cy="366713"/>
            <a:chOff x="3024" y="2828"/>
            <a:chExt cx="7488" cy="576"/>
          </a:xfrm>
        </p:grpSpPr>
        <p:sp>
          <p:nvSpPr>
            <p:cNvPr id="31747" name="Line 3"/>
            <p:cNvSpPr>
              <a:spLocks noChangeShapeType="1"/>
            </p:cNvSpPr>
            <p:nvPr/>
          </p:nvSpPr>
          <p:spPr bwMode="auto">
            <a:xfrm>
              <a:off x="3888" y="3116"/>
              <a:ext cx="100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1748" name="Text Box 4"/>
            <p:cNvSpPr txBox="1">
              <a:spLocks noChangeArrowheads="1"/>
            </p:cNvSpPr>
            <p:nvPr/>
          </p:nvSpPr>
          <p:spPr bwMode="auto">
            <a:xfrm>
              <a:off x="3024" y="2828"/>
              <a:ext cx="864" cy="57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1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a</a:t>
              </a:r>
              <a:endParaRPr kumimoji="0" 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grpSp>
          <p:nvGrpSpPr>
            <p:cNvPr id="31749" name="Group 5"/>
            <p:cNvGrpSpPr>
              <a:grpSpLocks/>
            </p:cNvGrpSpPr>
            <p:nvPr/>
          </p:nvGrpSpPr>
          <p:grpSpPr bwMode="auto">
            <a:xfrm>
              <a:off x="4896" y="2828"/>
              <a:ext cx="1872" cy="576"/>
              <a:chOff x="4896" y="9072"/>
              <a:chExt cx="1872" cy="576"/>
            </a:xfrm>
          </p:grpSpPr>
          <p:sp>
            <p:nvSpPr>
              <p:cNvPr id="31750" name="Text Box 6"/>
              <p:cNvSpPr txBox="1">
                <a:spLocks noChangeArrowheads="1"/>
              </p:cNvSpPr>
              <p:nvPr/>
            </p:nvSpPr>
            <p:spPr bwMode="auto">
              <a:xfrm>
                <a:off x="4896" y="9072"/>
                <a:ext cx="864" cy="576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100" b="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b</a:t>
                </a:r>
                <a:endParaRPr kumimoji="0" lang="en-US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31751" name="Line 7"/>
              <p:cNvSpPr>
                <a:spLocks noChangeShapeType="1"/>
              </p:cNvSpPr>
              <p:nvPr/>
            </p:nvSpPr>
            <p:spPr bwMode="auto">
              <a:xfrm>
                <a:off x="5760" y="9360"/>
                <a:ext cx="1008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grpSp>
          <p:nvGrpSpPr>
            <p:cNvPr id="31752" name="Group 8"/>
            <p:cNvGrpSpPr>
              <a:grpSpLocks/>
            </p:cNvGrpSpPr>
            <p:nvPr/>
          </p:nvGrpSpPr>
          <p:grpSpPr bwMode="auto">
            <a:xfrm>
              <a:off x="6768" y="2828"/>
              <a:ext cx="1872" cy="576"/>
              <a:chOff x="4896" y="9072"/>
              <a:chExt cx="1872" cy="576"/>
            </a:xfrm>
          </p:grpSpPr>
          <p:sp>
            <p:nvSpPr>
              <p:cNvPr id="31753" name="Text Box 9"/>
              <p:cNvSpPr txBox="1">
                <a:spLocks noChangeArrowheads="1"/>
              </p:cNvSpPr>
              <p:nvPr/>
            </p:nvSpPr>
            <p:spPr bwMode="auto">
              <a:xfrm>
                <a:off x="4896" y="9072"/>
                <a:ext cx="864" cy="576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100" b="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c</a:t>
                </a:r>
                <a:endParaRPr kumimoji="0" lang="en-US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31754" name="Line 10"/>
              <p:cNvSpPr>
                <a:spLocks noChangeShapeType="1"/>
              </p:cNvSpPr>
              <p:nvPr/>
            </p:nvSpPr>
            <p:spPr bwMode="auto">
              <a:xfrm>
                <a:off x="5760" y="9360"/>
                <a:ext cx="1008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grpSp>
          <p:nvGrpSpPr>
            <p:cNvPr id="31755" name="Group 11"/>
            <p:cNvGrpSpPr>
              <a:grpSpLocks/>
            </p:cNvGrpSpPr>
            <p:nvPr/>
          </p:nvGrpSpPr>
          <p:grpSpPr bwMode="auto">
            <a:xfrm>
              <a:off x="8640" y="2828"/>
              <a:ext cx="1872" cy="576"/>
              <a:chOff x="4896" y="9072"/>
              <a:chExt cx="1872" cy="576"/>
            </a:xfrm>
          </p:grpSpPr>
          <p:sp>
            <p:nvSpPr>
              <p:cNvPr id="31756" name="Text Box 12"/>
              <p:cNvSpPr txBox="1">
                <a:spLocks noChangeArrowheads="1"/>
              </p:cNvSpPr>
              <p:nvPr/>
            </p:nvSpPr>
            <p:spPr bwMode="auto">
              <a:xfrm>
                <a:off x="4896" y="9072"/>
                <a:ext cx="864" cy="576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100" b="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d</a:t>
                </a:r>
                <a:endParaRPr kumimoji="0" lang="en-US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31757" name="Line 13"/>
              <p:cNvSpPr>
                <a:spLocks noChangeShapeType="1"/>
              </p:cNvSpPr>
              <p:nvPr/>
            </p:nvSpPr>
            <p:spPr bwMode="auto">
              <a:xfrm>
                <a:off x="5760" y="9360"/>
                <a:ext cx="1008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</p:grpSp>
      <p:grpSp>
        <p:nvGrpSpPr>
          <p:cNvPr id="31758" name="Group 14"/>
          <p:cNvGrpSpPr>
            <a:grpSpLocks/>
          </p:cNvGrpSpPr>
          <p:nvPr/>
        </p:nvGrpSpPr>
        <p:grpSpPr bwMode="auto">
          <a:xfrm>
            <a:off x="2000232" y="4537076"/>
            <a:ext cx="4114800" cy="1098550"/>
            <a:chOff x="3024" y="4348"/>
            <a:chExt cx="6480" cy="1728"/>
          </a:xfrm>
        </p:grpSpPr>
        <p:sp>
          <p:nvSpPr>
            <p:cNvPr id="31759" name="Line 15"/>
            <p:cNvSpPr>
              <a:spLocks noChangeShapeType="1"/>
            </p:cNvSpPr>
            <p:nvPr/>
          </p:nvSpPr>
          <p:spPr bwMode="auto">
            <a:xfrm flipV="1">
              <a:off x="3888" y="4636"/>
              <a:ext cx="720" cy="57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1760" name="Text Box 16"/>
            <p:cNvSpPr txBox="1">
              <a:spLocks noChangeArrowheads="1"/>
            </p:cNvSpPr>
            <p:nvPr/>
          </p:nvSpPr>
          <p:spPr bwMode="auto">
            <a:xfrm>
              <a:off x="3024" y="4924"/>
              <a:ext cx="864" cy="57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1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a</a:t>
              </a:r>
              <a:endParaRPr kumimoji="0" 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1761" name="Line 17"/>
            <p:cNvSpPr>
              <a:spLocks noChangeShapeType="1"/>
            </p:cNvSpPr>
            <p:nvPr/>
          </p:nvSpPr>
          <p:spPr bwMode="auto">
            <a:xfrm>
              <a:off x="5472" y="4636"/>
              <a:ext cx="2160" cy="43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1762" name="Text Box 18"/>
            <p:cNvSpPr txBox="1">
              <a:spLocks noChangeArrowheads="1"/>
            </p:cNvSpPr>
            <p:nvPr/>
          </p:nvSpPr>
          <p:spPr bwMode="auto">
            <a:xfrm>
              <a:off x="4608" y="4348"/>
              <a:ext cx="864" cy="57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1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b</a:t>
              </a:r>
              <a:endParaRPr kumimoji="0" 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1763" name="Line 19"/>
            <p:cNvSpPr>
              <a:spLocks noChangeShapeType="1"/>
            </p:cNvSpPr>
            <p:nvPr/>
          </p:nvSpPr>
          <p:spPr bwMode="auto">
            <a:xfrm flipV="1">
              <a:off x="5472" y="5212"/>
              <a:ext cx="2160" cy="57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1764" name="Text Box 20"/>
            <p:cNvSpPr txBox="1">
              <a:spLocks noChangeArrowheads="1"/>
            </p:cNvSpPr>
            <p:nvPr/>
          </p:nvSpPr>
          <p:spPr bwMode="auto">
            <a:xfrm>
              <a:off x="4608" y="5500"/>
              <a:ext cx="864" cy="57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1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c</a:t>
              </a:r>
              <a:endParaRPr kumimoji="0" 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1765" name="Line 21"/>
            <p:cNvSpPr>
              <a:spLocks noChangeShapeType="1"/>
            </p:cNvSpPr>
            <p:nvPr/>
          </p:nvSpPr>
          <p:spPr bwMode="auto">
            <a:xfrm>
              <a:off x="8496" y="5068"/>
              <a:ext cx="100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1766" name="Text Box 22"/>
            <p:cNvSpPr txBox="1">
              <a:spLocks noChangeArrowheads="1"/>
            </p:cNvSpPr>
            <p:nvPr/>
          </p:nvSpPr>
          <p:spPr bwMode="auto">
            <a:xfrm>
              <a:off x="7632" y="4780"/>
              <a:ext cx="864" cy="57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1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d</a:t>
              </a:r>
              <a:endParaRPr kumimoji="0" 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1767" name="Line 23"/>
            <p:cNvSpPr>
              <a:spLocks noChangeShapeType="1"/>
            </p:cNvSpPr>
            <p:nvPr/>
          </p:nvSpPr>
          <p:spPr bwMode="auto">
            <a:xfrm>
              <a:off x="3888" y="5212"/>
              <a:ext cx="720" cy="57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sp>
        <p:nvSpPr>
          <p:cNvPr id="31768" name="Rectangle 24"/>
          <p:cNvSpPr>
            <a:spLocks noChangeArrowheads="1"/>
          </p:cNvSpPr>
          <p:nvPr/>
        </p:nvSpPr>
        <p:spPr bwMode="auto">
          <a:xfrm>
            <a:off x="928662" y="325260"/>
            <a:ext cx="6715172" cy="2231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AoA</a:t>
            </a: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 and </a:t>
            </a:r>
            <a:r>
              <a:rPr kumimoji="0" lang="en-GB" sz="16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AoN</a:t>
            </a: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 can describe activities in series or in parallel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Activities in series run one after the other until the project is complete (ie a then b then c then d)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and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activities in parallel may run in tandem (ie a the b and c, with d following)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214546" y="2000240"/>
          <a:ext cx="5174697" cy="2682240"/>
        </p:xfrm>
        <a:graphic>
          <a:graphicData uri="http://schemas.openxmlformats.org/drawingml/2006/table">
            <a:tbl>
              <a:tblPr/>
              <a:tblGrid>
                <a:gridCol w="25241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505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+mn-lt"/>
                          <a:cs typeface="Times New Roman"/>
                        </a:rPr>
                        <a:t>ACTIVITY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+mn-lt"/>
                          <a:ea typeface="Times New Roman"/>
                          <a:cs typeface="Times New Roman"/>
                        </a:rPr>
                        <a:t>PREDECESSOR(S)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+mn-lt"/>
                          <a:ea typeface="Times New Roman"/>
                          <a:cs typeface="Times New Roman"/>
                        </a:rPr>
                        <a:t>A  Receive Assignment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+mn-lt"/>
                          <a:ea typeface="Times New Roman"/>
                          <a:cs typeface="Times New Roman"/>
                        </a:rPr>
                        <a:t>None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+mn-lt"/>
                          <a:ea typeface="Times New Roman"/>
                          <a:cs typeface="Times New Roman"/>
                        </a:rPr>
                        <a:t>B  Select books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+mn-lt"/>
                          <a:ea typeface="Times New Roman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+mn-lt"/>
                          <a:ea typeface="Times New Roman"/>
                          <a:cs typeface="Times New Roman"/>
                        </a:rPr>
                        <a:t>C  Prepare reading area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+mn-lt"/>
                          <a:ea typeface="Times New Roman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+mn-lt"/>
                          <a:ea typeface="Times New Roman"/>
                          <a:cs typeface="Times New Roman"/>
                        </a:rPr>
                        <a:t>D  Conduct background reading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+mn-lt"/>
                          <a:ea typeface="Times New Roman"/>
                          <a:cs typeface="Times New Roman"/>
                        </a:rPr>
                        <a:t>B, 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+mn-lt"/>
                          <a:ea typeface="Times New Roman"/>
                          <a:cs typeface="Times New Roman"/>
                        </a:rPr>
                        <a:t>E  Draft essay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+mn-lt"/>
                          <a:ea typeface="Times New Roman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+mn-lt"/>
                          <a:ea typeface="Times New Roman"/>
                          <a:cs typeface="Times New Roman"/>
                        </a:rPr>
                        <a:t>F  Type essay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+mn-lt"/>
                          <a:ea typeface="Times New Roman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+mn-lt"/>
                          <a:ea typeface="Times New Roman"/>
                          <a:cs typeface="Times New Roman"/>
                        </a:rPr>
                        <a:t>G  Review essay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+mn-lt"/>
                          <a:ea typeface="Times New Roman"/>
                          <a:cs typeface="Times New Roman"/>
                        </a:rPr>
                        <a:t>F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+mn-lt"/>
                          <a:ea typeface="Times New Roman"/>
                          <a:cs typeface="Times New Roman"/>
                        </a:rPr>
                        <a:t>H  Hand in assignment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+mn-lt"/>
                          <a:ea typeface="Times New Roman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600" b="1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+mn-lt"/>
                          <a:ea typeface="Times New Roman"/>
                          <a:cs typeface="Times New Roman"/>
                        </a:rPr>
                        <a:t>Total Time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47107" name="Line 3"/>
          <p:cNvSpPr>
            <a:spLocks noChangeShapeType="1"/>
          </p:cNvSpPr>
          <p:nvPr/>
        </p:nvSpPr>
        <p:spPr bwMode="auto">
          <a:xfrm flipV="1">
            <a:off x="3197606" y="3643313"/>
            <a:ext cx="517138" cy="411986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7108" name="Text Box 4"/>
          <p:cNvSpPr txBox="1">
            <a:spLocks noChangeArrowheads="1"/>
          </p:cNvSpPr>
          <p:nvPr/>
        </p:nvSpPr>
        <p:spPr bwMode="auto">
          <a:xfrm>
            <a:off x="1643042" y="3140598"/>
            <a:ext cx="640115" cy="54882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A</a:t>
            </a: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7109" name="Text Box 5"/>
          <p:cNvSpPr txBox="1">
            <a:spLocks noChangeArrowheads="1"/>
          </p:cNvSpPr>
          <p:nvPr/>
        </p:nvSpPr>
        <p:spPr bwMode="auto">
          <a:xfrm>
            <a:off x="2557492" y="3780889"/>
            <a:ext cx="640115" cy="54882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C</a:t>
            </a: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7110" name="Text Box 6"/>
          <p:cNvSpPr txBox="1">
            <a:spLocks noChangeArrowheads="1"/>
          </p:cNvSpPr>
          <p:nvPr/>
        </p:nvSpPr>
        <p:spPr bwMode="auto">
          <a:xfrm>
            <a:off x="4294946" y="3140598"/>
            <a:ext cx="640115" cy="54882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E</a:t>
            </a: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 bwMode="auto">
          <a:xfrm>
            <a:off x="3380496" y="3140598"/>
            <a:ext cx="640115" cy="54882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D</a:t>
            </a: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 bwMode="auto">
          <a:xfrm>
            <a:off x="2557492" y="2500306"/>
            <a:ext cx="640115" cy="54882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B</a:t>
            </a: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7113" name="Text Box 9"/>
          <p:cNvSpPr txBox="1">
            <a:spLocks noChangeArrowheads="1"/>
          </p:cNvSpPr>
          <p:nvPr/>
        </p:nvSpPr>
        <p:spPr bwMode="auto">
          <a:xfrm>
            <a:off x="5357818" y="3143248"/>
            <a:ext cx="640115" cy="54882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F</a:t>
            </a: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7114" name="Text Box 10"/>
          <p:cNvSpPr txBox="1">
            <a:spLocks noChangeArrowheads="1"/>
          </p:cNvSpPr>
          <p:nvPr/>
        </p:nvSpPr>
        <p:spPr bwMode="auto">
          <a:xfrm>
            <a:off x="6429388" y="3143248"/>
            <a:ext cx="640115" cy="54882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G</a:t>
            </a: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7115" name="Text Box 11"/>
          <p:cNvSpPr txBox="1">
            <a:spLocks noChangeArrowheads="1"/>
          </p:cNvSpPr>
          <p:nvPr/>
        </p:nvSpPr>
        <p:spPr bwMode="auto">
          <a:xfrm>
            <a:off x="7500958" y="3143248"/>
            <a:ext cx="640115" cy="54882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H</a:t>
            </a:r>
            <a:endParaRPr kumimoji="0" 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7116" name="Line 12"/>
          <p:cNvSpPr>
            <a:spLocks noChangeShapeType="1"/>
          </p:cNvSpPr>
          <p:nvPr/>
        </p:nvSpPr>
        <p:spPr bwMode="auto">
          <a:xfrm flipV="1">
            <a:off x="2283157" y="2866187"/>
            <a:ext cx="274335" cy="548821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7117" name="Line 13"/>
          <p:cNvSpPr>
            <a:spLocks noChangeShapeType="1"/>
          </p:cNvSpPr>
          <p:nvPr/>
        </p:nvSpPr>
        <p:spPr bwMode="auto">
          <a:xfrm flipH="1">
            <a:off x="2928926" y="3071810"/>
            <a:ext cx="0" cy="71438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7118" name="Line 14"/>
          <p:cNvSpPr>
            <a:spLocks noChangeShapeType="1"/>
          </p:cNvSpPr>
          <p:nvPr/>
        </p:nvSpPr>
        <p:spPr bwMode="auto">
          <a:xfrm>
            <a:off x="4000496" y="3429000"/>
            <a:ext cx="27433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7119" name="Line 15"/>
          <p:cNvSpPr>
            <a:spLocks noChangeShapeType="1"/>
          </p:cNvSpPr>
          <p:nvPr/>
        </p:nvSpPr>
        <p:spPr bwMode="auto">
          <a:xfrm flipV="1">
            <a:off x="4929190" y="3429000"/>
            <a:ext cx="428628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7120" name="Line 16"/>
          <p:cNvSpPr>
            <a:spLocks noChangeShapeType="1"/>
          </p:cNvSpPr>
          <p:nvPr/>
        </p:nvSpPr>
        <p:spPr bwMode="auto">
          <a:xfrm flipV="1">
            <a:off x="7072330" y="3428999"/>
            <a:ext cx="428628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7121" name="Line 17"/>
          <p:cNvSpPr>
            <a:spLocks noChangeShapeType="1"/>
          </p:cNvSpPr>
          <p:nvPr/>
        </p:nvSpPr>
        <p:spPr bwMode="auto">
          <a:xfrm flipH="1" flipV="1">
            <a:off x="6000760" y="3428999"/>
            <a:ext cx="428628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r>
              <a:rPr lang="en-GB" dirty="0"/>
              <a:t>Steps:</a:t>
            </a:r>
          </a:p>
          <a:p>
            <a:pPr lvl="1"/>
            <a:r>
              <a:rPr lang="en-GB" dirty="0"/>
              <a:t>Identify activities</a:t>
            </a:r>
          </a:p>
          <a:p>
            <a:pPr lvl="1"/>
            <a:r>
              <a:rPr lang="en-GB" dirty="0"/>
              <a:t>Draw the network diagram (logical diagram)</a:t>
            </a:r>
          </a:p>
          <a:p>
            <a:pPr lvl="1"/>
            <a:r>
              <a:rPr lang="en-GB" dirty="0"/>
              <a:t>Estimate the duration of activities</a:t>
            </a:r>
          </a:p>
          <a:p>
            <a:pPr lvl="1"/>
            <a:r>
              <a:rPr lang="en-GB" dirty="0"/>
              <a:t>Calculate the critical path </a:t>
            </a:r>
          </a:p>
          <a:p>
            <a:pPr lvl="1"/>
            <a:r>
              <a:rPr lang="en-GB" dirty="0"/>
              <a:t>Monitor and update the diagram regularly and as necessary</a:t>
            </a:r>
          </a:p>
          <a:p>
            <a:pPr lvl="1">
              <a:buNone/>
            </a:pP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r>
              <a:rPr lang="en-GB" dirty="0"/>
              <a:t>Steps:</a:t>
            </a:r>
          </a:p>
          <a:p>
            <a:pPr lvl="1"/>
            <a:r>
              <a:rPr lang="en-GB" dirty="0"/>
              <a:t>Assess the duration of each activity</a:t>
            </a:r>
          </a:p>
          <a:p>
            <a:pPr lvl="2"/>
            <a:r>
              <a:rPr lang="en-GB" dirty="0" err="1"/>
              <a:t>Guesstimation</a:t>
            </a:r>
            <a:endParaRPr lang="en-GB" dirty="0"/>
          </a:p>
          <a:p>
            <a:pPr lvl="2"/>
            <a:r>
              <a:rPr lang="en-GB" dirty="0"/>
              <a:t>Previous experience</a:t>
            </a:r>
          </a:p>
          <a:p>
            <a:pPr lvl="2"/>
            <a:r>
              <a:rPr lang="en-GB" dirty="0"/>
              <a:t>Time and motion study</a:t>
            </a:r>
          </a:p>
          <a:p>
            <a:pPr lvl="2"/>
            <a:r>
              <a:rPr lang="en-GB" dirty="0"/>
              <a:t>Synthetic data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r>
              <a:rPr lang="en-GB" dirty="0"/>
              <a:t>Steps:</a:t>
            </a:r>
          </a:p>
          <a:p>
            <a:pPr lvl="1"/>
            <a:r>
              <a:rPr lang="en-GB" dirty="0"/>
              <a:t>Calculate the critical path</a:t>
            </a:r>
          </a:p>
          <a:p>
            <a:pPr lvl="2"/>
            <a:r>
              <a:rPr lang="en-GB" dirty="0"/>
              <a:t>For each activity assess:</a:t>
            </a:r>
          </a:p>
          <a:p>
            <a:pPr lvl="3"/>
            <a:r>
              <a:rPr lang="en-GB" dirty="0"/>
              <a:t>The Earliest Start Time (EST)</a:t>
            </a:r>
          </a:p>
          <a:p>
            <a:pPr lvl="3"/>
            <a:r>
              <a:rPr lang="en-GB" dirty="0"/>
              <a:t>The Earliest Finish Time (EFT)</a:t>
            </a:r>
          </a:p>
          <a:p>
            <a:pPr lvl="3"/>
            <a:r>
              <a:rPr lang="en-GB" dirty="0"/>
              <a:t>The Latest Start Time (LST)</a:t>
            </a:r>
          </a:p>
          <a:p>
            <a:pPr lvl="3"/>
            <a:r>
              <a:rPr lang="en-GB" dirty="0"/>
              <a:t>The Latest Finish Time (LFT)</a:t>
            </a:r>
          </a:p>
          <a:p>
            <a:pPr lvl="2">
              <a:buNone/>
            </a:pP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r>
              <a:rPr lang="en-GB" dirty="0"/>
              <a:t>Steps:</a:t>
            </a:r>
          </a:p>
          <a:p>
            <a:pPr lvl="1"/>
            <a:r>
              <a:rPr lang="en-GB" dirty="0"/>
              <a:t>Calculate the critical path</a:t>
            </a:r>
          </a:p>
          <a:p>
            <a:pPr lvl="2"/>
            <a:r>
              <a:rPr lang="en-GB" dirty="0"/>
              <a:t>The Earliest Start Time (EST)</a:t>
            </a:r>
          </a:p>
          <a:p>
            <a:pPr lvl="3"/>
            <a:r>
              <a:rPr lang="en-GB" dirty="0"/>
              <a:t>The time immediately after which any precedent activities are complete</a:t>
            </a:r>
          </a:p>
          <a:p>
            <a:pPr lvl="2"/>
            <a:r>
              <a:rPr lang="en-GB" dirty="0"/>
              <a:t>The Earliest Finish Time (EFT)</a:t>
            </a:r>
          </a:p>
          <a:p>
            <a:pPr lvl="3">
              <a:buNone/>
            </a:pPr>
            <a:r>
              <a:rPr lang="en-GB" dirty="0"/>
              <a:t>EST + Duration = EFT</a:t>
            </a:r>
          </a:p>
          <a:p>
            <a:pPr lvl="2">
              <a:buNone/>
            </a:pP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r>
              <a:rPr lang="en-GB" dirty="0"/>
              <a:t>Steps:</a:t>
            </a:r>
          </a:p>
          <a:p>
            <a:pPr lvl="1"/>
            <a:r>
              <a:rPr lang="en-GB" dirty="0"/>
              <a:t>Calculate the critical path</a:t>
            </a:r>
          </a:p>
          <a:p>
            <a:pPr lvl="2"/>
            <a:r>
              <a:rPr lang="en-GB" dirty="0"/>
              <a:t>Latest Finish Time (LFT)</a:t>
            </a:r>
          </a:p>
          <a:p>
            <a:pPr lvl="3"/>
            <a:r>
              <a:rPr lang="en-GB" dirty="0"/>
              <a:t>Either:</a:t>
            </a:r>
          </a:p>
          <a:p>
            <a:pPr lvl="4"/>
            <a:r>
              <a:rPr lang="en-GB" dirty="0"/>
              <a:t>The finish time for the project</a:t>
            </a:r>
          </a:p>
          <a:p>
            <a:pPr lvl="3"/>
            <a:r>
              <a:rPr lang="en-GB" dirty="0"/>
              <a:t>Or:</a:t>
            </a:r>
          </a:p>
          <a:p>
            <a:pPr lvl="4"/>
            <a:r>
              <a:rPr lang="en-GB" dirty="0"/>
              <a:t>The time immediately before the LST of a subsequent activity</a:t>
            </a:r>
          </a:p>
          <a:p>
            <a:pPr lvl="2"/>
            <a:r>
              <a:rPr lang="en-GB" dirty="0"/>
              <a:t>Latest Start Time (LST)</a:t>
            </a:r>
          </a:p>
          <a:p>
            <a:pPr lvl="3">
              <a:buNone/>
            </a:pPr>
            <a:r>
              <a:rPr lang="en-GB" dirty="0"/>
              <a:t>LST = LFT - Duration </a:t>
            </a:r>
          </a:p>
          <a:p>
            <a:pPr lvl="2">
              <a:buNone/>
            </a:pP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r>
              <a:rPr lang="en-GB" dirty="0"/>
              <a:t>In critical path analysis where there are parallel activities there is always more than one option for the sequence of events that will reach the end of the project.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Each path will have a different total duration based on the sum of the activities that make it up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r>
              <a:rPr lang="en-GB" dirty="0"/>
              <a:t>The path with the longest duration is called the </a:t>
            </a:r>
            <a:r>
              <a:rPr lang="en-GB" b="1" i="1" u="sng" dirty="0"/>
              <a:t>critical path</a:t>
            </a:r>
            <a:r>
              <a:rPr lang="en-GB" b="1" dirty="0"/>
              <a:t> </a:t>
            </a:r>
            <a:r>
              <a:rPr lang="en-GB" dirty="0"/>
              <a:t>since any delay to this path will delay the whole project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r>
              <a:rPr lang="en-GB" dirty="0"/>
              <a:t>Any other path will have a certain amount of slack called </a:t>
            </a:r>
            <a:r>
              <a:rPr lang="en-GB" b="1" dirty="0"/>
              <a:t>float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8605"/>
            <a:ext cx="8229600" cy="1071570"/>
          </a:xfrm>
        </p:spPr>
        <p:txBody>
          <a:bodyPr/>
          <a:lstStyle/>
          <a:p>
            <a:r>
              <a:rPr lang="en-GB" dirty="0"/>
              <a:t>Float is the additional time available for an activity in excess of the duration</a:t>
            </a:r>
          </a:p>
          <a:p>
            <a:pPr>
              <a:buNone/>
            </a:pPr>
            <a:endParaRPr lang="en-GB" dirty="0"/>
          </a:p>
          <a:p>
            <a:pPr lvl="2">
              <a:buNone/>
            </a:pP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357290" y="2000240"/>
            <a:ext cx="6357982" cy="4143404"/>
            <a:chOff x="2191" y="1958"/>
            <a:chExt cx="4881" cy="2810"/>
          </a:xfrm>
        </p:grpSpPr>
        <p:sp>
          <p:nvSpPr>
            <p:cNvPr id="5" name="Text Box 3"/>
            <p:cNvSpPr txBox="1">
              <a:spLocks noChangeArrowheads="1"/>
            </p:cNvSpPr>
            <p:nvPr/>
          </p:nvSpPr>
          <p:spPr bwMode="auto">
            <a:xfrm>
              <a:off x="2191" y="3042"/>
              <a:ext cx="4881" cy="642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n-GB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32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ACTIVITY</a:t>
              </a:r>
              <a:endParaRPr kumimoji="0" 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" name="Text Box 4"/>
            <p:cNvSpPr txBox="1">
              <a:spLocks noChangeArrowheads="1"/>
            </p:cNvSpPr>
            <p:nvPr/>
          </p:nvSpPr>
          <p:spPr bwMode="auto">
            <a:xfrm>
              <a:off x="2191" y="3684"/>
              <a:ext cx="1627" cy="108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32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Latest 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32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Start Time</a:t>
              </a:r>
              <a:endParaRPr kumimoji="0" 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" name="Text Box 5"/>
            <p:cNvSpPr txBox="1">
              <a:spLocks noChangeArrowheads="1"/>
            </p:cNvSpPr>
            <p:nvPr/>
          </p:nvSpPr>
          <p:spPr bwMode="auto">
            <a:xfrm>
              <a:off x="3818" y="3684"/>
              <a:ext cx="1627" cy="108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24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Float = 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lang="en-GB" sz="2400" dirty="0">
                  <a:latin typeface="Calibri" pitchFamily="34" charset="0"/>
                  <a:cs typeface="Arial" pitchFamily="34" charset="0"/>
                </a:rPr>
                <a:t>(LFT-EFT)  or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24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(LST-EST)</a:t>
              </a:r>
              <a:endParaRPr kumimoji="0" 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" name="Text Box 6"/>
            <p:cNvSpPr txBox="1">
              <a:spLocks noChangeArrowheads="1"/>
            </p:cNvSpPr>
            <p:nvPr/>
          </p:nvSpPr>
          <p:spPr bwMode="auto">
            <a:xfrm>
              <a:off x="5445" y="3684"/>
              <a:ext cx="1627" cy="108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32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Latest 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32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Finish Time</a:t>
              </a:r>
              <a:endParaRPr kumimoji="0" 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" name="Text Box 7"/>
            <p:cNvSpPr txBox="1">
              <a:spLocks noChangeArrowheads="1"/>
            </p:cNvSpPr>
            <p:nvPr/>
          </p:nvSpPr>
          <p:spPr bwMode="auto">
            <a:xfrm>
              <a:off x="2191" y="1958"/>
              <a:ext cx="1627" cy="108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32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Earliest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32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Start Time</a:t>
              </a:r>
              <a:endParaRPr kumimoji="0" 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" name="Text Box 8"/>
            <p:cNvSpPr txBox="1">
              <a:spLocks noChangeArrowheads="1"/>
            </p:cNvSpPr>
            <p:nvPr/>
          </p:nvSpPr>
          <p:spPr bwMode="auto">
            <a:xfrm>
              <a:off x="3818" y="1958"/>
              <a:ext cx="1627" cy="108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32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Duration</a:t>
              </a:r>
              <a:endParaRPr kumimoji="0" 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" name="Text Box 9"/>
            <p:cNvSpPr txBox="1">
              <a:spLocks noChangeArrowheads="1"/>
            </p:cNvSpPr>
            <p:nvPr/>
          </p:nvSpPr>
          <p:spPr bwMode="auto">
            <a:xfrm>
              <a:off x="5445" y="1958"/>
              <a:ext cx="1627" cy="108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32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Earliest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32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Finish Time</a:t>
              </a:r>
              <a:endParaRPr kumimoji="0" 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Calculating Float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dirty="0"/>
              <a:t>The procedure is simple: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r>
              <a:rPr lang="en-GB" dirty="0"/>
              <a:t>1.	Calculate the earliest start and earliest finish for each event by working from left to right.   This is known as the forward pass.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r>
              <a:rPr lang="en-GB" dirty="0"/>
              <a:t>2.	Calculate the latest finish times AND latest start times for each event by working from right to left, the backward pass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r>
              <a:rPr lang="en-GB" dirty="0"/>
              <a:t>3.	Take the EST from the LST to give the float available for the event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graphicFrame>
        <p:nvGraphicFramePr>
          <p:cNvPr id="1042" name="Object 18"/>
          <p:cNvGraphicFramePr>
            <a:graphicFrameLocks noChangeAspect="1"/>
          </p:cNvGraphicFramePr>
          <p:nvPr/>
        </p:nvGraphicFramePr>
        <p:xfrm>
          <a:off x="685800" y="2476500"/>
          <a:ext cx="7772400" cy="3124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0" name="Document" r:id="rId3" imgW="5632920" imgH="2263680" progId="Word.Document.8">
                  <p:embed/>
                </p:oleObj>
              </mc:Choice>
              <mc:Fallback>
                <p:oleObj name="Document" r:id="rId3" imgW="5632920" imgH="2263680" progId="Word.Document.8">
                  <p:embed/>
                  <p:pic>
                    <p:nvPicPr>
                      <p:cNvPr id="0" name="Picture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" y="2476500"/>
                        <a:ext cx="7772400" cy="3124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42906" y="1928796"/>
          <a:ext cx="7786746" cy="3429036"/>
        </p:xfrm>
        <a:graphic>
          <a:graphicData uri="http://schemas.openxmlformats.org/drawingml/2006/table">
            <a:tbl>
              <a:tblPr/>
              <a:tblGrid>
                <a:gridCol w="2883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6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7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8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9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20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21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22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23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24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25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26"/>
                    </a:ext>
                  </a:extLst>
                </a:gridCol>
              </a:tblGrid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D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F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32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13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247675"/>
              </p:ext>
            </p:extLst>
          </p:nvPr>
        </p:nvGraphicFramePr>
        <p:xfrm>
          <a:off x="642906" y="1928796"/>
          <a:ext cx="7786746" cy="3429036"/>
        </p:xfrm>
        <a:graphic>
          <a:graphicData uri="http://schemas.openxmlformats.org/drawingml/2006/table">
            <a:tbl>
              <a:tblPr/>
              <a:tblGrid>
                <a:gridCol w="2883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6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7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8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19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20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21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22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23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24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25"/>
                    </a:ext>
                  </a:extLst>
                </a:gridCol>
                <a:gridCol w="288398">
                  <a:extLst>
                    <a:ext uri="{9D8B030D-6E8A-4147-A177-3AD203B41FA5}">
                      <a16:colId xmlns:a16="http://schemas.microsoft.com/office/drawing/2014/main" val="20026"/>
                    </a:ext>
                  </a:extLst>
                </a:gridCol>
              </a:tblGrid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16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D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F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11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17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18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20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20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24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25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27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28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32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20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24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25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27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28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32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13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19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85753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13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19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cxnSp>
        <p:nvCxnSpPr>
          <p:cNvPr id="6" name="Straight Connector 5"/>
          <p:cNvCxnSpPr/>
          <p:nvPr/>
        </p:nvCxnSpPr>
        <p:spPr>
          <a:xfrm rot="16200000" flipH="1">
            <a:off x="1500166" y="3786190"/>
            <a:ext cx="714380" cy="71438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3857620" y="3786190"/>
            <a:ext cx="1428760" cy="114300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6143636" y="3786190"/>
            <a:ext cx="285752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7286644" y="3786190"/>
            <a:ext cx="285752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2643174" y="4929198"/>
            <a:ext cx="285752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rot="5400000" flipH="1" flipV="1">
            <a:off x="1500166" y="3071810"/>
            <a:ext cx="714380" cy="71438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2643174" y="2643182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3786182" y="2643182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rot="16200000" flipH="1">
            <a:off x="4964909" y="2678901"/>
            <a:ext cx="714380" cy="64294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critical activities form a </a:t>
            </a:r>
            <a:r>
              <a:rPr lang="en-GB" b="1" dirty="0"/>
              <a:t>critical path</a:t>
            </a:r>
          </a:p>
          <a:p>
            <a:r>
              <a:rPr lang="en-GB" dirty="0"/>
              <a:t>The critical path is the </a:t>
            </a:r>
            <a:r>
              <a:rPr lang="en-GB" b="1" dirty="0"/>
              <a:t>longest</a:t>
            </a:r>
            <a:r>
              <a:rPr lang="en-GB" dirty="0"/>
              <a:t> path through the network. (A-C-E-G-H-I)</a:t>
            </a:r>
          </a:p>
          <a:p>
            <a:r>
              <a:rPr lang="en-GB" dirty="0"/>
              <a:t>There can be more than one critical path</a:t>
            </a:r>
          </a:p>
          <a:p>
            <a:r>
              <a:rPr lang="en-GB" dirty="0"/>
              <a:t>Any delay to a critical activity will automatically delay the project</a:t>
            </a:r>
          </a:p>
          <a:p>
            <a:r>
              <a:rPr lang="en-GB" dirty="0"/>
              <a:t>If you delay a </a:t>
            </a:r>
            <a:r>
              <a:rPr lang="en-GB" b="1" dirty="0"/>
              <a:t>non-critical</a:t>
            </a:r>
            <a:r>
              <a:rPr lang="en-GB" dirty="0"/>
              <a:t> activity by </a:t>
            </a:r>
            <a:r>
              <a:rPr lang="en-GB" b="1" dirty="0"/>
              <a:t>more</a:t>
            </a:r>
            <a:r>
              <a:rPr lang="en-GB" dirty="0"/>
              <a:t> than its float the project will again be delayed.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D9CA8-206D-4146-850B-8F859BDA73AD}" type="slidenum">
              <a:rPr lang="en-GB"/>
              <a:pPr/>
              <a:t>41</a:t>
            </a:fld>
            <a:endParaRPr lang="en-GB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Example 2</a:t>
            </a:r>
          </a:p>
        </p:txBody>
      </p:sp>
      <p:graphicFrame>
        <p:nvGraphicFramePr>
          <p:cNvPr id="17411" name="Object 3"/>
          <p:cNvGraphicFramePr>
            <a:graphicFrameLocks noGrp="1" noChangeAspect="1"/>
          </p:cNvGraphicFramePr>
          <p:nvPr>
            <p:ph type="body" idx="1"/>
          </p:nvPr>
        </p:nvGraphicFramePr>
        <p:xfrm>
          <a:off x="214282" y="2071678"/>
          <a:ext cx="8717130" cy="20002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34" name="Document" r:id="rId3" imgW="5486400" imgH="1258920" progId="Word.Document.8">
                  <p:embed/>
                </p:oleObj>
              </mc:Choice>
              <mc:Fallback>
                <p:oleObj name="Document" r:id="rId3" imgW="5486400" imgH="1258920" progId="Word.Documen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4282" y="2071678"/>
                        <a:ext cx="8717130" cy="200026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C7F1-A9B8-47AC-983F-F0B823951064}" type="slidenum">
              <a:rPr lang="en-GB"/>
              <a:pPr/>
              <a:t>42</a:t>
            </a:fld>
            <a:endParaRPr lang="en-GB"/>
          </a:p>
        </p:txBody>
      </p:sp>
      <p:graphicFrame>
        <p:nvGraphicFramePr>
          <p:cNvPr id="1843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7027539"/>
              </p:ext>
            </p:extLst>
          </p:nvPr>
        </p:nvGraphicFramePr>
        <p:xfrm>
          <a:off x="395288" y="1427163"/>
          <a:ext cx="8537575" cy="4076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258" name="Document" r:id="rId3" imgW="5751209" imgH="2746404" progId="Word.Document.8">
                  <p:embed/>
                </p:oleObj>
              </mc:Choice>
              <mc:Fallback>
                <p:oleObj name="Document" r:id="rId3" imgW="5751209" imgH="2746404" progId="Word.Documen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1427163"/>
                        <a:ext cx="8537575" cy="4076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48D2E-CAE3-45B0-887C-77FED0B57EC1}" type="slidenum">
              <a:rPr lang="en-GB"/>
              <a:pPr/>
              <a:t>43</a:t>
            </a:fld>
            <a:endParaRPr lang="en-GB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838200"/>
            <a:ext cx="7772400" cy="4114800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90000"/>
              </a:lnSpc>
              <a:buNone/>
            </a:pPr>
            <a:r>
              <a:rPr lang="en-GB" sz="2000" dirty="0">
                <a:cs typeface="Times New Roman" pitchFamily="18" charset="0"/>
              </a:rPr>
              <a:t>a)	Draw a network to represent the project</a:t>
            </a:r>
            <a:endParaRPr lang="en-US" sz="2000" dirty="0">
              <a:latin typeface="Courier" charset="0"/>
              <a:cs typeface="Times New Roman" pitchFamily="18" charset="0"/>
            </a:endParaRPr>
          </a:p>
          <a:p>
            <a:pPr algn="just">
              <a:lnSpc>
                <a:spcPct val="90000"/>
              </a:lnSpc>
              <a:buNone/>
            </a:pPr>
            <a:r>
              <a:rPr lang="en-GB" sz="2000" dirty="0">
                <a:cs typeface="Times New Roman" pitchFamily="18" charset="0"/>
              </a:rPr>
              <a:t>b)	For each activity, calculate the earliest and latest start and finish times and the total float.</a:t>
            </a:r>
            <a:endParaRPr lang="en-US" sz="2000" dirty="0">
              <a:latin typeface="Courier" charset="0"/>
              <a:cs typeface="Times New Roman" pitchFamily="18" charset="0"/>
            </a:endParaRPr>
          </a:p>
          <a:p>
            <a:pPr algn="just">
              <a:lnSpc>
                <a:spcPct val="90000"/>
              </a:lnSpc>
              <a:buNone/>
            </a:pPr>
            <a:r>
              <a:rPr lang="en-GB" sz="2000" dirty="0">
                <a:cs typeface="Times New Roman" pitchFamily="18" charset="0"/>
              </a:rPr>
              <a:t>c)	What is the critical path?</a:t>
            </a:r>
            <a:endParaRPr lang="en-US" sz="2000" dirty="0">
              <a:latin typeface="Courier" charset="0"/>
              <a:cs typeface="Times New Roman" pitchFamily="18" charset="0"/>
            </a:endParaRPr>
          </a:p>
          <a:p>
            <a:pPr algn="just">
              <a:lnSpc>
                <a:spcPct val="90000"/>
              </a:lnSpc>
              <a:buNone/>
            </a:pPr>
            <a:r>
              <a:rPr lang="en-GB" sz="2000" dirty="0">
                <a:cs typeface="Times New Roman" pitchFamily="18" charset="0"/>
              </a:rPr>
              <a:t>d)	Ignoring for the moment any possible staff shortages, how long will it take to complete the survey?</a:t>
            </a:r>
            <a:endParaRPr lang="en-US" sz="2000" dirty="0">
              <a:latin typeface="Courier" charset="0"/>
              <a:cs typeface="Times New Roman" pitchFamily="18" charset="0"/>
            </a:endParaRPr>
          </a:p>
          <a:p>
            <a:pPr algn="just">
              <a:lnSpc>
                <a:spcPct val="90000"/>
              </a:lnSpc>
              <a:buNone/>
            </a:pPr>
            <a:r>
              <a:rPr lang="en-GB" sz="2000" dirty="0">
                <a:cs typeface="Times New Roman" pitchFamily="18" charset="0"/>
              </a:rPr>
              <a:t>e)	Draw a Gantt chart to represent the project.</a:t>
            </a:r>
          </a:p>
          <a:p>
            <a:pPr algn="just">
              <a:lnSpc>
                <a:spcPct val="90000"/>
              </a:lnSpc>
              <a:buNone/>
            </a:pPr>
            <a:r>
              <a:rPr lang="en-GB" sz="2000" dirty="0">
                <a:cs typeface="Times New Roman" pitchFamily="18" charset="0"/>
              </a:rPr>
              <a:t>f)	Calculate the number of permanent staff (i.e. excluding interviewers) who will be required for each week of the project, assuming that each activity starts as early as possible.</a:t>
            </a:r>
            <a:endParaRPr lang="en-US" sz="2000" dirty="0">
              <a:latin typeface="Courier" charset="0"/>
              <a:cs typeface="Times New Roman" pitchFamily="18" charset="0"/>
            </a:endParaRPr>
          </a:p>
          <a:p>
            <a:pPr algn="just">
              <a:lnSpc>
                <a:spcPct val="90000"/>
              </a:lnSpc>
              <a:buNone/>
            </a:pPr>
            <a:r>
              <a:rPr lang="en-GB" sz="2000" dirty="0">
                <a:cs typeface="Times New Roman" pitchFamily="18" charset="0"/>
              </a:rPr>
              <a:t>g)	Given the number of staff required, can the project be completed in the time calculated in (d)</a:t>
            </a:r>
            <a:endParaRPr lang="en-US" sz="2000" dirty="0">
              <a:latin typeface="Courier" charset="0"/>
              <a:cs typeface="Times New Roman" pitchFamily="18" charset="0"/>
            </a:endParaRPr>
          </a:p>
          <a:p>
            <a:pPr algn="just">
              <a:lnSpc>
                <a:spcPct val="90000"/>
              </a:lnSpc>
              <a:buNone/>
            </a:pPr>
            <a:r>
              <a:rPr lang="en-GB" sz="2000" dirty="0">
                <a:cs typeface="Times New Roman" pitchFamily="18" charset="0"/>
              </a:rPr>
              <a:t>h)	If one member of staff is ill from weeks 7 to 13, would the completion of the survey be delayed?</a:t>
            </a:r>
            <a:r>
              <a:rPr lang="en-GB" sz="2800" dirty="0">
                <a:cs typeface="Times New Roman" pitchFamily="18" charset="0"/>
              </a:rPr>
              <a:t> </a:t>
            </a:r>
            <a:endParaRPr lang="en-US" sz="2800" dirty="0">
              <a:latin typeface="Courier" charset="0"/>
              <a:cs typeface="Times New Roman" pitchFamily="18" charset="0"/>
            </a:endParaRPr>
          </a:p>
          <a:p>
            <a:pPr algn="just">
              <a:lnSpc>
                <a:spcPct val="90000"/>
              </a:lnSpc>
            </a:pPr>
            <a:endParaRPr lang="en-US" sz="2800" dirty="0">
              <a:latin typeface="Courier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en-GB" sz="2800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000112" y="1714480"/>
          <a:ext cx="7643843" cy="4840131"/>
        </p:xfrm>
        <a:graphic>
          <a:graphicData uri="http://schemas.openxmlformats.org/drawingml/2006/table">
            <a:tbl>
              <a:tblPr/>
              <a:tblGrid>
                <a:gridCol w="3323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6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7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8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9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20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21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22"/>
                    </a:ext>
                  </a:extLst>
                </a:gridCol>
              </a:tblGrid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B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07171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F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D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</a:tbl>
          </a:graphicData>
        </a:graphic>
      </p:graphicFrame>
      <p:cxnSp>
        <p:nvCxnSpPr>
          <p:cNvPr id="5" name="Straight Arrow Connector 4"/>
          <p:cNvCxnSpPr/>
          <p:nvPr/>
        </p:nvCxnSpPr>
        <p:spPr>
          <a:xfrm rot="5400000" flipH="1" flipV="1">
            <a:off x="1299719" y="2272125"/>
            <a:ext cx="1543902" cy="1143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V="1">
            <a:off x="1571604" y="3286124"/>
            <a:ext cx="714380" cy="3255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1500166" y="4429132"/>
            <a:ext cx="785818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rot="16200000" flipH="1">
            <a:off x="1142976" y="4786322"/>
            <a:ext cx="1571636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2857488" y="4071942"/>
            <a:ext cx="785818" cy="2746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3643306" y="2214554"/>
            <a:ext cx="1857388" cy="14287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2786050" y="3643314"/>
            <a:ext cx="857256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4643438" y="4429132"/>
            <a:ext cx="2214578" cy="15761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3457705" y="7111130"/>
            <a:ext cx="391439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3286116" y="6000768"/>
            <a:ext cx="40448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4714876" y="4000504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6072198" y="4071942"/>
            <a:ext cx="26161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>
            <a:off x="7358082" y="4000504"/>
            <a:ext cx="26161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000112" y="1714480"/>
          <a:ext cx="7643843" cy="4840131"/>
        </p:xfrm>
        <a:graphic>
          <a:graphicData uri="http://schemas.openxmlformats.org/drawingml/2006/table">
            <a:tbl>
              <a:tblPr/>
              <a:tblGrid>
                <a:gridCol w="3323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6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7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8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9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20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21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22"/>
                    </a:ext>
                  </a:extLst>
                </a:gridCol>
              </a:tblGrid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B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07171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F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0 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0 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0 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D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</a:tbl>
          </a:graphicData>
        </a:graphic>
      </p:graphicFrame>
      <p:cxnSp>
        <p:nvCxnSpPr>
          <p:cNvPr id="5" name="Straight Arrow Connector 4"/>
          <p:cNvCxnSpPr/>
          <p:nvPr/>
        </p:nvCxnSpPr>
        <p:spPr>
          <a:xfrm rot="5400000" flipH="1" flipV="1">
            <a:off x="1299719" y="2272125"/>
            <a:ext cx="1543902" cy="1143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V="1">
            <a:off x="1571604" y="3286124"/>
            <a:ext cx="714380" cy="3255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1500166" y="4429132"/>
            <a:ext cx="785818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rot="16200000" flipH="1">
            <a:off x="1142976" y="4786322"/>
            <a:ext cx="1571636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2857488" y="4071942"/>
            <a:ext cx="785818" cy="2746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3643306" y="2214554"/>
            <a:ext cx="1857388" cy="14287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2786050" y="3643314"/>
            <a:ext cx="857256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4643438" y="4429132"/>
            <a:ext cx="2214578" cy="15761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3457705" y="7111130"/>
            <a:ext cx="391439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3286116" y="6000768"/>
            <a:ext cx="40448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4714876" y="4000504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6072198" y="4071942"/>
            <a:ext cx="26161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>
            <a:off x="7358082" y="4000504"/>
            <a:ext cx="26161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(c) The critical path is A-C-F-H-I-J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(d) Project will take 19 weeks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(e) To draw a Gantt chart we use rectangles to represent the activities.  Floats are represented by dotted rectangles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Each activity starts at its earliest start time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Keep the critical activities together in one line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Add the resources required for each activity in the rectangles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785780" y="1714480"/>
          <a:ext cx="7643880" cy="4000544"/>
        </p:xfrm>
        <a:graphic>
          <a:graphicData uri="http://schemas.openxmlformats.org/drawingml/2006/table">
            <a:tbl>
              <a:tblPr/>
              <a:tblGrid>
                <a:gridCol w="3821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6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7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8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9"/>
                    </a:ext>
                  </a:extLst>
                </a:gridCol>
              </a:tblGrid>
              <a:tr h="25003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10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11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12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13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15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16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17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18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19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0034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0034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0034">
                <a:tc gridSpan="6"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latin typeface="Arial"/>
                        </a:rPr>
                        <a:t>A (5)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0034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latin typeface="Arial"/>
                        </a:rPr>
                        <a:t>C (3)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50034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latin typeface="Arial"/>
                        </a:rPr>
                        <a:t>F(1)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50034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latin typeface="Arial"/>
                        </a:rPr>
                        <a:t>H (4)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50034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latin typeface="Arial"/>
                        </a:rPr>
                        <a:t>I (5)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50034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latin typeface="Arial"/>
                        </a:rPr>
                        <a:t>J  (5)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50034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latin typeface="Arial"/>
                        </a:rPr>
                        <a:t>B (1)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50034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50034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latin typeface="Arial"/>
                        </a:rPr>
                        <a:t>D (1)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50034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50034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latin typeface="Arial"/>
                        </a:rPr>
                        <a:t>E (2)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50034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50034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latin typeface="Arial"/>
                        </a:rPr>
                        <a:t>G(2)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FBFB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 – resource bill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857220" y="1857364"/>
          <a:ext cx="7643880" cy="3071832"/>
        </p:xfrm>
        <a:graphic>
          <a:graphicData uri="http://schemas.openxmlformats.org/drawingml/2006/table">
            <a:tbl>
              <a:tblPr/>
              <a:tblGrid>
                <a:gridCol w="3821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6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7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8"/>
                    </a:ext>
                  </a:extLst>
                </a:gridCol>
                <a:gridCol w="382194">
                  <a:extLst>
                    <a:ext uri="{9D8B030D-6E8A-4147-A177-3AD203B41FA5}">
                      <a16:colId xmlns:a16="http://schemas.microsoft.com/office/drawing/2014/main" val="20019"/>
                    </a:ext>
                  </a:extLst>
                </a:gridCol>
              </a:tblGrid>
              <a:tr h="383979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19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3979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D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D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39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39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F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39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39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39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839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 – resource </a:t>
            </a:r>
            <a:r>
              <a:rPr lang="en-GB" dirty="0" err="1"/>
              <a:t>leveling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42900" y="1643052"/>
          <a:ext cx="8001060" cy="4071968"/>
        </p:xfrm>
        <a:graphic>
          <a:graphicData uri="http://schemas.openxmlformats.org/drawingml/2006/table">
            <a:tbl>
              <a:tblPr/>
              <a:tblGrid>
                <a:gridCol w="4000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16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17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18"/>
                    </a:ext>
                  </a:extLst>
                </a:gridCol>
                <a:gridCol w="400053">
                  <a:extLst>
                    <a:ext uri="{9D8B030D-6E8A-4147-A177-3AD203B41FA5}">
                      <a16:colId xmlns:a16="http://schemas.microsoft.com/office/drawing/2014/main" val="20019"/>
                    </a:ext>
                  </a:extLst>
                </a:gridCol>
              </a:tblGrid>
              <a:tr h="508996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19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8996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899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899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899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899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F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899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899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D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 – missing staff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642900" y="1643048"/>
          <a:ext cx="8143950" cy="4071968"/>
        </p:xfrm>
        <a:graphic>
          <a:graphicData uri="http://schemas.openxmlformats.org/drawingml/2006/table">
            <a:tbl>
              <a:tblPr/>
              <a:tblGrid>
                <a:gridCol w="3257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16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17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18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19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20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21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22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23"/>
                    </a:ext>
                  </a:extLst>
                </a:gridCol>
                <a:gridCol w="325758">
                  <a:extLst>
                    <a:ext uri="{9D8B030D-6E8A-4147-A177-3AD203B41FA5}">
                      <a16:colId xmlns:a16="http://schemas.microsoft.com/office/drawing/2014/main" val="20024"/>
                    </a:ext>
                  </a:extLst>
                </a:gridCol>
              </a:tblGrid>
              <a:tr h="508996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19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8996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8996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899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D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D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899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899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F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899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899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Project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Programme Evaluation and Review Technique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Developed at same time as </a:t>
            </a:r>
            <a:r>
              <a:rPr lang="en-GB" dirty="0" err="1"/>
              <a:t>Dupont’s</a:t>
            </a:r>
            <a:r>
              <a:rPr lang="en-GB" dirty="0"/>
              <a:t> CPM by US Navy</a:t>
            </a:r>
          </a:p>
          <a:p>
            <a:r>
              <a:rPr lang="en-GB" dirty="0"/>
              <a:t>Very similar to CPM however:</a:t>
            </a:r>
          </a:p>
          <a:p>
            <a:pPr lvl="1"/>
            <a:r>
              <a:rPr lang="en-GB" dirty="0"/>
              <a:t>CPM assumes all times are fixed</a:t>
            </a:r>
          </a:p>
          <a:p>
            <a:pPr lvl="1"/>
            <a:r>
              <a:rPr lang="en-GB" dirty="0"/>
              <a:t>PERT makes no such assumption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r>
              <a:rPr lang="en-GB" dirty="0"/>
              <a:t>Steps:</a:t>
            </a:r>
          </a:p>
          <a:p>
            <a:pPr lvl="1"/>
            <a:r>
              <a:rPr lang="en-GB" dirty="0"/>
              <a:t>Identify activities and milestones</a:t>
            </a:r>
          </a:p>
          <a:p>
            <a:pPr lvl="1"/>
            <a:r>
              <a:rPr lang="en-GB" dirty="0"/>
              <a:t>Draw the network diagram</a:t>
            </a:r>
          </a:p>
          <a:p>
            <a:pPr lvl="1"/>
            <a:r>
              <a:rPr lang="en-GB" dirty="0"/>
              <a:t>Assess the duration of activities</a:t>
            </a:r>
          </a:p>
          <a:p>
            <a:pPr lvl="1"/>
            <a:r>
              <a:rPr lang="en-GB" dirty="0"/>
              <a:t>Calculate the critical path </a:t>
            </a:r>
          </a:p>
          <a:p>
            <a:pPr lvl="1"/>
            <a:r>
              <a:rPr lang="en-GB" dirty="0"/>
              <a:t>Monitor and update the diagram regularly and as necessary</a:t>
            </a:r>
          </a:p>
          <a:p>
            <a:pPr lvl="1">
              <a:buNone/>
            </a:pP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r>
              <a:rPr lang="en-GB" dirty="0"/>
              <a:t>Steps:</a:t>
            </a:r>
          </a:p>
          <a:p>
            <a:pPr lvl="1"/>
            <a:r>
              <a:rPr lang="en-GB" dirty="0"/>
              <a:t>Assess the duration of each activity</a:t>
            </a:r>
          </a:p>
          <a:p>
            <a:pPr lvl="2"/>
            <a:r>
              <a:rPr lang="en-GB" dirty="0"/>
              <a:t>The Expected time is a factor of:</a:t>
            </a:r>
          </a:p>
          <a:p>
            <a:pPr lvl="2"/>
            <a:endParaRPr lang="en-GB" dirty="0"/>
          </a:p>
          <a:p>
            <a:pPr lvl="2"/>
            <a:r>
              <a:rPr lang="en-GB" dirty="0"/>
              <a:t>Optimistic time – shortest probable duration for an activity (-3</a:t>
            </a:r>
            <a:r>
              <a:rPr lang="el-GR" dirty="0">
                <a:latin typeface="Calibri"/>
              </a:rPr>
              <a:t>σ</a:t>
            </a:r>
            <a:r>
              <a:rPr lang="en-GB" dirty="0">
                <a:latin typeface="Calibri"/>
              </a:rPr>
              <a:t>)</a:t>
            </a:r>
            <a:endParaRPr lang="en-GB" dirty="0"/>
          </a:p>
          <a:p>
            <a:pPr lvl="2"/>
            <a:r>
              <a:rPr lang="en-GB" dirty="0"/>
              <a:t>Most likely time – what it says </a:t>
            </a:r>
          </a:p>
          <a:p>
            <a:pPr lvl="2"/>
            <a:r>
              <a:rPr lang="en-GB" dirty="0"/>
              <a:t>Pessimistic time – longest probable duration for the activity (+3</a:t>
            </a:r>
            <a:r>
              <a:rPr lang="el-GR" dirty="0">
                <a:latin typeface="Calibri"/>
              </a:rPr>
              <a:t>σ</a:t>
            </a:r>
            <a:r>
              <a:rPr lang="en-GB" dirty="0">
                <a:latin typeface="Calibri"/>
              </a:rPr>
              <a:t>)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Expected time</a:t>
            </a:r>
          </a:p>
        </p:txBody>
      </p:sp>
      <p:graphicFrame>
        <p:nvGraphicFramePr>
          <p:cNvPr id="4" name="Content Placeholder 3"/>
          <p:cNvGraphicFramePr>
            <a:graphicFrameLocks noGrp="1" noChangeAspect="1"/>
          </p:cNvGraphicFramePr>
          <p:nvPr>
            <p:ph idx="1"/>
          </p:nvPr>
        </p:nvGraphicFramePr>
        <p:xfrm>
          <a:off x="857224" y="2786058"/>
          <a:ext cx="6858048" cy="106856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02" name="Equation" r:id="rId3" imgW="2539800" imgH="393480" progId="Equation.3">
                  <p:embed/>
                </p:oleObj>
              </mc:Choice>
              <mc:Fallback>
                <p:oleObj name="Equation" r:id="rId3" imgW="2539800" imgH="393480" progId="Equation.3">
                  <p:embed/>
                  <p:pic>
                    <p:nvPicPr>
                      <p:cNvPr id="0" name="Content Placeholder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7224" y="2786058"/>
                        <a:ext cx="6858048" cy="106856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Variance </a:t>
            </a:r>
          </a:p>
        </p:txBody>
      </p:sp>
      <p:graphicFrame>
        <p:nvGraphicFramePr>
          <p:cNvPr id="4" name="Content Placeholder 3"/>
          <p:cNvGraphicFramePr>
            <a:graphicFrameLocks noGrp="1" noChangeAspect="1"/>
          </p:cNvGraphicFramePr>
          <p:nvPr>
            <p:ph idx="1"/>
          </p:nvPr>
        </p:nvGraphicFramePr>
        <p:xfrm>
          <a:off x="1925638" y="3141663"/>
          <a:ext cx="5292725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26" name="Equation" r:id="rId3" imgW="1726920" imgH="469800" progId="Equation.3">
                  <p:embed/>
                </p:oleObj>
              </mc:Choice>
              <mc:Fallback>
                <p:oleObj name="Equation" r:id="rId3" imgW="1726920" imgH="469800" progId="Equation.3">
                  <p:embed/>
                  <p:pic>
                    <p:nvPicPr>
                      <p:cNvPr id="0" name="Content Placeholder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25638" y="3141663"/>
                        <a:ext cx="5292725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C7F1-A9B8-47AC-983F-F0B823951064}" type="slidenum">
              <a:rPr lang="en-GB"/>
              <a:pPr/>
              <a:t>57</a:t>
            </a:fld>
            <a:endParaRPr lang="en-GB"/>
          </a:p>
        </p:txBody>
      </p:sp>
      <p:graphicFrame>
        <p:nvGraphicFramePr>
          <p:cNvPr id="1843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23956694"/>
              </p:ext>
            </p:extLst>
          </p:nvPr>
        </p:nvGraphicFramePr>
        <p:xfrm>
          <a:off x="393748" y="1428736"/>
          <a:ext cx="8541197" cy="40719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50" name="Document" r:id="rId3" imgW="5774649" imgH="2752683" progId="Word.Document.8">
                  <p:embed/>
                </p:oleObj>
              </mc:Choice>
              <mc:Fallback>
                <p:oleObj name="Document" r:id="rId3" imgW="5774649" imgH="2752683" progId="Word.Documen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3748" y="1428736"/>
                        <a:ext cx="8541197" cy="407196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000112" y="1714480"/>
          <a:ext cx="7643843" cy="4840131"/>
        </p:xfrm>
        <a:graphic>
          <a:graphicData uri="http://schemas.openxmlformats.org/drawingml/2006/table">
            <a:tbl>
              <a:tblPr/>
              <a:tblGrid>
                <a:gridCol w="3323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6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7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8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19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20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21"/>
                    </a:ext>
                  </a:extLst>
                </a:gridCol>
                <a:gridCol w="332341">
                  <a:extLst>
                    <a:ext uri="{9D8B030D-6E8A-4147-A177-3AD203B41FA5}">
                      <a16:colId xmlns:a16="http://schemas.microsoft.com/office/drawing/2014/main" val="20022"/>
                    </a:ext>
                  </a:extLst>
                </a:gridCol>
              </a:tblGrid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B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07171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F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J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D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 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latin typeface="Arial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07171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</a:tbl>
          </a:graphicData>
        </a:graphic>
      </p:graphicFrame>
      <p:cxnSp>
        <p:nvCxnSpPr>
          <p:cNvPr id="5" name="Straight Arrow Connector 4"/>
          <p:cNvCxnSpPr/>
          <p:nvPr/>
        </p:nvCxnSpPr>
        <p:spPr>
          <a:xfrm rot="5400000" flipH="1" flipV="1">
            <a:off x="1299719" y="2272125"/>
            <a:ext cx="1543902" cy="1143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V="1">
            <a:off x="1571604" y="3286124"/>
            <a:ext cx="714380" cy="3255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1500166" y="4429132"/>
            <a:ext cx="785818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rot="16200000" flipH="1">
            <a:off x="1142976" y="4786322"/>
            <a:ext cx="1571636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2857488" y="4071942"/>
            <a:ext cx="785818" cy="2746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3643306" y="2214554"/>
            <a:ext cx="1857388" cy="14287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2786050" y="3643314"/>
            <a:ext cx="857256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4643438" y="4429132"/>
            <a:ext cx="2214578" cy="15761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3457705" y="7111130"/>
            <a:ext cx="391439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3286116" y="6000768"/>
            <a:ext cx="40448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4714876" y="4000504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6072198" y="4071942"/>
            <a:ext cx="26161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>
            <a:off x="7358082" y="4000504"/>
            <a:ext cx="26161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Probability of completion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Project variance is the sum of the variances</a:t>
            </a:r>
          </a:p>
          <a:p>
            <a:r>
              <a:rPr lang="en-GB" dirty="0"/>
              <a:t>First estimate the 3 times: Optimistic, Most Likely and Pessimistic</a:t>
            </a:r>
          </a:p>
          <a:p>
            <a:r>
              <a:rPr lang="en-GB" dirty="0"/>
              <a:t>Calculate the Expected Time</a:t>
            </a:r>
          </a:p>
          <a:p>
            <a:r>
              <a:rPr lang="en-GB" dirty="0"/>
              <a:t>Calculate the Variance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42910" y="1357296"/>
          <a:ext cx="8001057" cy="4214845"/>
        </p:xfrm>
        <a:graphic>
          <a:graphicData uri="http://schemas.openxmlformats.org/drawingml/2006/table">
            <a:tbl>
              <a:tblPr/>
              <a:tblGrid>
                <a:gridCol w="7239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916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0312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747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596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2394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2394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702475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Optimistic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Most Likely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Pessimistic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Expected Time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Variance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Design Survey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Print questionnaire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Engage interviewers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Prepare interviewer   instruction sheets etc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Set up computer database 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Brief interviewers     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Test computer database 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Supervise fieldwork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Analyse results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Prepare report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Expected time</a:t>
            </a:r>
          </a:p>
        </p:txBody>
      </p:sp>
      <p:graphicFrame>
        <p:nvGraphicFramePr>
          <p:cNvPr id="4" name="Content Placeholder 3"/>
          <p:cNvGraphicFramePr>
            <a:graphicFrameLocks noGrp="1" noChangeAspect="1"/>
          </p:cNvGraphicFramePr>
          <p:nvPr>
            <p:ph idx="1"/>
          </p:nvPr>
        </p:nvGraphicFramePr>
        <p:xfrm>
          <a:off x="857224" y="2786058"/>
          <a:ext cx="6858048" cy="106856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35" name="Equation" r:id="rId3" imgW="2539800" imgH="393480" progId="Equation.3">
                  <p:embed/>
                </p:oleObj>
              </mc:Choice>
              <mc:Fallback>
                <p:oleObj name="Equation" r:id="rId3" imgW="2539800" imgH="393480" progId="Equation.3">
                  <p:embed/>
                  <p:pic>
                    <p:nvPicPr>
                      <p:cNvPr id="0" name="Content Placeholder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7224" y="2786058"/>
                        <a:ext cx="6858048" cy="106856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42910" y="1357296"/>
          <a:ext cx="8001057" cy="4214845"/>
        </p:xfrm>
        <a:graphic>
          <a:graphicData uri="http://schemas.openxmlformats.org/drawingml/2006/table">
            <a:tbl>
              <a:tblPr/>
              <a:tblGrid>
                <a:gridCol w="7239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916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0312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747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596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2394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2394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702475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Optimistic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Most Likely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Pessimistic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Expected Time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Variance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Design Survey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6.000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Print questionnaire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2.000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Engage interviewers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2.000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Prepare interviewer   instruction sheets etc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1.167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Set up computer database 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2.000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Brief interviewers     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1.167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Test computer database 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1.167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Supervise fieldwork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5.000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Analyse results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3.000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Prepare report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1.833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Variance </a:t>
            </a:r>
          </a:p>
        </p:txBody>
      </p:sp>
      <p:graphicFrame>
        <p:nvGraphicFramePr>
          <p:cNvPr id="4" name="Content Placeholder 3"/>
          <p:cNvGraphicFramePr>
            <a:graphicFrameLocks noGrp="1" noChangeAspect="1"/>
          </p:cNvGraphicFramePr>
          <p:nvPr>
            <p:ph idx="1"/>
          </p:nvPr>
        </p:nvGraphicFramePr>
        <p:xfrm>
          <a:off x="1925638" y="3141663"/>
          <a:ext cx="5292725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8859" name="Equation" r:id="rId3" imgW="1726920" imgH="469800" progId="Equation.3">
                  <p:embed/>
                </p:oleObj>
              </mc:Choice>
              <mc:Fallback>
                <p:oleObj name="Equation" r:id="rId3" imgW="1726920" imgH="469800" progId="Equation.3">
                  <p:embed/>
                  <p:pic>
                    <p:nvPicPr>
                      <p:cNvPr id="0" name="Content Placeholder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25638" y="3141663"/>
                        <a:ext cx="5292725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42910" y="1357296"/>
          <a:ext cx="8001057" cy="4214845"/>
        </p:xfrm>
        <a:graphic>
          <a:graphicData uri="http://schemas.openxmlformats.org/drawingml/2006/table">
            <a:tbl>
              <a:tblPr/>
              <a:tblGrid>
                <a:gridCol w="7239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916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0312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747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596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2394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2394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702475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Optimistic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Most Likely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Pessimistic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Expected Time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Variance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Design Survey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6.000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0.111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Print questionnaire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2.000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0.111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Engage interviewers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2.000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0.111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Prepare interviewer   instruction sheets etc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1.167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0.028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Set up computer database 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2.000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0.111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Brief interviewers     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1.167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0.028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Test computer database 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1.167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0.028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Supervise fieldwork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5.000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0.111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Analyse results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3.000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0.111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Prepare report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1.833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0.028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42910" y="1357296"/>
          <a:ext cx="7868242" cy="4917319"/>
        </p:xfrm>
        <a:graphic>
          <a:graphicData uri="http://schemas.openxmlformats.org/drawingml/2006/table">
            <a:tbl>
              <a:tblPr/>
              <a:tblGrid>
                <a:gridCol w="7239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916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0312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747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686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2394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2394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702475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Optimistic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Most Likely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Pessimistic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Expected Time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Variance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Design Survey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6.000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0.111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Print questionnaire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2.000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0.111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Engage interviewers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2.000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0.111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Prepare interviewer   instruction sheets etc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1.167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0.028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Set up computer database 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2.000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0.111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Brief interviewers     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1.167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0.028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Test computer database 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1.167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0.028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Supervise fieldwork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5.000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0.111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Analyse results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3.000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0.111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Prepare report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1.833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0.028</a:t>
                      </a: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51237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26" marR="8626" marT="86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0.500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Assumptions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PERT makes the following assumptions:</a:t>
            </a:r>
          </a:p>
          <a:p>
            <a:pPr lvl="1"/>
            <a:r>
              <a:rPr lang="en-GB" dirty="0"/>
              <a:t>Total project completion times follow a normal probability distribution</a:t>
            </a:r>
          </a:p>
          <a:p>
            <a:pPr lvl="1"/>
            <a:r>
              <a:rPr lang="en-GB" dirty="0"/>
              <a:t>Activity times are statistically independent</a:t>
            </a: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normal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45590" y="1142984"/>
            <a:ext cx="7536709" cy="5357850"/>
          </a:xfrm>
        </p:spPr>
      </p:pic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Standard Deviation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Project Variance (PV) = sum of variances (in this case 0.500) </a:t>
            </a:r>
          </a:p>
          <a:p>
            <a:pPr>
              <a:buNone/>
            </a:pPr>
            <a:r>
              <a:rPr lang="en-GB" dirty="0"/>
              <a:t>                                     So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sz="6000" dirty="0"/>
              <a:t>Or    0.707107 weeks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sz="2400" dirty="0">
              <a:latin typeface="Calibri"/>
            </a:endParaRPr>
          </a:p>
          <a:p>
            <a:pPr>
              <a:buNone/>
            </a:pPr>
            <a:endParaRPr lang="en-GB" sz="2400" dirty="0">
              <a:latin typeface="Calibri"/>
            </a:endParaRPr>
          </a:p>
          <a:p>
            <a:pPr>
              <a:buNone/>
            </a:pPr>
            <a:endParaRPr lang="en-GB" sz="2400" dirty="0">
              <a:latin typeface="Calibri"/>
            </a:endParaRPr>
          </a:p>
          <a:p>
            <a:pPr>
              <a:buNone/>
            </a:pPr>
            <a:endParaRPr lang="en-GB" sz="2400" dirty="0">
              <a:latin typeface="Calibri"/>
            </a:endParaRPr>
          </a:p>
          <a:p>
            <a:pPr>
              <a:buNone/>
            </a:pPr>
            <a:endParaRPr lang="en-GB" sz="2400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4572000" y="2857496"/>
          <a:ext cx="4376333" cy="9286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899" name="Equation" r:id="rId3" imgW="609480" imgH="228600" progId="Equation.3">
                  <p:embed/>
                </p:oleObj>
              </mc:Choice>
              <mc:Fallback>
                <p:oleObj name="Equation" r:id="rId3" imgW="609480" imgH="228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0" y="2857496"/>
                        <a:ext cx="4376333" cy="928699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285720" y="2857496"/>
          <a:ext cx="3614782" cy="8802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900" name="Equation" r:id="rId5" imgW="647640" imgH="228600" progId="Equation.3">
                  <p:embed/>
                </p:oleObj>
              </mc:Choice>
              <mc:Fallback>
                <p:oleObj name="Equation" r:id="rId5" imgW="647640" imgH="2286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5720" y="2857496"/>
                        <a:ext cx="3614782" cy="880219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3071802" y="4071942"/>
          <a:ext cx="2714644" cy="10715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901" name="Equation" r:id="rId7" imgW="507960" imgH="228600" progId="Equation.3">
                  <p:embed/>
                </p:oleObj>
              </mc:Choice>
              <mc:Fallback>
                <p:oleObj name="Equation" r:id="rId7" imgW="50796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71802" y="4071942"/>
                        <a:ext cx="2714644" cy="107157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Probability of completion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Let’s assume that the due date = Most Likely = 19 weeks</a:t>
            </a:r>
          </a:p>
          <a:p>
            <a:r>
              <a:rPr lang="en-GB" dirty="0"/>
              <a:t>What is the probability (p) it will finish by Week 20?</a:t>
            </a:r>
          </a:p>
          <a:p>
            <a:endParaRPr lang="en-GB" dirty="0"/>
          </a:p>
          <a:p>
            <a:r>
              <a:rPr lang="en-GB" dirty="0"/>
              <a:t>Z or the area under the curve = (p-ML)/</a:t>
            </a:r>
          </a:p>
          <a:p>
            <a:endParaRPr lang="en-GB" dirty="0"/>
          </a:p>
        </p:txBody>
      </p:sp>
      <p:graphicFrame>
        <p:nvGraphicFramePr>
          <p:cNvPr id="80898" name="Object 2"/>
          <p:cNvGraphicFramePr>
            <a:graphicFrameLocks noChangeAspect="1"/>
          </p:cNvGraphicFramePr>
          <p:nvPr/>
        </p:nvGraphicFramePr>
        <p:xfrm>
          <a:off x="7370228" y="4357694"/>
          <a:ext cx="416482" cy="5715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06" name="Equation" r:id="rId3" imgW="126720" imgH="177480" progId="Equation.3">
                  <p:embed/>
                </p:oleObj>
              </mc:Choice>
              <mc:Fallback>
                <p:oleObj name="Equation" r:id="rId3" imgW="126720" imgH="177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70228" y="4357694"/>
                        <a:ext cx="416482" cy="57150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Probability of completion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Z or the area under the curve = (P-ML)/</a:t>
            </a:r>
          </a:p>
          <a:p>
            <a:endParaRPr lang="en-GB" dirty="0"/>
          </a:p>
          <a:p>
            <a:pPr>
              <a:buNone/>
            </a:pPr>
            <a:r>
              <a:rPr lang="en-GB" dirty="0"/>
              <a:t>      (20 – 19)/0.707107  = 1.414214 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Look up 1.414214 in a Normal Table (Handout) and we find the answer lies between .92073 and .92220 or a tad over 92% of a chance</a:t>
            </a:r>
          </a:p>
        </p:txBody>
      </p:sp>
      <p:graphicFrame>
        <p:nvGraphicFramePr>
          <p:cNvPr id="80898" name="Object 2"/>
          <p:cNvGraphicFramePr>
            <a:graphicFrameLocks noChangeAspect="1"/>
          </p:cNvGraphicFramePr>
          <p:nvPr/>
        </p:nvGraphicFramePr>
        <p:xfrm>
          <a:off x="7358082" y="1500174"/>
          <a:ext cx="416482" cy="5715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30" name="Equation" r:id="rId3" imgW="126720" imgH="177480" progId="Equation.3">
                  <p:embed/>
                </p:oleObj>
              </mc:Choice>
              <mc:Fallback>
                <p:oleObj name="Equation" r:id="rId3" imgW="126720" imgH="177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58082" y="1500174"/>
                        <a:ext cx="416482" cy="57150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Probability of completion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It’s easier in Excel</a:t>
            </a:r>
          </a:p>
          <a:p>
            <a:r>
              <a:rPr lang="en-GB" dirty="0"/>
              <a:t>Use the </a:t>
            </a:r>
            <a:r>
              <a:rPr lang="en-GB" dirty="0" err="1"/>
              <a:t>normdist</a:t>
            </a:r>
            <a:r>
              <a:rPr lang="en-GB" dirty="0"/>
              <a:t> function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940</TotalTime>
  <Words>2432</Words>
  <Application>Microsoft Office PowerPoint</Application>
  <PresentationFormat>On-screen Show (4:3)</PresentationFormat>
  <Paragraphs>1405</Paragraphs>
  <Slides>71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71</vt:i4>
      </vt:variant>
    </vt:vector>
  </HeadingPairs>
  <TitlesOfParts>
    <vt:vector size="78" baseType="lpstr">
      <vt:lpstr>Arial</vt:lpstr>
      <vt:lpstr>Calibri</vt:lpstr>
      <vt:lpstr>Courier</vt:lpstr>
      <vt:lpstr>Times New Roman</vt:lpstr>
      <vt:lpstr>Office Theme</vt:lpstr>
      <vt:lpstr>Document</vt:lpstr>
      <vt:lpstr>Equation</vt:lpstr>
      <vt:lpstr>Project Management</vt:lpstr>
      <vt:lpstr>Definition</vt:lpstr>
      <vt:lpstr>Characteristics</vt:lpstr>
      <vt:lpstr>Difference Product and Project Lifecycle</vt:lpstr>
      <vt:lpstr>Project Lifecycle</vt:lpstr>
      <vt:lpstr>Project Board</vt:lpstr>
      <vt:lpstr>Project Board and Project Team</vt:lpstr>
      <vt:lpstr>Project Manager</vt:lpstr>
      <vt:lpstr>Quality Assurance</vt:lpstr>
      <vt:lpstr>Administration</vt:lpstr>
      <vt:lpstr>Stage Managers</vt:lpstr>
      <vt:lpstr>Workpackage Managers</vt:lpstr>
      <vt:lpstr>Planning</vt:lpstr>
      <vt:lpstr>Planning</vt:lpstr>
      <vt:lpstr>Planning</vt:lpstr>
      <vt:lpstr>Planning</vt:lpstr>
      <vt:lpstr>Planning</vt:lpstr>
      <vt:lpstr>Planning</vt:lpstr>
      <vt:lpstr>Planning</vt:lpstr>
      <vt:lpstr>Project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Example</vt:lpstr>
      <vt:lpstr>Example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Calculating Float</vt:lpstr>
      <vt:lpstr>Example</vt:lpstr>
      <vt:lpstr>Example</vt:lpstr>
      <vt:lpstr>Example</vt:lpstr>
      <vt:lpstr>Example</vt:lpstr>
      <vt:lpstr>Example 2</vt:lpstr>
      <vt:lpstr>PowerPoint Presentation</vt:lpstr>
      <vt:lpstr>PowerPoint Presentation</vt:lpstr>
      <vt:lpstr>Solutions</vt:lpstr>
      <vt:lpstr>Solutions</vt:lpstr>
      <vt:lpstr>Solutions</vt:lpstr>
      <vt:lpstr>Solutions</vt:lpstr>
      <vt:lpstr>Solutions – resource bill</vt:lpstr>
      <vt:lpstr>Solutions – resource leveling</vt:lpstr>
      <vt:lpstr>Solutions – missing staff</vt:lpstr>
      <vt:lpstr>Project Management</vt:lpstr>
      <vt:lpstr>PERT</vt:lpstr>
      <vt:lpstr>PowerPoint Presentation</vt:lpstr>
      <vt:lpstr>PowerPoint Presentation</vt:lpstr>
      <vt:lpstr>Expected time</vt:lpstr>
      <vt:lpstr>Variance </vt:lpstr>
      <vt:lpstr>PowerPoint Presentation</vt:lpstr>
      <vt:lpstr>Network</vt:lpstr>
      <vt:lpstr>Probability of completion</vt:lpstr>
      <vt:lpstr>PowerPoint Presentation</vt:lpstr>
      <vt:lpstr>Expected time</vt:lpstr>
      <vt:lpstr>PowerPoint Presentation</vt:lpstr>
      <vt:lpstr>Variance </vt:lpstr>
      <vt:lpstr>PowerPoint Presentation</vt:lpstr>
      <vt:lpstr>PowerPoint Presentation</vt:lpstr>
      <vt:lpstr>Assumptions</vt:lpstr>
      <vt:lpstr>PowerPoint Presentation</vt:lpstr>
      <vt:lpstr>Project Standard Deviation</vt:lpstr>
      <vt:lpstr>Probability of completion</vt:lpstr>
      <vt:lpstr>Probability of completion</vt:lpstr>
      <vt:lpstr>Probability of completion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</dc:title>
  <dc:creator>Graham</dc:creator>
  <cp:lastModifiedBy>Graham Orr</cp:lastModifiedBy>
  <cp:revision>79</cp:revision>
  <dcterms:created xsi:type="dcterms:W3CDTF">2010-05-03T09:15:00Z</dcterms:created>
  <dcterms:modified xsi:type="dcterms:W3CDTF">2019-06-27T06:23:49Z</dcterms:modified>
</cp:coreProperties>
</file>