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7"/>
  </p:notesMasterIdLst>
  <p:sldIdLst>
    <p:sldId id="256" r:id="rId5"/>
    <p:sldId id="257" r:id="rId6"/>
    <p:sldId id="270" r:id="rId7"/>
    <p:sldId id="258" r:id="rId8"/>
    <p:sldId id="259" r:id="rId9"/>
    <p:sldId id="271" r:id="rId10"/>
    <p:sldId id="260" r:id="rId11"/>
    <p:sldId id="261" r:id="rId12"/>
    <p:sldId id="273" r:id="rId13"/>
    <p:sldId id="262" r:id="rId14"/>
    <p:sldId id="265" r:id="rId15"/>
    <p:sldId id="269"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0" userDrawn="1">
          <p15:clr>
            <a:srgbClr val="A4A3A4"/>
          </p15:clr>
        </p15:guide>
        <p15:guide id="2" orient="horz"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1AAD188-12C4-44B8-83D2-DBFDBEA6397F}" v="3" dt="2026-02-27T13:17:59.98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211" autoAdjust="0"/>
    <p:restoredTop sz="95033" autoAdjust="0"/>
  </p:normalViewPr>
  <p:slideViewPr>
    <p:cSldViewPr snapToGrid="0">
      <p:cViewPr varScale="1">
        <p:scale>
          <a:sx n="78" d="100"/>
          <a:sy n="78" d="100"/>
        </p:scale>
        <p:origin x="917" y="72"/>
      </p:cViewPr>
      <p:guideLst>
        <p:guide pos="3840"/>
        <p:guide orient="horz" pos="216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lam Akhtar (2240547)" userId="ccf5642e-3b4d-4b3d-a46e-d5ff7aaafbfc" providerId="ADAL" clId="{40A5718A-9DD2-4445-B797-3FCDCCF8183F}"/>
    <pc:docChg chg="undo custSel modSld">
      <pc:chgData name="Marilam Akhtar (2240547)" userId="ccf5642e-3b4d-4b3d-a46e-d5ff7aaafbfc" providerId="ADAL" clId="{40A5718A-9DD2-4445-B797-3FCDCCF8183F}" dt="2026-02-27T13:17:59.983" v="118"/>
      <pc:docMkLst>
        <pc:docMk/>
      </pc:docMkLst>
      <pc:sldChg chg="addSp delSp modSp mod modTransition modAnim">
        <pc:chgData name="Marilam Akhtar (2240547)" userId="ccf5642e-3b4d-4b3d-a46e-d5ff7aaafbfc" providerId="ADAL" clId="{40A5718A-9DD2-4445-B797-3FCDCCF8183F}" dt="2026-02-27T13:17:59.983" v="118"/>
        <pc:sldMkLst>
          <pc:docMk/>
          <pc:sldMk cId="3461935846" sldId="256"/>
        </pc:sldMkLst>
        <pc:picChg chg="add mod">
          <ac:chgData name="Marilam Akhtar (2240547)" userId="ccf5642e-3b4d-4b3d-a46e-d5ff7aaafbfc" providerId="ADAL" clId="{40A5718A-9DD2-4445-B797-3FCDCCF8183F}" dt="2026-02-27T13:17:59.983" v="118"/>
          <ac:picMkLst>
            <pc:docMk/>
            <pc:sldMk cId="3461935846" sldId="256"/>
            <ac:picMk id="3" creationId="{851D8A0A-8F5E-2344-A909-8C147A0CC51C}"/>
          </ac:picMkLst>
        </pc:picChg>
        <pc:picChg chg="add del mod ord">
          <ac:chgData name="Marilam Akhtar (2240547)" userId="ccf5642e-3b4d-4b3d-a46e-d5ff7aaafbfc" providerId="ADAL" clId="{40A5718A-9DD2-4445-B797-3FCDCCF8183F}" dt="2026-02-27T13:17:59.983" v="118"/>
          <ac:picMkLst>
            <pc:docMk/>
            <pc:sldMk cId="3461935846" sldId="256"/>
            <ac:picMk id="43" creationId="{CCF2B7BE-E924-A2E3-7944-05E70FADAF4B}"/>
          </ac:picMkLst>
        </pc:picChg>
      </pc:sldChg>
      <pc:sldChg chg="addSp delSp modSp mod modTransition modAnim">
        <pc:chgData name="Marilam Akhtar (2240547)" userId="ccf5642e-3b4d-4b3d-a46e-d5ff7aaafbfc" providerId="ADAL" clId="{40A5718A-9DD2-4445-B797-3FCDCCF8183F}" dt="2026-02-27T13:17:59.983" v="118"/>
        <pc:sldMkLst>
          <pc:docMk/>
          <pc:sldMk cId="2536111596" sldId="257"/>
        </pc:sldMkLst>
        <pc:spChg chg="mod">
          <ac:chgData name="Marilam Akhtar (2240547)" userId="ccf5642e-3b4d-4b3d-a46e-d5ff7aaafbfc" providerId="ADAL" clId="{40A5718A-9DD2-4445-B797-3FCDCCF8183F}" dt="2026-02-25T10:03:27.115" v="114" actId="313"/>
          <ac:spMkLst>
            <pc:docMk/>
            <pc:sldMk cId="2536111596" sldId="257"/>
            <ac:spMk id="3" creationId="{51B6B467-0123-CDC0-1DDA-20AE25D30E04}"/>
          </ac:spMkLst>
        </pc:spChg>
        <pc:picChg chg="add mod">
          <ac:chgData name="Marilam Akhtar (2240547)" userId="ccf5642e-3b4d-4b3d-a46e-d5ff7aaafbfc" providerId="ADAL" clId="{40A5718A-9DD2-4445-B797-3FCDCCF8183F}" dt="2026-02-27T13:17:59.983" v="118"/>
          <ac:picMkLst>
            <pc:docMk/>
            <pc:sldMk cId="2536111596" sldId="257"/>
            <ac:picMk id="10" creationId="{0296899F-20B0-BB54-F5A0-8EAEA8261A28}"/>
          </ac:picMkLst>
        </pc:picChg>
      </pc:sldChg>
      <pc:sldChg chg="addSp modSp modTransition">
        <pc:chgData name="Marilam Akhtar (2240547)" userId="ccf5642e-3b4d-4b3d-a46e-d5ff7aaafbfc" providerId="ADAL" clId="{40A5718A-9DD2-4445-B797-3FCDCCF8183F}" dt="2026-02-27T13:17:59.983" v="118"/>
        <pc:sldMkLst>
          <pc:docMk/>
          <pc:sldMk cId="1466283833" sldId="258"/>
        </pc:sldMkLst>
        <pc:picChg chg="add mod">
          <ac:chgData name="Marilam Akhtar (2240547)" userId="ccf5642e-3b4d-4b3d-a46e-d5ff7aaafbfc" providerId="ADAL" clId="{40A5718A-9DD2-4445-B797-3FCDCCF8183F}" dt="2026-02-27T13:17:59.983" v="118"/>
          <ac:picMkLst>
            <pc:docMk/>
            <pc:sldMk cId="1466283833" sldId="258"/>
            <ac:picMk id="5" creationId="{059C6CE7-D334-0A59-B4B1-E1797622E2DA}"/>
          </ac:picMkLst>
        </pc:picChg>
      </pc:sldChg>
      <pc:sldChg chg="addSp modSp modTransition">
        <pc:chgData name="Marilam Akhtar (2240547)" userId="ccf5642e-3b4d-4b3d-a46e-d5ff7aaafbfc" providerId="ADAL" clId="{40A5718A-9DD2-4445-B797-3FCDCCF8183F}" dt="2026-02-27T13:17:59.983" v="118"/>
        <pc:sldMkLst>
          <pc:docMk/>
          <pc:sldMk cId="81776413" sldId="259"/>
        </pc:sldMkLst>
        <pc:picChg chg="add mod">
          <ac:chgData name="Marilam Akhtar (2240547)" userId="ccf5642e-3b4d-4b3d-a46e-d5ff7aaafbfc" providerId="ADAL" clId="{40A5718A-9DD2-4445-B797-3FCDCCF8183F}" dt="2026-02-27T13:17:59.983" v="118"/>
          <ac:picMkLst>
            <pc:docMk/>
            <pc:sldMk cId="81776413" sldId="259"/>
            <ac:picMk id="5" creationId="{4A8AE690-A3A4-045F-F473-BD1BB81D1C0E}"/>
          </ac:picMkLst>
        </pc:picChg>
      </pc:sldChg>
      <pc:sldChg chg="addSp modSp mod modTransition">
        <pc:chgData name="Marilam Akhtar (2240547)" userId="ccf5642e-3b4d-4b3d-a46e-d5ff7aaafbfc" providerId="ADAL" clId="{40A5718A-9DD2-4445-B797-3FCDCCF8183F}" dt="2026-02-27T13:17:59.983" v="118"/>
        <pc:sldMkLst>
          <pc:docMk/>
          <pc:sldMk cId="4289726075" sldId="260"/>
        </pc:sldMkLst>
        <pc:spChg chg="mod">
          <ac:chgData name="Marilam Akhtar (2240547)" userId="ccf5642e-3b4d-4b3d-a46e-d5ff7aaafbfc" providerId="ADAL" clId="{40A5718A-9DD2-4445-B797-3FCDCCF8183F}" dt="2026-02-11T12:02:14.448" v="3" actId="113"/>
          <ac:spMkLst>
            <pc:docMk/>
            <pc:sldMk cId="4289726075" sldId="260"/>
            <ac:spMk id="4" creationId="{4E2ECE96-BC18-9C86-EE4B-85419AFDFCBE}"/>
          </ac:spMkLst>
        </pc:spChg>
        <pc:picChg chg="add mod">
          <ac:chgData name="Marilam Akhtar (2240547)" userId="ccf5642e-3b4d-4b3d-a46e-d5ff7aaafbfc" providerId="ADAL" clId="{40A5718A-9DD2-4445-B797-3FCDCCF8183F}" dt="2026-02-27T13:17:59.983" v="118"/>
          <ac:picMkLst>
            <pc:docMk/>
            <pc:sldMk cId="4289726075" sldId="260"/>
            <ac:picMk id="7" creationId="{38B157B3-B09D-97BA-919D-5A36424AB723}"/>
          </ac:picMkLst>
        </pc:picChg>
      </pc:sldChg>
      <pc:sldChg chg="addSp modSp mod modTransition">
        <pc:chgData name="Marilam Akhtar (2240547)" userId="ccf5642e-3b4d-4b3d-a46e-d5ff7aaafbfc" providerId="ADAL" clId="{40A5718A-9DD2-4445-B797-3FCDCCF8183F}" dt="2026-02-27T13:17:59.983" v="118"/>
        <pc:sldMkLst>
          <pc:docMk/>
          <pc:sldMk cId="1402497425" sldId="261"/>
        </pc:sldMkLst>
        <pc:spChg chg="mod">
          <ac:chgData name="Marilam Akhtar (2240547)" userId="ccf5642e-3b4d-4b3d-a46e-d5ff7aaafbfc" providerId="ADAL" clId="{40A5718A-9DD2-4445-B797-3FCDCCF8183F}" dt="2026-02-11T12:04:57.907" v="47" actId="20577"/>
          <ac:spMkLst>
            <pc:docMk/>
            <pc:sldMk cId="1402497425" sldId="261"/>
            <ac:spMk id="3" creationId="{2296DD64-82C7-11F6-0678-DA29BDA30794}"/>
          </ac:spMkLst>
        </pc:spChg>
        <pc:picChg chg="add mod">
          <ac:chgData name="Marilam Akhtar (2240547)" userId="ccf5642e-3b4d-4b3d-a46e-d5ff7aaafbfc" providerId="ADAL" clId="{40A5718A-9DD2-4445-B797-3FCDCCF8183F}" dt="2026-02-27T13:17:59.983" v="118"/>
          <ac:picMkLst>
            <pc:docMk/>
            <pc:sldMk cId="1402497425" sldId="261"/>
            <ac:picMk id="6" creationId="{5A67E3C2-CC14-0598-360E-9FAA12B234B6}"/>
          </ac:picMkLst>
        </pc:picChg>
      </pc:sldChg>
      <pc:sldChg chg="addSp modSp modTransition">
        <pc:chgData name="Marilam Akhtar (2240547)" userId="ccf5642e-3b4d-4b3d-a46e-d5ff7aaafbfc" providerId="ADAL" clId="{40A5718A-9DD2-4445-B797-3FCDCCF8183F}" dt="2026-02-27T13:17:59.983" v="118"/>
        <pc:sldMkLst>
          <pc:docMk/>
          <pc:sldMk cId="138454938" sldId="262"/>
        </pc:sldMkLst>
        <pc:picChg chg="add mod">
          <ac:chgData name="Marilam Akhtar (2240547)" userId="ccf5642e-3b4d-4b3d-a46e-d5ff7aaafbfc" providerId="ADAL" clId="{40A5718A-9DD2-4445-B797-3FCDCCF8183F}" dt="2026-02-27T13:17:59.983" v="118"/>
          <ac:picMkLst>
            <pc:docMk/>
            <pc:sldMk cId="138454938" sldId="262"/>
            <ac:picMk id="6" creationId="{BD41C8ED-6D83-8C5E-2629-9B111FAA738D}"/>
          </ac:picMkLst>
        </pc:picChg>
      </pc:sldChg>
      <pc:sldChg chg="addSp modSp mod modTransition setBg">
        <pc:chgData name="Marilam Akhtar (2240547)" userId="ccf5642e-3b4d-4b3d-a46e-d5ff7aaafbfc" providerId="ADAL" clId="{40A5718A-9DD2-4445-B797-3FCDCCF8183F}" dt="2026-02-27T13:17:59.983" v="118"/>
        <pc:sldMkLst>
          <pc:docMk/>
          <pc:sldMk cId="3729861361" sldId="265"/>
        </pc:sldMkLst>
        <pc:spChg chg="mod">
          <ac:chgData name="Marilam Akhtar (2240547)" userId="ccf5642e-3b4d-4b3d-a46e-d5ff7aaafbfc" providerId="ADAL" clId="{40A5718A-9DD2-4445-B797-3FCDCCF8183F}" dt="2026-02-11T11:57:52.140" v="1" actId="26606"/>
          <ac:spMkLst>
            <pc:docMk/>
            <pc:sldMk cId="3729861361" sldId="265"/>
            <ac:spMk id="2" creationId="{DAD4A860-4767-70A7-4276-AEAD7AAB71B1}"/>
          </ac:spMkLst>
        </pc:spChg>
        <pc:spChg chg="mod">
          <ac:chgData name="Marilam Akhtar (2240547)" userId="ccf5642e-3b4d-4b3d-a46e-d5ff7aaafbfc" providerId="ADAL" clId="{40A5718A-9DD2-4445-B797-3FCDCCF8183F}" dt="2026-02-25T10:03:01.876" v="113" actId="313"/>
          <ac:spMkLst>
            <pc:docMk/>
            <pc:sldMk cId="3729861361" sldId="265"/>
            <ac:spMk id="3" creationId="{350A6FC4-82E3-06ED-7C47-311D3339BCB2}"/>
          </ac:spMkLst>
        </pc:spChg>
        <pc:spChg chg="add mod">
          <ac:chgData name="Marilam Akhtar (2240547)" userId="ccf5642e-3b4d-4b3d-a46e-d5ff7aaafbfc" providerId="ADAL" clId="{40A5718A-9DD2-4445-B797-3FCDCCF8183F}" dt="2026-02-11T11:57:52.140" v="1" actId="26606"/>
          <ac:spMkLst>
            <pc:docMk/>
            <pc:sldMk cId="3729861361" sldId="265"/>
            <ac:spMk id="7" creationId="{150D6E51-5406-54B6-C0A8-EC995D8F4774}"/>
          </ac:spMkLst>
        </pc:spChg>
        <pc:spChg chg="add">
          <ac:chgData name="Marilam Akhtar (2240547)" userId="ccf5642e-3b4d-4b3d-a46e-d5ff7aaafbfc" providerId="ADAL" clId="{40A5718A-9DD2-4445-B797-3FCDCCF8183F}" dt="2026-02-11T11:57:52.140" v="1" actId="26606"/>
          <ac:spMkLst>
            <pc:docMk/>
            <pc:sldMk cId="3729861361" sldId="265"/>
            <ac:spMk id="12" creationId="{058A14AF-9FB5-4CC7-BA35-E8E85D3EDF0E}"/>
          </ac:spMkLst>
        </pc:spChg>
        <pc:spChg chg="add">
          <ac:chgData name="Marilam Akhtar (2240547)" userId="ccf5642e-3b4d-4b3d-a46e-d5ff7aaafbfc" providerId="ADAL" clId="{40A5718A-9DD2-4445-B797-3FCDCCF8183F}" dt="2026-02-11T11:57:52.140" v="1" actId="26606"/>
          <ac:spMkLst>
            <pc:docMk/>
            <pc:sldMk cId="3729861361" sldId="265"/>
            <ac:spMk id="14" creationId="{3A9A4357-BD1D-4622-A4FE-766E6AB8DE84}"/>
          </ac:spMkLst>
        </pc:spChg>
        <pc:spChg chg="add">
          <ac:chgData name="Marilam Akhtar (2240547)" userId="ccf5642e-3b4d-4b3d-a46e-d5ff7aaafbfc" providerId="ADAL" clId="{40A5718A-9DD2-4445-B797-3FCDCCF8183F}" dt="2026-02-11T11:57:52.140" v="1" actId="26606"/>
          <ac:spMkLst>
            <pc:docMk/>
            <pc:sldMk cId="3729861361" sldId="265"/>
            <ac:spMk id="16" creationId="{E659831F-0D9A-4C63-9EBB-8435B85A440F}"/>
          </ac:spMkLst>
        </pc:spChg>
        <pc:spChg chg="add">
          <ac:chgData name="Marilam Akhtar (2240547)" userId="ccf5642e-3b4d-4b3d-a46e-d5ff7aaafbfc" providerId="ADAL" clId="{40A5718A-9DD2-4445-B797-3FCDCCF8183F}" dt="2026-02-11T11:57:52.140" v="1" actId="26606"/>
          <ac:spMkLst>
            <pc:docMk/>
            <pc:sldMk cId="3729861361" sldId="265"/>
            <ac:spMk id="18" creationId="{E6995CE5-F890-4ABA-82A2-26507CE8D2A3}"/>
          </ac:spMkLst>
        </pc:spChg>
        <pc:picChg chg="add mod">
          <ac:chgData name="Marilam Akhtar (2240547)" userId="ccf5642e-3b4d-4b3d-a46e-d5ff7aaafbfc" providerId="ADAL" clId="{40A5718A-9DD2-4445-B797-3FCDCCF8183F}" dt="2026-02-11T11:57:52.140" v="1" actId="26606"/>
          <ac:picMkLst>
            <pc:docMk/>
            <pc:sldMk cId="3729861361" sldId="265"/>
            <ac:picMk id="6" creationId="{C5B70BCE-4533-DFF2-0DD1-457D705364F7}"/>
          </ac:picMkLst>
        </pc:picChg>
        <pc:picChg chg="add mod">
          <ac:chgData name="Marilam Akhtar (2240547)" userId="ccf5642e-3b4d-4b3d-a46e-d5ff7aaafbfc" providerId="ADAL" clId="{40A5718A-9DD2-4445-B797-3FCDCCF8183F}" dt="2026-02-27T13:17:59.983" v="118"/>
          <ac:picMkLst>
            <pc:docMk/>
            <pc:sldMk cId="3729861361" sldId="265"/>
            <ac:picMk id="9" creationId="{E4F931E4-FF74-6D22-9FC0-43EB086FAE92}"/>
          </ac:picMkLst>
        </pc:picChg>
      </pc:sldChg>
      <pc:sldChg chg="addSp modSp mod modTransition">
        <pc:chgData name="Marilam Akhtar (2240547)" userId="ccf5642e-3b4d-4b3d-a46e-d5ff7aaafbfc" providerId="ADAL" clId="{40A5718A-9DD2-4445-B797-3FCDCCF8183F}" dt="2026-02-27T13:17:59.983" v="118"/>
        <pc:sldMkLst>
          <pc:docMk/>
          <pc:sldMk cId="512215039" sldId="269"/>
        </pc:sldMkLst>
        <pc:spChg chg="mod">
          <ac:chgData name="Marilam Akhtar (2240547)" userId="ccf5642e-3b4d-4b3d-a46e-d5ff7aaafbfc" providerId="ADAL" clId="{40A5718A-9DD2-4445-B797-3FCDCCF8183F}" dt="2026-02-25T09:52:38.406" v="95" actId="20577"/>
          <ac:spMkLst>
            <pc:docMk/>
            <pc:sldMk cId="512215039" sldId="269"/>
            <ac:spMk id="2" creationId="{95E84C06-4DF7-74C9-B8EA-225586F01EF4}"/>
          </ac:spMkLst>
        </pc:spChg>
        <pc:picChg chg="add mod">
          <ac:chgData name="Marilam Akhtar (2240547)" userId="ccf5642e-3b4d-4b3d-a46e-d5ff7aaafbfc" providerId="ADAL" clId="{40A5718A-9DD2-4445-B797-3FCDCCF8183F}" dt="2026-02-27T13:17:59.983" v="118"/>
          <ac:picMkLst>
            <pc:docMk/>
            <pc:sldMk cId="512215039" sldId="269"/>
            <ac:picMk id="7" creationId="{9A2FD169-6DD0-75A5-923E-525A78F48590}"/>
          </ac:picMkLst>
        </pc:picChg>
      </pc:sldChg>
      <pc:sldChg chg="addSp delSp modSp mod modTransition">
        <pc:chgData name="Marilam Akhtar (2240547)" userId="ccf5642e-3b4d-4b3d-a46e-d5ff7aaafbfc" providerId="ADAL" clId="{40A5718A-9DD2-4445-B797-3FCDCCF8183F}" dt="2026-02-27T13:17:59.983" v="118"/>
        <pc:sldMkLst>
          <pc:docMk/>
          <pc:sldMk cId="3725192797" sldId="270"/>
        </pc:sldMkLst>
        <pc:spChg chg="mod ord">
          <ac:chgData name="Marilam Akhtar (2240547)" userId="ccf5642e-3b4d-4b3d-a46e-d5ff7aaafbfc" providerId="ADAL" clId="{40A5718A-9DD2-4445-B797-3FCDCCF8183F}" dt="2026-02-20T14:49:27.884" v="67" actId="26606"/>
          <ac:spMkLst>
            <pc:docMk/>
            <pc:sldMk cId="3725192797" sldId="270"/>
            <ac:spMk id="5" creationId="{B5DD867F-646D-3A0E-6248-B790DA0AF5EE}"/>
          </ac:spMkLst>
        </pc:spChg>
        <pc:spChg chg="add mod ord">
          <ac:chgData name="Marilam Akhtar (2240547)" userId="ccf5642e-3b4d-4b3d-a46e-d5ff7aaafbfc" providerId="ADAL" clId="{40A5718A-9DD2-4445-B797-3FCDCCF8183F}" dt="2026-02-25T10:03:30.100" v="115" actId="313"/>
          <ac:spMkLst>
            <pc:docMk/>
            <pc:sldMk cId="3725192797" sldId="270"/>
            <ac:spMk id="62" creationId="{A412DAC5-F71C-1E31-E416-7BB4F4C4962D}"/>
          </ac:spMkLst>
        </pc:spChg>
        <pc:spChg chg="add mod">
          <ac:chgData name="Marilam Akhtar (2240547)" userId="ccf5642e-3b4d-4b3d-a46e-d5ff7aaafbfc" providerId="ADAL" clId="{40A5718A-9DD2-4445-B797-3FCDCCF8183F}" dt="2026-02-20T14:51:58.005" v="93" actId="1076"/>
          <ac:spMkLst>
            <pc:docMk/>
            <pc:sldMk cId="3725192797" sldId="270"/>
            <ac:spMk id="65" creationId="{278A60C3-F034-9114-1417-604BBD0A7C94}"/>
          </ac:spMkLst>
        </pc:spChg>
        <pc:spChg chg="add">
          <ac:chgData name="Marilam Akhtar (2240547)" userId="ccf5642e-3b4d-4b3d-a46e-d5ff7aaafbfc" providerId="ADAL" clId="{40A5718A-9DD2-4445-B797-3FCDCCF8183F}" dt="2026-02-20T14:51:44.543" v="91" actId="26606"/>
          <ac:spMkLst>
            <pc:docMk/>
            <pc:sldMk cId="3725192797" sldId="270"/>
            <ac:spMk id="117" creationId="{2EB492CD-616E-47F8-933B-5E2D952A0593}"/>
          </ac:spMkLst>
        </pc:spChg>
        <pc:spChg chg="add">
          <ac:chgData name="Marilam Akhtar (2240547)" userId="ccf5642e-3b4d-4b3d-a46e-d5ff7aaafbfc" providerId="ADAL" clId="{40A5718A-9DD2-4445-B797-3FCDCCF8183F}" dt="2026-02-20T14:51:44.543" v="91" actId="26606"/>
          <ac:spMkLst>
            <pc:docMk/>
            <pc:sldMk cId="3725192797" sldId="270"/>
            <ac:spMk id="119" creationId="{59383CF9-23B5-4335-9B21-1791C4CF1C75}"/>
          </ac:spMkLst>
        </pc:spChg>
        <pc:spChg chg="add">
          <ac:chgData name="Marilam Akhtar (2240547)" userId="ccf5642e-3b4d-4b3d-a46e-d5ff7aaafbfc" providerId="ADAL" clId="{40A5718A-9DD2-4445-B797-3FCDCCF8183F}" dt="2026-02-20T14:51:44.543" v="91" actId="26606"/>
          <ac:spMkLst>
            <pc:docMk/>
            <pc:sldMk cId="3725192797" sldId="270"/>
            <ac:spMk id="121" creationId="{0007FE00-9498-4706-B255-6437B0252C02}"/>
          </ac:spMkLst>
        </pc:spChg>
        <pc:picChg chg="add mod">
          <ac:chgData name="Marilam Akhtar (2240547)" userId="ccf5642e-3b4d-4b3d-a46e-d5ff7aaafbfc" providerId="ADAL" clId="{40A5718A-9DD2-4445-B797-3FCDCCF8183F}" dt="2026-02-27T13:17:59.983" v="118"/>
          <ac:picMkLst>
            <pc:docMk/>
            <pc:sldMk cId="3725192797" sldId="270"/>
            <ac:picMk id="4" creationId="{50ECC9E4-8393-3BDB-92B6-90BC66F52BA3}"/>
          </ac:picMkLst>
        </pc:picChg>
        <pc:picChg chg="add mod ord">
          <ac:chgData name="Marilam Akhtar (2240547)" userId="ccf5642e-3b4d-4b3d-a46e-d5ff7aaafbfc" providerId="ADAL" clId="{40A5718A-9DD2-4445-B797-3FCDCCF8183F}" dt="2026-02-20T14:50:41.059" v="84" actId="14100"/>
          <ac:picMkLst>
            <pc:docMk/>
            <pc:sldMk cId="3725192797" sldId="270"/>
            <ac:picMk id="64" creationId="{A45BE017-0FED-0372-AB02-8CD7630D995C}"/>
          </ac:picMkLst>
        </pc:picChg>
      </pc:sldChg>
      <pc:sldChg chg="addSp modSp modTransition">
        <pc:chgData name="Marilam Akhtar (2240547)" userId="ccf5642e-3b4d-4b3d-a46e-d5ff7aaafbfc" providerId="ADAL" clId="{40A5718A-9DD2-4445-B797-3FCDCCF8183F}" dt="2026-02-27T13:17:59.983" v="118"/>
        <pc:sldMkLst>
          <pc:docMk/>
          <pc:sldMk cId="3861216491" sldId="271"/>
        </pc:sldMkLst>
        <pc:graphicFrameChg chg="mod">
          <ac:chgData name="Marilam Akhtar (2240547)" userId="ccf5642e-3b4d-4b3d-a46e-d5ff7aaafbfc" providerId="ADAL" clId="{40A5718A-9DD2-4445-B797-3FCDCCF8183F}" dt="2026-02-25T10:03:37.118" v="117" actId="313"/>
          <ac:graphicFrameMkLst>
            <pc:docMk/>
            <pc:sldMk cId="3861216491" sldId="271"/>
            <ac:graphicFrameMk id="7" creationId="{424D2276-2CCA-E810-C524-DB6D9BA608A1}"/>
          </ac:graphicFrameMkLst>
        </pc:graphicFrameChg>
        <pc:picChg chg="add mod">
          <ac:chgData name="Marilam Akhtar (2240547)" userId="ccf5642e-3b4d-4b3d-a46e-d5ff7aaafbfc" providerId="ADAL" clId="{40A5718A-9DD2-4445-B797-3FCDCCF8183F}" dt="2026-02-27T13:17:59.983" v="118"/>
          <ac:picMkLst>
            <pc:docMk/>
            <pc:sldMk cId="3861216491" sldId="271"/>
            <ac:picMk id="4" creationId="{625066E5-75AC-D52F-F9AA-38066DBB099F}"/>
          </ac:picMkLst>
        </pc:picChg>
      </pc:sldChg>
      <pc:sldChg chg="addSp modSp mod modTransition">
        <pc:chgData name="Marilam Akhtar (2240547)" userId="ccf5642e-3b4d-4b3d-a46e-d5ff7aaafbfc" providerId="ADAL" clId="{40A5718A-9DD2-4445-B797-3FCDCCF8183F}" dt="2026-02-27T13:17:59.983" v="118"/>
        <pc:sldMkLst>
          <pc:docMk/>
          <pc:sldMk cId="78299929" sldId="273"/>
        </pc:sldMkLst>
        <pc:spChg chg="mod">
          <ac:chgData name="Marilam Akhtar (2240547)" userId="ccf5642e-3b4d-4b3d-a46e-d5ff7aaafbfc" providerId="ADAL" clId="{40A5718A-9DD2-4445-B797-3FCDCCF8183F}" dt="2026-02-11T12:04:44.949" v="34" actId="5793"/>
          <ac:spMkLst>
            <pc:docMk/>
            <pc:sldMk cId="78299929" sldId="273"/>
            <ac:spMk id="3" creationId="{7BC4FE15-183B-B4A3-49C8-0555EC35B75D}"/>
          </ac:spMkLst>
        </pc:spChg>
        <pc:picChg chg="add mod">
          <ac:chgData name="Marilam Akhtar (2240547)" userId="ccf5642e-3b4d-4b3d-a46e-d5ff7aaafbfc" providerId="ADAL" clId="{40A5718A-9DD2-4445-B797-3FCDCCF8183F}" dt="2026-02-27T13:17:59.983" v="118"/>
          <ac:picMkLst>
            <pc:docMk/>
            <pc:sldMk cId="78299929" sldId="273"/>
            <ac:picMk id="7" creationId="{E61BCC67-7241-2A10-1CF6-89E2121FB971}"/>
          </ac:picMkLst>
        </pc:pic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4_2">
  <dgm:title val=""/>
  <dgm:desc val=""/>
  <dgm:catLst>
    <dgm:cat type="accent4" pri="14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a:alpha val="0"/>
      </a:schemeClr>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BF43DE4-CB4C-43A3-8CD5-0A309CF4E7FD}"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D7E32D4E-CBD6-47C9-B37C-913177165AD9}">
      <dgm:prSet/>
      <dgm:spPr/>
      <dgm:t>
        <a:bodyPr/>
        <a:lstStyle/>
        <a:p>
          <a:r>
            <a:rPr lang="en-US" dirty="0"/>
            <a:t>Local Effects in the Breast: Breast cancer starts when cells that aren't normal grow out of control in breast tissue (Cancer Research UK, 2024).</a:t>
          </a:r>
        </a:p>
      </dgm:t>
    </dgm:pt>
    <dgm:pt modelId="{E51DEEC0-B209-4F49-9054-1F14BA3DE4B4}" type="parTrans" cxnId="{D7B0B97A-4F55-4CD3-BF21-F2DD8AB93899}">
      <dgm:prSet/>
      <dgm:spPr/>
      <dgm:t>
        <a:bodyPr/>
        <a:lstStyle/>
        <a:p>
          <a:endParaRPr lang="en-US"/>
        </a:p>
      </dgm:t>
    </dgm:pt>
    <dgm:pt modelId="{EED456A1-2857-490F-9C3E-868A1367A62B}" type="sibTrans" cxnId="{D7B0B97A-4F55-4CD3-BF21-F2DD8AB93899}">
      <dgm:prSet/>
      <dgm:spPr/>
      <dgm:t>
        <a:bodyPr/>
        <a:lstStyle/>
        <a:p>
          <a:endParaRPr lang="en-US"/>
        </a:p>
      </dgm:t>
    </dgm:pt>
    <dgm:pt modelId="{A66C3A3C-FA94-47F6-B234-32E8DBDE61B2}">
      <dgm:prSet/>
      <dgm:spPr/>
      <dgm:t>
        <a:bodyPr/>
        <a:lstStyle/>
        <a:p>
          <a:r>
            <a:rPr lang="en-US" dirty="0"/>
            <a:t>A tumor can generate a bump or thickening. Changes in the size or shape of the breasts, dimpling or redness of the skin, or nipple inversion or discharge. Cancer alters the natural structure and function of the breast, which is why these alterations happen (NHS, 2023).</a:t>
          </a:r>
        </a:p>
      </dgm:t>
    </dgm:pt>
    <dgm:pt modelId="{7F2A914F-D16E-4782-8541-ED2CD309C517}" type="parTrans" cxnId="{85CD4AA2-3544-4137-9C32-C9D53BAB7BB1}">
      <dgm:prSet/>
      <dgm:spPr/>
      <dgm:t>
        <a:bodyPr/>
        <a:lstStyle/>
        <a:p>
          <a:endParaRPr lang="en-US"/>
        </a:p>
      </dgm:t>
    </dgm:pt>
    <dgm:pt modelId="{050E08D3-FC53-4638-870C-98BC2EB607CF}" type="sibTrans" cxnId="{85CD4AA2-3544-4137-9C32-C9D53BAB7BB1}">
      <dgm:prSet/>
      <dgm:spPr/>
      <dgm:t>
        <a:bodyPr/>
        <a:lstStyle/>
        <a:p>
          <a:endParaRPr lang="en-US"/>
        </a:p>
      </dgm:t>
    </dgm:pt>
    <dgm:pt modelId="{29EFB4A6-4D7F-40F1-ADB1-6580B433E1D3}">
      <dgm:prSet custT="1"/>
      <dgm:spPr/>
      <dgm:t>
        <a:bodyPr/>
        <a:lstStyle/>
        <a:p>
          <a:r>
            <a:rPr lang="en-US" sz="1600" dirty="0"/>
            <a:t>Spread to Nearby Tissues—Cancer cells can infect nearby tissues and get into the lymphatic system (American Cancer Society, 2024).Lymph nodes that are often affected: Axillary (underarm) and supraclavicular (above the collarbone)Lymph node involvement is a major sign that the disease is getting worse.</a:t>
          </a:r>
        </a:p>
      </dgm:t>
    </dgm:pt>
    <dgm:pt modelId="{E99F42F4-C595-4ABA-9142-24AD4BE11E0C}" type="parTrans" cxnId="{0B47071D-03C4-4E9B-94C6-9CA9F9D0FB92}">
      <dgm:prSet/>
      <dgm:spPr/>
      <dgm:t>
        <a:bodyPr/>
        <a:lstStyle/>
        <a:p>
          <a:endParaRPr lang="en-US"/>
        </a:p>
      </dgm:t>
    </dgm:pt>
    <dgm:pt modelId="{058DB39C-5700-4464-838F-B9D27BE52CB8}" type="sibTrans" cxnId="{0B47071D-03C4-4E9B-94C6-9CA9F9D0FB92}">
      <dgm:prSet/>
      <dgm:spPr/>
      <dgm:t>
        <a:bodyPr/>
        <a:lstStyle/>
        <a:p>
          <a:endParaRPr lang="en-US"/>
        </a:p>
      </dgm:t>
    </dgm:pt>
    <dgm:pt modelId="{B7EA3C9F-461A-458F-8C53-CD737EF382EF}">
      <dgm:prSet custT="1"/>
      <dgm:spPr/>
      <dgm:t>
        <a:bodyPr/>
        <a:lstStyle/>
        <a:p>
          <a:r>
            <a:rPr lang="en-US" sz="1400" dirty="0"/>
            <a:t>Systemic Effects (Metastasis): If breast cancer is not treated or becomes worse, it can spread to other organs through the bloodstream or lymph system (NICE, 2023).Common places where cancer spreads: bones, which cause pain, fractures, and high calcium levels. Lungs: shortness of breath and a cough that won't go away Liver: jaundice and swelling in the stomach Headaches, convulsions, and disorientation in the brain. These symptoms happen because cancer messes up how organs work normally.</a:t>
          </a:r>
        </a:p>
      </dgm:t>
    </dgm:pt>
    <dgm:pt modelId="{02829CF8-201F-4AF2-895B-E8E2C96243E1}" type="parTrans" cxnId="{3289F8E2-2984-4E59-A001-0578F4045761}">
      <dgm:prSet/>
      <dgm:spPr/>
      <dgm:t>
        <a:bodyPr/>
        <a:lstStyle/>
        <a:p>
          <a:endParaRPr lang="en-US"/>
        </a:p>
      </dgm:t>
    </dgm:pt>
    <dgm:pt modelId="{C47115D4-78F4-4F91-94B4-DC3C4D985484}" type="sibTrans" cxnId="{3289F8E2-2984-4E59-A001-0578F4045761}">
      <dgm:prSet/>
      <dgm:spPr/>
      <dgm:t>
        <a:bodyPr/>
        <a:lstStyle/>
        <a:p>
          <a:endParaRPr lang="en-US"/>
        </a:p>
      </dgm:t>
    </dgm:pt>
    <dgm:pt modelId="{39BFF0E1-A15A-4711-A1D4-C0A4C6153FA7}" type="pres">
      <dgm:prSet presAssocID="{2BF43DE4-CB4C-43A3-8CD5-0A309CF4E7FD}" presName="vert0" presStyleCnt="0">
        <dgm:presLayoutVars>
          <dgm:dir/>
          <dgm:animOne val="branch"/>
          <dgm:animLvl val="lvl"/>
        </dgm:presLayoutVars>
      </dgm:prSet>
      <dgm:spPr/>
    </dgm:pt>
    <dgm:pt modelId="{83F73E14-D435-4125-B06A-5BD981A94E31}" type="pres">
      <dgm:prSet presAssocID="{D7E32D4E-CBD6-47C9-B37C-913177165AD9}" presName="thickLine" presStyleLbl="alignNode1" presStyleIdx="0" presStyleCnt="4"/>
      <dgm:spPr/>
    </dgm:pt>
    <dgm:pt modelId="{7F9AFE1E-4D5E-41B2-BE93-831DAA171221}" type="pres">
      <dgm:prSet presAssocID="{D7E32D4E-CBD6-47C9-B37C-913177165AD9}" presName="horz1" presStyleCnt="0"/>
      <dgm:spPr/>
    </dgm:pt>
    <dgm:pt modelId="{7453E53F-3AE8-4C09-B0A4-90517AAF5DEC}" type="pres">
      <dgm:prSet presAssocID="{D7E32D4E-CBD6-47C9-B37C-913177165AD9}" presName="tx1" presStyleLbl="revTx" presStyleIdx="0" presStyleCnt="4"/>
      <dgm:spPr/>
    </dgm:pt>
    <dgm:pt modelId="{97ABA73D-28F2-41B0-9442-9B8A1B5D8B78}" type="pres">
      <dgm:prSet presAssocID="{D7E32D4E-CBD6-47C9-B37C-913177165AD9}" presName="vert1" presStyleCnt="0"/>
      <dgm:spPr/>
    </dgm:pt>
    <dgm:pt modelId="{C849B516-9A7D-4B7D-94EE-98B3DD738A8C}" type="pres">
      <dgm:prSet presAssocID="{A66C3A3C-FA94-47F6-B234-32E8DBDE61B2}" presName="thickLine" presStyleLbl="alignNode1" presStyleIdx="1" presStyleCnt="4"/>
      <dgm:spPr/>
    </dgm:pt>
    <dgm:pt modelId="{9BA1D7E5-A3AE-4E17-9521-91A5DE46682F}" type="pres">
      <dgm:prSet presAssocID="{A66C3A3C-FA94-47F6-B234-32E8DBDE61B2}" presName="horz1" presStyleCnt="0"/>
      <dgm:spPr/>
    </dgm:pt>
    <dgm:pt modelId="{8CC4A4D2-E9E0-4C22-934E-C6CF5C47B828}" type="pres">
      <dgm:prSet presAssocID="{A66C3A3C-FA94-47F6-B234-32E8DBDE61B2}" presName="tx1" presStyleLbl="revTx" presStyleIdx="1" presStyleCnt="4"/>
      <dgm:spPr/>
    </dgm:pt>
    <dgm:pt modelId="{B3A5A71A-A6DD-4485-9D73-932A1611611A}" type="pres">
      <dgm:prSet presAssocID="{A66C3A3C-FA94-47F6-B234-32E8DBDE61B2}" presName="vert1" presStyleCnt="0"/>
      <dgm:spPr/>
    </dgm:pt>
    <dgm:pt modelId="{0D995ECD-142A-458A-AABF-5F5F78DB8985}" type="pres">
      <dgm:prSet presAssocID="{29EFB4A6-4D7F-40F1-ADB1-6580B433E1D3}" presName="thickLine" presStyleLbl="alignNode1" presStyleIdx="2" presStyleCnt="4"/>
      <dgm:spPr/>
    </dgm:pt>
    <dgm:pt modelId="{9980C811-0B80-4CEC-BEF8-8C60CDE55A2E}" type="pres">
      <dgm:prSet presAssocID="{29EFB4A6-4D7F-40F1-ADB1-6580B433E1D3}" presName="horz1" presStyleCnt="0"/>
      <dgm:spPr/>
    </dgm:pt>
    <dgm:pt modelId="{B91B4598-4B23-4CF8-AFB9-DA0F898D540B}" type="pres">
      <dgm:prSet presAssocID="{29EFB4A6-4D7F-40F1-ADB1-6580B433E1D3}" presName="tx1" presStyleLbl="revTx" presStyleIdx="2" presStyleCnt="4"/>
      <dgm:spPr/>
    </dgm:pt>
    <dgm:pt modelId="{C1FE554A-8D86-4BA4-A48C-51092D18BFE7}" type="pres">
      <dgm:prSet presAssocID="{29EFB4A6-4D7F-40F1-ADB1-6580B433E1D3}" presName="vert1" presStyleCnt="0"/>
      <dgm:spPr/>
    </dgm:pt>
    <dgm:pt modelId="{5AD6EF48-4F5C-4E61-8B64-447F35193F66}" type="pres">
      <dgm:prSet presAssocID="{B7EA3C9F-461A-458F-8C53-CD737EF382EF}" presName="thickLine" presStyleLbl="alignNode1" presStyleIdx="3" presStyleCnt="4"/>
      <dgm:spPr/>
    </dgm:pt>
    <dgm:pt modelId="{A9C7FFB1-B498-43AD-B2A0-9D125944673F}" type="pres">
      <dgm:prSet presAssocID="{B7EA3C9F-461A-458F-8C53-CD737EF382EF}" presName="horz1" presStyleCnt="0"/>
      <dgm:spPr/>
    </dgm:pt>
    <dgm:pt modelId="{87ADF358-888E-430C-8CA0-391DC0851016}" type="pres">
      <dgm:prSet presAssocID="{B7EA3C9F-461A-458F-8C53-CD737EF382EF}" presName="tx1" presStyleLbl="revTx" presStyleIdx="3" presStyleCnt="4"/>
      <dgm:spPr/>
    </dgm:pt>
    <dgm:pt modelId="{EE80ADF3-6751-46AD-93B8-942F691F85EE}" type="pres">
      <dgm:prSet presAssocID="{B7EA3C9F-461A-458F-8C53-CD737EF382EF}" presName="vert1" presStyleCnt="0"/>
      <dgm:spPr/>
    </dgm:pt>
  </dgm:ptLst>
  <dgm:cxnLst>
    <dgm:cxn modelId="{2FDBF40A-447E-460F-BB1B-A6D2DA9FCB0F}" type="presOf" srcId="{29EFB4A6-4D7F-40F1-ADB1-6580B433E1D3}" destId="{B91B4598-4B23-4CF8-AFB9-DA0F898D540B}" srcOrd="0" destOrd="0" presId="urn:microsoft.com/office/officeart/2008/layout/LinedList"/>
    <dgm:cxn modelId="{0B47071D-03C4-4E9B-94C6-9CA9F9D0FB92}" srcId="{2BF43DE4-CB4C-43A3-8CD5-0A309CF4E7FD}" destId="{29EFB4A6-4D7F-40F1-ADB1-6580B433E1D3}" srcOrd="2" destOrd="0" parTransId="{E99F42F4-C595-4ABA-9142-24AD4BE11E0C}" sibTransId="{058DB39C-5700-4464-838F-B9D27BE52CB8}"/>
    <dgm:cxn modelId="{D7B0B97A-4F55-4CD3-BF21-F2DD8AB93899}" srcId="{2BF43DE4-CB4C-43A3-8CD5-0A309CF4E7FD}" destId="{D7E32D4E-CBD6-47C9-B37C-913177165AD9}" srcOrd="0" destOrd="0" parTransId="{E51DEEC0-B209-4F49-9054-1F14BA3DE4B4}" sibTransId="{EED456A1-2857-490F-9C3E-868A1367A62B}"/>
    <dgm:cxn modelId="{A9299D9B-DC14-4401-9D3A-1EB6681C3D8E}" type="presOf" srcId="{A66C3A3C-FA94-47F6-B234-32E8DBDE61B2}" destId="{8CC4A4D2-E9E0-4C22-934E-C6CF5C47B828}" srcOrd="0" destOrd="0" presId="urn:microsoft.com/office/officeart/2008/layout/LinedList"/>
    <dgm:cxn modelId="{85CD4AA2-3544-4137-9C32-C9D53BAB7BB1}" srcId="{2BF43DE4-CB4C-43A3-8CD5-0A309CF4E7FD}" destId="{A66C3A3C-FA94-47F6-B234-32E8DBDE61B2}" srcOrd="1" destOrd="0" parTransId="{7F2A914F-D16E-4782-8541-ED2CD309C517}" sibTransId="{050E08D3-FC53-4638-870C-98BC2EB607CF}"/>
    <dgm:cxn modelId="{B98A1ACF-9FBB-4DFA-B390-9BAE1131585E}" type="presOf" srcId="{B7EA3C9F-461A-458F-8C53-CD737EF382EF}" destId="{87ADF358-888E-430C-8CA0-391DC0851016}" srcOrd="0" destOrd="0" presId="urn:microsoft.com/office/officeart/2008/layout/LinedList"/>
    <dgm:cxn modelId="{946C0BDA-C0D3-4645-AC9E-855F1947BA51}" type="presOf" srcId="{2BF43DE4-CB4C-43A3-8CD5-0A309CF4E7FD}" destId="{39BFF0E1-A15A-4711-A1D4-C0A4C6153FA7}" srcOrd="0" destOrd="0" presId="urn:microsoft.com/office/officeart/2008/layout/LinedList"/>
    <dgm:cxn modelId="{2B82A5E1-8FFE-475A-86C9-09E0046C2C32}" type="presOf" srcId="{D7E32D4E-CBD6-47C9-B37C-913177165AD9}" destId="{7453E53F-3AE8-4C09-B0A4-90517AAF5DEC}" srcOrd="0" destOrd="0" presId="urn:microsoft.com/office/officeart/2008/layout/LinedList"/>
    <dgm:cxn modelId="{3289F8E2-2984-4E59-A001-0578F4045761}" srcId="{2BF43DE4-CB4C-43A3-8CD5-0A309CF4E7FD}" destId="{B7EA3C9F-461A-458F-8C53-CD737EF382EF}" srcOrd="3" destOrd="0" parTransId="{02829CF8-201F-4AF2-895B-E8E2C96243E1}" sibTransId="{C47115D4-78F4-4F91-94B4-DC3C4D985484}"/>
    <dgm:cxn modelId="{CABC4F2B-3985-4ECA-A5E9-891EAF875C3E}" type="presParOf" srcId="{39BFF0E1-A15A-4711-A1D4-C0A4C6153FA7}" destId="{83F73E14-D435-4125-B06A-5BD981A94E31}" srcOrd="0" destOrd="0" presId="urn:microsoft.com/office/officeart/2008/layout/LinedList"/>
    <dgm:cxn modelId="{CA238F9A-8D31-46B1-88CE-87A2008C0841}" type="presParOf" srcId="{39BFF0E1-A15A-4711-A1D4-C0A4C6153FA7}" destId="{7F9AFE1E-4D5E-41B2-BE93-831DAA171221}" srcOrd="1" destOrd="0" presId="urn:microsoft.com/office/officeart/2008/layout/LinedList"/>
    <dgm:cxn modelId="{16ED34E4-C4E2-4E03-BE89-DB6B43080E96}" type="presParOf" srcId="{7F9AFE1E-4D5E-41B2-BE93-831DAA171221}" destId="{7453E53F-3AE8-4C09-B0A4-90517AAF5DEC}" srcOrd="0" destOrd="0" presId="urn:microsoft.com/office/officeart/2008/layout/LinedList"/>
    <dgm:cxn modelId="{36C9DDF6-1624-469D-856C-31906224C5AD}" type="presParOf" srcId="{7F9AFE1E-4D5E-41B2-BE93-831DAA171221}" destId="{97ABA73D-28F2-41B0-9442-9B8A1B5D8B78}" srcOrd="1" destOrd="0" presId="urn:microsoft.com/office/officeart/2008/layout/LinedList"/>
    <dgm:cxn modelId="{5A319DEA-F476-4DF6-910F-C97963CF4213}" type="presParOf" srcId="{39BFF0E1-A15A-4711-A1D4-C0A4C6153FA7}" destId="{C849B516-9A7D-4B7D-94EE-98B3DD738A8C}" srcOrd="2" destOrd="0" presId="urn:microsoft.com/office/officeart/2008/layout/LinedList"/>
    <dgm:cxn modelId="{0E90DA46-0E7F-4EC5-B76A-39D21FBC2B88}" type="presParOf" srcId="{39BFF0E1-A15A-4711-A1D4-C0A4C6153FA7}" destId="{9BA1D7E5-A3AE-4E17-9521-91A5DE46682F}" srcOrd="3" destOrd="0" presId="urn:microsoft.com/office/officeart/2008/layout/LinedList"/>
    <dgm:cxn modelId="{01373F2A-EEDA-4853-8620-FEA0B831B772}" type="presParOf" srcId="{9BA1D7E5-A3AE-4E17-9521-91A5DE46682F}" destId="{8CC4A4D2-E9E0-4C22-934E-C6CF5C47B828}" srcOrd="0" destOrd="0" presId="urn:microsoft.com/office/officeart/2008/layout/LinedList"/>
    <dgm:cxn modelId="{15AD4274-71FE-4A3A-84A2-A10A81F3C12F}" type="presParOf" srcId="{9BA1D7E5-A3AE-4E17-9521-91A5DE46682F}" destId="{B3A5A71A-A6DD-4485-9D73-932A1611611A}" srcOrd="1" destOrd="0" presId="urn:microsoft.com/office/officeart/2008/layout/LinedList"/>
    <dgm:cxn modelId="{6D798ED1-2EC6-4DE4-B765-6A42164FAA99}" type="presParOf" srcId="{39BFF0E1-A15A-4711-A1D4-C0A4C6153FA7}" destId="{0D995ECD-142A-458A-AABF-5F5F78DB8985}" srcOrd="4" destOrd="0" presId="urn:microsoft.com/office/officeart/2008/layout/LinedList"/>
    <dgm:cxn modelId="{8DF50012-6851-48AD-8CED-36227A610103}" type="presParOf" srcId="{39BFF0E1-A15A-4711-A1D4-C0A4C6153FA7}" destId="{9980C811-0B80-4CEC-BEF8-8C60CDE55A2E}" srcOrd="5" destOrd="0" presId="urn:microsoft.com/office/officeart/2008/layout/LinedList"/>
    <dgm:cxn modelId="{53D52C9A-8734-4293-93C3-E0D0354427EC}" type="presParOf" srcId="{9980C811-0B80-4CEC-BEF8-8C60CDE55A2E}" destId="{B91B4598-4B23-4CF8-AFB9-DA0F898D540B}" srcOrd="0" destOrd="0" presId="urn:microsoft.com/office/officeart/2008/layout/LinedList"/>
    <dgm:cxn modelId="{5CCFCDD6-3051-42F0-9CE5-6CE192562B70}" type="presParOf" srcId="{9980C811-0B80-4CEC-BEF8-8C60CDE55A2E}" destId="{C1FE554A-8D86-4BA4-A48C-51092D18BFE7}" srcOrd="1" destOrd="0" presId="urn:microsoft.com/office/officeart/2008/layout/LinedList"/>
    <dgm:cxn modelId="{EE943482-B4D0-43F6-9CFF-2DEFE5EC2C90}" type="presParOf" srcId="{39BFF0E1-A15A-4711-A1D4-C0A4C6153FA7}" destId="{5AD6EF48-4F5C-4E61-8B64-447F35193F66}" srcOrd="6" destOrd="0" presId="urn:microsoft.com/office/officeart/2008/layout/LinedList"/>
    <dgm:cxn modelId="{AF859A6A-B6DE-4C38-AE38-3A8BF042875E}" type="presParOf" srcId="{39BFF0E1-A15A-4711-A1D4-C0A4C6153FA7}" destId="{A9C7FFB1-B498-43AD-B2A0-9D125944673F}" srcOrd="7" destOrd="0" presId="urn:microsoft.com/office/officeart/2008/layout/LinedList"/>
    <dgm:cxn modelId="{E35FD82B-5086-4716-B69F-331E34D57789}" type="presParOf" srcId="{A9C7FFB1-B498-43AD-B2A0-9D125944673F}" destId="{87ADF358-888E-430C-8CA0-391DC0851016}" srcOrd="0" destOrd="0" presId="urn:microsoft.com/office/officeart/2008/layout/LinedList"/>
    <dgm:cxn modelId="{15AB6203-7CB4-4E80-9CBB-7AE7F5CFAEDC}" type="presParOf" srcId="{A9C7FFB1-B498-43AD-B2A0-9D125944673F}" destId="{EE80ADF3-6751-46AD-93B8-942F691F85EE}"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B8903C9-BFA1-467E-987D-A2C632779442}" type="doc">
      <dgm:prSet loTypeId="urn:microsoft.com/office/officeart/2018/2/layout/IconVerticalSolidList" loCatId="icon" qsTypeId="urn:microsoft.com/office/officeart/2005/8/quickstyle/simple1" qsCatId="simple" csTypeId="urn:microsoft.com/office/officeart/2018/5/colors/Iconchunking_neutralbg_accent4_2" csCatId="accent4" phldr="1"/>
      <dgm:spPr/>
      <dgm:t>
        <a:bodyPr/>
        <a:lstStyle/>
        <a:p>
          <a:endParaRPr lang="en-US"/>
        </a:p>
      </dgm:t>
    </dgm:pt>
    <dgm:pt modelId="{3740C1BF-2363-48BD-B19A-5ADC786210A7}">
      <dgm:prSet/>
      <dgm:spPr/>
      <dgm:t>
        <a:bodyPr/>
        <a:lstStyle/>
        <a:p>
          <a:pPr>
            <a:lnSpc>
              <a:spcPct val="100000"/>
            </a:lnSpc>
          </a:pPr>
          <a:r>
            <a:rPr lang="en-US" dirty="0"/>
            <a:t>Cancer can make the immune system weaker by changing how bone marrow works and producing long-term inflammation (Macmillan Cancer Support, 2024).This makes you more likely to get sick.</a:t>
          </a:r>
        </a:p>
      </dgm:t>
    </dgm:pt>
    <dgm:pt modelId="{5369DA5D-CBA1-4BE4-A8A3-1C685DAFC063}" type="parTrans" cxnId="{BCE0561F-7276-47D6-9ED4-A5452BC39DD5}">
      <dgm:prSet/>
      <dgm:spPr/>
      <dgm:t>
        <a:bodyPr/>
        <a:lstStyle/>
        <a:p>
          <a:endParaRPr lang="en-US"/>
        </a:p>
      </dgm:t>
    </dgm:pt>
    <dgm:pt modelId="{04605B2E-B210-4E97-BB43-8CF4713704DD}" type="sibTrans" cxnId="{BCE0561F-7276-47D6-9ED4-A5452BC39DD5}">
      <dgm:prSet/>
      <dgm:spPr/>
      <dgm:t>
        <a:bodyPr/>
        <a:lstStyle/>
        <a:p>
          <a:pPr>
            <a:lnSpc>
              <a:spcPct val="100000"/>
            </a:lnSpc>
          </a:pPr>
          <a:endParaRPr lang="en-US"/>
        </a:p>
      </dgm:t>
    </dgm:pt>
    <dgm:pt modelId="{B11724E7-3E2D-4DFF-AEAD-F20D73027281}">
      <dgm:prSet/>
      <dgm:spPr/>
      <dgm:t>
        <a:bodyPr/>
        <a:lstStyle/>
        <a:p>
          <a:pPr>
            <a:lnSpc>
              <a:spcPct val="100000"/>
            </a:lnSpc>
          </a:pPr>
          <a:r>
            <a:rPr lang="en-US" dirty="0"/>
            <a:t>Hormonal Effects: A lot of breast tumors have hormone receptors that are positive (ER+ or PR+).These malignancies grow when they get estrogen or progesterone, which messes up the balance of hormones (NICE, 2023).Symptoms connected to hormones may include: Periods that aren't regular. Changes in fertility and menopause symptoms. </a:t>
          </a:r>
        </a:p>
      </dgm:t>
    </dgm:pt>
    <dgm:pt modelId="{7C5E094D-25C0-43AA-BDAE-71D0E479DBB3}" type="parTrans" cxnId="{D2A22BFF-9B45-4127-8411-6555B33E0B95}">
      <dgm:prSet/>
      <dgm:spPr/>
      <dgm:t>
        <a:bodyPr/>
        <a:lstStyle/>
        <a:p>
          <a:endParaRPr lang="en-US"/>
        </a:p>
      </dgm:t>
    </dgm:pt>
    <dgm:pt modelId="{20BB8164-A303-49CA-840D-35CFBEBBABC5}" type="sibTrans" cxnId="{D2A22BFF-9B45-4127-8411-6555B33E0B95}">
      <dgm:prSet/>
      <dgm:spPr/>
      <dgm:t>
        <a:bodyPr/>
        <a:lstStyle/>
        <a:p>
          <a:pPr>
            <a:lnSpc>
              <a:spcPct val="100000"/>
            </a:lnSpc>
          </a:pPr>
          <a:endParaRPr lang="en-US"/>
        </a:p>
      </dgm:t>
    </dgm:pt>
    <dgm:pt modelId="{94B511EC-EE9D-4FA1-ACB8-FF687BC0A7E8}">
      <dgm:prSet/>
      <dgm:spPr/>
      <dgm:t>
        <a:bodyPr/>
        <a:lstStyle/>
        <a:p>
          <a:pPr>
            <a:lnSpc>
              <a:spcPct val="100000"/>
            </a:lnSpc>
          </a:pPr>
          <a:r>
            <a:rPr lang="en-US" dirty="0"/>
            <a:t>Psychological and Emotional Impact: A diagnosis can cause anxiety, melancholy, fear, and worries about how your body looks (Macmillan Cancer Support, 2024).Taking care of your emotional health is an important part of holistic cancer care.</a:t>
          </a:r>
        </a:p>
      </dgm:t>
    </dgm:pt>
    <dgm:pt modelId="{BC8C9EC1-04DB-48B3-B9AF-5198897E0AF6}" type="parTrans" cxnId="{052A958F-09B2-451D-8599-983727FA9D08}">
      <dgm:prSet/>
      <dgm:spPr/>
      <dgm:t>
        <a:bodyPr/>
        <a:lstStyle/>
        <a:p>
          <a:endParaRPr lang="en-US"/>
        </a:p>
      </dgm:t>
    </dgm:pt>
    <dgm:pt modelId="{AD3FB93C-B857-452E-8567-A4BE3139F295}" type="sibTrans" cxnId="{052A958F-09B2-451D-8599-983727FA9D08}">
      <dgm:prSet/>
      <dgm:spPr/>
      <dgm:t>
        <a:bodyPr/>
        <a:lstStyle/>
        <a:p>
          <a:pPr>
            <a:lnSpc>
              <a:spcPct val="100000"/>
            </a:lnSpc>
          </a:pPr>
          <a:endParaRPr lang="en-US"/>
        </a:p>
      </dgm:t>
    </dgm:pt>
    <dgm:pt modelId="{5710340B-DC55-41E6-9781-6D66480420AD}">
      <dgm:prSet/>
      <dgm:spPr/>
      <dgm:t>
        <a:bodyPr/>
        <a:lstStyle/>
        <a:p>
          <a:pPr>
            <a:lnSpc>
              <a:spcPct val="100000"/>
            </a:lnSpc>
          </a:pPr>
          <a:r>
            <a:rPr lang="en-US" dirty="0"/>
            <a:t>Chemotherapy might make you tired, nauseous, lose hair, and lower your immune system. Radiotherapy → skin inflammation and fatigue Hormone therapy can cause hot flashes, mood swings, and joint pain. Surgery can cause discomfort, scars, reduced movement in the arm, and a higher risk of lymphoedema. The consequences differ according on the type of treatment and the individual's reaction (NHS, 2023).</a:t>
          </a:r>
        </a:p>
      </dgm:t>
    </dgm:pt>
    <dgm:pt modelId="{4F6A3B0B-A6D8-4BF0-9531-94831F49DE8B}" type="parTrans" cxnId="{879CEADD-9EB0-4392-B26F-56A156E9C12A}">
      <dgm:prSet/>
      <dgm:spPr/>
      <dgm:t>
        <a:bodyPr/>
        <a:lstStyle/>
        <a:p>
          <a:endParaRPr lang="en-US"/>
        </a:p>
      </dgm:t>
    </dgm:pt>
    <dgm:pt modelId="{6C802140-04E1-43DA-ACD7-6269CE43D335}" type="sibTrans" cxnId="{879CEADD-9EB0-4392-B26F-56A156E9C12A}">
      <dgm:prSet/>
      <dgm:spPr/>
      <dgm:t>
        <a:bodyPr/>
        <a:lstStyle/>
        <a:p>
          <a:endParaRPr lang="en-US"/>
        </a:p>
      </dgm:t>
    </dgm:pt>
    <dgm:pt modelId="{A4ED38BA-5037-4561-9B04-83995D661044}" type="pres">
      <dgm:prSet presAssocID="{DB8903C9-BFA1-467E-987D-A2C632779442}" presName="root" presStyleCnt="0">
        <dgm:presLayoutVars>
          <dgm:dir/>
          <dgm:resizeHandles val="exact"/>
        </dgm:presLayoutVars>
      </dgm:prSet>
      <dgm:spPr/>
    </dgm:pt>
    <dgm:pt modelId="{9E4DABBB-5020-4E15-B0FD-8433C93210AD}" type="pres">
      <dgm:prSet presAssocID="{3740C1BF-2363-48BD-B19A-5ADC786210A7}" presName="compNode" presStyleCnt="0"/>
      <dgm:spPr/>
    </dgm:pt>
    <dgm:pt modelId="{34263023-1525-4F29-978E-44D754D440AD}" type="pres">
      <dgm:prSet presAssocID="{3740C1BF-2363-48BD-B19A-5ADC786210A7}" presName="bgRect" presStyleLbl="bgShp" presStyleIdx="0" presStyleCnt="4"/>
      <dgm:spPr/>
    </dgm:pt>
    <dgm:pt modelId="{47516471-CAC5-463A-8C9C-4B9361C30635}" type="pres">
      <dgm:prSet presAssocID="{3740C1BF-2363-48BD-B19A-5ADC786210A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kull"/>
        </a:ext>
      </dgm:extLst>
    </dgm:pt>
    <dgm:pt modelId="{18C066D5-0416-40CC-8FC4-A270D5819BD2}" type="pres">
      <dgm:prSet presAssocID="{3740C1BF-2363-48BD-B19A-5ADC786210A7}" presName="spaceRect" presStyleCnt="0"/>
      <dgm:spPr/>
    </dgm:pt>
    <dgm:pt modelId="{4AC95ADC-8A89-4E3E-9939-6C5DCA6D734A}" type="pres">
      <dgm:prSet presAssocID="{3740C1BF-2363-48BD-B19A-5ADC786210A7}" presName="parTx" presStyleLbl="revTx" presStyleIdx="0" presStyleCnt="4">
        <dgm:presLayoutVars>
          <dgm:chMax val="0"/>
          <dgm:chPref val="0"/>
        </dgm:presLayoutVars>
      </dgm:prSet>
      <dgm:spPr/>
    </dgm:pt>
    <dgm:pt modelId="{4427BA7F-0546-4472-8A31-CDCF1F9B65C8}" type="pres">
      <dgm:prSet presAssocID="{04605B2E-B210-4E97-BB43-8CF4713704DD}" presName="sibTrans" presStyleCnt="0"/>
      <dgm:spPr/>
    </dgm:pt>
    <dgm:pt modelId="{F7C071B2-1076-46FA-B251-736DDE88BD86}" type="pres">
      <dgm:prSet presAssocID="{B11724E7-3E2D-4DFF-AEAD-F20D73027281}" presName="compNode" presStyleCnt="0"/>
      <dgm:spPr/>
    </dgm:pt>
    <dgm:pt modelId="{3C76C346-B56F-4106-9EC5-EEB529F4ED15}" type="pres">
      <dgm:prSet presAssocID="{B11724E7-3E2D-4DFF-AEAD-F20D73027281}" presName="bgRect" presStyleLbl="bgShp" presStyleIdx="1" presStyleCnt="4"/>
      <dgm:spPr/>
    </dgm:pt>
    <dgm:pt modelId="{8BE51B84-2F72-4940-A3EE-FB54CCCF2D67}" type="pres">
      <dgm:prSet presAssocID="{B11724E7-3E2D-4DFF-AEAD-F20D7302728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NA"/>
        </a:ext>
      </dgm:extLst>
    </dgm:pt>
    <dgm:pt modelId="{481E73F0-8659-4575-A24A-3C651FCEA729}" type="pres">
      <dgm:prSet presAssocID="{B11724E7-3E2D-4DFF-AEAD-F20D73027281}" presName="spaceRect" presStyleCnt="0"/>
      <dgm:spPr/>
    </dgm:pt>
    <dgm:pt modelId="{F1CA4050-2D8F-452D-AFFC-9D17495E6420}" type="pres">
      <dgm:prSet presAssocID="{B11724E7-3E2D-4DFF-AEAD-F20D73027281}" presName="parTx" presStyleLbl="revTx" presStyleIdx="1" presStyleCnt="4">
        <dgm:presLayoutVars>
          <dgm:chMax val="0"/>
          <dgm:chPref val="0"/>
        </dgm:presLayoutVars>
      </dgm:prSet>
      <dgm:spPr/>
    </dgm:pt>
    <dgm:pt modelId="{8C75751F-E1C8-4A18-831E-7EEDE76B3B75}" type="pres">
      <dgm:prSet presAssocID="{20BB8164-A303-49CA-840D-35CFBEBBABC5}" presName="sibTrans" presStyleCnt="0"/>
      <dgm:spPr/>
    </dgm:pt>
    <dgm:pt modelId="{51A5C8A7-A2DA-45AD-B761-0D0687EA6FA8}" type="pres">
      <dgm:prSet presAssocID="{94B511EC-EE9D-4FA1-ACB8-FF687BC0A7E8}" presName="compNode" presStyleCnt="0"/>
      <dgm:spPr/>
    </dgm:pt>
    <dgm:pt modelId="{D59147C9-0806-4F4B-9849-9B4E411845E6}" type="pres">
      <dgm:prSet presAssocID="{94B511EC-EE9D-4FA1-ACB8-FF687BC0A7E8}" presName="bgRect" presStyleLbl="bgShp" presStyleIdx="2" presStyleCnt="4"/>
      <dgm:spPr/>
    </dgm:pt>
    <dgm:pt modelId="{DF72E54E-B2D1-42C0-B3FE-56D7C0A2440C}" type="pres">
      <dgm:prSet presAssocID="{94B511EC-EE9D-4FA1-ACB8-FF687BC0A7E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onfused Person"/>
        </a:ext>
      </dgm:extLst>
    </dgm:pt>
    <dgm:pt modelId="{9B392599-6789-4FC1-9572-9D9E86AC3CC1}" type="pres">
      <dgm:prSet presAssocID="{94B511EC-EE9D-4FA1-ACB8-FF687BC0A7E8}" presName="spaceRect" presStyleCnt="0"/>
      <dgm:spPr/>
    </dgm:pt>
    <dgm:pt modelId="{437E7ED7-4939-42D7-A381-9EAA19DC34D5}" type="pres">
      <dgm:prSet presAssocID="{94B511EC-EE9D-4FA1-ACB8-FF687BC0A7E8}" presName="parTx" presStyleLbl="revTx" presStyleIdx="2" presStyleCnt="4">
        <dgm:presLayoutVars>
          <dgm:chMax val="0"/>
          <dgm:chPref val="0"/>
        </dgm:presLayoutVars>
      </dgm:prSet>
      <dgm:spPr/>
    </dgm:pt>
    <dgm:pt modelId="{B0A01D69-0C5D-4D08-AFA1-E454BAB07883}" type="pres">
      <dgm:prSet presAssocID="{AD3FB93C-B857-452E-8567-A4BE3139F295}" presName="sibTrans" presStyleCnt="0"/>
      <dgm:spPr/>
    </dgm:pt>
    <dgm:pt modelId="{4FD11170-E3F5-4256-BF11-BA9F8802FFBD}" type="pres">
      <dgm:prSet presAssocID="{5710340B-DC55-41E6-9781-6D66480420AD}" presName="compNode" presStyleCnt="0"/>
      <dgm:spPr/>
    </dgm:pt>
    <dgm:pt modelId="{C85AC1B2-B13C-415F-8A2D-CFB5BE482520}" type="pres">
      <dgm:prSet presAssocID="{5710340B-DC55-41E6-9781-6D66480420AD}" presName="bgRect" presStyleLbl="bgShp" presStyleIdx="3" presStyleCnt="4"/>
      <dgm:spPr/>
    </dgm:pt>
    <dgm:pt modelId="{DAF62C18-B843-49CD-8BD9-210323413FF2}" type="pres">
      <dgm:prSet presAssocID="{5710340B-DC55-41E6-9781-6D66480420A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Medicine"/>
        </a:ext>
      </dgm:extLst>
    </dgm:pt>
    <dgm:pt modelId="{04800F9D-C35E-4FF7-AF74-78784CDA1802}" type="pres">
      <dgm:prSet presAssocID="{5710340B-DC55-41E6-9781-6D66480420AD}" presName="spaceRect" presStyleCnt="0"/>
      <dgm:spPr/>
    </dgm:pt>
    <dgm:pt modelId="{5C1E23C9-1855-41A7-91C2-4FF72F4C0DF6}" type="pres">
      <dgm:prSet presAssocID="{5710340B-DC55-41E6-9781-6D66480420AD}" presName="parTx" presStyleLbl="revTx" presStyleIdx="3" presStyleCnt="4">
        <dgm:presLayoutVars>
          <dgm:chMax val="0"/>
          <dgm:chPref val="0"/>
        </dgm:presLayoutVars>
      </dgm:prSet>
      <dgm:spPr/>
    </dgm:pt>
  </dgm:ptLst>
  <dgm:cxnLst>
    <dgm:cxn modelId="{C118DB05-A108-4AD0-AEF2-B3BE7E52309E}" type="presOf" srcId="{94B511EC-EE9D-4FA1-ACB8-FF687BC0A7E8}" destId="{437E7ED7-4939-42D7-A381-9EAA19DC34D5}" srcOrd="0" destOrd="0" presId="urn:microsoft.com/office/officeart/2018/2/layout/IconVerticalSolidList"/>
    <dgm:cxn modelId="{BCE0561F-7276-47D6-9ED4-A5452BC39DD5}" srcId="{DB8903C9-BFA1-467E-987D-A2C632779442}" destId="{3740C1BF-2363-48BD-B19A-5ADC786210A7}" srcOrd="0" destOrd="0" parTransId="{5369DA5D-CBA1-4BE4-A8A3-1C685DAFC063}" sibTransId="{04605B2E-B210-4E97-BB43-8CF4713704DD}"/>
    <dgm:cxn modelId="{0FD5B82A-A253-40DF-A0F9-3AC4889197D4}" type="presOf" srcId="{3740C1BF-2363-48BD-B19A-5ADC786210A7}" destId="{4AC95ADC-8A89-4E3E-9939-6C5DCA6D734A}" srcOrd="0" destOrd="0" presId="urn:microsoft.com/office/officeart/2018/2/layout/IconVerticalSolidList"/>
    <dgm:cxn modelId="{A4C72369-67C1-402F-A460-749B789E1968}" type="presOf" srcId="{5710340B-DC55-41E6-9781-6D66480420AD}" destId="{5C1E23C9-1855-41A7-91C2-4FF72F4C0DF6}" srcOrd="0" destOrd="0" presId="urn:microsoft.com/office/officeart/2018/2/layout/IconVerticalSolidList"/>
    <dgm:cxn modelId="{052A958F-09B2-451D-8599-983727FA9D08}" srcId="{DB8903C9-BFA1-467E-987D-A2C632779442}" destId="{94B511EC-EE9D-4FA1-ACB8-FF687BC0A7E8}" srcOrd="2" destOrd="0" parTransId="{BC8C9EC1-04DB-48B3-B9AF-5198897E0AF6}" sibTransId="{AD3FB93C-B857-452E-8567-A4BE3139F295}"/>
    <dgm:cxn modelId="{65515591-69DC-4F92-9A25-E5ECF2038838}" type="presOf" srcId="{B11724E7-3E2D-4DFF-AEAD-F20D73027281}" destId="{F1CA4050-2D8F-452D-AFFC-9D17495E6420}" srcOrd="0" destOrd="0" presId="urn:microsoft.com/office/officeart/2018/2/layout/IconVerticalSolidList"/>
    <dgm:cxn modelId="{C585A4AB-DAC1-4537-9DC2-D7ED63A79556}" type="presOf" srcId="{DB8903C9-BFA1-467E-987D-A2C632779442}" destId="{A4ED38BA-5037-4561-9B04-83995D661044}" srcOrd="0" destOrd="0" presId="urn:microsoft.com/office/officeart/2018/2/layout/IconVerticalSolidList"/>
    <dgm:cxn modelId="{879CEADD-9EB0-4392-B26F-56A156E9C12A}" srcId="{DB8903C9-BFA1-467E-987D-A2C632779442}" destId="{5710340B-DC55-41E6-9781-6D66480420AD}" srcOrd="3" destOrd="0" parTransId="{4F6A3B0B-A6D8-4BF0-9531-94831F49DE8B}" sibTransId="{6C802140-04E1-43DA-ACD7-6269CE43D335}"/>
    <dgm:cxn modelId="{D2A22BFF-9B45-4127-8411-6555B33E0B95}" srcId="{DB8903C9-BFA1-467E-987D-A2C632779442}" destId="{B11724E7-3E2D-4DFF-AEAD-F20D73027281}" srcOrd="1" destOrd="0" parTransId="{7C5E094D-25C0-43AA-BDAE-71D0E479DBB3}" sibTransId="{20BB8164-A303-49CA-840D-35CFBEBBABC5}"/>
    <dgm:cxn modelId="{5F555676-5704-4239-87E5-6505DAF03B7E}" type="presParOf" srcId="{A4ED38BA-5037-4561-9B04-83995D661044}" destId="{9E4DABBB-5020-4E15-B0FD-8433C93210AD}" srcOrd="0" destOrd="0" presId="urn:microsoft.com/office/officeart/2018/2/layout/IconVerticalSolidList"/>
    <dgm:cxn modelId="{9F072A0C-57C7-4C81-BEB4-66BC7631346E}" type="presParOf" srcId="{9E4DABBB-5020-4E15-B0FD-8433C93210AD}" destId="{34263023-1525-4F29-978E-44D754D440AD}" srcOrd="0" destOrd="0" presId="urn:microsoft.com/office/officeart/2018/2/layout/IconVerticalSolidList"/>
    <dgm:cxn modelId="{F921DDB4-0ADE-41A4-BC24-169115056103}" type="presParOf" srcId="{9E4DABBB-5020-4E15-B0FD-8433C93210AD}" destId="{47516471-CAC5-463A-8C9C-4B9361C30635}" srcOrd="1" destOrd="0" presId="urn:microsoft.com/office/officeart/2018/2/layout/IconVerticalSolidList"/>
    <dgm:cxn modelId="{4E49F3AD-B2D4-4C90-9FC2-894A9CD4566F}" type="presParOf" srcId="{9E4DABBB-5020-4E15-B0FD-8433C93210AD}" destId="{18C066D5-0416-40CC-8FC4-A270D5819BD2}" srcOrd="2" destOrd="0" presId="urn:microsoft.com/office/officeart/2018/2/layout/IconVerticalSolidList"/>
    <dgm:cxn modelId="{8676CB68-23FD-4068-9EEC-6E76B17F3040}" type="presParOf" srcId="{9E4DABBB-5020-4E15-B0FD-8433C93210AD}" destId="{4AC95ADC-8A89-4E3E-9939-6C5DCA6D734A}" srcOrd="3" destOrd="0" presId="urn:microsoft.com/office/officeart/2018/2/layout/IconVerticalSolidList"/>
    <dgm:cxn modelId="{CE404A4D-17DA-4E35-A0BA-BBB69B057665}" type="presParOf" srcId="{A4ED38BA-5037-4561-9B04-83995D661044}" destId="{4427BA7F-0546-4472-8A31-CDCF1F9B65C8}" srcOrd="1" destOrd="0" presId="urn:microsoft.com/office/officeart/2018/2/layout/IconVerticalSolidList"/>
    <dgm:cxn modelId="{6FB91DBC-DCB8-4BA3-8E10-4CF542A66C74}" type="presParOf" srcId="{A4ED38BA-5037-4561-9B04-83995D661044}" destId="{F7C071B2-1076-46FA-B251-736DDE88BD86}" srcOrd="2" destOrd="0" presId="urn:microsoft.com/office/officeart/2018/2/layout/IconVerticalSolidList"/>
    <dgm:cxn modelId="{DC2CD222-F857-4FB5-927D-A2A0EEFC71F2}" type="presParOf" srcId="{F7C071B2-1076-46FA-B251-736DDE88BD86}" destId="{3C76C346-B56F-4106-9EC5-EEB529F4ED15}" srcOrd="0" destOrd="0" presId="urn:microsoft.com/office/officeart/2018/2/layout/IconVerticalSolidList"/>
    <dgm:cxn modelId="{7939A9D3-379B-4141-A37D-88A0BBA10367}" type="presParOf" srcId="{F7C071B2-1076-46FA-B251-736DDE88BD86}" destId="{8BE51B84-2F72-4940-A3EE-FB54CCCF2D67}" srcOrd="1" destOrd="0" presId="urn:microsoft.com/office/officeart/2018/2/layout/IconVerticalSolidList"/>
    <dgm:cxn modelId="{BA9D0058-C5BF-4174-8754-962BB190A950}" type="presParOf" srcId="{F7C071B2-1076-46FA-B251-736DDE88BD86}" destId="{481E73F0-8659-4575-A24A-3C651FCEA729}" srcOrd="2" destOrd="0" presId="urn:microsoft.com/office/officeart/2018/2/layout/IconVerticalSolidList"/>
    <dgm:cxn modelId="{8A1DD17C-B24A-49CE-84D3-F6564655BB09}" type="presParOf" srcId="{F7C071B2-1076-46FA-B251-736DDE88BD86}" destId="{F1CA4050-2D8F-452D-AFFC-9D17495E6420}" srcOrd="3" destOrd="0" presId="urn:microsoft.com/office/officeart/2018/2/layout/IconVerticalSolidList"/>
    <dgm:cxn modelId="{84539103-4F87-413C-8DD7-C010B5921D78}" type="presParOf" srcId="{A4ED38BA-5037-4561-9B04-83995D661044}" destId="{8C75751F-E1C8-4A18-831E-7EEDE76B3B75}" srcOrd="3" destOrd="0" presId="urn:microsoft.com/office/officeart/2018/2/layout/IconVerticalSolidList"/>
    <dgm:cxn modelId="{9B2362D5-597C-46A0-A799-00352E4A1A94}" type="presParOf" srcId="{A4ED38BA-5037-4561-9B04-83995D661044}" destId="{51A5C8A7-A2DA-45AD-B761-0D0687EA6FA8}" srcOrd="4" destOrd="0" presId="urn:microsoft.com/office/officeart/2018/2/layout/IconVerticalSolidList"/>
    <dgm:cxn modelId="{07E862E7-7AA6-4A20-B9D4-01F6342B12A5}" type="presParOf" srcId="{51A5C8A7-A2DA-45AD-B761-0D0687EA6FA8}" destId="{D59147C9-0806-4F4B-9849-9B4E411845E6}" srcOrd="0" destOrd="0" presId="urn:microsoft.com/office/officeart/2018/2/layout/IconVerticalSolidList"/>
    <dgm:cxn modelId="{94A39EB9-1A33-4E16-9F45-B76A4C42F526}" type="presParOf" srcId="{51A5C8A7-A2DA-45AD-B761-0D0687EA6FA8}" destId="{DF72E54E-B2D1-42C0-B3FE-56D7C0A2440C}" srcOrd="1" destOrd="0" presId="urn:microsoft.com/office/officeart/2018/2/layout/IconVerticalSolidList"/>
    <dgm:cxn modelId="{03A9B22A-4A3B-4E45-931A-EA9A4EF2BCA9}" type="presParOf" srcId="{51A5C8A7-A2DA-45AD-B761-0D0687EA6FA8}" destId="{9B392599-6789-4FC1-9572-9D9E86AC3CC1}" srcOrd="2" destOrd="0" presId="urn:microsoft.com/office/officeart/2018/2/layout/IconVerticalSolidList"/>
    <dgm:cxn modelId="{F698559E-86BA-4A33-94DB-00FCC3DF2EC8}" type="presParOf" srcId="{51A5C8A7-A2DA-45AD-B761-0D0687EA6FA8}" destId="{437E7ED7-4939-42D7-A381-9EAA19DC34D5}" srcOrd="3" destOrd="0" presId="urn:microsoft.com/office/officeart/2018/2/layout/IconVerticalSolidList"/>
    <dgm:cxn modelId="{0AF846B0-BB9F-453B-874F-EF13243B7EC2}" type="presParOf" srcId="{A4ED38BA-5037-4561-9B04-83995D661044}" destId="{B0A01D69-0C5D-4D08-AFA1-E454BAB07883}" srcOrd="5" destOrd="0" presId="urn:microsoft.com/office/officeart/2018/2/layout/IconVerticalSolidList"/>
    <dgm:cxn modelId="{AFD41872-D5DB-41E0-9A90-248CB7BDA519}" type="presParOf" srcId="{A4ED38BA-5037-4561-9B04-83995D661044}" destId="{4FD11170-E3F5-4256-BF11-BA9F8802FFBD}" srcOrd="6" destOrd="0" presId="urn:microsoft.com/office/officeart/2018/2/layout/IconVerticalSolidList"/>
    <dgm:cxn modelId="{8E27F484-BFCA-42B7-8BAA-6120F925A3C3}" type="presParOf" srcId="{4FD11170-E3F5-4256-BF11-BA9F8802FFBD}" destId="{C85AC1B2-B13C-415F-8A2D-CFB5BE482520}" srcOrd="0" destOrd="0" presId="urn:microsoft.com/office/officeart/2018/2/layout/IconVerticalSolidList"/>
    <dgm:cxn modelId="{0147FF1A-72EB-40D1-AC10-EE36865395F0}" type="presParOf" srcId="{4FD11170-E3F5-4256-BF11-BA9F8802FFBD}" destId="{DAF62C18-B843-49CD-8BD9-210323413FF2}" srcOrd="1" destOrd="0" presId="urn:microsoft.com/office/officeart/2018/2/layout/IconVerticalSolidList"/>
    <dgm:cxn modelId="{D30742E6-C6CB-4DD5-9587-3C80A6B74D49}" type="presParOf" srcId="{4FD11170-E3F5-4256-BF11-BA9F8802FFBD}" destId="{04800F9D-C35E-4FF7-AF74-78784CDA1802}" srcOrd="2" destOrd="0" presId="urn:microsoft.com/office/officeart/2018/2/layout/IconVerticalSolidList"/>
    <dgm:cxn modelId="{81046392-9C53-4191-BB8A-B5526CC4A2FC}" type="presParOf" srcId="{4FD11170-E3F5-4256-BF11-BA9F8802FFBD}" destId="{5C1E23C9-1855-41A7-91C2-4FF72F4C0DF6}"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F73E14-D435-4125-B06A-5BD981A94E31}">
      <dsp:nvSpPr>
        <dsp:cNvPr id="0" name=""/>
        <dsp:cNvSpPr/>
      </dsp:nvSpPr>
      <dsp:spPr>
        <a:xfrm>
          <a:off x="0" y="0"/>
          <a:ext cx="589971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453E53F-3AE8-4C09-B0A4-90517AAF5DEC}">
      <dsp:nvSpPr>
        <dsp:cNvPr id="0" name=""/>
        <dsp:cNvSpPr/>
      </dsp:nvSpPr>
      <dsp:spPr>
        <a:xfrm>
          <a:off x="0" y="0"/>
          <a:ext cx="5899713" cy="16153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dirty="0"/>
            <a:t>Local Effects in the Breast: Breast cancer starts when cells that aren't normal grow out of control in breast tissue (Cancer Research UK, 2024).</a:t>
          </a:r>
        </a:p>
      </dsp:txBody>
      <dsp:txXfrm>
        <a:off x="0" y="0"/>
        <a:ext cx="5899713" cy="1615338"/>
      </dsp:txXfrm>
    </dsp:sp>
    <dsp:sp modelId="{C849B516-9A7D-4B7D-94EE-98B3DD738A8C}">
      <dsp:nvSpPr>
        <dsp:cNvPr id="0" name=""/>
        <dsp:cNvSpPr/>
      </dsp:nvSpPr>
      <dsp:spPr>
        <a:xfrm>
          <a:off x="0" y="1615337"/>
          <a:ext cx="5899713" cy="0"/>
        </a:xfrm>
        <a:prstGeom prst="line">
          <a:avLst/>
        </a:prstGeom>
        <a:gradFill rotWithShape="0">
          <a:gsLst>
            <a:gs pos="0">
              <a:schemeClr val="accent2">
                <a:hueOff val="2147871"/>
                <a:satOff val="-6164"/>
                <a:lumOff val="-9870"/>
                <a:alphaOff val="0"/>
                <a:satMod val="103000"/>
                <a:lumMod val="102000"/>
                <a:tint val="94000"/>
              </a:schemeClr>
            </a:gs>
            <a:gs pos="50000">
              <a:schemeClr val="accent2">
                <a:hueOff val="2147871"/>
                <a:satOff val="-6164"/>
                <a:lumOff val="-9870"/>
                <a:alphaOff val="0"/>
                <a:satMod val="110000"/>
                <a:lumMod val="100000"/>
                <a:shade val="100000"/>
              </a:schemeClr>
            </a:gs>
            <a:gs pos="100000">
              <a:schemeClr val="accent2">
                <a:hueOff val="2147871"/>
                <a:satOff val="-6164"/>
                <a:lumOff val="-9870"/>
                <a:alphaOff val="0"/>
                <a:lumMod val="99000"/>
                <a:satMod val="120000"/>
                <a:shade val="78000"/>
              </a:schemeClr>
            </a:gs>
          </a:gsLst>
          <a:lin ang="5400000" scaled="0"/>
        </a:gradFill>
        <a:ln w="12700" cap="flat" cmpd="sng" algn="ctr">
          <a:solidFill>
            <a:schemeClr val="accent2">
              <a:hueOff val="2147871"/>
              <a:satOff val="-6164"/>
              <a:lumOff val="-987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CC4A4D2-E9E0-4C22-934E-C6CF5C47B828}">
      <dsp:nvSpPr>
        <dsp:cNvPr id="0" name=""/>
        <dsp:cNvSpPr/>
      </dsp:nvSpPr>
      <dsp:spPr>
        <a:xfrm>
          <a:off x="0" y="1615338"/>
          <a:ext cx="5899713" cy="16153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dirty="0"/>
            <a:t>A tumor can generate a bump or thickening. Changes in the size or shape of the breasts, dimpling or redness of the skin, or nipple inversion or discharge. Cancer alters the natural structure and function of the breast, which is why these alterations happen (NHS, 2023).</a:t>
          </a:r>
        </a:p>
      </dsp:txBody>
      <dsp:txXfrm>
        <a:off x="0" y="1615338"/>
        <a:ext cx="5899713" cy="1615338"/>
      </dsp:txXfrm>
    </dsp:sp>
    <dsp:sp modelId="{0D995ECD-142A-458A-AABF-5F5F78DB8985}">
      <dsp:nvSpPr>
        <dsp:cNvPr id="0" name=""/>
        <dsp:cNvSpPr/>
      </dsp:nvSpPr>
      <dsp:spPr>
        <a:xfrm>
          <a:off x="0" y="3230675"/>
          <a:ext cx="5899713" cy="0"/>
        </a:xfrm>
        <a:prstGeom prst="line">
          <a:avLst/>
        </a:prstGeom>
        <a:gradFill rotWithShape="0">
          <a:gsLst>
            <a:gs pos="0">
              <a:schemeClr val="accent2">
                <a:hueOff val="4295743"/>
                <a:satOff val="-12329"/>
                <a:lumOff val="-19739"/>
                <a:alphaOff val="0"/>
                <a:satMod val="103000"/>
                <a:lumMod val="102000"/>
                <a:tint val="94000"/>
              </a:schemeClr>
            </a:gs>
            <a:gs pos="50000">
              <a:schemeClr val="accent2">
                <a:hueOff val="4295743"/>
                <a:satOff val="-12329"/>
                <a:lumOff val="-19739"/>
                <a:alphaOff val="0"/>
                <a:satMod val="110000"/>
                <a:lumMod val="100000"/>
                <a:shade val="100000"/>
              </a:schemeClr>
            </a:gs>
            <a:gs pos="100000">
              <a:schemeClr val="accent2">
                <a:hueOff val="4295743"/>
                <a:satOff val="-12329"/>
                <a:lumOff val="-19739"/>
                <a:alphaOff val="0"/>
                <a:lumMod val="99000"/>
                <a:satMod val="120000"/>
                <a:shade val="78000"/>
              </a:schemeClr>
            </a:gs>
          </a:gsLst>
          <a:lin ang="5400000" scaled="0"/>
        </a:gradFill>
        <a:ln w="12700" cap="flat" cmpd="sng" algn="ctr">
          <a:solidFill>
            <a:schemeClr val="accent2">
              <a:hueOff val="4295743"/>
              <a:satOff val="-12329"/>
              <a:lumOff val="-19739"/>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91B4598-4B23-4CF8-AFB9-DA0F898D540B}">
      <dsp:nvSpPr>
        <dsp:cNvPr id="0" name=""/>
        <dsp:cNvSpPr/>
      </dsp:nvSpPr>
      <dsp:spPr>
        <a:xfrm>
          <a:off x="0" y="3230676"/>
          <a:ext cx="5899713" cy="16153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dirty="0"/>
            <a:t>Spread to Nearby Tissues—Cancer cells can infect nearby tissues and get into the lymphatic system (American Cancer Society, 2024).Lymph nodes that are often affected: Axillary (underarm) and supraclavicular (above the collarbone)Lymph node involvement is a major sign that the disease is getting worse.</a:t>
          </a:r>
        </a:p>
      </dsp:txBody>
      <dsp:txXfrm>
        <a:off x="0" y="3230676"/>
        <a:ext cx="5899713" cy="1615338"/>
      </dsp:txXfrm>
    </dsp:sp>
    <dsp:sp modelId="{5AD6EF48-4F5C-4E61-8B64-447F35193F66}">
      <dsp:nvSpPr>
        <dsp:cNvPr id="0" name=""/>
        <dsp:cNvSpPr/>
      </dsp:nvSpPr>
      <dsp:spPr>
        <a:xfrm>
          <a:off x="0" y="4846014"/>
          <a:ext cx="5899713" cy="0"/>
        </a:xfrm>
        <a:prstGeom prst="line">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w="12700" cap="flat" cmpd="sng" algn="ctr">
          <a:solidFill>
            <a:schemeClr val="accent2">
              <a:hueOff val="6443614"/>
              <a:satOff val="-18493"/>
              <a:lumOff val="-29609"/>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7ADF358-888E-430C-8CA0-391DC0851016}">
      <dsp:nvSpPr>
        <dsp:cNvPr id="0" name=""/>
        <dsp:cNvSpPr/>
      </dsp:nvSpPr>
      <dsp:spPr>
        <a:xfrm>
          <a:off x="0" y="4846014"/>
          <a:ext cx="5899713" cy="16153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dirty="0"/>
            <a:t>Systemic Effects (Metastasis): If breast cancer is not treated or becomes worse, it can spread to other organs through the bloodstream or lymph system (NICE, 2023).Common places where cancer spreads: bones, which cause pain, fractures, and high calcium levels. Lungs: shortness of breath and a cough that won't go away Liver: jaundice and swelling in the stomach Headaches, convulsions, and disorientation in the brain. These symptoms happen because cancer messes up how organs work normally.</a:t>
          </a:r>
        </a:p>
      </dsp:txBody>
      <dsp:txXfrm>
        <a:off x="0" y="4846014"/>
        <a:ext cx="5899713" cy="161533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263023-1525-4F29-978E-44D754D440AD}">
      <dsp:nvSpPr>
        <dsp:cNvPr id="0" name=""/>
        <dsp:cNvSpPr/>
      </dsp:nvSpPr>
      <dsp:spPr>
        <a:xfrm>
          <a:off x="0" y="5340"/>
          <a:ext cx="7911767" cy="11049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516471-CAC5-463A-8C9C-4B9361C30635}">
      <dsp:nvSpPr>
        <dsp:cNvPr id="0" name=""/>
        <dsp:cNvSpPr/>
      </dsp:nvSpPr>
      <dsp:spPr>
        <a:xfrm>
          <a:off x="334245" y="253953"/>
          <a:ext cx="608313" cy="60771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C95ADC-8A89-4E3E-9939-6C5DCA6D734A}">
      <dsp:nvSpPr>
        <dsp:cNvPr id="0" name=""/>
        <dsp:cNvSpPr/>
      </dsp:nvSpPr>
      <dsp:spPr>
        <a:xfrm>
          <a:off x="1276805" y="5340"/>
          <a:ext cx="6558268" cy="1243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57" tIns="131557" rIns="131557" bIns="131557" numCol="1" spcCol="1270" anchor="ctr" anchorCtr="0">
          <a:noAutofit/>
        </a:bodyPr>
        <a:lstStyle/>
        <a:p>
          <a:pPr marL="0" lvl="0" indent="0" algn="l" defTabSz="622300">
            <a:lnSpc>
              <a:spcPct val="100000"/>
            </a:lnSpc>
            <a:spcBef>
              <a:spcPct val="0"/>
            </a:spcBef>
            <a:spcAft>
              <a:spcPct val="35000"/>
            </a:spcAft>
            <a:buNone/>
          </a:pPr>
          <a:r>
            <a:rPr lang="en-US" sz="1400" kern="1200" dirty="0"/>
            <a:t>Cancer can make the immune system weaker by changing how bone marrow works and producing long-term inflammation (Macmillan Cancer Support, 2024).This makes you more likely to get sick.</a:t>
          </a:r>
        </a:p>
      </dsp:txBody>
      <dsp:txXfrm>
        <a:off x="1276805" y="5340"/>
        <a:ext cx="6558268" cy="1243062"/>
      </dsp:txXfrm>
    </dsp:sp>
    <dsp:sp modelId="{3C76C346-B56F-4106-9EC5-EEB529F4ED15}">
      <dsp:nvSpPr>
        <dsp:cNvPr id="0" name=""/>
        <dsp:cNvSpPr/>
      </dsp:nvSpPr>
      <dsp:spPr>
        <a:xfrm>
          <a:off x="0" y="1559169"/>
          <a:ext cx="7911767" cy="11049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E51B84-2F72-4940-A3EE-FB54CCCF2D67}">
      <dsp:nvSpPr>
        <dsp:cNvPr id="0" name=""/>
        <dsp:cNvSpPr/>
      </dsp:nvSpPr>
      <dsp:spPr>
        <a:xfrm>
          <a:off x="334245" y="1807782"/>
          <a:ext cx="608313" cy="60771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CA4050-2D8F-452D-AFFC-9D17495E6420}">
      <dsp:nvSpPr>
        <dsp:cNvPr id="0" name=""/>
        <dsp:cNvSpPr/>
      </dsp:nvSpPr>
      <dsp:spPr>
        <a:xfrm>
          <a:off x="1276805" y="1559169"/>
          <a:ext cx="6558268" cy="1243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57" tIns="131557" rIns="131557" bIns="131557" numCol="1" spcCol="1270" anchor="ctr" anchorCtr="0">
          <a:noAutofit/>
        </a:bodyPr>
        <a:lstStyle/>
        <a:p>
          <a:pPr marL="0" lvl="0" indent="0" algn="l" defTabSz="622300">
            <a:lnSpc>
              <a:spcPct val="100000"/>
            </a:lnSpc>
            <a:spcBef>
              <a:spcPct val="0"/>
            </a:spcBef>
            <a:spcAft>
              <a:spcPct val="35000"/>
            </a:spcAft>
            <a:buNone/>
          </a:pPr>
          <a:r>
            <a:rPr lang="en-US" sz="1400" kern="1200" dirty="0"/>
            <a:t>Hormonal Effects: A lot of breast tumors have hormone receptors that are positive (ER+ or PR+).These malignancies grow when they get estrogen or progesterone, which messes up the balance of hormones (NICE, 2023).Symptoms connected to hormones may include: Periods that aren't regular. Changes in fertility and menopause symptoms. </a:t>
          </a:r>
        </a:p>
      </dsp:txBody>
      <dsp:txXfrm>
        <a:off x="1276805" y="1559169"/>
        <a:ext cx="6558268" cy="1243062"/>
      </dsp:txXfrm>
    </dsp:sp>
    <dsp:sp modelId="{D59147C9-0806-4F4B-9849-9B4E411845E6}">
      <dsp:nvSpPr>
        <dsp:cNvPr id="0" name=""/>
        <dsp:cNvSpPr/>
      </dsp:nvSpPr>
      <dsp:spPr>
        <a:xfrm>
          <a:off x="0" y="3112998"/>
          <a:ext cx="7911767" cy="11049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72E54E-B2D1-42C0-B3FE-56D7C0A2440C}">
      <dsp:nvSpPr>
        <dsp:cNvPr id="0" name=""/>
        <dsp:cNvSpPr/>
      </dsp:nvSpPr>
      <dsp:spPr>
        <a:xfrm>
          <a:off x="334245" y="3361610"/>
          <a:ext cx="608313" cy="60771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7E7ED7-4939-42D7-A381-9EAA19DC34D5}">
      <dsp:nvSpPr>
        <dsp:cNvPr id="0" name=""/>
        <dsp:cNvSpPr/>
      </dsp:nvSpPr>
      <dsp:spPr>
        <a:xfrm>
          <a:off x="1276805" y="3112998"/>
          <a:ext cx="6558268" cy="1243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57" tIns="131557" rIns="131557" bIns="131557" numCol="1" spcCol="1270" anchor="ctr" anchorCtr="0">
          <a:noAutofit/>
        </a:bodyPr>
        <a:lstStyle/>
        <a:p>
          <a:pPr marL="0" lvl="0" indent="0" algn="l" defTabSz="622300">
            <a:lnSpc>
              <a:spcPct val="100000"/>
            </a:lnSpc>
            <a:spcBef>
              <a:spcPct val="0"/>
            </a:spcBef>
            <a:spcAft>
              <a:spcPct val="35000"/>
            </a:spcAft>
            <a:buNone/>
          </a:pPr>
          <a:r>
            <a:rPr lang="en-US" sz="1400" kern="1200" dirty="0"/>
            <a:t>Psychological and Emotional Impact: A diagnosis can cause anxiety, melancholy, fear, and worries about how your body looks (Macmillan Cancer Support, 2024).Taking care of your emotional health is an important part of holistic cancer care.</a:t>
          </a:r>
        </a:p>
      </dsp:txBody>
      <dsp:txXfrm>
        <a:off x="1276805" y="3112998"/>
        <a:ext cx="6558268" cy="1243062"/>
      </dsp:txXfrm>
    </dsp:sp>
    <dsp:sp modelId="{C85AC1B2-B13C-415F-8A2D-CFB5BE482520}">
      <dsp:nvSpPr>
        <dsp:cNvPr id="0" name=""/>
        <dsp:cNvSpPr/>
      </dsp:nvSpPr>
      <dsp:spPr>
        <a:xfrm>
          <a:off x="0" y="4666827"/>
          <a:ext cx="7911767" cy="11049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F62C18-B843-49CD-8BD9-210323413FF2}">
      <dsp:nvSpPr>
        <dsp:cNvPr id="0" name=""/>
        <dsp:cNvSpPr/>
      </dsp:nvSpPr>
      <dsp:spPr>
        <a:xfrm>
          <a:off x="334245" y="4915439"/>
          <a:ext cx="608313" cy="60771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C1E23C9-1855-41A7-91C2-4FF72F4C0DF6}">
      <dsp:nvSpPr>
        <dsp:cNvPr id="0" name=""/>
        <dsp:cNvSpPr/>
      </dsp:nvSpPr>
      <dsp:spPr>
        <a:xfrm>
          <a:off x="1276805" y="4666827"/>
          <a:ext cx="6558268" cy="1243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57" tIns="131557" rIns="131557" bIns="131557" numCol="1" spcCol="1270" anchor="ctr" anchorCtr="0">
          <a:noAutofit/>
        </a:bodyPr>
        <a:lstStyle/>
        <a:p>
          <a:pPr marL="0" lvl="0" indent="0" algn="l" defTabSz="622300">
            <a:lnSpc>
              <a:spcPct val="100000"/>
            </a:lnSpc>
            <a:spcBef>
              <a:spcPct val="0"/>
            </a:spcBef>
            <a:spcAft>
              <a:spcPct val="35000"/>
            </a:spcAft>
            <a:buNone/>
          </a:pPr>
          <a:r>
            <a:rPr lang="en-US" sz="1400" kern="1200" dirty="0"/>
            <a:t>Chemotherapy might make you tired, nauseous, lose hair, and lower your immune system. Radiotherapy → skin inflammation and fatigue Hormone therapy can cause hot flashes, mood swings, and joint pain. Surgery can cause discomfort, scars, reduced movement in the arm, and a higher risk of lymphoedema. The consequences differ according on the type of treatment and the individual's reaction (NHS, 2023).</a:t>
          </a:r>
        </a:p>
      </dsp:txBody>
      <dsp:txXfrm>
        <a:off x="1276805" y="4666827"/>
        <a:ext cx="6558268" cy="124306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809CAAD-D801-4A75-8A80-0DB9EB49E0ED}" type="datetimeFigureOut">
              <a:rPr lang="en-GB" smtClean="0"/>
              <a:t>25/02/2026</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317106C-796C-4B5E-BBBA-1C57C4DDC4DD}" type="slidenum">
              <a:rPr lang="en-GB" smtClean="0"/>
              <a:t>‹#›</a:t>
            </a:fld>
            <a:endParaRPr lang="en-GB" dirty="0"/>
          </a:p>
        </p:txBody>
      </p:sp>
    </p:spTree>
    <p:extLst>
      <p:ext uri="{BB962C8B-B14F-4D97-AF65-F5344CB8AC3E}">
        <p14:creationId xmlns:p14="http://schemas.microsoft.com/office/powerpoint/2010/main" val="33377330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317106C-796C-4B5E-BBBA-1C57C4DDC4DD}" type="slidenum">
              <a:rPr lang="en-GB" smtClean="0"/>
              <a:t>1</a:t>
            </a:fld>
            <a:endParaRPr lang="en-GB" dirty="0"/>
          </a:p>
        </p:txBody>
      </p:sp>
    </p:spTree>
    <p:extLst>
      <p:ext uri="{BB962C8B-B14F-4D97-AF65-F5344CB8AC3E}">
        <p14:creationId xmlns:p14="http://schemas.microsoft.com/office/powerpoint/2010/main" val="19140613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F3FF26-0756-0270-EDC6-5E0FF57847F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D23B786-8D6F-D32E-5555-7F0450AE5EE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49B4C50-5D57-308D-F023-EC6C1C4BF6A3}"/>
              </a:ext>
            </a:extLst>
          </p:cNvPr>
          <p:cNvSpPr>
            <a:spLocks noGrp="1"/>
          </p:cNvSpPr>
          <p:nvPr>
            <p:ph type="dt" sz="half" idx="10"/>
          </p:nvPr>
        </p:nvSpPr>
        <p:spPr/>
        <p:txBody>
          <a:bodyPr/>
          <a:lstStyle/>
          <a:p>
            <a:fld id="{0ADA5AD7-6407-4D51-9BA6-11EEEA9C1E94}" type="datetimeFigureOut">
              <a:rPr lang="en-GB" smtClean="0"/>
              <a:t>25/02/2026</a:t>
            </a:fld>
            <a:endParaRPr lang="en-GB" dirty="0"/>
          </a:p>
        </p:txBody>
      </p:sp>
      <p:sp>
        <p:nvSpPr>
          <p:cNvPr id="5" name="Footer Placeholder 4">
            <a:extLst>
              <a:ext uri="{FF2B5EF4-FFF2-40B4-BE49-F238E27FC236}">
                <a16:creationId xmlns:a16="http://schemas.microsoft.com/office/drawing/2014/main" id="{72E48B39-09E3-D4B6-E772-A9CA324F84EC}"/>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D4C70C5-9915-C1C9-8D8E-65940DA36E73}"/>
              </a:ext>
            </a:extLst>
          </p:cNvPr>
          <p:cNvSpPr>
            <a:spLocks noGrp="1"/>
          </p:cNvSpPr>
          <p:nvPr>
            <p:ph type="sldNum" sz="quarter" idx="12"/>
          </p:nvPr>
        </p:nvSpPr>
        <p:spPr/>
        <p:txBody>
          <a:bodyPr/>
          <a:lstStyle/>
          <a:p>
            <a:fld id="{8422C28E-6C46-401F-B27A-B6B492474F2E}" type="slidenum">
              <a:rPr lang="en-GB" smtClean="0"/>
              <a:t>‹#›</a:t>
            </a:fld>
            <a:endParaRPr lang="en-GB" dirty="0"/>
          </a:p>
        </p:txBody>
      </p:sp>
    </p:spTree>
    <p:extLst>
      <p:ext uri="{BB962C8B-B14F-4D97-AF65-F5344CB8AC3E}">
        <p14:creationId xmlns:p14="http://schemas.microsoft.com/office/powerpoint/2010/main" val="38481461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EF0954-9015-CB92-77F4-9A9BAC8A8FE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68A3C36-3503-6E36-ABFF-EFF6B4140AF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0A5E5A4-DF5A-D4D9-C507-81258ED9AE5F}"/>
              </a:ext>
            </a:extLst>
          </p:cNvPr>
          <p:cNvSpPr>
            <a:spLocks noGrp="1"/>
          </p:cNvSpPr>
          <p:nvPr>
            <p:ph type="dt" sz="half" idx="10"/>
          </p:nvPr>
        </p:nvSpPr>
        <p:spPr/>
        <p:txBody>
          <a:bodyPr/>
          <a:lstStyle/>
          <a:p>
            <a:fld id="{0ADA5AD7-6407-4D51-9BA6-11EEEA9C1E94}" type="datetimeFigureOut">
              <a:rPr lang="en-GB" smtClean="0"/>
              <a:t>25/02/2026</a:t>
            </a:fld>
            <a:endParaRPr lang="en-GB" dirty="0"/>
          </a:p>
        </p:txBody>
      </p:sp>
      <p:sp>
        <p:nvSpPr>
          <p:cNvPr id="5" name="Footer Placeholder 4">
            <a:extLst>
              <a:ext uri="{FF2B5EF4-FFF2-40B4-BE49-F238E27FC236}">
                <a16:creationId xmlns:a16="http://schemas.microsoft.com/office/drawing/2014/main" id="{C77C4351-C021-0015-0FDD-5D62B369FB0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71CD791-3FE6-B261-DB52-2061A2BF8323}"/>
              </a:ext>
            </a:extLst>
          </p:cNvPr>
          <p:cNvSpPr>
            <a:spLocks noGrp="1"/>
          </p:cNvSpPr>
          <p:nvPr>
            <p:ph type="sldNum" sz="quarter" idx="12"/>
          </p:nvPr>
        </p:nvSpPr>
        <p:spPr/>
        <p:txBody>
          <a:bodyPr/>
          <a:lstStyle/>
          <a:p>
            <a:fld id="{8422C28E-6C46-401F-B27A-B6B492474F2E}" type="slidenum">
              <a:rPr lang="en-GB" smtClean="0"/>
              <a:t>‹#›</a:t>
            </a:fld>
            <a:endParaRPr lang="en-GB" dirty="0"/>
          </a:p>
        </p:txBody>
      </p:sp>
    </p:spTree>
    <p:extLst>
      <p:ext uri="{BB962C8B-B14F-4D97-AF65-F5344CB8AC3E}">
        <p14:creationId xmlns:p14="http://schemas.microsoft.com/office/powerpoint/2010/main" val="8459142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09BC12-DE05-4104-9BD9-FC6D5F1F417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9C9F715-E021-EFEF-7733-ECAC6137FAF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13DD7B9-005F-4782-12C9-74C4431F4D67}"/>
              </a:ext>
            </a:extLst>
          </p:cNvPr>
          <p:cNvSpPr>
            <a:spLocks noGrp="1"/>
          </p:cNvSpPr>
          <p:nvPr>
            <p:ph type="dt" sz="half" idx="10"/>
          </p:nvPr>
        </p:nvSpPr>
        <p:spPr/>
        <p:txBody>
          <a:bodyPr/>
          <a:lstStyle/>
          <a:p>
            <a:fld id="{0ADA5AD7-6407-4D51-9BA6-11EEEA9C1E94}" type="datetimeFigureOut">
              <a:rPr lang="en-GB" smtClean="0"/>
              <a:t>25/02/2026</a:t>
            </a:fld>
            <a:endParaRPr lang="en-GB" dirty="0"/>
          </a:p>
        </p:txBody>
      </p:sp>
      <p:sp>
        <p:nvSpPr>
          <p:cNvPr id="5" name="Footer Placeholder 4">
            <a:extLst>
              <a:ext uri="{FF2B5EF4-FFF2-40B4-BE49-F238E27FC236}">
                <a16:creationId xmlns:a16="http://schemas.microsoft.com/office/drawing/2014/main" id="{C8C436F8-87F6-1F67-7474-42E6BC57FD8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E38EEE2E-A4AC-15AB-4320-0D5D60DA3185}"/>
              </a:ext>
            </a:extLst>
          </p:cNvPr>
          <p:cNvSpPr>
            <a:spLocks noGrp="1"/>
          </p:cNvSpPr>
          <p:nvPr>
            <p:ph type="sldNum" sz="quarter" idx="12"/>
          </p:nvPr>
        </p:nvSpPr>
        <p:spPr/>
        <p:txBody>
          <a:bodyPr/>
          <a:lstStyle/>
          <a:p>
            <a:fld id="{8422C28E-6C46-401F-B27A-B6B492474F2E}" type="slidenum">
              <a:rPr lang="en-GB" smtClean="0"/>
              <a:t>‹#›</a:t>
            </a:fld>
            <a:endParaRPr lang="en-GB" dirty="0"/>
          </a:p>
        </p:txBody>
      </p:sp>
    </p:spTree>
    <p:extLst>
      <p:ext uri="{BB962C8B-B14F-4D97-AF65-F5344CB8AC3E}">
        <p14:creationId xmlns:p14="http://schemas.microsoft.com/office/powerpoint/2010/main" val="2457924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15820F-6B61-3E87-5AD0-3184AB9B441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2F1F7FE-30C2-C8FF-376D-FE5FCB6B0DA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A13D618-6B1E-5485-5CCA-BAE2A13ED42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0DC2598-85E3-CC03-C4E6-2808759F0534}"/>
              </a:ext>
            </a:extLst>
          </p:cNvPr>
          <p:cNvSpPr>
            <a:spLocks noGrp="1"/>
          </p:cNvSpPr>
          <p:nvPr>
            <p:ph type="dt" sz="half" idx="10"/>
          </p:nvPr>
        </p:nvSpPr>
        <p:spPr/>
        <p:txBody>
          <a:bodyPr/>
          <a:lstStyle/>
          <a:p>
            <a:fld id="{0ADA5AD7-6407-4D51-9BA6-11EEEA9C1E94}" type="datetimeFigureOut">
              <a:rPr lang="en-GB" smtClean="0"/>
              <a:t>25/02/2026</a:t>
            </a:fld>
            <a:endParaRPr lang="en-GB" dirty="0"/>
          </a:p>
        </p:txBody>
      </p:sp>
      <p:sp>
        <p:nvSpPr>
          <p:cNvPr id="6" name="Footer Placeholder 5">
            <a:extLst>
              <a:ext uri="{FF2B5EF4-FFF2-40B4-BE49-F238E27FC236}">
                <a16:creationId xmlns:a16="http://schemas.microsoft.com/office/drawing/2014/main" id="{DC12DE43-930A-BE5A-174D-AE39EB27286D}"/>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13F60CD0-41CD-5828-8617-9480700A4F0C}"/>
              </a:ext>
            </a:extLst>
          </p:cNvPr>
          <p:cNvSpPr>
            <a:spLocks noGrp="1"/>
          </p:cNvSpPr>
          <p:nvPr>
            <p:ph type="sldNum" sz="quarter" idx="12"/>
          </p:nvPr>
        </p:nvSpPr>
        <p:spPr/>
        <p:txBody>
          <a:bodyPr/>
          <a:lstStyle/>
          <a:p>
            <a:fld id="{8422C28E-6C46-401F-B27A-B6B492474F2E}" type="slidenum">
              <a:rPr lang="en-GB" smtClean="0"/>
              <a:t>‹#›</a:t>
            </a:fld>
            <a:endParaRPr lang="en-GB" dirty="0"/>
          </a:p>
        </p:txBody>
      </p:sp>
    </p:spTree>
    <p:extLst>
      <p:ext uri="{BB962C8B-B14F-4D97-AF65-F5344CB8AC3E}">
        <p14:creationId xmlns:p14="http://schemas.microsoft.com/office/powerpoint/2010/main" val="33143453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2F63A-C810-344F-7D3D-2C7B2C621F5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5F7AD94-CD14-7C85-3CFE-F814321D1BD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55F7A7E-9EA7-1E5F-3A34-600A9D659A4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460EA73-9B3D-EE46-C06F-3D9ECF9B669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6C1472E-21CB-AE28-F05C-F9BA87BE49F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EEF1295-4D90-3014-56F8-38EDF8593D37}"/>
              </a:ext>
            </a:extLst>
          </p:cNvPr>
          <p:cNvSpPr>
            <a:spLocks noGrp="1"/>
          </p:cNvSpPr>
          <p:nvPr>
            <p:ph type="dt" sz="half" idx="10"/>
          </p:nvPr>
        </p:nvSpPr>
        <p:spPr/>
        <p:txBody>
          <a:bodyPr/>
          <a:lstStyle/>
          <a:p>
            <a:fld id="{0ADA5AD7-6407-4D51-9BA6-11EEEA9C1E94}" type="datetimeFigureOut">
              <a:rPr lang="en-GB" smtClean="0"/>
              <a:t>25/02/2026</a:t>
            </a:fld>
            <a:endParaRPr lang="en-GB" dirty="0"/>
          </a:p>
        </p:txBody>
      </p:sp>
      <p:sp>
        <p:nvSpPr>
          <p:cNvPr id="8" name="Footer Placeholder 7">
            <a:extLst>
              <a:ext uri="{FF2B5EF4-FFF2-40B4-BE49-F238E27FC236}">
                <a16:creationId xmlns:a16="http://schemas.microsoft.com/office/drawing/2014/main" id="{E1B4FC76-071E-7303-FC2E-DFC45086CE89}"/>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28A89C06-AE5F-F68B-A09C-B5A8EE839443}"/>
              </a:ext>
            </a:extLst>
          </p:cNvPr>
          <p:cNvSpPr>
            <a:spLocks noGrp="1"/>
          </p:cNvSpPr>
          <p:nvPr>
            <p:ph type="sldNum" sz="quarter" idx="12"/>
          </p:nvPr>
        </p:nvSpPr>
        <p:spPr/>
        <p:txBody>
          <a:bodyPr/>
          <a:lstStyle/>
          <a:p>
            <a:fld id="{8422C28E-6C46-401F-B27A-B6B492474F2E}" type="slidenum">
              <a:rPr lang="en-GB" smtClean="0"/>
              <a:t>‹#›</a:t>
            </a:fld>
            <a:endParaRPr lang="en-GB" dirty="0"/>
          </a:p>
        </p:txBody>
      </p:sp>
    </p:spTree>
    <p:extLst>
      <p:ext uri="{BB962C8B-B14F-4D97-AF65-F5344CB8AC3E}">
        <p14:creationId xmlns:p14="http://schemas.microsoft.com/office/powerpoint/2010/main" val="26974153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D28B3A-4536-E46B-458F-72C6D88906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90BFC45-00B7-D7A4-92B4-01E4FF710047}"/>
              </a:ext>
            </a:extLst>
          </p:cNvPr>
          <p:cNvSpPr>
            <a:spLocks noGrp="1"/>
          </p:cNvSpPr>
          <p:nvPr>
            <p:ph type="dt" sz="half" idx="10"/>
          </p:nvPr>
        </p:nvSpPr>
        <p:spPr/>
        <p:txBody>
          <a:bodyPr/>
          <a:lstStyle/>
          <a:p>
            <a:fld id="{0ADA5AD7-6407-4D51-9BA6-11EEEA9C1E94}" type="datetimeFigureOut">
              <a:rPr lang="en-GB" smtClean="0"/>
              <a:t>25/02/2026</a:t>
            </a:fld>
            <a:endParaRPr lang="en-GB" dirty="0"/>
          </a:p>
        </p:txBody>
      </p:sp>
      <p:sp>
        <p:nvSpPr>
          <p:cNvPr id="4" name="Footer Placeholder 3">
            <a:extLst>
              <a:ext uri="{FF2B5EF4-FFF2-40B4-BE49-F238E27FC236}">
                <a16:creationId xmlns:a16="http://schemas.microsoft.com/office/drawing/2014/main" id="{8C96B771-78D9-8CFD-04D9-6029D3868929}"/>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66F8E9C1-B4F7-655E-3444-4C158D56374A}"/>
              </a:ext>
            </a:extLst>
          </p:cNvPr>
          <p:cNvSpPr>
            <a:spLocks noGrp="1"/>
          </p:cNvSpPr>
          <p:nvPr>
            <p:ph type="sldNum" sz="quarter" idx="12"/>
          </p:nvPr>
        </p:nvSpPr>
        <p:spPr/>
        <p:txBody>
          <a:bodyPr/>
          <a:lstStyle/>
          <a:p>
            <a:fld id="{8422C28E-6C46-401F-B27A-B6B492474F2E}" type="slidenum">
              <a:rPr lang="en-GB" smtClean="0"/>
              <a:t>‹#›</a:t>
            </a:fld>
            <a:endParaRPr lang="en-GB" dirty="0"/>
          </a:p>
        </p:txBody>
      </p:sp>
    </p:spTree>
    <p:extLst>
      <p:ext uri="{BB962C8B-B14F-4D97-AF65-F5344CB8AC3E}">
        <p14:creationId xmlns:p14="http://schemas.microsoft.com/office/powerpoint/2010/main" val="1748879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1D26854-C521-C5D4-CCD0-67F402CC6F47}"/>
              </a:ext>
            </a:extLst>
          </p:cNvPr>
          <p:cNvSpPr>
            <a:spLocks noGrp="1"/>
          </p:cNvSpPr>
          <p:nvPr>
            <p:ph type="dt" sz="half" idx="10"/>
          </p:nvPr>
        </p:nvSpPr>
        <p:spPr/>
        <p:txBody>
          <a:bodyPr/>
          <a:lstStyle/>
          <a:p>
            <a:fld id="{0ADA5AD7-6407-4D51-9BA6-11EEEA9C1E94}" type="datetimeFigureOut">
              <a:rPr lang="en-GB" smtClean="0"/>
              <a:t>25/02/2026</a:t>
            </a:fld>
            <a:endParaRPr lang="en-GB" dirty="0"/>
          </a:p>
        </p:txBody>
      </p:sp>
      <p:sp>
        <p:nvSpPr>
          <p:cNvPr id="3" name="Footer Placeholder 2">
            <a:extLst>
              <a:ext uri="{FF2B5EF4-FFF2-40B4-BE49-F238E27FC236}">
                <a16:creationId xmlns:a16="http://schemas.microsoft.com/office/drawing/2014/main" id="{B24436A5-42FF-F964-1BF0-C8820BB80A66}"/>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3ECECBB2-08C3-3039-DB0E-C8A2ED9E1AB0}"/>
              </a:ext>
            </a:extLst>
          </p:cNvPr>
          <p:cNvSpPr>
            <a:spLocks noGrp="1"/>
          </p:cNvSpPr>
          <p:nvPr>
            <p:ph type="sldNum" sz="quarter" idx="12"/>
          </p:nvPr>
        </p:nvSpPr>
        <p:spPr/>
        <p:txBody>
          <a:bodyPr/>
          <a:lstStyle/>
          <a:p>
            <a:fld id="{8422C28E-6C46-401F-B27A-B6B492474F2E}" type="slidenum">
              <a:rPr lang="en-GB" smtClean="0"/>
              <a:t>‹#›</a:t>
            </a:fld>
            <a:endParaRPr lang="en-GB" dirty="0"/>
          </a:p>
        </p:txBody>
      </p:sp>
    </p:spTree>
    <p:extLst>
      <p:ext uri="{BB962C8B-B14F-4D97-AF65-F5344CB8AC3E}">
        <p14:creationId xmlns:p14="http://schemas.microsoft.com/office/powerpoint/2010/main" val="21862828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BBBB0C-C216-A1A4-5481-AB1D678097E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F0953DB-9AE2-3A0E-E214-220399E13D5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4F86E0B-ED6F-38A3-7A37-FC1EC8F20A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1F9C-D3F0-27B7-2CB9-FD0DC8F594F5}"/>
              </a:ext>
            </a:extLst>
          </p:cNvPr>
          <p:cNvSpPr>
            <a:spLocks noGrp="1"/>
          </p:cNvSpPr>
          <p:nvPr>
            <p:ph type="dt" sz="half" idx="10"/>
          </p:nvPr>
        </p:nvSpPr>
        <p:spPr/>
        <p:txBody>
          <a:bodyPr/>
          <a:lstStyle/>
          <a:p>
            <a:fld id="{0ADA5AD7-6407-4D51-9BA6-11EEEA9C1E94}" type="datetimeFigureOut">
              <a:rPr lang="en-GB" smtClean="0"/>
              <a:t>25/02/2026</a:t>
            </a:fld>
            <a:endParaRPr lang="en-GB" dirty="0"/>
          </a:p>
        </p:txBody>
      </p:sp>
      <p:sp>
        <p:nvSpPr>
          <p:cNvPr id="6" name="Footer Placeholder 5">
            <a:extLst>
              <a:ext uri="{FF2B5EF4-FFF2-40B4-BE49-F238E27FC236}">
                <a16:creationId xmlns:a16="http://schemas.microsoft.com/office/drawing/2014/main" id="{E7603CA7-3B15-935B-5C41-C9E6930C727E}"/>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5056392C-5663-9530-6CB8-B04732A6BE26}"/>
              </a:ext>
            </a:extLst>
          </p:cNvPr>
          <p:cNvSpPr>
            <a:spLocks noGrp="1"/>
          </p:cNvSpPr>
          <p:nvPr>
            <p:ph type="sldNum" sz="quarter" idx="12"/>
          </p:nvPr>
        </p:nvSpPr>
        <p:spPr/>
        <p:txBody>
          <a:bodyPr/>
          <a:lstStyle/>
          <a:p>
            <a:fld id="{8422C28E-6C46-401F-B27A-B6B492474F2E}" type="slidenum">
              <a:rPr lang="en-GB" smtClean="0"/>
              <a:t>‹#›</a:t>
            </a:fld>
            <a:endParaRPr lang="en-GB" dirty="0"/>
          </a:p>
        </p:txBody>
      </p:sp>
    </p:spTree>
    <p:extLst>
      <p:ext uri="{BB962C8B-B14F-4D97-AF65-F5344CB8AC3E}">
        <p14:creationId xmlns:p14="http://schemas.microsoft.com/office/powerpoint/2010/main" val="29901923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D08C71-89B6-022B-E075-C985219D64A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5399D64-DCA2-A735-F64E-E4D8E92050A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67811172-12A6-93EE-DF06-2E412A3A8F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3280C65-C83A-CF14-BCAC-A8EDD37D2F98}"/>
              </a:ext>
            </a:extLst>
          </p:cNvPr>
          <p:cNvSpPr>
            <a:spLocks noGrp="1"/>
          </p:cNvSpPr>
          <p:nvPr>
            <p:ph type="dt" sz="half" idx="10"/>
          </p:nvPr>
        </p:nvSpPr>
        <p:spPr/>
        <p:txBody>
          <a:bodyPr/>
          <a:lstStyle/>
          <a:p>
            <a:fld id="{0ADA5AD7-6407-4D51-9BA6-11EEEA9C1E94}" type="datetimeFigureOut">
              <a:rPr lang="en-GB" smtClean="0"/>
              <a:t>25/02/2026</a:t>
            </a:fld>
            <a:endParaRPr lang="en-GB" dirty="0"/>
          </a:p>
        </p:txBody>
      </p:sp>
      <p:sp>
        <p:nvSpPr>
          <p:cNvPr id="6" name="Footer Placeholder 5">
            <a:extLst>
              <a:ext uri="{FF2B5EF4-FFF2-40B4-BE49-F238E27FC236}">
                <a16:creationId xmlns:a16="http://schemas.microsoft.com/office/drawing/2014/main" id="{367BEFF4-204A-6A86-C5CB-F762F4FFA2C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DA8FC221-6731-9905-8A33-153E6AACB0FF}"/>
              </a:ext>
            </a:extLst>
          </p:cNvPr>
          <p:cNvSpPr>
            <a:spLocks noGrp="1"/>
          </p:cNvSpPr>
          <p:nvPr>
            <p:ph type="sldNum" sz="quarter" idx="12"/>
          </p:nvPr>
        </p:nvSpPr>
        <p:spPr/>
        <p:txBody>
          <a:bodyPr/>
          <a:lstStyle/>
          <a:p>
            <a:fld id="{8422C28E-6C46-401F-B27A-B6B492474F2E}" type="slidenum">
              <a:rPr lang="en-GB" smtClean="0"/>
              <a:t>‹#›</a:t>
            </a:fld>
            <a:endParaRPr lang="en-GB" dirty="0"/>
          </a:p>
        </p:txBody>
      </p:sp>
    </p:spTree>
    <p:extLst>
      <p:ext uri="{BB962C8B-B14F-4D97-AF65-F5344CB8AC3E}">
        <p14:creationId xmlns:p14="http://schemas.microsoft.com/office/powerpoint/2010/main" val="4537074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CA0555-D0B7-A642-F434-A3088B023A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DAE40E6-8DC5-F9D3-8529-161ABB8A6A5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A6A36C4-2978-35F9-B5FC-942396616554}"/>
              </a:ext>
            </a:extLst>
          </p:cNvPr>
          <p:cNvSpPr>
            <a:spLocks noGrp="1"/>
          </p:cNvSpPr>
          <p:nvPr>
            <p:ph type="dt" sz="half" idx="10"/>
          </p:nvPr>
        </p:nvSpPr>
        <p:spPr/>
        <p:txBody>
          <a:bodyPr/>
          <a:lstStyle/>
          <a:p>
            <a:fld id="{0ADA5AD7-6407-4D51-9BA6-11EEEA9C1E94}" type="datetimeFigureOut">
              <a:rPr lang="en-GB" smtClean="0"/>
              <a:t>25/02/2026</a:t>
            </a:fld>
            <a:endParaRPr lang="en-GB" dirty="0"/>
          </a:p>
        </p:txBody>
      </p:sp>
      <p:sp>
        <p:nvSpPr>
          <p:cNvPr id="5" name="Footer Placeholder 4">
            <a:extLst>
              <a:ext uri="{FF2B5EF4-FFF2-40B4-BE49-F238E27FC236}">
                <a16:creationId xmlns:a16="http://schemas.microsoft.com/office/drawing/2014/main" id="{28EAEF42-B7E5-ED17-276B-AEF4C75F50B2}"/>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E9B0DCC5-3BA0-C7EB-82C4-C4627D73A1B5}"/>
              </a:ext>
            </a:extLst>
          </p:cNvPr>
          <p:cNvSpPr>
            <a:spLocks noGrp="1"/>
          </p:cNvSpPr>
          <p:nvPr>
            <p:ph type="sldNum" sz="quarter" idx="12"/>
          </p:nvPr>
        </p:nvSpPr>
        <p:spPr/>
        <p:txBody>
          <a:bodyPr/>
          <a:lstStyle/>
          <a:p>
            <a:fld id="{8422C28E-6C46-401F-B27A-B6B492474F2E}" type="slidenum">
              <a:rPr lang="en-GB" smtClean="0"/>
              <a:t>‹#›</a:t>
            </a:fld>
            <a:endParaRPr lang="en-GB" dirty="0"/>
          </a:p>
        </p:txBody>
      </p:sp>
    </p:spTree>
    <p:extLst>
      <p:ext uri="{BB962C8B-B14F-4D97-AF65-F5344CB8AC3E}">
        <p14:creationId xmlns:p14="http://schemas.microsoft.com/office/powerpoint/2010/main" val="39028103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97707B1-7B66-6A56-1F58-EC8A194AEB4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27877AC-C350-7A1F-968B-18C3FD9DAB2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41256D-5685-62C3-B3ED-5152789251EC}"/>
              </a:ext>
            </a:extLst>
          </p:cNvPr>
          <p:cNvSpPr>
            <a:spLocks noGrp="1"/>
          </p:cNvSpPr>
          <p:nvPr>
            <p:ph type="dt" sz="half" idx="10"/>
          </p:nvPr>
        </p:nvSpPr>
        <p:spPr/>
        <p:txBody>
          <a:bodyPr/>
          <a:lstStyle/>
          <a:p>
            <a:fld id="{0ADA5AD7-6407-4D51-9BA6-11EEEA9C1E94}" type="datetimeFigureOut">
              <a:rPr lang="en-GB" smtClean="0"/>
              <a:t>25/02/2026</a:t>
            </a:fld>
            <a:endParaRPr lang="en-GB" dirty="0"/>
          </a:p>
        </p:txBody>
      </p:sp>
      <p:sp>
        <p:nvSpPr>
          <p:cNvPr id="5" name="Footer Placeholder 4">
            <a:extLst>
              <a:ext uri="{FF2B5EF4-FFF2-40B4-BE49-F238E27FC236}">
                <a16:creationId xmlns:a16="http://schemas.microsoft.com/office/drawing/2014/main" id="{DA0CE6B9-FDBB-643C-4D87-12215F3B3B7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010278D-DD5E-BC3B-02B8-A7FEC2925AA3}"/>
              </a:ext>
            </a:extLst>
          </p:cNvPr>
          <p:cNvSpPr>
            <a:spLocks noGrp="1"/>
          </p:cNvSpPr>
          <p:nvPr>
            <p:ph type="sldNum" sz="quarter" idx="12"/>
          </p:nvPr>
        </p:nvSpPr>
        <p:spPr/>
        <p:txBody>
          <a:bodyPr/>
          <a:lstStyle/>
          <a:p>
            <a:fld id="{8422C28E-6C46-401F-B27A-B6B492474F2E}" type="slidenum">
              <a:rPr lang="en-GB" smtClean="0"/>
              <a:t>‹#›</a:t>
            </a:fld>
            <a:endParaRPr lang="en-GB" dirty="0"/>
          </a:p>
        </p:txBody>
      </p:sp>
    </p:spTree>
    <p:extLst>
      <p:ext uri="{BB962C8B-B14F-4D97-AF65-F5344CB8AC3E}">
        <p14:creationId xmlns:p14="http://schemas.microsoft.com/office/powerpoint/2010/main" val="31104041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045C89A-A4B5-3B3B-9766-01AF607C70F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674060F-9365-72F2-ACD6-2F4280EA31D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737DDE-B9B8-B1DE-C936-F5EF958BF89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ADA5AD7-6407-4D51-9BA6-11EEEA9C1E94}" type="datetimeFigureOut">
              <a:rPr lang="en-GB" smtClean="0"/>
              <a:t>25/02/2026</a:t>
            </a:fld>
            <a:endParaRPr lang="en-GB" dirty="0"/>
          </a:p>
        </p:txBody>
      </p:sp>
      <p:sp>
        <p:nvSpPr>
          <p:cNvPr id="5" name="Footer Placeholder 4">
            <a:extLst>
              <a:ext uri="{FF2B5EF4-FFF2-40B4-BE49-F238E27FC236}">
                <a16:creationId xmlns:a16="http://schemas.microsoft.com/office/drawing/2014/main" id="{0E14A26D-E154-55A4-D3E6-0128117A8D5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dirty="0"/>
          </a:p>
        </p:txBody>
      </p:sp>
      <p:sp>
        <p:nvSpPr>
          <p:cNvPr id="6" name="Slide Number Placeholder 5">
            <a:extLst>
              <a:ext uri="{FF2B5EF4-FFF2-40B4-BE49-F238E27FC236}">
                <a16:creationId xmlns:a16="http://schemas.microsoft.com/office/drawing/2014/main" id="{56EC3EC9-4B6B-7176-BB05-BCCDFAF801F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422C28E-6C46-401F-B27A-B6B492474F2E}" type="slidenum">
              <a:rPr lang="en-GB" smtClean="0"/>
              <a:t>‹#›</a:t>
            </a:fld>
            <a:endParaRPr lang="en-GB" dirty="0"/>
          </a:p>
        </p:txBody>
      </p:sp>
    </p:spTree>
    <p:extLst>
      <p:ext uri="{BB962C8B-B14F-4D97-AF65-F5344CB8AC3E}">
        <p14:creationId xmlns:p14="http://schemas.microsoft.com/office/powerpoint/2010/main" val="1992986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1.xml"/><Relationship Id="rId7" Type="http://schemas.openxmlformats.org/officeDocument/2006/relationships/hyperlink" Target="https://creativecommons.org/licenses/by-nc-nd/3.0/" TargetMode="Externa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hyperlink" Target="https://en.wikivet.net/Donkey_Section_-_WikiNormals" TargetMode="External"/><Relationship Id="rId5" Type="http://schemas.openxmlformats.org/officeDocument/2006/relationships/image" Target="../media/image1.jp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hyperlink" Target="https://creativecommons.org/licenses/by-nc-nd/3.0/" TargetMode="External"/><Relationship Id="rId5" Type="http://schemas.openxmlformats.org/officeDocument/2006/relationships/hyperlink" Target="https://toughcookiemommy.com/2013/09/dreaded-mammogram-callback.html" TargetMode="External"/><Relationship Id="rId4" Type="http://schemas.openxmlformats.org/officeDocument/2006/relationships/image" Target="../media/image3.jp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hyperlink" Target="https://creativecommons.org/licenses/by/3.0/" TargetMode="External"/><Relationship Id="rId5" Type="http://schemas.openxmlformats.org/officeDocument/2006/relationships/hyperlink" Target="https://www.frontiersin.org/articles/10.3389/fcell.2023.1111796/full" TargetMode="External"/><Relationship Id="rId4" Type="http://schemas.openxmlformats.org/officeDocument/2006/relationships/image" Target="../media/image4.jp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9.xml"/><Relationship Id="rId7" Type="http://schemas.openxmlformats.org/officeDocument/2006/relationships/image" Target="../media/image2.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hyperlink" Target="https://creativecommons.org/licenses/by/3.0/" TargetMode="External"/><Relationship Id="rId5" Type="http://schemas.openxmlformats.org/officeDocument/2006/relationships/hyperlink" Target="https://www.frontiersin.org/articles/10.3389/fgene.2018.00092/full" TargetMode="External"/><Relationship Id="rId4" Type="http://schemas.openxmlformats.org/officeDocument/2006/relationships/image" Target="../media/image5.jpg"/></Relationships>
</file>

<file path=ppt/slides/_rels/slide5.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slideLayout" Target="../slideLayouts/slideLayout2.xml"/><Relationship Id="rId7" Type="http://schemas.openxmlformats.org/officeDocument/2006/relationships/diagramLayout" Target="../diagrams/layout1.xml"/><Relationship Id="rId12" Type="http://schemas.openxmlformats.org/officeDocument/2006/relationships/image" Target="../media/image2.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Data" Target="../diagrams/data1.xml"/><Relationship Id="rId11" Type="http://schemas.openxmlformats.org/officeDocument/2006/relationships/hyperlink" Target="https://creativecommons.org/licenses/by/3.0/" TargetMode="External"/><Relationship Id="rId5" Type="http://schemas.openxmlformats.org/officeDocument/2006/relationships/hyperlink" Target="https://www.frontiersin.org/journals/pharmacology/articles/10.3389/fphar.2022.1089066/full" TargetMode="External"/><Relationship Id="rId10" Type="http://schemas.microsoft.com/office/2007/relationships/diagramDrawing" Target="../diagrams/drawing1.xml"/><Relationship Id="rId4" Type="http://schemas.openxmlformats.org/officeDocument/2006/relationships/image" Target="../media/image6.jpg"/><Relationship Id="rId9" Type="http://schemas.openxmlformats.org/officeDocument/2006/relationships/diagramColors" Target="../diagrams/colors1.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7.xml"/><Relationship Id="rId7" Type="http://schemas.openxmlformats.org/officeDocument/2006/relationships/diagramQuickStyle" Target="../diagrams/quickStyle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2.png"/><Relationship Id="rId4" Type="http://schemas.openxmlformats.org/officeDocument/2006/relationships/image" Target="../media/image7.jpeg"/><Relationship Id="rId9" Type="http://schemas.microsoft.com/office/2007/relationships/diagramDrawing" Target="../diagrams/drawing2.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hyperlink" Target="https://pxhere.com/en/photo/867017" TargetMode="External"/><Relationship Id="rId4" Type="http://schemas.openxmlformats.org/officeDocument/2006/relationships/image" Target="../media/image16.jp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hyperlink" Target="https://creativecommons.org/licenses/by/3.0/" TargetMode="External"/><Relationship Id="rId5" Type="http://schemas.openxmlformats.org/officeDocument/2006/relationships/hyperlink" Target="https://www.frontiersin.org/articles/10.3389/fmed.2021.628302/full" TargetMode="External"/><Relationship Id="rId4" Type="http://schemas.openxmlformats.org/officeDocument/2006/relationships/image" Target="../media/image17.jp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hyperlink" Target="https://creativecommons.org/licenses/by/3.0/" TargetMode="External"/><Relationship Id="rId5" Type="http://schemas.openxmlformats.org/officeDocument/2006/relationships/hyperlink" Target="https://www.frontiersin.org/articles/10.3389/fcell.2023.1111796/full" TargetMode="External"/><Relationship Id="rId4" Type="http://schemas.openxmlformats.org/officeDocument/2006/relationships/image" Target="../media/image4.jp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hyperlink" Target="https://creativecommons.org/licenses/by-sa/3.0/" TargetMode="External"/><Relationship Id="rId5" Type="http://schemas.openxmlformats.org/officeDocument/2006/relationships/hyperlink" Target="https://courses.lumenlearning.com/boundless-ap/chapter/overview-of-the-endocrine-system/" TargetMode="External"/><Relationship Id="rId4" Type="http://schemas.openxmlformats.org/officeDocument/2006/relationships/image" Target="../media/image18.png"/></Relationships>
</file>

<file path=ppt/slides/_rels/slide12.xml.rels><?xml version="1.0" encoding="UTF-8" standalone="yes"?>
<Relationships xmlns="http://schemas.openxmlformats.org/package/2006/relationships"><Relationship Id="rId8" Type="http://schemas.openxmlformats.org/officeDocument/2006/relationships/hyperlink" Target="https://www.nhs.uk/conditions/breast-cancer/" TargetMode="External"/><Relationship Id="rId3" Type="http://schemas.openxmlformats.org/officeDocument/2006/relationships/slideLayout" Target="../slideLayouts/slideLayout2.xml"/><Relationship Id="rId7" Type="http://schemas.openxmlformats.org/officeDocument/2006/relationships/hyperlink" Target="https://pathology.jhu.edu/breast/overview" TargetMode="Externa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hyperlink" Target="https://www.cancerresearchuk.org/about-cancer/what-is-cancer/body-systems-and-cancer/the-lymphatic-system-and-cancer" TargetMode="External"/><Relationship Id="rId11" Type="http://schemas.openxmlformats.org/officeDocument/2006/relationships/image" Target="../media/image2.png"/><Relationship Id="rId5" Type="http://schemas.openxmlformats.org/officeDocument/2006/relationships/hyperlink" Target="https://www.nice.org.uk/guidance/ng101" TargetMode="External"/><Relationship Id="rId10" Type="http://schemas.openxmlformats.org/officeDocument/2006/relationships/hyperlink" Target="https://www.macmillan.org.uk/" TargetMode="External"/><Relationship Id="rId4" Type="http://schemas.openxmlformats.org/officeDocument/2006/relationships/hyperlink" Target="https://www.cancerresearchuk.org/" TargetMode="External"/><Relationship Id="rId9" Type="http://schemas.openxmlformats.org/officeDocument/2006/relationships/hyperlink" Target="https://www.cancer.or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Meiryo"/>
            </a:endParaRPr>
          </a:p>
        </p:txBody>
      </p:sp>
      <p:sp>
        <p:nvSpPr>
          <p:cNvPr id="2" name="Title 1">
            <a:extLst>
              <a:ext uri="{FF2B5EF4-FFF2-40B4-BE49-F238E27FC236}">
                <a16:creationId xmlns:a16="http://schemas.microsoft.com/office/drawing/2014/main" id="{BBAA5AE4-65C7-F075-FD49-036C738EDA2F}"/>
              </a:ext>
            </a:extLst>
          </p:cNvPr>
          <p:cNvSpPr>
            <a:spLocks noGrp="1"/>
          </p:cNvSpPr>
          <p:nvPr>
            <p:ph type="ctrTitle"/>
          </p:nvPr>
        </p:nvSpPr>
        <p:spPr>
          <a:xfrm>
            <a:off x="6440557" y="1218980"/>
            <a:ext cx="5273606" cy="3147378"/>
          </a:xfrm>
        </p:spPr>
        <p:txBody>
          <a:bodyPr anchor="b">
            <a:normAutofit fontScale="90000"/>
          </a:bodyPr>
          <a:lstStyle/>
          <a:p>
            <a:pPr algn="l"/>
            <a:br>
              <a:rPr lang="en-GB" sz="1500" b="1" dirty="0">
                <a:latin typeface="Arial" panose="020B0604020202020204" pitchFamily="34" charset="0"/>
                <a:cs typeface="Arial" panose="020B0604020202020204" pitchFamily="34" charset="0"/>
              </a:rPr>
            </a:br>
            <a:br>
              <a:rPr lang="en-GB" sz="1500" b="1" dirty="0">
                <a:latin typeface="Arial" panose="020B0604020202020204" pitchFamily="34" charset="0"/>
                <a:cs typeface="Arial" panose="020B0604020202020204" pitchFamily="34" charset="0"/>
              </a:rPr>
            </a:br>
            <a:br>
              <a:rPr lang="en-GB" sz="1500" b="1" dirty="0">
                <a:latin typeface="Arial" panose="020B0604020202020204" pitchFamily="34" charset="0"/>
                <a:cs typeface="Arial" panose="020B0604020202020204" pitchFamily="34" charset="0"/>
              </a:rPr>
            </a:br>
            <a:br>
              <a:rPr lang="en-GB" sz="1500" b="1" dirty="0">
                <a:latin typeface="Arial" panose="020B0604020202020204" pitchFamily="34" charset="0"/>
                <a:cs typeface="Arial" panose="020B0604020202020204" pitchFamily="34" charset="0"/>
              </a:rPr>
            </a:br>
            <a:br>
              <a:rPr lang="en-GB" sz="1500" b="1" dirty="0">
                <a:latin typeface="Arial" panose="020B0604020202020204" pitchFamily="34" charset="0"/>
                <a:cs typeface="Arial" panose="020B0604020202020204" pitchFamily="34" charset="0"/>
              </a:rPr>
            </a:br>
            <a:br>
              <a:rPr lang="en-GB" sz="1500" b="1" dirty="0">
                <a:latin typeface="Arial" panose="020B0604020202020204" pitchFamily="34" charset="0"/>
                <a:cs typeface="Arial" panose="020B0604020202020204" pitchFamily="34" charset="0"/>
              </a:rPr>
            </a:br>
            <a:br>
              <a:rPr lang="en-GB" sz="1500" b="1" dirty="0">
                <a:latin typeface="Arial" panose="020B0604020202020204" pitchFamily="34" charset="0"/>
                <a:cs typeface="Arial" panose="020B0604020202020204" pitchFamily="34" charset="0"/>
              </a:rPr>
            </a:br>
            <a:r>
              <a:rPr lang="en-GB" sz="1500" b="1" dirty="0">
                <a:latin typeface="Arial Nova" panose="020B0504020202020204" pitchFamily="34" charset="0"/>
                <a:cs typeface="Arial" panose="020B0604020202020204" pitchFamily="34" charset="0"/>
              </a:rPr>
              <a:t>Name: </a:t>
            </a:r>
            <a:r>
              <a:rPr lang="en-GB" sz="1500" dirty="0">
                <a:latin typeface="Arial Nova" panose="020B0504020202020204" pitchFamily="34" charset="0"/>
                <a:cs typeface="Arial" panose="020B0604020202020204" pitchFamily="34" charset="0"/>
              </a:rPr>
              <a:t>Marilam Akhtar 2240547</a:t>
            </a:r>
            <a:r>
              <a:rPr lang="en-GB" sz="1500" b="1" dirty="0">
                <a:latin typeface="Arial Nova" panose="020B0504020202020204" pitchFamily="34" charset="0"/>
                <a:cs typeface="Arial" panose="020B0604020202020204" pitchFamily="34" charset="0"/>
              </a:rPr>
              <a:t> </a:t>
            </a:r>
            <a:br>
              <a:rPr lang="en-GB" sz="1500" dirty="0">
                <a:latin typeface="Arial Nova" panose="020B0504020202020204" pitchFamily="34" charset="0"/>
                <a:cs typeface="Arial" panose="020B0604020202020204" pitchFamily="34" charset="0"/>
              </a:rPr>
            </a:br>
            <a:r>
              <a:rPr lang="en-GB" sz="1500" b="1" dirty="0">
                <a:latin typeface="Arial Nova" panose="020B0504020202020204" pitchFamily="34" charset="0"/>
                <a:cs typeface="Arial" panose="020B0604020202020204" pitchFamily="34" charset="0"/>
              </a:rPr>
              <a:t>Programme:</a:t>
            </a:r>
            <a:r>
              <a:rPr lang="en-GB" sz="1500" dirty="0">
                <a:latin typeface="Arial Nova" panose="020B0504020202020204" pitchFamily="34" charset="0"/>
                <a:cs typeface="Arial" panose="020B0604020202020204" pitchFamily="34" charset="0"/>
              </a:rPr>
              <a:t> BSc Health and Social Care </a:t>
            </a:r>
            <a:br>
              <a:rPr lang="en-GB" sz="1500" dirty="0">
                <a:latin typeface="Arial Nova" panose="020B0504020202020204" pitchFamily="34" charset="0"/>
                <a:cs typeface="Arial" panose="020B0604020202020204" pitchFamily="34" charset="0"/>
              </a:rPr>
            </a:br>
            <a:r>
              <a:rPr lang="en-GB" sz="1500" b="1" dirty="0">
                <a:latin typeface="Arial Nova" panose="020B0504020202020204" pitchFamily="34" charset="0"/>
                <a:cs typeface="Arial" panose="020B0604020202020204" pitchFamily="34" charset="0"/>
              </a:rPr>
              <a:t>Module: Introduction to Physiology</a:t>
            </a:r>
            <a:br>
              <a:rPr lang="en-GB" sz="1500" dirty="0">
                <a:latin typeface="Arial Nova" panose="020B0504020202020204" pitchFamily="34" charset="0"/>
                <a:cs typeface="Arial" panose="020B0604020202020204" pitchFamily="34" charset="0"/>
              </a:rPr>
            </a:br>
            <a:r>
              <a:rPr lang="en-GB" sz="1500" b="1" dirty="0">
                <a:latin typeface="Arial Nova" panose="020B0504020202020204" pitchFamily="34" charset="0"/>
                <a:cs typeface="Arial" panose="020B0604020202020204" pitchFamily="34" charset="0"/>
              </a:rPr>
              <a:t>Module:BMHP5023</a:t>
            </a:r>
            <a:br>
              <a:rPr lang="en-GB" sz="1500" dirty="0">
                <a:latin typeface="Arial Nova" panose="020B0504020202020204" pitchFamily="34" charset="0"/>
                <a:cs typeface="Arial" panose="020B0604020202020204" pitchFamily="34" charset="0"/>
              </a:rPr>
            </a:br>
            <a:r>
              <a:rPr lang="en-GB" sz="1500" b="1" dirty="0">
                <a:latin typeface="Arial Nova" panose="020B0504020202020204" pitchFamily="34" charset="0"/>
                <a:cs typeface="Arial" panose="020B0604020202020204" pitchFamily="34" charset="0"/>
              </a:rPr>
              <a:t>Lecturer:</a:t>
            </a:r>
            <a:r>
              <a:rPr lang="en-GB" sz="1500" dirty="0">
                <a:latin typeface="Arial Nova" panose="020B0504020202020204" pitchFamily="34" charset="0"/>
                <a:cs typeface="Arial" panose="020B0604020202020204" pitchFamily="34" charset="0"/>
              </a:rPr>
              <a:t> </a:t>
            </a:r>
            <a:br>
              <a:rPr lang="en-GB" sz="1500" dirty="0">
                <a:latin typeface="Arial Nova" panose="020B0504020202020204" pitchFamily="34" charset="0"/>
                <a:cs typeface="Arial" panose="020B0604020202020204" pitchFamily="34" charset="0"/>
              </a:rPr>
            </a:br>
            <a:r>
              <a:rPr lang="en-GB" sz="1500" b="1" dirty="0">
                <a:latin typeface="Arial Nova" panose="020B0504020202020204" pitchFamily="34" charset="0"/>
                <a:cs typeface="Arial" panose="020B0604020202020204" pitchFamily="34" charset="0"/>
              </a:rPr>
              <a:t>Assignment title</a:t>
            </a:r>
            <a:r>
              <a:rPr lang="en-GB" sz="1500" dirty="0">
                <a:latin typeface="Arial Nova" panose="020B0504020202020204" pitchFamily="34" charset="0"/>
                <a:cs typeface="Arial" panose="020B0604020202020204" pitchFamily="34" charset="0"/>
              </a:rPr>
              <a:t>: Presentation</a:t>
            </a:r>
            <a:br>
              <a:rPr lang="en-GB" sz="1500" dirty="0">
                <a:latin typeface="Arial Nova" panose="020B0504020202020204" pitchFamily="34" charset="0"/>
                <a:cs typeface="Arial" panose="020B0604020202020204" pitchFamily="34" charset="0"/>
              </a:rPr>
            </a:br>
            <a:r>
              <a:rPr lang="en-GB" sz="1500" dirty="0">
                <a:latin typeface="Arial Nova" panose="020B0504020202020204" pitchFamily="34" charset="0"/>
                <a:cs typeface="Arial" panose="020B0604020202020204" pitchFamily="34" charset="0"/>
              </a:rPr>
              <a:t>(PowerPoint with Voice-Over)</a:t>
            </a:r>
            <a:br>
              <a:rPr lang="en-GB" sz="1500" dirty="0">
                <a:latin typeface="Arial" panose="020B0604020202020204" pitchFamily="34" charset="0"/>
                <a:cs typeface="Arial" panose="020B0604020202020204" pitchFamily="34" charset="0"/>
              </a:rPr>
            </a:br>
            <a:br>
              <a:rPr lang="en-GB" sz="1500" dirty="0">
                <a:latin typeface="Arial" panose="020B0604020202020204" pitchFamily="34" charset="0"/>
                <a:cs typeface="Arial" panose="020B0604020202020204" pitchFamily="34" charset="0"/>
              </a:rPr>
            </a:br>
            <a:br>
              <a:rPr lang="en-US" sz="1500" dirty="0"/>
            </a:br>
            <a:br>
              <a:rPr lang="en-GB" sz="1500" b="1" dirty="0"/>
            </a:br>
            <a:endParaRPr lang="en-GB" sz="1500" dirty="0"/>
          </a:p>
        </p:txBody>
      </p:sp>
      <p:sp>
        <p:nvSpPr>
          <p:cNvPr id="37" name="Freeform: Shape 36">
            <a:extLst>
              <a:ext uri="{FF2B5EF4-FFF2-40B4-BE49-F238E27FC236}">
                <a16:creationId xmlns:a16="http://schemas.microsoft.com/office/drawing/2014/main" id="{E667A721-F18D-4002-9D70-BC20D791C0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7555" y="993913"/>
            <a:ext cx="5224848" cy="4884295"/>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chemeClr val="bg1">
              <a:alpha val="30000"/>
            </a:schemeClr>
          </a:soli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9" name="Freeform: Shape 38">
            <a:extLst>
              <a:ext uri="{FF2B5EF4-FFF2-40B4-BE49-F238E27FC236}">
                <a16:creationId xmlns:a16="http://schemas.microsoft.com/office/drawing/2014/main" id="{866FB43D-65CC-47CA-8035-FF8F6B4D18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837" y="850790"/>
            <a:ext cx="5407926" cy="5136542"/>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9050">
            <a:solidFill>
              <a:srgbClr val="FFFFFF">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8" name="Picture 7">
            <a:extLst>
              <a:ext uri="{FF2B5EF4-FFF2-40B4-BE49-F238E27FC236}">
                <a16:creationId xmlns:a16="http://schemas.microsoft.com/office/drawing/2014/main" id="{69D1B50F-6457-2C2B-00BD-46658CD1B626}"/>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745783" y="2719563"/>
            <a:ext cx="2919266" cy="1357458"/>
          </a:xfrm>
          <a:prstGeom prst="rect">
            <a:avLst/>
          </a:prstGeom>
        </p:spPr>
      </p:pic>
      <p:sp>
        <p:nvSpPr>
          <p:cNvPr id="9" name="TextBox 8">
            <a:extLst>
              <a:ext uri="{FF2B5EF4-FFF2-40B4-BE49-F238E27FC236}">
                <a16:creationId xmlns:a16="http://schemas.microsoft.com/office/drawing/2014/main" id="{1946FF1D-D971-EE53-FD46-27F6125D93EA}"/>
              </a:ext>
            </a:extLst>
          </p:cNvPr>
          <p:cNvSpPr txBox="1"/>
          <p:nvPr/>
        </p:nvSpPr>
        <p:spPr>
          <a:xfrm>
            <a:off x="2055039" y="3876966"/>
            <a:ext cx="2610010"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6" tooltip="https://en.wikivet.net/Donkey_Section_-_WikiNormals">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7" tooltip="https://creativecommons.org/licenses/by-nc-nd/3.0/">
                  <a:extLst>
                    <a:ext uri="{A12FA001-AC4F-418D-AE19-62706E023703}">
                      <ahyp:hlinkClr xmlns:ahyp="http://schemas.microsoft.com/office/drawing/2018/hyperlinkcolor" val="tx"/>
                    </a:ext>
                  </a:extLst>
                </a:hlinkClick>
              </a:rPr>
              <a:t>CC BY-NC-ND</a:t>
            </a:r>
            <a:endParaRPr lang="en-GB" sz="700" dirty="0">
              <a:solidFill>
                <a:srgbClr val="FFFFFF"/>
              </a:solidFill>
            </a:endParaRPr>
          </a:p>
        </p:txBody>
      </p:sp>
      <p:pic>
        <p:nvPicPr>
          <p:cNvPr id="3" name="Audio 2">
            <a:hlinkClick r:id="" action="ppaction://media"/>
            <a:extLst>
              <a:ext uri="{FF2B5EF4-FFF2-40B4-BE49-F238E27FC236}">
                <a16:creationId xmlns:a16="http://schemas.microsoft.com/office/drawing/2014/main" id="{851D8A0A-8F5E-2344-A909-8C147A0CC51C}"/>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61935846"/>
      </p:ext>
    </p:extLst>
  </p:cSld>
  <p:clrMapOvr>
    <a:masterClrMapping/>
  </p:clrMapOvr>
  <mc:AlternateContent xmlns:mc="http://schemas.openxmlformats.org/markup-compatibility/2006">
    <mc:Choice xmlns:p14="http://schemas.microsoft.com/office/powerpoint/2010/main" Requires="p14">
      <p:transition spd="slow" p14:dur="2000" advTm="20788"/>
    </mc:Choice>
    <mc:Fallback>
      <p:transition spd="slow" advTm="207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8848E998-4924-4AD0-CE4E-E4C96EF1F286}"/>
              </a:ext>
            </a:extLst>
          </p:cNvPr>
          <p:cNvSpPr>
            <a:spLocks noGrp="1"/>
          </p:cNvSpPr>
          <p:nvPr>
            <p:ph type="title"/>
          </p:nvPr>
        </p:nvSpPr>
        <p:spPr>
          <a:xfrm>
            <a:off x="838200" y="365125"/>
            <a:ext cx="5387502" cy="1325563"/>
          </a:xfrm>
        </p:spPr>
        <p:txBody>
          <a:bodyPr>
            <a:normAutofit/>
          </a:bodyPr>
          <a:lstStyle/>
          <a:p>
            <a:r>
              <a:rPr lang="en-US" dirty="0"/>
              <a:t>Introduction </a:t>
            </a:r>
            <a:endParaRPr lang="en-GB" dirty="0"/>
          </a:p>
        </p:txBody>
      </p:sp>
      <p:sp>
        <p:nvSpPr>
          <p:cNvPr id="3" name="Content Placeholder 2">
            <a:extLst>
              <a:ext uri="{FF2B5EF4-FFF2-40B4-BE49-F238E27FC236}">
                <a16:creationId xmlns:a16="http://schemas.microsoft.com/office/drawing/2014/main" id="{51B6B467-0123-CDC0-1DDA-20AE25D30E04}"/>
              </a:ext>
            </a:extLst>
          </p:cNvPr>
          <p:cNvSpPr>
            <a:spLocks noGrp="1"/>
          </p:cNvSpPr>
          <p:nvPr>
            <p:ph idx="1"/>
          </p:nvPr>
        </p:nvSpPr>
        <p:spPr>
          <a:xfrm>
            <a:off x="838200" y="1825625"/>
            <a:ext cx="5387502" cy="4351338"/>
          </a:xfrm>
        </p:spPr>
        <p:txBody>
          <a:bodyPr>
            <a:normAutofit/>
          </a:bodyPr>
          <a:lstStyle/>
          <a:p>
            <a:pPr marL="0" indent="0">
              <a:buNone/>
            </a:pPr>
            <a:r>
              <a:rPr lang="en-US" sz="1800" dirty="0">
                <a:latin typeface="Arial" panose="020B0604020202020204" pitchFamily="34" charset="0"/>
                <a:cs typeface="Arial" panose="020B0604020202020204" pitchFamily="34" charset="0"/>
              </a:rPr>
              <a:t>Hello, good morning. In this presentation, I will be discussing breast cancer. Breast cancer remains one of the most widespread and serious illnesses in the UK, accounting for around 15% of all new cancer cases each year (Cancer Research UK, 2023). Although screening, early detection, and treatment have improved significantly, the condition continues to have a major impact on individuals, families, and healthcare services. This makes it an important topic for understanding both disease processes and person‑centered care.</a:t>
            </a:r>
          </a:p>
          <a:p>
            <a:pPr marL="0" indent="0">
              <a:buNone/>
            </a:pPr>
            <a:br>
              <a:rPr lang="en-US" sz="2000" dirty="0"/>
            </a:br>
            <a:endParaRPr lang="en-US" sz="2000" dirty="0"/>
          </a:p>
          <a:p>
            <a:pPr marL="0" indent="0">
              <a:buNone/>
            </a:pPr>
            <a:endParaRPr lang="en-GB" sz="2000" b="1" dirty="0"/>
          </a:p>
        </p:txBody>
      </p:sp>
      <p:pic>
        <p:nvPicPr>
          <p:cNvPr id="11" name="Picture 10">
            <a:extLst>
              <a:ext uri="{FF2B5EF4-FFF2-40B4-BE49-F238E27FC236}">
                <a16:creationId xmlns:a16="http://schemas.microsoft.com/office/drawing/2014/main" id="{8824B0C8-40FE-BE09-9EE2-1DE80183E666}"/>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r="2" b="147"/>
          <a:stretch>
            <a:fillRect/>
          </a:stretch>
        </p:blipFill>
        <p:spPr>
          <a:xfrm>
            <a:off x="6316494" y="614379"/>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30"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32"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12" name="TextBox 11">
            <a:extLst>
              <a:ext uri="{FF2B5EF4-FFF2-40B4-BE49-F238E27FC236}">
                <a16:creationId xmlns:a16="http://schemas.microsoft.com/office/drawing/2014/main" id="{842BD615-7D1C-9561-6343-60E97A5E955D}"/>
              </a:ext>
            </a:extLst>
          </p:cNvPr>
          <p:cNvSpPr txBox="1"/>
          <p:nvPr/>
        </p:nvSpPr>
        <p:spPr>
          <a:xfrm>
            <a:off x="8323683" y="6510461"/>
            <a:ext cx="2610009"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5" tooltip="https://toughcookiemommy.com/2013/09/dreaded-mammogram-callback.html">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6" tooltip="https://creativecommons.org/licenses/by-nc-nd/3.0/">
                  <a:extLst>
                    <a:ext uri="{A12FA001-AC4F-418D-AE19-62706E023703}">
                      <ahyp:hlinkClr xmlns:ahyp="http://schemas.microsoft.com/office/drawing/2018/hyperlinkcolor" val="tx"/>
                    </a:ext>
                  </a:extLst>
                </a:hlinkClick>
              </a:rPr>
              <a:t>CC BY-NC-ND</a:t>
            </a:r>
            <a:endParaRPr lang="en-GB" sz="700" dirty="0">
              <a:solidFill>
                <a:srgbClr val="FFFFFF"/>
              </a:solidFill>
            </a:endParaRPr>
          </a:p>
        </p:txBody>
      </p:sp>
      <p:pic>
        <p:nvPicPr>
          <p:cNvPr id="10" name="Audio 9">
            <a:hlinkClick r:id="" action="ppaction://media"/>
            <a:extLst>
              <a:ext uri="{FF2B5EF4-FFF2-40B4-BE49-F238E27FC236}">
                <a16:creationId xmlns:a16="http://schemas.microsoft.com/office/drawing/2014/main" id="{0296899F-20B0-BB54-F5A0-8EAEA8261A28}"/>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36111596"/>
      </p:ext>
    </p:extLst>
  </p:cSld>
  <p:clrMapOvr>
    <a:masterClrMapping/>
  </p:clrMapOvr>
  <mc:AlternateContent xmlns:mc="http://schemas.openxmlformats.org/markup-compatibility/2006">
    <mc:Choice xmlns:p14="http://schemas.microsoft.com/office/powerpoint/2010/main" Requires="p14">
      <p:transition spd="slow" p14:dur="2000" advTm="70562"/>
    </mc:Choice>
    <mc:Fallback>
      <p:transition spd="slow" advTm="705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7" name="Rectangle 116">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119" name="Arc 118">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121" name="Freeform: Shape 120">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64" name="Picture 63">
            <a:extLst>
              <a:ext uri="{FF2B5EF4-FFF2-40B4-BE49-F238E27FC236}">
                <a16:creationId xmlns:a16="http://schemas.microsoft.com/office/drawing/2014/main" id="{A45BE017-0FED-0372-AB02-8CD7630D995C}"/>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23697"/>
          <a:stretch>
            <a:fillRect/>
          </a:stretch>
        </p:blipFill>
        <p:spPr>
          <a:xfrm>
            <a:off x="703182" y="2451033"/>
            <a:ext cx="4777381" cy="178619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62" name="TextBox 61">
            <a:extLst>
              <a:ext uri="{FF2B5EF4-FFF2-40B4-BE49-F238E27FC236}">
                <a16:creationId xmlns:a16="http://schemas.microsoft.com/office/drawing/2014/main" id="{A412DAC5-F71C-1E31-E416-7BB4F4C4962D}"/>
              </a:ext>
            </a:extLst>
          </p:cNvPr>
          <p:cNvSpPr txBox="1"/>
          <p:nvPr/>
        </p:nvSpPr>
        <p:spPr>
          <a:xfrm>
            <a:off x="5894962" y="1984443"/>
            <a:ext cx="5458838" cy="4192520"/>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300" dirty="0"/>
              <a:t>Breast cancer was my focus because of its prevalence and personal significance. My close relative has breast cancer, and their story has helped me comprehend the emotional, physical, and practical challenges they face. This personal connection has inspired me to learn more about the condition and how healthcare professionals can provide person-centered, evidence-based, and compassionate care.</a:t>
            </a:r>
          </a:p>
          <a:p>
            <a:pPr indent="-228600">
              <a:lnSpc>
                <a:spcPct val="90000"/>
              </a:lnSpc>
              <a:spcAft>
                <a:spcPts val="600"/>
              </a:spcAft>
              <a:buFont typeface="Arial" panose="020B0604020202020204" pitchFamily="34" charset="0"/>
              <a:buChar char="•"/>
            </a:pPr>
            <a:endParaRPr lang="en-US" sz="1300" dirty="0"/>
          </a:p>
          <a:p>
            <a:pPr indent="-228600">
              <a:lnSpc>
                <a:spcPct val="90000"/>
              </a:lnSpc>
              <a:spcAft>
                <a:spcPts val="600"/>
              </a:spcAft>
              <a:buFont typeface="Arial" panose="020B0604020202020204" pitchFamily="34" charset="0"/>
              <a:buChar char="•"/>
            </a:pPr>
            <a:r>
              <a:rPr lang="en-US" sz="1300" dirty="0"/>
              <a:t>To explain how the condition develops, I will first describe breast architecture and physiology. I will then describe how breast cancer impacts the body by altering normal biological processes. Next, I'll present a fake patient profile to contextualize the disease and highlight age, gender, and lifestyle risk factors.</a:t>
            </a:r>
          </a:p>
          <a:p>
            <a:pPr indent="-228600">
              <a:lnSpc>
                <a:spcPct val="90000"/>
              </a:lnSpc>
              <a:spcAft>
                <a:spcPts val="600"/>
              </a:spcAft>
              <a:buFont typeface="Arial" panose="020B0604020202020204" pitchFamily="34" charset="0"/>
              <a:buChar char="•"/>
            </a:pPr>
            <a:endParaRPr lang="en-US" sz="1300" dirty="0"/>
          </a:p>
          <a:p>
            <a:pPr indent="-228600">
              <a:lnSpc>
                <a:spcPct val="90000"/>
              </a:lnSpc>
              <a:spcAft>
                <a:spcPts val="600"/>
              </a:spcAft>
              <a:buFont typeface="Arial" panose="020B0604020202020204" pitchFamily="34" charset="0"/>
              <a:buChar char="•"/>
            </a:pPr>
            <a:endParaRPr lang="en-US" sz="1300" dirty="0"/>
          </a:p>
          <a:p>
            <a:pPr indent="-228600">
              <a:lnSpc>
                <a:spcPct val="90000"/>
              </a:lnSpc>
              <a:spcAft>
                <a:spcPts val="600"/>
              </a:spcAft>
              <a:buFont typeface="Arial" panose="020B0604020202020204" pitchFamily="34" charset="0"/>
              <a:buChar char="•"/>
            </a:pPr>
            <a:r>
              <a:rPr lang="en-US" sz="1300" dirty="0"/>
              <a:t>The presentation will focus on an evidence-based care plan based on NHS goals and NICE guidelines, including NICE guideline NG101, which provides best practices for breast cancer diagnosis and management (NICE, 2018). This includes monitoring, communication, ethics, and multidisciplinary involvement. Finally, I will summaries the main aspects and stress the significance of safe, effective, and individualized care.</a:t>
            </a:r>
          </a:p>
        </p:txBody>
      </p:sp>
      <p:sp>
        <p:nvSpPr>
          <p:cNvPr id="5" name="TextBox 4">
            <a:extLst>
              <a:ext uri="{FF2B5EF4-FFF2-40B4-BE49-F238E27FC236}">
                <a16:creationId xmlns:a16="http://schemas.microsoft.com/office/drawing/2014/main" id="{B5DD867F-646D-3A0E-6248-B790DA0AF5EE}"/>
              </a:ext>
            </a:extLst>
          </p:cNvPr>
          <p:cNvSpPr txBox="1"/>
          <p:nvPr/>
        </p:nvSpPr>
        <p:spPr>
          <a:xfrm>
            <a:off x="589936" y="983226"/>
            <a:ext cx="11277600" cy="5063613"/>
          </a:xfrm>
          <a:prstGeom prst="rect">
            <a:avLst/>
          </a:prstGeom>
        </p:spPr>
        <p:txBody>
          <a:bodyPr vert="horz" lIns="91440" tIns="45720" rIns="91440" bIns="45720" rtlCol="0">
            <a:noAutofit/>
          </a:bodyPr>
          <a:lstStyle/>
          <a:p>
            <a:pPr indent="-228600">
              <a:lnSpc>
                <a:spcPct val="90000"/>
              </a:lnSpc>
              <a:spcAft>
                <a:spcPts val="600"/>
              </a:spcAft>
              <a:buFont typeface="Arial" panose="020B0604020202020204" pitchFamily="34" charset="0"/>
              <a:buChar char="•"/>
            </a:pPr>
            <a:endParaRPr lang="en-US" dirty="0">
              <a:solidFill>
                <a:schemeClr val="tx2"/>
              </a:solidFill>
              <a:latin typeface="Arial" panose="020B0604020202020204" pitchFamily="34" charset="0"/>
              <a:cs typeface="Arial" panose="020B0604020202020204" pitchFamily="34" charset="0"/>
            </a:endParaRPr>
          </a:p>
        </p:txBody>
      </p:sp>
      <p:sp>
        <p:nvSpPr>
          <p:cNvPr id="65" name="TextBox 64">
            <a:extLst>
              <a:ext uri="{FF2B5EF4-FFF2-40B4-BE49-F238E27FC236}">
                <a16:creationId xmlns:a16="http://schemas.microsoft.com/office/drawing/2014/main" id="{278A60C3-F034-9114-1417-604BBD0A7C94}"/>
              </a:ext>
            </a:extLst>
          </p:cNvPr>
          <p:cNvSpPr txBox="1"/>
          <p:nvPr/>
        </p:nvSpPr>
        <p:spPr>
          <a:xfrm>
            <a:off x="1336431" y="4237223"/>
            <a:ext cx="2297425"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5" tooltip="https://www.frontiersin.org/articles/10.3389/fcell.2023.1111796/full">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6" tooltip="https://creativecommons.org/licenses/by/3.0/">
                  <a:extLst>
                    <a:ext uri="{A12FA001-AC4F-418D-AE19-62706E023703}">
                      <ahyp:hlinkClr xmlns:ahyp="http://schemas.microsoft.com/office/drawing/2018/hyperlinkcolor" val="tx"/>
                    </a:ext>
                  </a:extLst>
                </a:hlinkClick>
              </a:rPr>
              <a:t>CC BY</a:t>
            </a:r>
            <a:endParaRPr lang="en-GB" sz="700" dirty="0">
              <a:solidFill>
                <a:srgbClr val="FFFFFF"/>
              </a:solidFill>
            </a:endParaRPr>
          </a:p>
        </p:txBody>
      </p:sp>
      <p:pic>
        <p:nvPicPr>
          <p:cNvPr id="4" name="Audio 3">
            <a:hlinkClick r:id="" action="ppaction://media"/>
            <a:extLst>
              <a:ext uri="{FF2B5EF4-FFF2-40B4-BE49-F238E27FC236}">
                <a16:creationId xmlns:a16="http://schemas.microsoft.com/office/drawing/2014/main" id="{50ECC9E4-8393-3BDB-92B6-90BC66F52BA3}"/>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25192797"/>
      </p:ext>
    </p:extLst>
  </p:cSld>
  <p:clrMapOvr>
    <a:masterClrMapping/>
  </p:clrMapOvr>
  <mc:AlternateContent xmlns:mc="http://schemas.openxmlformats.org/markup-compatibility/2006">
    <mc:Choice xmlns:p14="http://schemas.microsoft.com/office/powerpoint/2010/main" Requires="p14">
      <p:transition spd="slow" p14:dur="2000" advTm="92636"/>
    </mc:Choice>
    <mc:Fallback>
      <p:transition spd="slow" advTm="926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Rectangle 36">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94838A4-66F2-1CBA-3B3D-03FE12C4F6B1}"/>
              </a:ext>
            </a:extLst>
          </p:cNvPr>
          <p:cNvSpPr>
            <a:spLocks noGrp="1"/>
          </p:cNvSpPr>
          <p:nvPr>
            <p:ph type="title"/>
          </p:nvPr>
        </p:nvSpPr>
        <p:spPr>
          <a:xfrm>
            <a:off x="1137033" y="670559"/>
            <a:ext cx="4683321" cy="2148841"/>
          </a:xfrm>
        </p:spPr>
        <p:txBody>
          <a:bodyPr vert="horz" lIns="91440" tIns="45720" rIns="91440" bIns="45720" rtlCol="0" anchor="t">
            <a:normAutofit/>
          </a:bodyPr>
          <a:lstStyle/>
          <a:p>
            <a:r>
              <a:rPr lang="en-US" sz="4400" dirty="0"/>
              <a:t>Anatomy &amp; Physiology of the Breast</a:t>
            </a:r>
          </a:p>
        </p:txBody>
      </p:sp>
      <p:pic>
        <p:nvPicPr>
          <p:cNvPr id="21" name="Picture Placeholder 20">
            <a:extLst>
              <a:ext uri="{FF2B5EF4-FFF2-40B4-BE49-F238E27FC236}">
                <a16:creationId xmlns:a16="http://schemas.microsoft.com/office/drawing/2014/main" id="{C71E21B0-3CBE-3494-8FA1-41DF40FB6530}"/>
              </a:ext>
            </a:extLst>
          </p:cNvPr>
          <p:cNvPicPr>
            <a:picLocks noGrp="1" noChangeAspect="1"/>
          </p:cNvPicPr>
          <p:nvPr>
            <p:ph type="pic" idx="1"/>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6854" r="4656" b="2"/>
          <a:stretch>
            <a:fillRect/>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9" name="Text Placeholder 8">
            <a:extLst>
              <a:ext uri="{FF2B5EF4-FFF2-40B4-BE49-F238E27FC236}">
                <a16:creationId xmlns:a16="http://schemas.microsoft.com/office/drawing/2014/main" id="{82D8D2E8-10B6-2F0E-4BCF-B59CBE502B94}"/>
              </a:ext>
            </a:extLst>
          </p:cNvPr>
          <p:cNvSpPr>
            <a:spLocks noGrp="1"/>
          </p:cNvSpPr>
          <p:nvPr>
            <p:ph type="body" sz="half" idx="2"/>
          </p:nvPr>
        </p:nvSpPr>
        <p:spPr>
          <a:xfrm>
            <a:off x="6797004" y="670559"/>
            <a:ext cx="4555782" cy="5445076"/>
          </a:xfrm>
        </p:spPr>
        <p:txBody>
          <a:bodyPr vert="horz" lIns="91440" tIns="45720" rIns="91440" bIns="45720" rtlCol="0" anchor="t">
            <a:normAutofit/>
          </a:bodyPr>
          <a:lstStyle/>
          <a:p>
            <a:pPr indent="-228600">
              <a:buFont typeface="Arial" panose="020B0604020202020204" pitchFamily="34" charset="0"/>
              <a:buChar char="•"/>
            </a:pPr>
            <a:r>
              <a:rPr lang="en-US" sz="1100" dirty="0"/>
              <a:t> The breast is composed of specific tissues that continuously collaborate to preserve its biological functions, including hormonal responsiveness and milk production. In each breast, lobules, which are small glandular structures responsible for milk production, and ducts, which transport milk from the lobules to the nipple, exist (Johns Hopkins Medicine, 2024). The ducts and lobules are surrounded by fatty tissue and connective tissue, which influence the breast's shape and provide structural support.</a:t>
            </a:r>
          </a:p>
          <a:p>
            <a:pPr indent="-228600">
              <a:buFont typeface="Arial" panose="020B0604020202020204" pitchFamily="34" charset="0"/>
              <a:buChar char="•"/>
            </a:pPr>
            <a:endParaRPr lang="en-US" sz="1100" dirty="0"/>
          </a:p>
          <a:p>
            <a:pPr indent="-228600">
              <a:buFont typeface="Arial" panose="020B0604020202020204" pitchFamily="34" charset="0"/>
              <a:buChar char="•"/>
            </a:pPr>
            <a:r>
              <a:rPr lang="en-US" sz="1100" dirty="0"/>
              <a:t>A second critical part of breast anatomy is the lymphatic system. A network of lymph vessels that travel into lymph nodes, particularly the axillary lymph nodes located under the arm, is present in the breast. This system serves an essential for immune defense and is also significant in the treatment of breast cancer, as cancer cells may spread through lymphatic pathways (Cancer Research UK, 2023). </a:t>
            </a:r>
          </a:p>
          <a:p>
            <a:pPr indent="-228600">
              <a:buFont typeface="Arial" panose="020B0604020202020204" pitchFamily="34" charset="0"/>
              <a:buChar char="•"/>
            </a:pPr>
            <a:br>
              <a:rPr lang="en-US" sz="1100" dirty="0"/>
            </a:br>
            <a:r>
              <a:rPr lang="en-US" sz="1100" dirty="0"/>
              <a:t>Hormones generate an immense influence on the breast's physiological processes. Estrogen and progesterone are responsible for the regulation of breast development, tissue growth, and alterations that occur during the menstrual cycle, pregnancy, and menopause (NICE, 2018). These hormones induce cell proliferation in the ducts and lobules, which is why hormonal imbalances can be a contributing factor to aberrant cell division. To comprehend the development of breast cancer when cell proliferation becomes unregulated, it is imperative to comprehend these typical processes.</a:t>
            </a:r>
          </a:p>
          <a:p>
            <a:pPr indent="-228600">
              <a:buFont typeface="Arial" panose="020B0604020202020204" pitchFamily="34" charset="0"/>
              <a:buChar char="•"/>
            </a:pPr>
            <a:endParaRPr lang="en-US" sz="1100" dirty="0"/>
          </a:p>
        </p:txBody>
      </p:sp>
      <p:sp>
        <p:nvSpPr>
          <p:cNvPr id="22" name="TextBox 21">
            <a:extLst>
              <a:ext uri="{FF2B5EF4-FFF2-40B4-BE49-F238E27FC236}">
                <a16:creationId xmlns:a16="http://schemas.microsoft.com/office/drawing/2014/main" id="{96A2DF50-17D3-30C0-E3B5-4365D0031BD6}"/>
              </a:ext>
            </a:extLst>
          </p:cNvPr>
          <p:cNvSpPr txBox="1"/>
          <p:nvPr/>
        </p:nvSpPr>
        <p:spPr>
          <a:xfrm>
            <a:off x="9894576" y="6657945"/>
            <a:ext cx="2297424"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5" tooltip="https://www.frontiersin.org/articles/10.3389/fgene.2018.00092/full">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6" tooltip="https://creativecommons.org/licenses/by/3.0/">
                  <a:extLst>
                    <a:ext uri="{A12FA001-AC4F-418D-AE19-62706E023703}">
                      <ahyp:hlinkClr xmlns:ahyp="http://schemas.microsoft.com/office/drawing/2018/hyperlinkcolor" val="tx"/>
                    </a:ext>
                  </a:extLst>
                </a:hlinkClick>
              </a:rPr>
              <a:t>CC BY</a:t>
            </a:r>
            <a:endParaRPr lang="en-GB" sz="700" dirty="0">
              <a:solidFill>
                <a:srgbClr val="FFFFFF"/>
              </a:solidFill>
            </a:endParaRPr>
          </a:p>
        </p:txBody>
      </p:sp>
      <p:pic>
        <p:nvPicPr>
          <p:cNvPr id="5" name="Audio 4">
            <a:hlinkClick r:id="" action="ppaction://media"/>
            <a:extLst>
              <a:ext uri="{FF2B5EF4-FFF2-40B4-BE49-F238E27FC236}">
                <a16:creationId xmlns:a16="http://schemas.microsoft.com/office/drawing/2014/main" id="{059C6CE7-D334-0A59-B4B1-E1797622E2DA}"/>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66283833"/>
      </p:ext>
    </p:extLst>
  </p:cSld>
  <p:clrMapOvr>
    <a:masterClrMapping/>
  </p:clrMapOvr>
  <mc:AlternateContent xmlns:mc="http://schemas.openxmlformats.org/markup-compatibility/2006">
    <mc:Choice xmlns:p14="http://schemas.microsoft.com/office/powerpoint/2010/main" Requires="p14">
      <p:transition spd="slow" p14:dur="2000" advTm="122974"/>
    </mc:Choice>
    <mc:Fallback>
      <p:transition spd="slow" advTm="1229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0" name="Rectangle 59">
            <a:extLst>
              <a:ext uri="{FF2B5EF4-FFF2-40B4-BE49-F238E27FC236}">
                <a16:creationId xmlns:a16="http://schemas.microsoft.com/office/drawing/2014/main" id="{73C994B4-9721-4148-9EEC-6793CECDE8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3" y="-1"/>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62" name="Rectangle 61">
            <a:extLst>
              <a:ext uri="{FF2B5EF4-FFF2-40B4-BE49-F238E27FC236}">
                <a16:creationId xmlns:a16="http://schemas.microsoft.com/office/drawing/2014/main" id="{F9D95E49-763A-4886-B038-82F7347405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64" name="Rectangle 63">
            <a:extLst>
              <a:ext uri="{FF2B5EF4-FFF2-40B4-BE49-F238E27FC236}">
                <a16:creationId xmlns:a16="http://schemas.microsoft.com/office/drawing/2014/main" id="{C953B5EC-5C47-4521-BBC8-B7BBB38160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78324" y="699899"/>
            <a:ext cx="10713676" cy="54333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98DB017-2A4B-E938-6429-7B8B37D804E4}"/>
              </a:ext>
            </a:extLst>
          </p:cNvPr>
          <p:cNvSpPr>
            <a:spLocks noGrp="1"/>
          </p:cNvSpPr>
          <p:nvPr>
            <p:ph type="title"/>
          </p:nvPr>
        </p:nvSpPr>
        <p:spPr>
          <a:xfrm>
            <a:off x="6391621" y="294011"/>
            <a:ext cx="4633192" cy="2135867"/>
          </a:xfrm>
        </p:spPr>
        <p:txBody>
          <a:bodyPr anchor="b">
            <a:normAutofit/>
          </a:bodyPr>
          <a:lstStyle/>
          <a:p>
            <a:r>
              <a:rPr lang="en-US" dirty="0"/>
              <a:t>How Breast Cancer Affects the Body (Pathophysiology)</a:t>
            </a:r>
            <a:endParaRPr lang="en-GB" dirty="0"/>
          </a:p>
        </p:txBody>
      </p:sp>
      <p:sp>
        <p:nvSpPr>
          <p:cNvPr id="66" name="Rectangle 65">
            <a:extLst>
              <a:ext uri="{FF2B5EF4-FFF2-40B4-BE49-F238E27FC236}">
                <a16:creationId xmlns:a16="http://schemas.microsoft.com/office/drawing/2014/main" id="{6D95061B-ADFC-4592-8BB1-0D542F6F64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910443" y="6117999"/>
            <a:ext cx="5449824" cy="740001"/>
          </a:xfrm>
          <a:prstGeom prst="rect">
            <a:avLst/>
          </a:prstGeom>
          <a:solidFill>
            <a:schemeClr val="accent1">
              <a:alpha val="2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dirty="0">
              <a:ln>
                <a:noFill/>
              </a:ln>
              <a:solidFill>
                <a:srgbClr val="000000"/>
              </a:solidFill>
              <a:effectLst/>
              <a:uFillTx/>
              <a:latin typeface="Helvetica Neue Medium"/>
              <a:ea typeface="Helvetica Neue Medium"/>
              <a:cs typeface="Helvetica Neue Medium"/>
              <a:sym typeface="Helvetica Neue Medium"/>
            </a:endParaRPr>
          </a:p>
        </p:txBody>
      </p:sp>
      <p:pic>
        <p:nvPicPr>
          <p:cNvPr id="9" name="Picture 8">
            <a:extLst>
              <a:ext uri="{FF2B5EF4-FFF2-40B4-BE49-F238E27FC236}">
                <a16:creationId xmlns:a16="http://schemas.microsoft.com/office/drawing/2014/main" id="{DAE9EAFF-9DB6-7464-3660-8AFFA00C98B2}"/>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910443" y="2723889"/>
            <a:ext cx="5449824" cy="3581062"/>
          </a:xfrm>
          <a:prstGeom prst="rect">
            <a:avLst/>
          </a:prstGeom>
        </p:spPr>
      </p:pic>
      <p:cxnSp>
        <p:nvCxnSpPr>
          <p:cNvPr id="68" name="Straight Connector 67">
            <a:extLst>
              <a:ext uri="{FF2B5EF4-FFF2-40B4-BE49-F238E27FC236}">
                <a16:creationId xmlns:a16="http://schemas.microsoft.com/office/drawing/2014/main" id="{F085D7B9-E066-4923-8CB7-294BF306296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365990"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92F195F1-4D59-4482-B01A-ECBC35CC842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18001"/>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graphicFrame>
        <p:nvGraphicFramePr>
          <p:cNvPr id="35" name="Content Placeholder 2">
            <a:extLst>
              <a:ext uri="{FF2B5EF4-FFF2-40B4-BE49-F238E27FC236}">
                <a16:creationId xmlns:a16="http://schemas.microsoft.com/office/drawing/2014/main" id="{1E77D175-DB6F-30C9-D95F-4AFE474184F1}"/>
              </a:ext>
            </a:extLst>
          </p:cNvPr>
          <p:cNvGraphicFramePr>
            <a:graphicFrameLocks noGrp="1"/>
          </p:cNvGraphicFramePr>
          <p:nvPr>
            <p:ph idx="1"/>
            <p:extLst>
              <p:ext uri="{D42A27DB-BD31-4B8C-83A1-F6EECF244321}">
                <p14:modId xmlns:p14="http://schemas.microsoft.com/office/powerpoint/2010/main" val="4256127211"/>
              </p:ext>
            </p:extLst>
          </p:nvPr>
        </p:nvGraphicFramePr>
        <p:xfrm>
          <a:off x="56103" y="82515"/>
          <a:ext cx="5899713" cy="6461352"/>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17" name="TextBox 16">
            <a:extLst>
              <a:ext uri="{FF2B5EF4-FFF2-40B4-BE49-F238E27FC236}">
                <a16:creationId xmlns:a16="http://schemas.microsoft.com/office/drawing/2014/main" id="{1C20B4A5-483E-2EC4-0386-97F2709C185C}"/>
              </a:ext>
            </a:extLst>
          </p:cNvPr>
          <p:cNvSpPr txBox="1"/>
          <p:nvPr/>
        </p:nvSpPr>
        <p:spPr>
          <a:xfrm>
            <a:off x="7559505" y="6550546"/>
            <a:ext cx="2297424"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5" tooltip="https://www.frontiersin.org/journals/pharmacology/articles/10.3389/fphar.2022.1089066/full">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11" tooltip="https://creativecommons.org/licenses/by/3.0/">
                  <a:extLst>
                    <a:ext uri="{A12FA001-AC4F-418D-AE19-62706E023703}">
                      <ahyp:hlinkClr xmlns:ahyp="http://schemas.microsoft.com/office/drawing/2018/hyperlinkcolor" val="tx"/>
                    </a:ext>
                  </a:extLst>
                </a:hlinkClick>
              </a:rPr>
              <a:t>CC BY</a:t>
            </a:r>
            <a:endParaRPr lang="en-GB" sz="700" dirty="0">
              <a:solidFill>
                <a:srgbClr val="FFFFFF"/>
              </a:solidFill>
            </a:endParaRPr>
          </a:p>
        </p:txBody>
      </p:sp>
      <p:pic>
        <p:nvPicPr>
          <p:cNvPr id="5" name="Audio 4">
            <a:hlinkClick r:id="" action="ppaction://media"/>
            <a:extLst>
              <a:ext uri="{FF2B5EF4-FFF2-40B4-BE49-F238E27FC236}">
                <a16:creationId xmlns:a16="http://schemas.microsoft.com/office/drawing/2014/main" id="{4A8AE690-A3A4-045F-F473-BD1BB81D1C0E}"/>
              </a:ext>
            </a:extLst>
          </p:cNvPr>
          <p:cNvPicPr>
            <a:picLocks noChangeAspect="1"/>
          </p:cNvPicPr>
          <p:nvPr>
            <a:audioFile r:link="rId2"/>
            <p:extLst>
              <p:ext uri="{DAA4B4D4-6D71-4841-9C94-3DE7FCFB9230}">
                <p14:media xmlns:p14="http://schemas.microsoft.com/office/powerpoint/2010/main" r:embed="rId1"/>
              </p:ext>
            </p:extLst>
          </p:nvPr>
        </p:nvPicPr>
        <p:blipFill>
          <a:blip r:embed="rId12"/>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1776413"/>
      </p:ext>
    </p:extLst>
  </p:cSld>
  <p:clrMapOvr>
    <a:masterClrMapping/>
  </p:clrMapOvr>
  <mc:AlternateContent xmlns:mc="http://schemas.openxmlformats.org/markup-compatibility/2006">
    <mc:Choice xmlns:p14="http://schemas.microsoft.com/office/powerpoint/2010/main" Requires="p14">
      <p:transition spd="slow" p14:dur="2000" advTm="102925"/>
    </mc:Choice>
    <mc:Fallback>
      <p:transition spd="slow" advTm="1029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a:extLst>
              <a:ext uri="{FF2B5EF4-FFF2-40B4-BE49-F238E27FC236}">
                <a16:creationId xmlns:a16="http://schemas.microsoft.com/office/drawing/2014/main" id="{4942D61B-3A11-F2A3-7501-8C9A1949D0B3}"/>
              </a:ext>
            </a:extLst>
          </p:cNvPr>
          <p:cNvPicPr>
            <a:picLocks noChangeAspect="1"/>
          </p:cNvPicPr>
          <p:nvPr/>
        </p:nvPicPr>
        <p:blipFill>
          <a:blip r:embed="rId4"/>
          <a:srcRect l="25932" r="33222" b="-1"/>
          <a:stretch>
            <a:fillRect/>
          </a:stretch>
        </p:blipFill>
        <p:spPr>
          <a:xfrm>
            <a:off x="1" y="10"/>
            <a:ext cx="4196496" cy="6857990"/>
          </a:xfrm>
          <a:prstGeom prst="rect">
            <a:avLst/>
          </a:prstGeom>
          <a:effectLst/>
        </p:spPr>
      </p:pic>
      <p:graphicFrame>
        <p:nvGraphicFramePr>
          <p:cNvPr id="7" name="TextBox 4">
            <a:extLst>
              <a:ext uri="{FF2B5EF4-FFF2-40B4-BE49-F238E27FC236}">
                <a16:creationId xmlns:a16="http://schemas.microsoft.com/office/drawing/2014/main" id="{424D2276-2CCA-E810-C524-DB6D9BA608A1}"/>
              </a:ext>
            </a:extLst>
          </p:cNvPr>
          <p:cNvGraphicFramePr/>
          <p:nvPr>
            <p:extLst>
              <p:ext uri="{D42A27DB-BD31-4B8C-83A1-F6EECF244321}">
                <p14:modId xmlns:p14="http://schemas.microsoft.com/office/powerpoint/2010/main" val="1563344388"/>
              </p:ext>
            </p:extLst>
          </p:nvPr>
        </p:nvGraphicFramePr>
        <p:xfrm>
          <a:off x="4196497" y="118804"/>
          <a:ext cx="7911767" cy="591523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Audio 3">
            <a:hlinkClick r:id="" action="ppaction://media"/>
            <a:extLst>
              <a:ext uri="{FF2B5EF4-FFF2-40B4-BE49-F238E27FC236}">
                <a16:creationId xmlns:a16="http://schemas.microsoft.com/office/drawing/2014/main" id="{625066E5-75AC-D52F-F9AA-38066DBB099F}"/>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61216491"/>
      </p:ext>
    </p:extLst>
  </p:cSld>
  <p:clrMapOvr>
    <a:masterClrMapping/>
  </p:clrMapOvr>
  <mc:AlternateContent xmlns:mc="http://schemas.openxmlformats.org/markup-compatibility/2006">
    <mc:Choice xmlns:p14="http://schemas.microsoft.com/office/powerpoint/2010/main" Requires="p14">
      <p:transition spd="slow" p14:dur="2000" advTm="113185"/>
    </mc:Choice>
    <mc:Fallback>
      <p:transition spd="slow" advTm="1131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573C60F-2114-3BA8-2097-C556E0BF01A6}"/>
              </a:ext>
            </a:extLst>
          </p:cNvPr>
          <p:cNvSpPr>
            <a:spLocks noGrp="1"/>
          </p:cNvSpPr>
          <p:nvPr>
            <p:ph type="title"/>
          </p:nvPr>
        </p:nvSpPr>
        <p:spPr>
          <a:xfrm>
            <a:off x="4519573" y="211544"/>
            <a:ext cx="6798541" cy="913723"/>
          </a:xfrm>
        </p:spPr>
        <p:txBody>
          <a:bodyPr anchor="b">
            <a:normAutofit/>
          </a:bodyPr>
          <a:lstStyle/>
          <a:p>
            <a:r>
              <a:rPr lang="en-GB" sz="4000" dirty="0"/>
              <a:t>Patient profile</a:t>
            </a:r>
          </a:p>
        </p:txBody>
      </p:sp>
      <p:pic>
        <p:nvPicPr>
          <p:cNvPr id="6" name="Picture 5">
            <a:extLst>
              <a:ext uri="{FF2B5EF4-FFF2-40B4-BE49-F238E27FC236}">
                <a16:creationId xmlns:a16="http://schemas.microsoft.com/office/drawing/2014/main" id="{E8207502-51F4-E2C9-24A9-650A328F942C}"/>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b="10935"/>
          <a:stretch>
            <a:fillRect/>
          </a:stretch>
        </p:blipFill>
        <p:spPr>
          <a:xfrm>
            <a:off x="1" y="10"/>
            <a:ext cx="4196496" cy="6857990"/>
          </a:xfrm>
          <a:prstGeom prst="rect">
            <a:avLst/>
          </a:prstGeom>
          <a:effectLst/>
        </p:spPr>
      </p:pic>
      <p:sp>
        <p:nvSpPr>
          <p:cNvPr id="4" name="Rectangle 1">
            <a:extLst>
              <a:ext uri="{FF2B5EF4-FFF2-40B4-BE49-F238E27FC236}">
                <a16:creationId xmlns:a16="http://schemas.microsoft.com/office/drawing/2014/main" id="{4E2ECE96-BC18-9C86-EE4B-85419AFDFCBE}"/>
              </a:ext>
            </a:extLst>
          </p:cNvPr>
          <p:cNvSpPr>
            <a:spLocks noGrp="1" noChangeArrowheads="1"/>
          </p:cNvSpPr>
          <p:nvPr>
            <p:ph idx="1"/>
          </p:nvPr>
        </p:nvSpPr>
        <p:spPr bwMode="auto">
          <a:xfrm>
            <a:off x="4311189" y="1336811"/>
            <a:ext cx="7763070" cy="490537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None/>
              <a:tabLst/>
            </a:pPr>
            <a:r>
              <a:rPr kumimoji="0" lang="en-US" altLang="en-US" sz="1700" b="1" i="0" u="none" strike="noStrike" cap="none" normalizeH="0" baseline="0" dirty="0">
                <a:ln>
                  <a:noFill/>
                </a:ln>
                <a:effectLst/>
                <a:latin typeface="Arial" panose="020B0604020202020204" pitchFamily="34" charset="0"/>
              </a:rPr>
              <a:t>Name </a:t>
            </a:r>
            <a:r>
              <a:rPr lang="en-US" altLang="en-US" sz="1700" dirty="0">
                <a:latin typeface="Arial" panose="020B0604020202020204" pitchFamily="34" charset="0"/>
              </a:rPr>
              <a:t>Shirley Smith  </a:t>
            </a:r>
            <a:r>
              <a:rPr kumimoji="0" lang="en-US" altLang="en-US" sz="1700" b="1" i="0" u="none" strike="noStrike" cap="none" normalizeH="0" baseline="0" dirty="0">
                <a:ln>
                  <a:noFill/>
                </a:ln>
                <a:effectLst/>
                <a:latin typeface="Arial" panose="020B0604020202020204" pitchFamily="34" charset="0"/>
              </a:rPr>
              <a:t>age, </a:t>
            </a:r>
            <a:r>
              <a:rPr kumimoji="0" lang="en-US" altLang="en-US" sz="1700" i="0" u="none" strike="noStrike" cap="none" normalizeH="0" baseline="0" dirty="0">
                <a:ln>
                  <a:noFill/>
                </a:ln>
                <a:effectLst/>
                <a:latin typeface="Arial" panose="020B0604020202020204" pitchFamily="34" charset="0"/>
              </a:rPr>
              <a:t>45  </a:t>
            </a:r>
          </a:p>
          <a:p>
            <a:pPr marL="0" marR="0" lvl="0" indent="0" defTabSz="914400" rtl="0" eaLnBrk="0" fontAlgn="base" latinLnBrk="0" hangingPunct="0">
              <a:spcBef>
                <a:spcPct val="0"/>
              </a:spcBef>
              <a:spcAft>
                <a:spcPts val="600"/>
              </a:spcAft>
              <a:buClrTx/>
              <a:buSzTx/>
              <a:buNone/>
              <a:tabLst/>
            </a:pPr>
            <a:r>
              <a:rPr kumimoji="0" lang="en-US" altLang="en-US" sz="1700" b="1" i="0" u="none" strike="noStrike" cap="none" normalizeH="0" baseline="0" dirty="0">
                <a:ln>
                  <a:noFill/>
                </a:ln>
                <a:effectLst/>
                <a:latin typeface="Arial" panose="020B0604020202020204" pitchFamily="34" charset="0"/>
              </a:rPr>
              <a:t>Background</a:t>
            </a:r>
            <a:r>
              <a:rPr lang="en-US" altLang="en-US" sz="1700" b="1" dirty="0">
                <a:latin typeface="Arial" panose="020B0604020202020204" pitchFamily="34" charset="0"/>
              </a:rPr>
              <a:t>- </a:t>
            </a:r>
            <a:r>
              <a:rPr lang="en-US" altLang="en-US" sz="1700" dirty="0">
                <a:latin typeface="Arial" panose="020B0604020202020204" pitchFamily="34" charset="0"/>
              </a:rPr>
              <a:t>lives at home with husband children, works as a nurse, smoker, alcohol </a:t>
            </a:r>
            <a:endParaRPr kumimoji="0" lang="en-US" altLang="en-US" sz="170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US" altLang="en-US" sz="1700" b="1" i="0" u="none" strike="noStrike" cap="none" normalizeH="0" baseline="0" dirty="0">
                <a:ln>
                  <a:noFill/>
                </a:ln>
                <a:effectLst/>
                <a:latin typeface="Arial" panose="020B0604020202020204" pitchFamily="34" charset="0"/>
              </a:rPr>
              <a:t>Diagnosis</a:t>
            </a:r>
            <a:r>
              <a:rPr lang="en-US" altLang="en-US" sz="1700" dirty="0">
                <a:latin typeface="Arial" panose="020B0604020202020204" pitchFamily="34" charset="0"/>
              </a:rPr>
              <a:t>: breast cancer stage 4.hormone receptor-negative. Lump found in the left breast at the bottom. </a:t>
            </a:r>
            <a:endParaRPr kumimoji="0" lang="en-US" altLang="en-US" sz="17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US" altLang="en-US" sz="1700" b="1" i="0" u="none" strike="noStrike" cap="none" normalizeH="0" baseline="0" dirty="0">
                <a:ln>
                  <a:noFill/>
                </a:ln>
                <a:effectLst/>
                <a:latin typeface="Arial" panose="020B0604020202020204" pitchFamily="34" charset="0"/>
              </a:rPr>
              <a:t>Symptoms</a:t>
            </a:r>
            <a:r>
              <a:rPr lang="en-US" altLang="en-US" sz="1700" b="1" dirty="0">
                <a:latin typeface="Arial" panose="020B0604020202020204" pitchFamily="34" charset="0"/>
              </a:rPr>
              <a:t>: </a:t>
            </a:r>
            <a:r>
              <a:rPr lang="en-US" altLang="en-US" sz="1700" dirty="0">
                <a:latin typeface="Arial" panose="020B0604020202020204" pitchFamily="34" charset="0"/>
              </a:rPr>
              <a:t>lump on breast, nipple discharge, pain in arm don’t go away </a:t>
            </a:r>
            <a:endParaRPr kumimoji="0" lang="en-US" altLang="en-US" sz="17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US" altLang="en-US" sz="1700" b="1" i="0" u="none" strike="noStrike" cap="none" normalizeH="0" baseline="0" dirty="0">
                <a:ln>
                  <a:noFill/>
                </a:ln>
                <a:effectLst/>
                <a:latin typeface="Arial" panose="020B0604020202020204" pitchFamily="34" charset="0"/>
              </a:rPr>
              <a:t>Risk factors: </a:t>
            </a:r>
            <a:r>
              <a:rPr kumimoji="0" lang="en-US" altLang="en-US" sz="1700" i="0" u="none" strike="noStrike" cap="none" normalizeH="0" baseline="0" dirty="0">
                <a:ln>
                  <a:noFill/>
                </a:ln>
                <a:effectLst/>
                <a:latin typeface="Arial" panose="020B0604020202020204" pitchFamily="34" charset="0"/>
              </a:rPr>
              <a:t>First pregnancy at age 38,</a:t>
            </a:r>
            <a:r>
              <a:rPr kumimoji="0" lang="en-US" altLang="en-US" sz="1700" b="1" i="0" u="none" strike="noStrike" cap="none" normalizeH="0" baseline="0" dirty="0">
                <a:ln>
                  <a:noFill/>
                </a:ln>
                <a:effectLst/>
                <a:latin typeface="Arial" panose="020B0604020202020204" pitchFamily="34" charset="0"/>
              </a:rPr>
              <a:t> family history</a:t>
            </a:r>
            <a:r>
              <a:rPr kumimoji="0" lang="en-US" altLang="en-US" sz="1700" i="0" u="none" strike="noStrike" cap="none" normalizeH="0" baseline="0" dirty="0">
                <a:ln>
                  <a:noFill/>
                </a:ln>
                <a:effectLst/>
                <a:latin typeface="Arial" panose="020B0604020202020204" pitchFamily="34" charset="0"/>
              </a:rPr>
              <a:t>: maternal aunt diagnosed at 50 Overweight (BMI 29)Perimenopausal hormonal changes.</a:t>
            </a:r>
            <a:endParaRPr kumimoji="0" lang="en-US" altLang="en-US" sz="17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US" altLang="en-US" sz="1700" b="1" i="0" u="none" strike="noStrike" cap="none" normalizeH="0" baseline="0" dirty="0">
                <a:ln>
                  <a:noFill/>
                </a:ln>
                <a:effectLst/>
                <a:latin typeface="Arial" panose="020B0604020202020204" pitchFamily="34" charset="0"/>
              </a:rPr>
              <a:t>Treatment plan: </a:t>
            </a:r>
            <a:r>
              <a:rPr kumimoji="0" lang="en-US" altLang="en-US" sz="1700" i="0" u="none" strike="noStrike" cap="none" normalizeH="0" baseline="0" dirty="0">
                <a:ln>
                  <a:noFill/>
                </a:ln>
                <a:effectLst/>
                <a:latin typeface="Arial" panose="020B0604020202020204" pitchFamily="34" charset="0"/>
              </a:rPr>
              <a:t>surgery and chemotherapy 6 cycles. Support from breast care nurse.  </a:t>
            </a:r>
            <a:endParaRPr kumimoji="0" lang="en-US" altLang="en-US" sz="17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US" altLang="en-US" sz="1700" b="1" i="0" u="none" strike="noStrike" cap="none" normalizeH="0" baseline="0" dirty="0">
                <a:ln>
                  <a:noFill/>
                </a:ln>
                <a:effectLst/>
                <a:latin typeface="Arial" panose="020B0604020202020204" pitchFamily="34" charset="0"/>
              </a:rPr>
              <a:t>Impact on daily life: </a:t>
            </a:r>
            <a:r>
              <a:rPr kumimoji="0" lang="en-US" altLang="en-US" sz="1700" i="0" u="none" strike="noStrike" cap="none" normalizeH="0" baseline="0" dirty="0">
                <a:ln>
                  <a:noFill/>
                </a:ln>
                <a:effectLst/>
                <a:latin typeface="Arial" panose="020B0604020202020204" pitchFamily="34" charset="0"/>
              </a:rPr>
              <a:t>fatigue while doing chemo, reduced arm movement per surgery, mentally not right. </a:t>
            </a:r>
            <a:r>
              <a:rPr lang="en-US" altLang="en-US" sz="1700" dirty="0">
                <a:latin typeface="Arial" panose="020B0604020202020204" pitchFamily="34" charset="0"/>
              </a:rPr>
              <a:t>Time of </a:t>
            </a:r>
            <a:r>
              <a:rPr kumimoji="0" lang="en-US" altLang="en-US" sz="1700" i="0" u="none" strike="noStrike" cap="none" normalizeH="0" baseline="0" dirty="0">
                <a:ln>
                  <a:noFill/>
                </a:ln>
                <a:effectLst/>
                <a:latin typeface="Arial" panose="020B0604020202020204" pitchFamily="34" charset="0"/>
              </a:rPr>
              <a:t>work.   </a:t>
            </a:r>
          </a:p>
          <a:p>
            <a:pPr marL="0" marR="0" lvl="0" indent="0" defTabSz="914400" rtl="0" eaLnBrk="0" fontAlgn="base" latinLnBrk="0" hangingPunct="0">
              <a:spcBef>
                <a:spcPct val="0"/>
              </a:spcBef>
              <a:spcAft>
                <a:spcPts val="600"/>
              </a:spcAft>
              <a:buClrTx/>
              <a:buSzTx/>
              <a:buFontTx/>
              <a:buChar char="•"/>
              <a:tabLst/>
            </a:pPr>
            <a:r>
              <a:rPr kumimoji="0" lang="en-US" altLang="en-US" sz="1700" b="1" i="0" u="none" strike="noStrike" cap="none" normalizeH="0" baseline="0" dirty="0">
                <a:ln>
                  <a:noFill/>
                </a:ln>
                <a:effectLst/>
                <a:latin typeface="Arial" panose="020B0604020202020204" pitchFamily="34" charset="0"/>
              </a:rPr>
              <a:t>Psychosocial needs: </a:t>
            </a:r>
            <a:r>
              <a:rPr kumimoji="0" lang="en-US" altLang="en-US" sz="1700" i="0" u="none" strike="noStrike" cap="none" normalizeH="0" baseline="0" dirty="0">
                <a:ln>
                  <a:noFill/>
                </a:ln>
                <a:effectLst/>
                <a:latin typeface="Arial" panose="020B0604020202020204" pitchFamily="34" charset="0"/>
              </a:rPr>
              <a:t>need reassurance, worried about family impact, financial concerns due to taking work of. </a:t>
            </a:r>
          </a:p>
          <a:p>
            <a:pPr marL="0" marR="0" lvl="0" indent="0" defTabSz="914400" rtl="0" eaLnBrk="0" fontAlgn="base" latinLnBrk="0" hangingPunct="0">
              <a:spcBef>
                <a:spcPct val="0"/>
              </a:spcBef>
              <a:spcAft>
                <a:spcPts val="600"/>
              </a:spcAft>
              <a:buClrTx/>
              <a:buSzTx/>
              <a:buFontTx/>
              <a:buChar char="•"/>
              <a:tabLst/>
            </a:pPr>
            <a:r>
              <a:rPr kumimoji="0" lang="en-US" altLang="en-US" sz="1700" b="1" i="0" u="none" strike="noStrike" cap="none" normalizeH="0" baseline="0" dirty="0">
                <a:ln>
                  <a:noFill/>
                </a:ln>
                <a:effectLst/>
                <a:latin typeface="Arial" panose="020B0604020202020204" pitchFamily="34" charset="0"/>
              </a:rPr>
              <a:t>Prognosis: </a:t>
            </a:r>
            <a:r>
              <a:rPr kumimoji="0" lang="en-US" altLang="en-US" sz="1700" i="0" u="none" strike="noStrike" cap="none" normalizeH="0" baseline="0" dirty="0">
                <a:ln>
                  <a:noFill/>
                </a:ln>
                <a:effectLst/>
                <a:latin typeface="Arial" panose="020B0604020202020204" pitchFamily="34" charset="0"/>
              </a:rPr>
              <a:t>check ups every 6- 12 months. Early detection. Cured.</a:t>
            </a:r>
          </a:p>
        </p:txBody>
      </p:sp>
      <p:pic>
        <p:nvPicPr>
          <p:cNvPr id="7" name="Audio 6">
            <a:hlinkClick r:id="" action="ppaction://media"/>
            <a:extLst>
              <a:ext uri="{FF2B5EF4-FFF2-40B4-BE49-F238E27FC236}">
                <a16:creationId xmlns:a16="http://schemas.microsoft.com/office/drawing/2014/main" id="{38B157B3-B09D-97BA-919D-5A36424AB723}"/>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89726075"/>
      </p:ext>
    </p:extLst>
  </p:cSld>
  <p:clrMapOvr>
    <a:masterClrMapping/>
  </p:clrMapOvr>
  <mc:AlternateContent xmlns:mc="http://schemas.openxmlformats.org/markup-compatibility/2006">
    <mc:Choice xmlns:p14="http://schemas.microsoft.com/office/powerpoint/2010/main" Requires="p14">
      <p:transition spd="slow" p14:dur="2000" advTm="48443"/>
    </mc:Choice>
    <mc:Fallback>
      <p:transition spd="slow" advTm="484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Freeform: Shape 43">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1DE0DF8-66B8-0E42-58E3-CA87085866A4}"/>
              </a:ext>
            </a:extLst>
          </p:cNvPr>
          <p:cNvSpPr>
            <a:spLocks noGrp="1"/>
          </p:cNvSpPr>
          <p:nvPr>
            <p:ph type="title"/>
          </p:nvPr>
        </p:nvSpPr>
        <p:spPr>
          <a:xfrm>
            <a:off x="686834" y="1153572"/>
            <a:ext cx="3200400" cy="4461163"/>
          </a:xfrm>
        </p:spPr>
        <p:txBody>
          <a:bodyPr>
            <a:normAutofit/>
          </a:bodyPr>
          <a:lstStyle/>
          <a:p>
            <a:r>
              <a:rPr lang="en-US" dirty="0">
                <a:solidFill>
                  <a:srgbClr val="FFFFFF"/>
                </a:solidFill>
              </a:rPr>
              <a:t>NICE Care Plan – Breast Cancer</a:t>
            </a:r>
            <a:endParaRPr lang="en-GB" b="1" dirty="0">
              <a:solidFill>
                <a:srgbClr val="FFFFFF"/>
              </a:solidFill>
            </a:endParaRPr>
          </a:p>
        </p:txBody>
      </p:sp>
      <p:sp>
        <p:nvSpPr>
          <p:cNvPr id="46" name="Arc 4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296DD64-82C7-11F6-0678-DA29BDA30794}"/>
              </a:ext>
            </a:extLst>
          </p:cNvPr>
          <p:cNvSpPr>
            <a:spLocks noGrp="1"/>
          </p:cNvSpPr>
          <p:nvPr>
            <p:ph idx="1"/>
          </p:nvPr>
        </p:nvSpPr>
        <p:spPr>
          <a:xfrm>
            <a:off x="4447308" y="140678"/>
            <a:ext cx="6906491" cy="6933362"/>
          </a:xfrm>
        </p:spPr>
        <p:txBody>
          <a:bodyPr anchor="ctr">
            <a:normAutofit fontScale="47500" lnSpcReduction="20000"/>
          </a:bodyPr>
          <a:lstStyle/>
          <a:p>
            <a:r>
              <a:rPr lang="en-GB" sz="2500" b="1" dirty="0">
                <a:effectLst/>
                <a:latin typeface="Arial" panose="020B0604020202020204" pitchFamily="34" charset="0"/>
                <a:cs typeface="Arial" panose="020B0604020202020204" pitchFamily="34" charset="0"/>
              </a:rPr>
              <a:t>Care Routine</a:t>
            </a:r>
          </a:p>
          <a:p>
            <a:r>
              <a:rPr lang="en-GB" sz="2500" dirty="0">
                <a:effectLst/>
                <a:latin typeface="Arial" panose="020B0604020202020204" pitchFamily="34" charset="0"/>
                <a:cs typeface="Arial" panose="020B0604020202020204" pitchFamily="34" charset="0"/>
              </a:rPr>
              <a:t>Personalised info on IDC diagnosis &amp; ER+/PR+ treatment options (NICE, 2023)</a:t>
            </a:r>
          </a:p>
          <a:p>
            <a:r>
              <a:rPr lang="en-GB" sz="2500" dirty="0">
                <a:effectLst/>
                <a:latin typeface="Arial" panose="020B0604020202020204" pitchFamily="34" charset="0"/>
                <a:cs typeface="Arial" panose="020B0604020202020204" pitchFamily="34" charset="0"/>
              </a:rPr>
              <a:t>Support wound care after lumpectomy</a:t>
            </a:r>
          </a:p>
          <a:p>
            <a:r>
              <a:rPr lang="en-GB" sz="2500" dirty="0">
                <a:effectLst/>
                <a:latin typeface="Arial" panose="020B0604020202020204" pitchFamily="34" charset="0"/>
                <a:cs typeface="Arial" panose="020B0604020202020204" pitchFamily="34" charset="0"/>
              </a:rPr>
              <a:t>Encourage healthy lifestyle: weight management, activity, alcohol reduction (NHS, 2023)</a:t>
            </a:r>
          </a:p>
          <a:p>
            <a:r>
              <a:rPr lang="en-GB" sz="2500" dirty="0">
                <a:effectLst/>
                <a:latin typeface="Arial" panose="020B0604020202020204" pitchFamily="34" charset="0"/>
                <a:cs typeface="Arial" panose="020B0604020202020204" pitchFamily="34" charset="0"/>
              </a:rPr>
              <a:t>Promote breast awareness for future changes</a:t>
            </a:r>
          </a:p>
          <a:p>
            <a:r>
              <a:rPr lang="en-GB" sz="2500" b="1" dirty="0">
                <a:effectLst/>
                <a:latin typeface="Arial" panose="020B0604020202020204" pitchFamily="34" charset="0"/>
                <a:cs typeface="Arial" panose="020B0604020202020204" pitchFamily="34" charset="0"/>
              </a:rPr>
              <a:t>Monitoring</a:t>
            </a:r>
          </a:p>
          <a:p>
            <a:r>
              <a:rPr lang="en-GB" sz="2500" dirty="0">
                <a:effectLst/>
                <a:latin typeface="Arial" panose="020B0604020202020204" pitchFamily="34" charset="0"/>
                <a:cs typeface="Arial" panose="020B0604020202020204" pitchFamily="34" charset="0"/>
              </a:rPr>
              <a:t>Track chemo side‑effects: fatigue, nausea, low immunity (Macmillan, 2024)</a:t>
            </a:r>
          </a:p>
          <a:p>
            <a:r>
              <a:rPr lang="en-GB" sz="2500" dirty="0">
                <a:effectLst/>
                <a:latin typeface="Arial" panose="020B0604020202020204" pitchFamily="34" charset="0"/>
                <a:cs typeface="Arial" panose="020B0604020202020204" pitchFamily="34" charset="0"/>
              </a:rPr>
              <a:t>Emotional wellbeing checks due to anxiety about recurrence</a:t>
            </a:r>
          </a:p>
          <a:p>
            <a:r>
              <a:rPr lang="en-GB" sz="2500" dirty="0">
                <a:effectLst/>
                <a:latin typeface="Arial" panose="020B0604020202020204" pitchFamily="34" charset="0"/>
                <a:cs typeface="Arial" panose="020B0604020202020204" pitchFamily="34" charset="0"/>
              </a:rPr>
              <a:t>Watch for lymphoedema after node removal (NICE, 2023)</a:t>
            </a:r>
          </a:p>
          <a:p>
            <a:r>
              <a:rPr lang="en-GB" sz="2500" dirty="0">
                <a:effectLst/>
                <a:latin typeface="Arial" panose="020B0604020202020204" pitchFamily="34" charset="0"/>
                <a:cs typeface="Arial" panose="020B0604020202020204" pitchFamily="34" charset="0"/>
              </a:rPr>
              <a:t>Regular follow‑up imaging &amp; hormone‑therapy review (NHS, 2023)</a:t>
            </a:r>
          </a:p>
          <a:p>
            <a:r>
              <a:rPr lang="en-GB" sz="2500" b="1" dirty="0">
                <a:effectLst/>
                <a:latin typeface="Arial" panose="020B0604020202020204" pitchFamily="34" charset="0"/>
                <a:cs typeface="Arial" panose="020B0604020202020204" pitchFamily="34" charset="0"/>
              </a:rPr>
              <a:t>Care Planning</a:t>
            </a:r>
          </a:p>
          <a:p>
            <a:r>
              <a:rPr lang="en-GB" sz="2500" dirty="0">
                <a:effectLst/>
                <a:latin typeface="Arial" panose="020B0604020202020204" pitchFamily="34" charset="0"/>
                <a:cs typeface="Arial" panose="020B0604020202020204" pitchFamily="34" charset="0"/>
              </a:rPr>
              <a:t>Holistic needs assessment for physical, emotional &amp; financial concerns (Macmillan, 2024)</a:t>
            </a:r>
          </a:p>
          <a:p>
            <a:r>
              <a:rPr lang="en-GB" sz="2500" dirty="0">
                <a:effectLst/>
                <a:latin typeface="Arial" panose="020B0604020202020204" pitchFamily="34" charset="0"/>
                <a:cs typeface="Arial" panose="020B0604020202020204" pitchFamily="34" charset="0"/>
              </a:rPr>
              <a:t>Individualised plan: pain, mobility, body‑image support (NICE, 2023)</a:t>
            </a:r>
          </a:p>
          <a:p>
            <a:r>
              <a:rPr lang="en-GB" sz="2500" dirty="0">
                <a:effectLst/>
                <a:latin typeface="Arial" panose="020B0604020202020204" pitchFamily="34" charset="0"/>
                <a:cs typeface="Arial" panose="020B0604020202020204" pitchFamily="34" charset="0"/>
              </a:rPr>
              <a:t>MDT input: oncology, breast‑care nurse, physio, counselling</a:t>
            </a:r>
          </a:p>
          <a:p>
            <a:r>
              <a:rPr lang="en-GB" sz="2500" dirty="0">
                <a:effectLst/>
                <a:latin typeface="Arial" panose="020B0604020202020204" pitchFamily="34" charset="0"/>
                <a:cs typeface="Arial" panose="020B0604020202020204" pitchFamily="34" charset="0"/>
              </a:rPr>
              <a:t>Support adherence to 5‑year Tamoxifen plan</a:t>
            </a:r>
          </a:p>
          <a:p>
            <a:r>
              <a:rPr lang="en-GB" sz="2500" b="1" dirty="0">
                <a:effectLst/>
                <a:latin typeface="Arial" panose="020B0604020202020204" pitchFamily="34" charset="0"/>
                <a:cs typeface="Arial" panose="020B0604020202020204" pitchFamily="34" charset="0"/>
              </a:rPr>
              <a:t>Communication</a:t>
            </a:r>
          </a:p>
          <a:p>
            <a:r>
              <a:rPr lang="en-GB" sz="2500" dirty="0">
                <a:effectLst/>
                <a:latin typeface="Arial" panose="020B0604020202020204" pitchFamily="34" charset="0"/>
                <a:cs typeface="Arial" panose="020B0604020202020204" pitchFamily="34" charset="0"/>
              </a:rPr>
              <a:t>Clear, compassionate discussions tailored to Shirleys understanding (NHS, 2023)</a:t>
            </a:r>
          </a:p>
          <a:p>
            <a:r>
              <a:rPr lang="en-GB" sz="2500" dirty="0">
                <a:effectLst/>
                <a:latin typeface="Arial" panose="020B0604020202020204" pitchFamily="34" charset="0"/>
                <a:cs typeface="Arial" panose="020B0604020202020204" pitchFamily="34" charset="0"/>
              </a:rPr>
              <a:t>Provide written + verbal info on treatment &amp; side‑effects (NICE, 2023)</a:t>
            </a:r>
          </a:p>
          <a:p>
            <a:r>
              <a:rPr lang="en-GB" sz="2500" dirty="0">
                <a:effectLst/>
                <a:latin typeface="Arial" panose="020B0604020202020204" pitchFamily="34" charset="0"/>
                <a:cs typeface="Arial" panose="020B0604020202020204" pitchFamily="34" charset="0"/>
              </a:rPr>
              <a:t>Explore concerns about work, family, and body image</a:t>
            </a:r>
          </a:p>
          <a:p>
            <a:r>
              <a:rPr lang="en-GB" sz="2500" dirty="0">
                <a:effectLst/>
                <a:latin typeface="Arial" panose="020B0604020202020204" pitchFamily="34" charset="0"/>
                <a:cs typeface="Arial" panose="020B0604020202020204" pitchFamily="34" charset="0"/>
              </a:rPr>
              <a:t>Involve husband with consent</a:t>
            </a:r>
          </a:p>
          <a:p>
            <a:r>
              <a:rPr lang="en-GB" sz="2500" b="1" dirty="0">
                <a:effectLst/>
                <a:latin typeface="Arial" panose="020B0604020202020204" pitchFamily="34" charset="0"/>
                <a:cs typeface="Arial" panose="020B0604020202020204" pitchFamily="34" charset="0"/>
              </a:rPr>
              <a:t>Ethical Considerations</a:t>
            </a:r>
          </a:p>
          <a:p>
            <a:r>
              <a:rPr lang="en-GB" sz="2500" dirty="0">
                <a:effectLst/>
                <a:latin typeface="Arial" panose="020B0604020202020204" pitchFamily="34" charset="0"/>
                <a:cs typeface="Arial" panose="020B0604020202020204" pitchFamily="34" charset="0"/>
              </a:rPr>
              <a:t>Informed consent for surgery, chemo &amp; hormone therapy (NICE, 2023)</a:t>
            </a:r>
          </a:p>
          <a:p>
            <a:r>
              <a:rPr lang="en-GB" sz="2500" dirty="0">
                <a:effectLst/>
                <a:latin typeface="Arial" panose="020B0604020202020204" pitchFamily="34" charset="0"/>
                <a:cs typeface="Arial" panose="020B0604020202020204" pitchFamily="34" charset="0"/>
              </a:rPr>
              <a:t>Maintain confidentiality &amp; privacy (NHS, 2023)</a:t>
            </a:r>
          </a:p>
          <a:p>
            <a:r>
              <a:rPr lang="en-GB" sz="2500" dirty="0">
                <a:effectLst/>
                <a:latin typeface="Arial" panose="020B0604020202020204" pitchFamily="34" charset="0"/>
                <a:cs typeface="Arial" panose="020B0604020202020204" pitchFamily="34" charset="0"/>
              </a:rPr>
              <a:t>Culturally sensitive, equitable care</a:t>
            </a:r>
          </a:p>
          <a:p>
            <a:r>
              <a:rPr lang="en-GB" sz="2500" dirty="0">
                <a:effectLst/>
                <a:latin typeface="Arial" panose="020B0604020202020204" pitchFamily="34" charset="0"/>
                <a:cs typeface="Arial" panose="020B0604020202020204" pitchFamily="34" charset="0"/>
              </a:rPr>
              <a:t>Respect Shirleys right to pause or decline treatment</a:t>
            </a:r>
          </a:p>
          <a:p>
            <a:pPr marL="0" indent="0">
              <a:buNone/>
            </a:pPr>
            <a:endParaRPr lang="en-GB" sz="700" dirty="0">
              <a:effectLst/>
            </a:endParaRPr>
          </a:p>
        </p:txBody>
      </p:sp>
      <p:pic>
        <p:nvPicPr>
          <p:cNvPr id="6" name="Audio 5">
            <a:hlinkClick r:id="" action="ppaction://media"/>
            <a:extLst>
              <a:ext uri="{FF2B5EF4-FFF2-40B4-BE49-F238E27FC236}">
                <a16:creationId xmlns:a16="http://schemas.microsoft.com/office/drawing/2014/main" id="{5A67E3C2-CC14-0598-360E-9FAA12B234B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02497425"/>
      </p:ext>
    </p:extLst>
  </p:cSld>
  <p:clrMapOvr>
    <a:masterClrMapping/>
  </p:clrMapOvr>
  <mc:AlternateContent xmlns:mc="http://schemas.openxmlformats.org/markup-compatibility/2006">
    <mc:Choice xmlns:p14="http://schemas.microsoft.com/office/powerpoint/2010/main" Requires="p14">
      <p:transition spd="slow" p14:dur="2000" advTm="46251"/>
    </mc:Choice>
    <mc:Fallback>
      <p:transition spd="slow" advTm="462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7BC4FE15-183B-B4A3-49C8-0555EC35B75D}"/>
              </a:ext>
            </a:extLst>
          </p:cNvPr>
          <p:cNvSpPr txBox="1"/>
          <p:nvPr/>
        </p:nvSpPr>
        <p:spPr>
          <a:xfrm>
            <a:off x="1042989" y="1156080"/>
            <a:ext cx="4619621" cy="439399"/>
          </a:xfrm>
          <a:prstGeom prst="rect">
            <a:avLst/>
          </a:prstGeom>
        </p:spPr>
        <p:txBody>
          <a:bodyPr vert="horz" lIns="91440" tIns="45720" rIns="91440" bIns="45720" rtlCol="0">
            <a:normAutofit/>
          </a:bodyPr>
          <a:lstStyle/>
          <a:p>
            <a:pPr>
              <a:lnSpc>
                <a:spcPct val="90000"/>
              </a:lnSpc>
              <a:spcAft>
                <a:spcPts val="600"/>
              </a:spcAft>
            </a:pPr>
            <a:r>
              <a:rPr lang="en-US" sz="1600" b="1" i="1" dirty="0"/>
              <a:t>Linking Pathophysiology to Care Plan </a:t>
            </a:r>
          </a:p>
          <a:p>
            <a:pPr indent="-228600">
              <a:lnSpc>
                <a:spcPct val="90000"/>
              </a:lnSpc>
              <a:spcAft>
                <a:spcPts val="600"/>
              </a:spcAft>
              <a:buFont typeface="Arial" panose="020B0604020202020204" pitchFamily="34" charset="0"/>
              <a:buChar char="•"/>
            </a:pPr>
            <a:endParaRPr lang="en-US" sz="1600" dirty="0"/>
          </a:p>
        </p:txBody>
      </p:sp>
      <p:pic>
        <p:nvPicPr>
          <p:cNvPr id="5" name="Picture 4">
            <a:extLst>
              <a:ext uri="{FF2B5EF4-FFF2-40B4-BE49-F238E27FC236}">
                <a16:creationId xmlns:a16="http://schemas.microsoft.com/office/drawing/2014/main" id="{91722BF7-9B3A-D138-83F8-2766D8CBA36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16391" r="17966" b="2"/>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6" name="TextBox 5">
            <a:extLst>
              <a:ext uri="{FF2B5EF4-FFF2-40B4-BE49-F238E27FC236}">
                <a16:creationId xmlns:a16="http://schemas.microsoft.com/office/drawing/2014/main" id="{3BE9E729-C01B-95E1-1047-59534F769F73}"/>
              </a:ext>
            </a:extLst>
          </p:cNvPr>
          <p:cNvSpPr txBox="1"/>
          <p:nvPr/>
        </p:nvSpPr>
        <p:spPr>
          <a:xfrm>
            <a:off x="9894576" y="6657945"/>
            <a:ext cx="2297424"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5" tooltip="https://www.frontiersin.org/articles/10.3389/fmed.2021.628302/full">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6" tooltip="https://creativecommons.org/licenses/by/3.0/">
                  <a:extLst>
                    <a:ext uri="{A12FA001-AC4F-418D-AE19-62706E023703}">
                      <ahyp:hlinkClr xmlns:ahyp="http://schemas.microsoft.com/office/drawing/2018/hyperlinkcolor" val="tx"/>
                    </a:ext>
                  </a:extLst>
                </a:hlinkClick>
              </a:rPr>
              <a:t>CC BY</a:t>
            </a:r>
            <a:endParaRPr lang="en-GB" sz="700" dirty="0">
              <a:solidFill>
                <a:srgbClr val="FFFFFF"/>
              </a:solidFill>
            </a:endParaRPr>
          </a:p>
        </p:txBody>
      </p:sp>
      <p:sp>
        <p:nvSpPr>
          <p:cNvPr id="8" name="TextBox 7">
            <a:extLst>
              <a:ext uri="{FF2B5EF4-FFF2-40B4-BE49-F238E27FC236}">
                <a16:creationId xmlns:a16="http://schemas.microsoft.com/office/drawing/2014/main" id="{744C32CD-77DF-42E8-7EAE-E4EAB25286F0}"/>
              </a:ext>
            </a:extLst>
          </p:cNvPr>
          <p:cNvSpPr txBox="1"/>
          <p:nvPr/>
        </p:nvSpPr>
        <p:spPr>
          <a:xfrm>
            <a:off x="157316" y="1595479"/>
            <a:ext cx="6390968" cy="3693319"/>
          </a:xfrm>
          <a:prstGeom prst="rect">
            <a:avLst/>
          </a:prstGeom>
          <a:noFill/>
        </p:spPr>
        <p:txBody>
          <a:bodyPr wrap="square">
            <a:spAutoFit/>
          </a:bodyPr>
          <a:lstStyle/>
          <a:p>
            <a:r>
              <a:rPr lang="en-US" dirty="0"/>
              <a:t>Monitoring for lymphoedema: Cancer spreads through lymph nodes, and surgery interferes with drainage; early detection prevents swelling (NICE, 2023).</a:t>
            </a:r>
          </a:p>
          <a:p>
            <a:r>
              <a:rPr lang="en-US" dirty="0"/>
              <a:t>Checks for fatigue: Chemotherapy impacts immunity and bone marrow; activity management and infection detection are aided by monitoring (Macmillan, 2024).</a:t>
            </a:r>
          </a:p>
          <a:p>
            <a:r>
              <a:rPr lang="en-US" dirty="0"/>
              <a:t>Emotional support: Health checkups are crucial because hormonal fluctuations and body image affect anxiety (NHS, 2023).</a:t>
            </a:r>
          </a:p>
          <a:p>
            <a:r>
              <a:rPr lang="en-US" dirty="0"/>
              <a:t>Wound care: Proper treatment lowers the risk of infection since surgery affects tissue. </a:t>
            </a:r>
          </a:p>
          <a:p>
            <a:r>
              <a:rPr lang="en-US" dirty="0"/>
              <a:t>Lifestyle advice: Good habits aid in healing; weight, alcohol, and hormones affect the course of cancer (NHS, 2023).</a:t>
            </a:r>
            <a:endParaRPr lang="en-GB" dirty="0"/>
          </a:p>
        </p:txBody>
      </p:sp>
      <p:pic>
        <p:nvPicPr>
          <p:cNvPr id="7" name="Audio 6">
            <a:hlinkClick r:id="" action="ppaction://media"/>
            <a:extLst>
              <a:ext uri="{FF2B5EF4-FFF2-40B4-BE49-F238E27FC236}">
                <a16:creationId xmlns:a16="http://schemas.microsoft.com/office/drawing/2014/main" id="{E61BCC67-7241-2A10-1CF6-89E2121FB971}"/>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8299929"/>
      </p:ext>
    </p:extLst>
  </p:cSld>
  <p:clrMapOvr>
    <a:masterClrMapping/>
  </p:clrMapOvr>
  <mc:AlternateContent xmlns:mc="http://schemas.openxmlformats.org/markup-compatibility/2006">
    <mc:Choice xmlns:p14="http://schemas.microsoft.com/office/powerpoint/2010/main" Requires="p14">
      <p:transition spd="slow" p14:dur="2000" advTm="37635"/>
    </mc:Choice>
    <mc:Fallback>
      <p:transition spd="slow" advTm="376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3D93BAA-8A62-AAB5-7F0D-4539734B7216}"/>
              </a:ext>
            </a:extLst>
          </p:cNvPr>
          <p:cNvSpPr>
            <a:spLocks noGrp="1"/>
          </p:cNvSpPr>
          <p:nvPr>
            <p:ph type="title"/>
          </p:nvPr>
        </p:nvSpPr>
        <p:spPr>
          <a:xfrm>
            <a:off x="1137033" y="670559"/>
            <a:ext cx="4683321" cy="2148841"/>
          </a:xfrm>
        </p:spPr>
        <p:txBody>
          <a:bodyPr anchor="t">
            <a:normAutofit/>
          </a:bodyPr>
          <a:lstStyle/>
          <a:p>
            <a:r>
              <a:rPr lang="en-US" dirty="0"/>
              <a:t>Etiology and risk factors </a:t>
            </a:r>
            <a:endParaRPr lang="en-GB" dirty="0"/>
          </a:p>
        </p:txBody>
      </p:sp>
      <p:pic>
        <p:nvPicPr>
          <p:cNvPr id="7" name="Picture 6">
            <a:extLst>
              <a:ext uri="{FF2B5EF4-FFF2-40B4-BE49-F238E27FC236}">
                <a16:creationId xmlns:a16="http://schemas.microsoft.com/office/drawing/2014/main" id="{DB6B320D-4EC1-5B63-7B20-02CFBDB3BA7B}"/>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10215" r="5589" b="-1"/>
          <a:stretch>
            <a:fillRect/>
          </a:stretch>
        </p:blipFill>
        <p:spPr>
          <a:xfrm>
            <a:off x="-668594" y="3105151"/>
            <a:ext cx="7117019"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5" name="Rectangle 2">
            <a:extLst>
              <a:ext uri="{FF2B5EF4-FFF2-40B4-BE49-F238E27FC236}">
                <a16:creationId xmlns:a16="http://schemas.microsoft.com/office/drawing/2014/main" id="{8849B434-F911-1B39-166A-FC232A69E207}"/>
              </a:ext>
            </a:extLst>
          </p:cNvPr>
          <p:cNvSpPr>
            <a:spLocks noGrp="1" noChangeArrowheads="1"/>
          </p:cNvSpPr>
          <p:nvPr>
            <p:ph idx="1"/>
          </p:nvPr>
        </p:nvSpPr>
        <p:spPr bwMode="auto">
          <a:xfrm>
            <a:off x="6568572" y="556420"/>
            <a:ext cx="4555782" cy="544507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t"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None/>
              <a:tabLst/>
            </a:pPr>
            <a:r>
              <a:rPr kumimoji="0" lang="en-US" altLang="en-US" sz="1600" b="1" i="0" u="sng" strike="noStrike" cap="none" normalizeH="0" baseline="0" dirty="0">
                <a:ln>
                  <a:noFill/>
                </a:ln>
                <a:effectLst/>
                <a:latin typeface="Arial" panose="020B0604020202020204" pitchFamily="34" charset="0"/>
              </a:rPr>
              <a:t>Causes  </a:t>
            </a:r>
            <a:br>
              <a:rPr kumimoji="0" lang="en-US" altLang="en-US" sz="1600" b="0" i="0" u="none" strike="noStrike" cap="none" normalizeH="0" baseline="0" dirty="0">
                <a:ln>
                  <a:noFill/>
                </a:ln>
                <a:effectLst/>
                <a:latin typeface="Arial" panose="020B0604020202020204" pitchFamily="34" charset="0"/>
              </a:rPr>
            </a:br>
            <a:r>
              <a:rPr kumimoji="0" lang="en-US" altLang="en-US" sz="1600" b="0" i="0" u="none" strike="noStrike" cap="none" normalizeH="0" baseline="0" dirty="0">
                <a:ln>
                  <a:noFill/>
                </a:ln>
                <a:effectLst/>
                <a:latin typeface="Arial" panose="020B0604020202020204" pitchFamily="34" charset="0"/>
              </a:rPr>
              <a:t>When breast cells sustain damage and start to proliferate uncontrollably, breast cancer begins (Cancer Research UK, 2024).</a:t>
            </a:r>
            <a:br>
              <a:rPr kumimoji="0" lang="en-US" altLang="en-US" sz="1600" b="0" i="0" u="none" strike="noStrike" cap="none" normalizeH="0" baseline="0" dirty="0">
                <a:ln>
                  <a:noFill/>
                </a:ln>
                <a:effectLst/>
                <a:latin typeface="Arial" panose="020B0604020202020204" pitchFamily="34" charset="0"/>
              </a:rPr>
            </a:br>
            <a:r>
              <a:rPr kumimoji="0" lang="en-US" altLang="en-US" sz="1600" b="0" i="0" u="none" strike="noStrike" cap="none" normalizeH="0" baseline="0" dirty="0">
                <a:ln>
                  <a:noFill/>
                </a:ln>
                <a:effectLst/>
                <a:latin typeface="Arial" panose="020B0604020202020204" pitchFamily="34" charset="0"/>
              </a:rPr>
              <a:t>The majority of instances result from a combination of lifestyle, hormonal, and genetic factors (NICE, 2023). </a:t>
            </a:r>
            <a:br>
              <a:rPr kumimoji="0" lang="en-US" altLang="en-US" sz="1600" b="0" i="0" u="none" strike="noStrike" cap="none" normalizeH="0" baseline="0" dirty="0">
                <a:ln>
                  <a:noFill/>
                </a:ln>
                <a:effectLst/>
                <a:latin typeface="Arial" panose="020B0604020202020204" pitchFamily="34" charset="0"/>
              </a:rPr>
            </a:br>
            <a:r>
              <a:rPr kumimoji="0" lang="en-US" altLang="en-US" sz="1600" b="0" i="0" u="none" strike="noStrike" cap="none" normalizeH="0" baseline="0" dirty="0">
                <a:ln>
                  <a:noFill/>
                </a:ln>
                <a:effectLst/>
                <a:latin typeface="Arial" panose="020B0604020202020204" pitchFamily="34" charset="0"/>
              </a:rPr>
              <a:t>A few, such as BRCA1/BRCA2, are brought on by hereditary gene mutations (NHS, 2023). </a:t>
            </a:r>
            <a:br>
              <a:rPr kumimoji="0" lang="en-US" altLang="en-US" sz="1600" b="0" i="0" u="none" strike="noStrike" cap="none" normalizeH="0" baseline="0" dirty="0">
                <a:ln>
                  <a:noFill/>
                </a:ln>
                <a:effectLst/>
                <a:latin typeface="Arial" panose="020B0604020202020204" pitchFamily="34" charset="0"/>
              </a:rPr>
            </a:br>
            <a:r>
              <a:rPr kumimoji="0" lang="en-US" altLang="en-US" sz="1600" b="1" i="0" u="sng" strike="noStrike" cap="none" normalizeH="0" baseline="0" dirty="0">
                <a:ln>
                  <a:noFill/>
                </a:ln>
                <a:effectLst/>
                <a:latin typeface="Arial" panose="020B0604020202020204" pitchFamily="34" charset="0"/>
              </a:rPr>
              <a:t>Risk Elements:</a:t>
            </a:r>
            <a:br>
              <a:rPr kumimoji="0" lang="en-US" altLang="en-US" sz="1600" b="0" i="0" u="none" strike="noStrike" cap="none" normalizeH="0" baseline="0" dirty="0">
                <a:ln>
                  <a:noFill/>
                </a:ln>
                <a:effectLst/>
                <a:latin typeface="Arial" panose="020B0604020202020204" pitchFamily="34" charset="0"/>
              </a:rPr>
            </a:br>
            <a:r>
              <a:rPr kumimoji="0" lang="en-US" altLang="en-US" sz="1600" b="1" i="1" u="none" strike="noStrike" cap="none" normalizeH="0" baseline="0" dirty="0">
                <a:ln>
                  <a:noFill/>
                </a:ln>
                <a:effectLst/>
                <a:latin typeface="Arial" panose="020B0604020202020204" pitchFamily="34" charset="0"/>
              </a:rPr>
              <a:t>Age: </a:t>
            </a:r>
            <a:r>
              <a:rPr kumimoji="0" lang="en-US" altLang="en-US" sz="1600" b="0" i="0" u="none" strike="noStrike" cap="none" normalizeH="0" baseline="0" dirty="0">
                <a:ln>
                  <a:noFill/>
                </a:ln>
                <a:effectLst/>
                <a:latin typeface="Arial" panose="020B0604020202020204" pitchFamily="34" charset="0"/>
              </a:rPr>
              <a:t>risk rises beyond the age of fifty (NHS, 2023) </a:t>
            </a:r>
            <a:br>
              <a:rPr kumimoji="0" lang="en-US" altLang="en-US" sz="1600" b="0" i="0" u="none" strike="noStrike" cap="none" normalizeH="0" baseline="0" dirty="0">
                <a:ln>
                  <a:noFill/>
                </a:ln>
                <a:effectLst/>
                <a:latin typeface="Arial" panose="020B0604020202020204" pitchFamily="34" charset="0"/>
              </a:rPr>
            </a:br>
            <a:r>
              <a:rPr kumimoji="0" lang="en-US" altLang="en-US" sz="1600" b="1" i="0" u="sng" strike="noStrike" cap="none" normalizeH="0" baseline="0" dirty="0">
                <a:ln>
                  <a:noFill/>
                </a:ln>
                <a:effectLst/>
                <a:latin typeface="Arial" panose="020B0604020202020204" pitchFamily="34" charset="0"/>
              </a:rPr>
              <a:t>Family history</a:t>
            </a:r>
            <a:r>
              <a:rPr kumimoji="0" lang="en-US" altLang="en-US" sz="1600" b="0" i="0" u="none" strike="noStrike" cap="none" normalizeH="0" baseline="0" dirty="0">
                <a:ln>
                  <a:noFill/>
                </a:ln>
                <a:effectLst/>
                <a:latin typeface="Arial" panose="020B0604020202020204" pitchFamily="34" charset="0"/>
              </a:rPr>
              <a:t>: breast cancer in a close family (Cancer Research UK, 2024) </a:t>
            </a:r>
            <a:br>
              <a:rPr kumimoji="0" lang="en-US" altLang="en-US" sz="1600" b="0" i="0" u="none" strike="noStrike" cap="none" normalizeH="0" baseline="0" dirty="0">
                <a:ln>
                  <a:noFill/>
                </a:ln>
                <a:effectLst/>
                <a:latin typeface="Arial" panose="020B0604020202020204" pitchFamily="34" charset="0"/>
              </a:rPr>
            </a:br>
            <a:r>
              <a:rPr kumimoji="0" lang="en-US" altLang="en-US" sz="1600" b="1" i="0" u="sng" strike="noStrike" cap="none" normalizeH="0" baseline="0" dirty="0">
                <a:ln>
                  <a:noFill/>
                </a:ln>
                <a:effectLst/>
                <a:latin typeface="Arial" panose="020B0604020202020204" pitchFamily="34" charset="0"/>
              </a:rPr>
              <a:t>Genetics: </a:t>
            </a:r>
            <a:r>
              <a:rPr kumimoji="0" lang="en-US" altLang="en-US" sz="1600" b="0" i="0" u="none" strike="noStrike" cap="none" normalizeH="0" baseline="0" dirty="0">
                <a:ln>
                  <a:noFill/>
                </a:ln>
                <a:effectLst/>
                <a:latin typeface="Arial" panose="020B0604020202020204" pitchFamily="34" charset="0"/>
              </a:rPr>
              <a:t>mutations in BRCA1/BRCA2 (NICE, 2023) </a:t>
            </a:r>
            <a:br>
              <a:rPr kumimoji="0" lang="en-US" altLang="en-US" sz="1600" b="0" i="0" u="none" strike="noStrike" cap="none" normalizeH="0" baseline="0" dirty="0">
                <a:ln>
                  <a:noFill/>
                </a:ln>
                <a:effectLst/>
                <a:latin typeface="Arial" panose="020B0604020202020204" pitchFamily="34" charset="0"/>
              </a:rPr>
            </a:br>
            <a:r>
              <a:rPr kumimoji="0" lang="en-US" altLang="en-US" sz="1600" b="0" i="0" u="none" strike="noStrike" cap="none" normalizeH="0" baseline="0" dirty="0">
                <a:ln>
                  <a:noFill/>
                </a:ln>
                <a:effectLst/>
                <a:latin typeface="Arial" panose="020B0604020202020204" pitchFamily="34" charset="0"/>
              </a:rPr>
              <a:t>Reproductive history: first pregnancy beyond age 30, late menopause, and early periods </a:t>
            </a:r>
            <a:br>
              <a:rPr kumimoji="0" lang="en-US" altLang="en-US" sz="1600" b="0" i="0" u="none" strike="noStrike" cap="none" normalizeH="0" baseline="0" dirty="0">
                <a:ln>
                  <a:noFill/>
                </a:ln>
                <a:effectLst/>
                <a:latin typeface="Arial" panose="020B0604020202020204" pitchFamily="34" charset="0"/>
              </a:rPr>
            </a:br>
            <a:r>
              <a:rPr kumimoji="0" lang="en-US" altLang="en-US" sz="1600" b="1" i="0" u="sng" strike="noStrike" cap="none" normalizeH="0" baseline="0" dirty="0">
                <a:ln>
                  <a:noFill/>
                </a:ln>
                <a:effectLst/>
                <a:latin typeface="Arial" panose="020B0604020202020204" pitchFamily="34" charset="0"/>
              </a:rPr>
              <a:t>Lifestyle</a:t>
            </a:r>
            <a:r>
              <a:rPr kumimoji="0" lang="en-US" altLang="en-US" sz="1600" b="0" i="0" u="none" strike="noStrike" cap="none" normalizeH="0" baseline="0" dirty="0">
                <a:ln>
                  <a:noFill/>
                </a:ln>
                <a:effectLst/>
                <a:latin typeface="Arial" panose="020B0604020202020204" pitchFamily="34" charset="0"/>
              </a:rPr>
              <a:t>: low physical activity, alcohol consumption, and obesity (NHS, 2023) </a:t>
            </a:r>
            <a:br>
              <a:rPr kumimoji="0" lang="en-US" altLang="en-US" sz="1600" b="0" i="0" u="none" strike="noStrike" cap="none" normalizeH="0" baseline="0" dirty="0">
                <a:ln>
                  <a:noFill/>
                </a:ln>
                <a:effectLst/>
                <a:latin typeface="Arial" panose="020B0604020202020204" pitchFamily="34" charset="0"/>
              </a:rPr>
            </a:br>
            <a:r>
              <a:rPr kumimoji="0" lang="en-US" altLang="en-US" sz="1600" b="1" i="0" u="sng" strike="noStrike" cap="none" normalizeH="0" baseline="0" dirty="0">
                <a:ln>
                  <a:noFill/>
                </a:ln>
                <a:effectLst/>
                <a:latin typeface="Arial" panose="020B0604020202020204" pitchFamily="34" charset="0"/>
              </a:rPr>
              <a:t>Hormone exposure</a:t>
            </a:r>
            <a:r>
              <a:rPr kumimoji="0" lang="en-US" altLang="en-US" sz="1600" b="0" i="0" u="none" strike="noStrike" cap="none" normalizeH="0" baseline="0" dirty="0">
                <a:ln>
                  <a:noFill/>
                </a:ln>
                <a:effectLst/>
                <a:latin typeface="Arial" panose="020B0604020202020204" pitchFamily="34" charset="0"/>
              </a:rPr>
              <a:t>: chronic contraceptive usage or hormone replacement therapy </a:t>
            </a:r>
            <a:br>
              <a:rPr kumimoji="0" lang="en-US" altLang="en-US" sz="1600" b="0" i="0" u="none" strike="noStrike" cap="none" normalizeH="0" baseline="0" dirty="0">
                <a:ln>
                  <a:noFill/>
                </a:ln>
                <a:effectLst/>
                <a:latin typeface="Arial" panose="020B0604020202020204" pitchFamily="34" charset="0"/>
              </a:rPr>
            </a:br>
            <a:r>
              <a:rPr kumimoji="0" lang="en-US" altLang="en-US" sz="1600" b="0" i="0" u="none" strike="noStrike" cap="none" normalizeH="0" baseline="0" dirty="0">
                <a:ln>
                  <a:noFill/>
                </a:ln>
                <a:effectLst/>
                <a:latin typeface="Arial" panose="020B0604020202020204" pitchFamily="34" charset="0"/>
              </a:rPr>
              <a:t>Atypical cells or previous breast cancer are examples of previous breast changes.</a:t>
            </a:r>
          </a:p>
        </p:txBody>
      </p:sp>
      <p:sp>
        <p:nvSpPr>
          <p:cNvPr id="9" name="TextBox 8">
            <a:extLst>
              <a:ext uri="{FF2B5EF4-FFF2-40B4-BE49-F238E27FC236}">
                <a16:creationId xmlns:a16="http://schemas.microsoft.com/office/drawing/2014/main" id="{FF5A81A2-3A48-8FA6-1FDA-351A98DDCBC8}"/>
              </a:ext>
            </a:extLst>
          </p:cNvPr>
          <p:cNvSpPr txBox="1"/>
          <p:nvPr/>
        </p:nvSpPr>
        <p:spPr>
          <a:xfrm>
            <a:off x="6568572" y="6557916"/>
            <a:ext cx="2297424"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5" tooltip="https://www.frontiersin.org/articles/10.3389/fcell.2023.1111796/full">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6" tooltip="https://creativecommons.org/licenses/by/3.0/">
                  <a:extLst>
                    <a:ext uri="{A12FA001-AC4F-418D-AE19-62706E023703}">
                      <ahyp:hlinkClr xmlns:ahyp="http://schemas.microsoft.com/office/drawing/2018/hyperlinkcolor" val="tx"/>
                    </a:ext>
                  </a:extLst>
                </a:hlinkClick>
              </a:rPr>
              <a:t>CC BY</a:t>
            </a:r>
            <a:endParaRPr lang="en-GB" sz="700" dirty="0">
              <a:solidFill>
                <a:srgbClr val="FFFFFF"/>
              </a:solidFill>
            </a:endParaRPr>
          </a:p>
        </p:txBody>
      </p:sp>
      <p:pic>
        <p:nvPicPr>
          <p:cNvPr id="6" name="Audio 5">
            <a:hlinkClick r:id="" action="ppaction://media"/>
            <a:extLst>
              <a:ext uri="{FF2B5EF4-FFF2-40B4-BE49-F238E27FC236}">
                <a16:creationId xmlns:a16="http://schemas.microsoft.com/office/drawing/2014/main" id="{BD41C8ED-6D83-8C5E-2629-9B111FAA738D}"/>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8454938"/>
      </p:ext>
    </p:extLst>
  </p:cSld>
  <p:clrMapOvr>
    <a:masterClrMapping/>
  </p:clrMapOvr>
  <mc:AlternateContent xmlns:mc="http://schemas.openxmlformats.org/markup-compatibility/2006">
    <mc:Choice xmlns:p14="http://schemas.microsoft.com/office/powerpoint/2010/main" Requires="p14">
      <p:transition spd="slow" p14:dur="2000" advTm="32704"/>
    </mc:Choice>
    <mc:Fallback>
      <p:transition spd="slow" advTm="327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AD4A860-4767-70A7-4276-AEAD7AAB71B1}"/>
              </a:ext>
            </a:extLst>
          </p:cNvPr>
          <p:cNvSpPr>
            <a:spLocks noGrp="1"/>
          </p:cNvSpPr>
          <p:nvPr>
            <p:ph type="title"/>
          </p:nvPr>
        </p:nvSpPr>
        <p:spPr>
          <a:xfrm>
            <a:off x="793662" y="386930"/>
            <a:ext cx="10066122" cy="1298448"/>
          </a:xfrm>
        </p:spPr>
        <p:txBody>
          <a:bodyPr anchor="b">
            <a:normAutofit/>
          </a:bodyPr>
          <a:lstStyle/>
          <a:p>
            <a:r>
              <a:rPr lang="en-US" sz="4800" dirty="0"/>
              <a:t>Conclusion </a:t>
            </a:r>
            <a:endParaRPr lang="en-GB" sz="4800" dirty="0"/>
          </a:p>
        </p:txBody>
      </p:sp>
      <p:sp>
        <p:nvSpPr>
          <p:cNvPr id="14" name="Rectangle 13">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50A6FC4-82E3-06ED-7C47-311D3339BCB2}"/>
              </a:ext>
            </a:extLst>
          </p:cNvPr>
          <p:cNvSpPr>
            <a:spLocks noGrp="1"/>
          </p:cNvSpPr>
          <p:nvPr>
            <p:ph idx="1"/>
          </p:nvPr>
        </p:nvSpPr>
        <p:spPr>
          <a:xfrm>
            <a:off x="127322" y="2203078"/>
            <a:ext cx="5784209" cy="4267991"/>
          </a:xfrm>
        </p:spPr>
        <p:txBody>
          <a:bodyPr anchor="ctr">
            <a:noAutofit/>
          </a:bodyPr>
          <a:lstStyle/>
          <a:p>
            <a:r>
              <a:rPr lang="en-US" sz="1400" dirty="0">
                <a:latin typeface="Arial" panose="020B0604020202020204" pitchFamily="34" charset="0"/>
                <a:cs typeface="Arial" panose="020B0604020202020204" pitchFamily="34" charset="0"/>
              </a:rPr>
              <a:t>People with breast cancer experience physical, emotional, and social effects, which emphasizes the importance of early identification and comprehensive care.</a:t>
            </a: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To deliver safe, person-centered care, it is helpful to understand anatomy, symptoms, risk factors, and therapy.</a:t>
            </a: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Consistent, high-quality care is guaranteed throughout diagnosis, treatment, and recovery according to NHS and NICE's evidence-based guidelines.</a:t>
            </a: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Personalized treatment, as in Shirley's case, promotes improved results and gives patients more control over their cancer experience.</a:t>
            </a: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Effective breast cancer treatment still requires constant observation, open communication, and moral, caring behavior.</a:t>
            </a:r>
            <a:endParaRPr lang="en-GB" sz="1400"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C5B70BCE-4533-DFF2-0DD1-457D705364F7}"/>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911532" y="2957240"/>
            <a:ext cx="5150277" cy="2768273"/>
          </a:xfrm>
          <a:prstGeom prst="rect">
            <a:avLst/>
          </a:prstGeom>
        </p:spPr>
      </p:pic>
      <p:sp>
        <p:nvSpPr>
          <p:cNvPr id="18" name="Rectangle 17">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extBox 6">
            <a:extLst>
              <a:ext uri="{FF2B5EF4-FFF2-40B4-BE49-F238E27FC236}">
                <a16:creationId xmlns:a16="http://schemas.microsoft.com/office/drawing/2014/main" id="{150D6E51-5406-54B6-C0A8-EC995D8F4774}"/>
              </a:ext>
            </a:extLst>
          </p:cNvPr>
          <p:cNvSpPr txBox="1"/>
          <p:nvPr/>
        </p:nvSpPr>
        <p:spPr>
          <a:xfrm>
            <a:off x="8629733" y="5525458"/>
            <a:ext cx="2432076"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5" tooltip="https://courses.lumenlearning.com/boundless-ap/chapter/overview-of-the-endocrine-system/">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6" tooltip="https://creativecommons.org/licenses/by-sa/3.0/">
                  <a:extLst>
                    <a:ext uri="{A12FA001-AC4F-418D-AE19-62706E023703}">
                      <ahyp:hlinkClr xmlns:ahyp="http://schemas.microsoft.com/office/drawing/2018/hyperlinkcolor" val="tx"/>
                    </a:ext>
                  </a:extLst>
                </a:hlinkClick>
              </a:rPr>
              <a:t>CC BY-SA</a:t>
            </a:r>
            <a:endParaRPr lang="en-GB" sz="700" dirty="0">
              <a:solidFill>
                <a:srgbClr val="FFFFFF"/>
              </a:solidFill>
            </a:endParaRPr>
          </a:p>
        </p:txBody>
      </p:sp>
      <p:pic>
        <p:nvPicPr>
          <p:cNvPr id="9" name="Audio 8">
            <a:hlinkClick r:id="" action="ppaction://media"/>
            <a:extLst>
              <a:ext uri="{FF2B5EF4-FFF2-40B4-BE49-F238E27FC236}">
                <a16:creationId xmlns:a16="http://schemas.microsoft.com/office/drawing/2014/main" id="{E4F931E4-FF74-6D22-9FC0-43EB086FAE92}"/>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29861361"/>
      </p:ext>
    </p:extLst>
  </p:cSld>
  <p:clrMapOvr>
    <a:masterClrMapping/>
  </p:clrMapOvr>
  <mc:AlternateContent xmlns:mc="http://schemas.openxmlformats.org/markup-compatibility/2006">
    <mc:Choice xmlns:p14="http://schemas.microsoft.com/office/powerpoint/2010/main" Requires="p14">
      <p:transition spd="slow" p14:dur="2000" advTm="55930"/>
    </mc:Choice>
    <mc:Fallback>
      <p:transition spd="slow" advTm="559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E84C06-4DF7-74C9-B8EA-225586F01EF4}"/>
              </a:ext>
            </a:extLst>
          </p:cNvPr>
          <p:cNvSpPr>
            <a:spLocks noGrp="1"/>
          </p:cNvSpPr>
          <p:nvPr>
            <p:ph type="title"/>
          </p:nvPr>
        </p:nvSpPr>
        <p:spPr>
          <a:xfrm>
            <a:off x="2674374" y="98324"/>
            <a:ext cx="5535561" cy="914400"/>
          </a:xfrm>
        </p:spPr>
        <p:txBody>
          <a:bodyPr/>
          <a:lstStyle/>
          <a:p>
            <a:pPr algn="ctr"/>
            <a:r>
              <a:rPr lang="en-US" dirty="0"/>
              <a:t>References </a:t>
            </a:r>
            <a:endParaRPr lang="en-GB" dirty="0"/>
          </a:p>
        </p:txBody>
      </p:sp>
      <p:sp>
        <p:nvSpPr>
          <p:cNvPr id="3" name="Content Placeholder 2">
            <a:extLst>
              <a:ext uri="{FF2B5EF4-FFF2-40B4-BE49-F238E27FC236}">
                <a16:creationId xmlns:a16="http://schemas.microsoft.com/office/drawing/2014/main" id="{2553A25E-50CB-F1EE-7643-E5F6676152CF}"/>
              </a:ext>
            </a:extLst>
          </p:cNvPr>
          <p:cNvSpPr>
            <a:spLocks noGrp="1"/>
          </p:cNvSpPr>
          <p:nvPr>
            <p:ph idx="1"/>
          </p:nvPr>
        </p:nvSpPr>
        <p:spPr>
          <a:xfrm>
            <a:off x="0" y="1012724"/>
            <a:ext cx="12192000" cy="5633882"/>
          </a:xfrm>
        </p:spPr>
        <p:txBody>
          <a:bodyPr>
            <a:normAutofit/>
          </a:bodyPr>
          <a:lstStyle/>
          <a:p>
            <a:r>
              <a:rPr lang="en-US" sz="1600" dirty="0">
                <a:latin typeface="Arial" panose="020B0604020202020204" pitchFamily="34" charset="0"/>
                <a:cs typeface="Arial" panose="020B0604020202020204" pitchFamily="34" charset="0"/>
              </a:rPr>
              <a:t>Cancer Research UK (2023) Breast cancer statistics. Available at: </a:t>
            </a:r>
            <a:r>
              <a:rPr lang="en-US" sz="1600" dirty="0">
                <a:latin typeface="Arial" panose="020B0604020202020204" pitchFamily="34" charset="0"/>
                <a:cs typeface="Arial" panose="020B0604020202020204" pitchFamily="34" charset="0"/>
                <a:hlinkClick r:id="rId4"/>
              </a:rPr>
              <a:t>https://www.cancerresearchuk.org</a:t>
            </a:r>
            <a:r>
              <a:rPr lang="en-US" sz="1600" dirty="0">
                <a:latin typeface="Arial" panose="020B0604020202020204" pitchFamily="34" charset="0"/>
                <a:cs typeface="Arial" panose="020B0604020202020204" pitchFamily="34" charset="0"/>
              </a:rPr>
              <a:t> (Accessed: 1/02/2026).</a:t>
            </a:r>
          </a:p>
          <a:p>
            <a:r>
              <a:rPr lang="en-US" sz="1600" dirty="0">
                <a:latin typeface="Arial" panose="020B0604020202020204" pitchFamily="34" charset="0"/>
                <a:cs typeface="Arial" panose="020B0604020202020204" pitchFamily="34" charset="0"/>
              </a:rPr>
              <a:t>National Institute for Health and Care Excellence (NICE) (2018) Early and locally advanced breast cancer: diagnosis and management (NG101). Available at: </a:t>
            </a:r>
            <a:r>
              <a:rPr lang="en-US" sz="1600" dirty="0">
                <a:latin typeface="Arial" panose="020B0604020202020204" pitchFamily="34" charset="0"/>
                <a:cs typeface="Arial" panose="020B0604020202020204" pitchFamily="34" charset="0"/>
                <a:hlinkClick r:id="rId5"/>
              </a:rPr>
              <a:t>https://www.nice.org.uk/guidance/ng101</a:t>
            </a:r>
            <a:r>
              <a:rPr lang="en-US" sz="1600" dirty="0">
                <a:latin typeface="Arial" panose="020B0604020202020204" pitchFamily="34" charset="0"/>
                <a:cs typeface="Arial" panose="020B0604020202020204" pitchFamily="34" charset="0"/>
              </a:rPr>
              <a:t> (Accessed:01/02/2026).</a:t>
            </a:r>
          </a:p>
          <a:p>
            <a:r>
              <a:rPr lang="en-US" sz="1600" dirty="0">
                <a:latin typeface="Arial" panose="020B0604020202020204" pitchFamily="34" charset="0"/>
                <a:cs typeface="Arial" panose="020B0604020202020204" pitchFamily="34" charset="0"/>
              </a:rPr>
              <a:t>Cancer Research UK (2023) The lymphatic system and cancer. Available at: </a:t>
            </a:r>
            <a:r>
              <a:rPr lang="en-US" sz="1600" dirty="0">
                <a:latin typeface="Arial" panose="020B0604020202020204" pitchFamily="34" charset="0"/>
                <a:cs typeface="Arial" panose="020B0604020202020204" pitchFamily="34" charset="0"/>
                <a:hlinkClick r:id="rId6"/>
              </a:rPr>
              <a:t>https://www.cancerresearchuk.org/about-cancer/what-is-cancer/body-systems-and-cancer/the-lymphatic-system-and-cancer</a:t>
            </a:r>
            <a:r>
              <a:rPr lang="en-US" sz="1600" dirty="0">
                <a:latin typeface="Arial" panose="020B0604020202020204" pitchFamily="34" charset="0"/>
                <a:cs typeface="Arial" panose="020B0604020202020204" pitchFamily="34" charset="0"/>
              </a:rPr>
              <a:t> (Accessed: 04/02/2026).</a:t>
            </a:r>
          </a:p>
          <a:p>
            <a:r>
              <a:rPr lang="en-US" sz="1600" dirty="0">
                <a:latin typeface="Arial" panose="020B0604020202020204" pitchFamily="34" charset="0"/>
                <a:cs typeface="Arial" panose="020B0604020202020204" pitchFamily="34" charset="0"/>
              </a:rPr>
              <a:t>Johns Hopkins Medicine (2024) Overview of the breast. Available at: </a:t>
            </a:r>
            <a:r>
              <a:rPr lang="en-US" sz="1600" dirty="0">
                <a:latin typeface="Arial" panose="020B0604020202020204" pitchFamily="34" charset="0"/>
                <a:cs typeface="Arial" panose="020B0604020202020204" pitchFamily="34" charset="0"/>
                <a:hlinkClick r:id="rId7"/>
              </a:rPr>
              <a:t>https://pathology.jhu.edu/breast/overview</a:t>
            </a:r>
            <a:r>
              <a:rPr lang="en-US" sz="1600" dirty="0">
                <a:latin typeface="Arial" panose="020B0604020202020204" pitchFamily="34" charset="0"/>
                <a:cs typeface="Arial" panose="020B0604020202020204" pitchFamily="34" charset="0"/>
              </a:rPr>
              <a:t> (Accessed: 05/02/2026).</a:t>
            </a:r>
          </a:p>
          <a:p>
            <a:r>
              <a:rPr lang="en-US" sz="1600" dirty="0"/>
              <a:t>NHS (2023) </a:t>
            </a:r>
            <a:r>
              <a:rPr lang="en-US" sz="1600" i="1" dirty="0">
                <a:effectLst/>
              </a:rPr>
              <a:t>Breast cancer overview</a:t>
            </a:r>
            <a:r>
              <a:rPr lang="en-US" sz="1600" dirty="0"/>
              <a:t>. Available at: </a:t>
            </a:r>
            <a:r>
              <a:rPr lang="en-US" sz="1800" dirty="0">
                <a:hlinkClick r:id="rId8"/>
              </a:rPr>
              <a:t>https://www.nhs.uk/conditions/breast-cancer/</a:t>
            </a:r>
            <a:r>
              <a:rPr lang="en-US" sz="1800" dirty="0"/>
              <a:t>  </a:t>
            </a:r>
            <a:r>
              <a:rPr lang="en-US" sz="1600" dirty="0"/>
              <a:t>(Accessed: 6 February 2026).</a:t>
            </a:r>
            <a:endParaRPr lang="en-US" sz="1600" dirty="0">
              <a:latin typeface="Arial" panose="020B0604020202020204" pitchFamily="34" charset="0"/>
              <a:cs typeface="Arial" panose="020B0604020202020204" pitchFamily="34" charset="0"/>
            </a:endParaRPr>
          </a:p>
          <a:p>
            <a:r>
              <a:rPr lang="en-US" sz="1600" dirty="0"/>
              <a:t>American Cancer Society (2024) </a:t>
            </a:r>
            <a:r>
              <a:rPr lang="en-US" sz="1600" i="1" dirty="0">
                <a:effectLst/>
              </a:rPr>
              <a:t>Breast cancer facts &amp; figures</a:t>
            </a:r>
            <a:r>
              <a:rPr lang="en-US" sz="1600" dirty="0"/>
              <a:t>. Available at: </a:t>
            </a:r>
            <a:r>
              <a:rPr lang="en-US" sz="1600" dirty="0">
                <a:effectLst/>
                <a:hlinkClick r:id="rId9"/>
              </a:rPr>
              <a:t>https://www.cancer.org/</a:t>
            </a:r>
            <a:r>
              <a:rPr lang="en-US" sz="1600" dirty="0">
                <a:effectLst/>
              </a:rPr>
              <a:t> </a:t>
            </a:r>
            <a:r>
              <a:rPr lang="en-US" sz="1600" dirty="0"/>
              <a:t> (Accessed: 6 February 2026).</a:t>
            </a:r>
          </a:p>
          <a:p>
            <a:r>
              <a:rPr lang="en-US" sz="1600" dirty="0"/>
              <a:t>Macmillan Cancer Support (2024) </a:t>
            </a:r>
            <a:r>
              <a:rPr lang="en-US" sz="1600" i="1" dirty="0">
                <a:effectLst/>
              </a:rPr>
              <a:t>Breast cancer</a:t>
            </a:r>
            <a:r>
              <a:rPr lang="en-US" sz="1600" dirty="0"/>
              <a:t>. Available at: </a:t>
            </a:r>
            <a:r>
              <a:rPr lang="en-US" sz="1600" dirty="0">
                <a:effectLst/>
                <a:hlinkClick r:id="rId10"/>
              </a:rPr>
              <a:t>https://www.macmillan.org.uk/</a:t>
            </a:r>
            <a:r>
              <a:rPr lang="en-US" sz="1600" dirty="0">
                <a:effectLst/>
              </a:rPr>
              <a:t> </a:t>
            </a:r>
            <a:r>
              <a:rPr lang="en-US" sz="1600" dirty="0"/>
              <a:t>(Accessed: 6 February 2026).</a:t>
            </a:r>
          </a:p>
          <a:p>
            <a:r>
              <a:rPr lang="en-US" sz="1600" dirty="0"/>
              <a:t>NHS. (2024). Symptoms of breast cancer in women. Available at: https://www.nhs.uk/conditions/breast-cancer-in-women/symptoms-of-breast-cancer-in-women/  (Accessed: 11 February 2026).</a:t>
            </a:r>
          </a:p>
          <a:p>
            <a:r>
              <a:rPr lang="en-US" sz="1600" dirty="0">
                <a:latin typeface="Arial" panose="020B0604020202020204" pitchFamily="34" charset="0"/>
                <a:cs typeface="Arial" panose="020B0604020202020204" pitchFamily="34" charset="0"/>
              </a:rPr>
              <a:t>Macmillan Cancer Support (2024) Breast cancer. Available at: </a:t>
            </a:r>
            <a:r>
              <a:rPr lang="en-US" sz="1600" dirty="0">
                <a:latin typeface="Arial" panose="020B0604020202020204" pitchFamily="34" charset="0"/>
                <a:cs typeface="Arial" panose="020B0604020202020204" pitchFamily="34" charset="0"/>
                <a:hlinkClick r:id="rId10"/>
              </a:rPr>
              <a:t>https://www.macmillan.org.uk/</a:t>
            </a:r>
            <a:r>
              <a:rPr lang="en-US" sz="1600" dirty="0">
                <a:latin typeface="Arial" panose="020B0604020202020204" pitchFamily="34" charset="0"/>
                <a:cs typeface="Arial" panose="020B0604020202020204" pitchFamily="34" charset="0"/>
              </a:rPr>
              <a:t>  (Accessed: 11 February 2026).</a:t>
            </a:r>
          </a:p>
          <a:p>
            <a:r>
              <a:rPr lang="en-US" sz="1600" dirty="0">
                <a:latin typeface="Arial" panose="020B0604020202020204" pitchFamily="34" charset="0"/>
                <a:cs typeface="Arial" panose="020B0604020202020204" pitchFamily="34" charset="0"/>
              </a:rPr>
              <a:t>NHS (2023) Breast cancer overview. Available at: </a:t>
            </a:r>
            <a:r>
              <a:rPr lang="en-US" sz="1600" dirty="0">
                <a:latin typeface="Arial" panose="020B0604020202020204" pitchFamily="34" charset="0"/>
                <a:cs typeface="Arial" panose="020B0604020202020204" pitchFamily="34" charset="0"/>
                <a:hlinkClick r:id="rId8"/>
              </a:rPr>
              <a:t>https://www.nhs.uk/conditions/breast-cancer/</a:t>
            </a:r>
            <a:r>
              <a:rPr lang="en-US" sz="1600" dirty="0">
                <a:latin typeface="Arial" panose="020B0604020202020204" pitchFamily="34" charset="0"/>
                <a:cs typeface="Arial" panose="020B0604020202020204" pitchFamily="34" charset="0"/>
              </a:rPr>
              <a:t> (Accessed: 11 February 2026).</a:t>
            </a:r>
          </a:p>
          <a:p>
            <a:r>
              <a:rPr lang="en-US" sz="1600" dirty="0">
                <a:latin typeface="Arial" panose="020B0604020202020204" pitchFamily="34" charset="0"/>
                <a:cs typeface="Arial" panose="020B0604020202020204" pitchFamily="34" charset="0"/>
              </a:rPr>
              <a:t>NICE (2023) Breast cancer: diagnosis and management (NG101). Available at: </a:t>
            </a:r>
            <a:r>
              <a:rPr lang="en-US" sz="1600" dirty="0">
                <a:latin typeface="Arial" panose="020B0604020202020204" pitchFamily="34" charset="0"/>
                <a:cs typeface="Arial" panose="020B0604020202020204" pitchFamily="34" charset="0"/>
                <a:hlinkClick r:id="rId5"/>
              </a:rPr>
              <a:t>https://www.nice.org.uk/guidance/ng101</a:t>
            </a:r>
            <a:r>
              <a:rPr lang="en-US" sz="1600" dirty="0">
                <a:latin typeface="Arial" panose="020B0604020202020204" pitchFamily="34" charset="0"/>
                <a:cs typeface="Arial" panose="020B0604020202020204" pitchFamily="34" charset="0"/>
              </a:rPr>
              <a:t>  (Accessed: 11 February 2026).</a:t>
            </a:r>
            <a:endParaRPr lang="en-GB" sz="1600" dirty="0">
              <a:latin typeface="Arial" panose="020B0604020202020204" pitchFamily="34" charset="0"/>
              <a:cs typeface="Arial" panose="020B0604020202020204" pitchFamily="34" charset="0"/>
            </a:endParaRPr>
          </a:p>
        </p:txBody>
      </p:sp>
      <p:pic>
        <p:nvPicPr>
          <p:cNvPr id="7" name="Audio 6">
            <a:hlinkClick r:id="" action="ppaction://media"/>
            <a:extLst>
              <a:ext uri="{FF2B5EF4-FFF2-40B4-BE49-F238E27FC236}">
                <a16:creationId xmlns:a16="http://schemas.microsoft.com/office/drawing/2014/main" id="{9A2FD169-6DD0-75A5-923E-525A78F48590}"/>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12215039"/>
      </p:ext>
    </p:extLst>
  </p:cSld>
  <p:clrMapOvr>
    <a:masterClrMapping/>
  </p:clrMapOvr>
  <mc:AlternateContent xmlns:mc="http://schemas.openxmlformats.org/markup-compatibility/2006">
    <mc:Choice xmlns:p14="http://schemas.microsoft.com/office/powerpoint/2010/main" Requires="p14">
      <p:transition spd="slow" p14:dur="2000" advTm="10691"/>
    </mc:Choice>
    <mc:Fallback>
      <p:transition spd="slow" advTm="106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6E4C94D3791F742BF2CEB284273B86F" ma:contentTypeVersion="11" ma:contentTypeDescription="Create a new document." ma:contentTypeScope="" ma:versionID="14692f0ec645003962b3cb6f33a9a52b">
  <xsd:schema xmlns:xsd="http://www.w3.org/2001/XMLSchema" xmlns:xs="http://www.w3.org/2001/XMLSchema" xmlns:p="http://schemas.microsoft.com/office/2006/metadata/properties" xmlns:ns3="0085e1a2-9cbf-4b92-866b-21f3c89040b6" targetNamespace="http://schemas.microsoft.com/office/2006/metadata/properties" ma:root="true" ma:fieldsID="49d871a42bf77af6dae77e95059d3cfd" ns3:_="">
    <xsd:import namespace="0085e1a2-9cbf-4b92-866b-21f3c89040b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element ref="ns3:MediaServiceSystemTags" minOccurs="0"/>
                <xsd:element ref="ns3:MediaServiceOCR"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85e1a2-9cbf-4b92-866b-21f3c89040b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element name="MediaServiceSystemTags" ma:index="14" nillable="true" ma:displayName="MediaServiceSystemTags" ma:hidden="true" ma:internalName="MediaServiceSystemTags" ma:readOnly="true">
      <xsd:simpleType>
        <xsd:restriction base="dms:Note"/>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0085e1a2-9cbf-4b92-866b-21f3c89040b6"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FC16279-88A4-4346-8FA7-F076B5C0DDA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085e1a2-9cbf-4b92-866b-21f3c89040b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0F7137C-3113-494A-97F6-E08AF3A87791}">
  <ds:schemaRefs>
    <ds:schemaRef ds:uri="http://schemas.microsoft.com/office/2006/metadata/properties"/>
    <ds:schemaRef ds:uri="http://www.w3.org/XML/1998/namespace"/>
    <ds:schemaRef ds:uri="http://purl.org/dc/elements/1.1/"/>
    <ds:schemaRef ds:uri="http://schemas.openxmlformats.org/package/2006/metadata/core-properties"/>
    <ds:schemaRef ds:uri="http://schemas.microsoft.com/office/2006/documentManagement/types"/>
    <ds:schemaRef ds:uri="http://purl.org/dc/terms/"/>
    <ds:schemaRef ds:uri="http://schemas.microsoft.com/office/infopath/2007/PartnerControls"/>
    <ds:schemaRef ds:uri="0085e1a2-9cbf-4b92-866b-21f3c89040b6"/>
    <ds:schemaRef ds:uri="http://purl.org/dc/dcmitype/"/>
  </ds:schemaRefs>
</ds:datastoreItem>
</file>

<file path=customXml/itemProps3.xml><?xml version="1.0" encoding="utf-8"?>
<ds:datastoreItem xmlns:ds="http://schemas.openxmlformats.org/officeDocument/2006/customXml" ds:itemID="{FD510C38-9373-49CD-83A3-ED67551B0F2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2280</Words>
  <Application>Microsoft Office PowerPoint</Application>
  <PresentationFormat>Widescreen</PresentationFormat>
  <Paragraphs>99</Paragraphs>
  <Slides>12</Slides>
  <Notes>1</Notes>
  <HiddenSlides>0</HiddenSlides>
  <MMClips>12</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Meiryo</vt:lpstr>
      <vt:lpstr>Aptos</vt:lpstr>
      <vt:lpstr>Aptos Display</vt:lpstr>
      <vt:lpstr>Arial</vt:lpstr>
      <vt:lpstr>Arial Nova</vt:lpstr>
      <vt:lpstr>Calibri</vt:lpstr>
      <vt:lpstr>Helvetica Neue Medium</vt:lpstr>
      <vt:lpstr>Office Theme</vt:lpstr>
      <vt:lpstr>       Name: Marilam Akhtar 2240547  Programme: BSc Health and Social Care  Module: Introduction to Physiology Module:BMHP5023 Lecturer:  Assignment title: Presentation (PowerPoint with Voice-Over)    </vt:lpstr>
      <vt:lpstr>Introduction </vt:lpstr>
      <vt:lpstr>PowerPoint Presentation</vt:lpstr>
      <vt:lpstr>Anatomy &amp; Physiology of the Breast</vt:lpstr>
      <vt:lpstr>How Breast Cancer Affects the Body (Pathophysiology)</vt:lpstr>
      <vt:lpstr>PowerPoint Presentation</vt:lpstr>
      <vt:lpstr>Patient profile</vt:lpstr>
      <vt:lpstr>NICE Care Plan – Breast Cancer</vt:lpstr>
      <vt:lpstr>PowerPoint Presentation</vt:lpstr>
      <vt:lpstr>Etiology and risk factors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Marilam Akhtar (2240547)</dc:creator>
  <cp:lastModifiedBy>Marilam Akhtar (2240547)</cp:lastModifiedBy>
  <cp:revision>3</cp:revision>
  <dcterms:created xsi:type="dcterms:W3CDTF">2026-01-29T12:39:45Z</dcterms:created>
  <dcterms:modified xsi:type="dcterms:W3CDTF">2026-02-27T13:18:09Z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0x01010086E4C94D3791F742BF2CEB284273B86F</vt:lpwstr>
  </property>
</Properties>
</file>