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8"/>
  </p:notesMasterIdLst>
  <p:sldIdLst>
    <p:sldId id="282" r:id="rId2"/>
    <p:sldId id="256" r:id="rId3"/>
    <p:sldId id="257" r:id="rId4"/>
    <p:sldId id="258" r:id="rId5"/>
    <p:sldId id="264" r:id="rId6"/>
    <p:sldId id="259" r:id="rId7"/>
    <p:sldId id="265" r:id="rId8"/>
    <p:sldId id="260" r:id="rId9"/>
    <p:sldId id="266" r:id="rId10"/>
    <p:sldId id="267" r:id="rId11"/>
    <p:sldId id="261" r:id="rId12"/>
    <p:sldId id="269" r:id="rId13"/>
    <p:sldId id="268" r:id="rId14"/>
    <p:sldId id="262" r:id="rId15"/>
    <p:sldId id="270" r:id="rId16"/>
    <p:sldId id="263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14630400" cy="8229600"/>
  <p:notesSz cx="8229600" cy="14630400"/>
  <p:embeddedFontLst>
    <p:embeddedFont>
      <p:font typeface="Open Sans" panose="020B0606030504020204" pitchFamily="34" charset="0"/>
      <p:regular r:id="rId29"/>
      <p:bold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979F38B5-5D4C-4951-A8E3-E7BADF035D49}">
          <p14:sldIdLst>
            <p14:sldId id="282"/>
            <p14:sldId id="256"/>
            <p14:sldId id="257"/>
            <p14:sldId id="258"/>
            <p14:sldId id="264"/>
            <p14:sldId id="259"/>
            <p14:sldId id="265"/>
            <p14:sldId id="260"/>
            <p14:sldId id="266"/>
            <p14:sldId id="267"/>
            <p14:sldId id="261"/>
            <p14:sldId id="269"/>
            <p14:sldId id="268"/>
            <p14:sldId id="262"/>
            <p14:sldId id="270"/>
            <p14:sldId id="263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3" d="100"/>
          <a:sy n="93" d="100"/>
        </p:scale>
        <p:origin x="52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86795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A436F-CD5E-BCA0-8DB0-9F84172A4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AB0422-BA8D-F49A-2C34-D1BBC35A3A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9B0371-F5E9-9AB9-9603-C8DF652597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D9893B-311C-2EEC-D666-6882ABBEFF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231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D6F5EE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7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6.png"/><Relationship Id="rId4" Type="http://schemas.openxmlformats.org/officeDocument/2006/relationships/image" Target="../media/image2.svg"/><Relationship Id="rId9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png"/><Relationship Id="rId7" Type="http://schemas.openxmlformats.org/officeDocument/2006/relationships/slide" Target="slide7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slide" Target="slide10.xml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slide" Target="slide9.xml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image" Target="../media/image25.png"/><Relationship Id="rId10" Type="http://schemas.openxmlformats.org/officeDocument/2006/relationships/image" Target="../media/image26.png"/><Relationship Id="rId4" Type="http://schemas.openxmlformats.org/officeDocument/2006/relationships/image" Target="../media/image24.svg"/><Relationship Id="rId9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9.png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slide" Target="slide20.xml"/><Relationship Id="rId18" Type="http://schemas.openxmlformats.org/officeDocument/2006/relationships/image" Target="../media/image36.png"/><Relationship Id="rId26" Type="http://schemas.openxmlformats.org/officeDocument/2006/relationships/image" Target="../media/image38.png"/><Relationship Id="rId3" Type="http://schemas.openxmlformats.org/officeDocument/2006/relationships/image" Target="../media/image31.png"/><Relationship Id="rId21" Type="http://schemas.openxmlformats.org/officeDocument/2006/relationships/image" Target="../media/image37.png"/><Relationship Id="rId7" Type="http://schemas.openxmlformats.org/officeDocument/2006/relationships/slide" Target="slide18.xml"/><Relationship Id="rId12" Type="http://schemas.openxmlformats.org/officeDocument/2006/relationships/image" Target="../media/image34.png"/><Relationship Id="rId17" Type="http://schemas.openxmlformats.org/officeDocument/2006/relationships/image" Target="../media/image35.png"/><Relationship Id="rId25" Type="http://schemas.openxmlformats.org/officeDocument/2006/relationships/slide" Target="slide24.xml"/><Relationship Id="rId2" Type="http://schemas.openxmlformats.org/officeDocument/2006/relationships/notesSlide" Target="../notesSlides/notesSlide9.xml"/><Relationship Id="rId16" Type="http://schemas.openxmlformats.org/officeDocument/2006/relationships/slide" Target="slide21.xml"/><Relationship Id="rId20" Type="http://schemas.openxmlformats.org/officeDocument/2006/relationships/image" Target="../media/image36.png"/><Relationship Id="rId29" Type="http://schemas.openxmlformats.org/officeDocument/2006/relationships/image" Target="../media/image39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2.png"/><Relationship Id="rId11" Type="http://schemas.openxmlformats.org/officeDocument/2006/relationships/image" Target="../media/image33.png"/><Relationship Id="rId24" Type="http://schemas.openxmlformats.org/officeDocument/2006/relationships/image" Target="../media/image38.png"/><Relationship Id="rId32" Type="http://schemas.openxmlformats.org/officeDocument/2006/relationships/image" Target="../media/image40.png"/><Relationship Id="rId5" Type="http://schemas.openxmlformats.org/officeDocument/2006/relationships/image" Target="../media/image31.png"/><Relationship Id="rId15" Type="http://schemas.openxmlformats.org/officeDocument/2006/relationships/image" Target="../media/image35.png"/><Relationship Id="rId23" Type="http://schemas.openxmlformats.org/officeDocument/2006/relationships/image" Target="../media/image37.png"/><Relationship Id="rId28" Type="http://schemas.openxmlformats.org/officeDocument/2006/relationships/slide" Target="slide25.xml"/><Relationship Id="rId10" Type="http://schemas.openxmlformats.org/officeDocument/2006/relationships/slide" Target="slide19.xml"/><Relationship Id="rId19" Type="http://schemas.openxmlformats.org/officeDocument/2006/relationships/slide" Target="slide22.xml"/><Relationship Id="rId31" Type="http://schemas.openxmlformats.org/officeDocument/2006/relationships/slide" Target="slide26.xml"/><Relationship Id="rId4" Type="http://schemas.openxmlformats.org/officeDocument/2006/relationships/slide" Target="slide17.xml"/><Relationship Id="rId9" Type="http://schemas.openxmlformats.org/officeDocument/2006/relationships/image" Target="../media/image33.png"/><Relationship Id="rId14" Type="http://schemas.openxmlformats.org/officeDocument/2006/relationships/image" Target="../media/image34.png"/><Relationship Id="rId22" Type="http://schemas.openxmlformats.org/officeDocument/2006/relationships/slide" Target="slide23.xml"/><Relationship Id="rId27" Type="http://schemas.openxmlformats.org/officeDocument/2006/relationships/image" Target="../media/image39.png"/><Relationship Id="rId30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CD2C44-FD50-96F5-2F03-24D4C608E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AAB8266B-251C-5E36-BC9A-1F6960CB9BE5}"/>
              </a:ext>
            </a:extLst>
          </p:cNvPr>
          <p:cNvSpPr/>
          <p:nvPr/>
        </p:nvSpPr>
        <p:spPr>
          <a:xfrm>
            <a:off x="1173934" y="1050674"/>
            <a:ext cx="1090326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Enterprise Network Security Implementation</a:t>
            </a:r>
            <a:endParaRPr lang="en-US" sz="44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C523ABEB-1301-CE60-5499-130B80C9BD82}"/>
              </a:ext>
            </a:extLst>
          </p:cNvPr>
          <p:cNvSpPr/>
          <p:nvPr/>
        </p:nvSpPr>
        <p:spPr>
          <a:xfrm>
            <a:off x="1173934" y="175945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Deployment &amp; Configuration of Check Point GAIA – Student Project, Part 2</a:t>
            </a:r>
            <a:endParaRPr lang="en-US" sz="175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97A81CB1-8A77-30D3-9B08-D12387FC3E43}"/>
              </a:ext>
            </a:extLst>
          </p:cNvPr>
          <p:cNvSpPr/>
          <p:nvPr/>
        </p:nvSpPr>
        <p:spPr>
          <a:xfrm>
            <a:off x="1173933" y="2481381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Name: Sayem Akther Talukdar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 ID:2502919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M.Sc. in Cybersecurity &amp; Digital Forensics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1750" dirty="0">
              <a:solidFill>
                <a:srgbClr val="333F70"/>
              </a:solidFill>
              <a:latin typeface="Open Sans" pitchFamily="34" charset="0"/>
              <a:ea typeface="Open Sans" pitchFamily="34" charset="-122"/>
              <a:cs typeface="Open Sans" pitchFamily="34" charset="-120"/>
            </a:endParaRP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Module code: ACCA7032 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Module: Enterprise Network Security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074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3352086"/>
            <a:ext cx="1090326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Enterprise Network Security Implementation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451449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ACCA7032 Deployment &amp; Configuration of Check Point GAIA – Student Project, Part 2</a:t>
            </a:r>
            <a:endParaRPr lang="en-US" sz="17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93790" y="719852"/>
            <a:ext cx="1547574" cy="317778"/>
          </a:xfrm>
          <a:prstGeom prst="roundRect">
            <a:avLst>
              <a:gd name="adj" fmla="val 68524"/>
            </a:avLst>
          </a:prstGeom>
          <a:solidFill>
            <a:srgbClr val="D6F5EE"/>
          </a:solidFill>
          <a:ln/>
        </p:spPr>
      </p:sp>
      <p:sp>
        <p:nvSpPr>
          <p:cNvPr id="3" name="Text 1"/>
          <p:cNvSpPr/>
          <p:nvPr/>
        </p:nvSpPr>
        <p:spPr>
          <a:xfrm>
            <a:off x="902613" y="774263"/>
            <a:ext cx="1329928" cy="2089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PROJECT OVERVIEW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793790" y="1095613"/>
            <a:ext cx="5876687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Objectives &amp; Lab Environment</a:t>
            </a:r>
            <a:endParaRPr lang="en-US" sz="3550" dirty="0"/>
          </a:p>
        </p:txBody>
      </p:sp>
      <p:sp>
        <p:nvSpPr>
          <p:cNvPr id="5" name="Text 3"/>
          <p:cNvSpPr/>
          <p:nvPr/>
        </p:nvSpPr>
        <p:spPr>
          <a:xfrm>
            <a:off x="793790" y="2025372"/>
            <a:ext cx="2721888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Core Objectives</a:t>
            </a:r>
            <a:endParaRPr lang="en-US" sz="2100" dirty="0"/>
          </a:p>
        </p:txBody>
      </p:sp>
      <p:sp>
        <p:nvSpPr>
          <p:cNvPr id="6" name="Text 4"/>
          <p:cNvSpPr/>
          <p:nvPr/>
        </p:nvSpPr>
        <p:spPr>
          <a:xfrm>
            <a:off x="793790" y="2528768"/>
            <a:ext cx="181451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01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793790" y="2814280"/>
            <a:ext cx="6300073" cy="22860"/>
          </a:xfrm>
          <a:prstGeom prst="rect">
            <a:avLst/>
          </a:prstGeom>
          <a:solidFill>
            <a:srgbClr val="26A688"/>
          </a:solidFill>
          <a:ln/>
        </p:spPr>
      </p:sp>
      <p:sp>
        <p:nvSpPr>
          <p:cNvPr id="8" name="Text 6"/>
          <p:cNvSpPr/>
          <p:nvPr/>
        </p:nvSpPr>
        <p:spPr>
          <a:xfrm>
            <a:off x="793790" y="2950726"/>
            <a:ext cx="231398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Deploy GAIA Appliances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793790" y="3379351"/>
            <a:ext cx="6300073" cy="522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Install and configure A-GUI, A-SMS, and A-GW with correct IP addresses and establish full network connectivity across all interfaces.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93790" y="4183023"/>
            <a:ext cx="181451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02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793790" y="4468535"/>
            <a:ext cx="6300073" cy="22860"/>
          </a:xfrm>
          <a:prstGeom prst="rect">
            <a:avLst/>
          </a:prstGeom>
          <a:solidFill>
            <a:srgbClr val="26A688"/>
          </a:solidFill>
          <a:ln/>
        </p:spPr>
      </p:sp>
      <p:sp>
        <p:nvSpPr>
          <p:cNvPr id="12" name="Text 10"/>
          <p:cNvSpPr/>
          <p:nvPr/>
        </p:nvSpPr>
        <p:spPr>
          <a:xfrm>
            <a:off x="793790" y="4604980"/>
            <a:ext cx="2357557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Enforce Security Policies</a:t>
            </a:r>
            <a:endParaRPr lang="en-US" sz="1750" dirty="0"/>
          </a:p>
        </p:txBody>
      </p:sp>
      <p:sp>
        <p:nvSpPr>
          <p:cNvPr id="13" name="Text 11"/>
          <p:cNvSpPr/>
          <p:nvPr/>
        </p:nvSpPr>
        <p:spPr>
          <a:xfrm>
            <a:off x="793790" y="5033605"/>
            <a:ext cx="6300073" cy="522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Design comprehensive firewall rules for management and user traffic, implement threat-prevention blades including IPS and Anti-Virus.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93790" y="5837277"/>
            <a:ext cx="181451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03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793790" y="6122789"/>
            <a:ext cx="6300073" cy="22860"/>
          </a:xfrm>
          <a:prstGeom prst="rect">
            <a:avLst/>
          </a:prstGeom>
          <a:solidFill>
            <a:srgbClr val="26A688"/>
          </a:solidFill>
          <a:ln/>
        </p:spPr>
      </p:sp>
      <p:sp>
        <p:nvSpPr>
          <p:cNvPr id="16" name="Text 14"/>
          <p:cNvSpPr/>
          <p:nvPr/>
        </p:nvSpPr>
        <p:spPr>
          <a:xfrm>
            <a:off x="793790" y="6259235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Manage Licensing</a:t>
            </a:r>
            <a:endParaRPr lang="en-US" sz="1750" dirty="0"/>
          </a:p>
        </p:txBody>
      </p:sp>
      <p:sp>
        <p:nvSpPr>
          <p:cNvPr id="17" name="Text 15"/>
          <p:cNvSpPr/>
          <p:nvPr/>
        </p:nvSpPr>
        <p:spPr>
          <a:xfrm>
            <a:off x="793790" y="6687860"/>
            <a:ext cx="6300073" cy="522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Attach licenses to A-GW and A-SMS, verify activation, and prepare clear demonstration of functionality.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7544157" y="2025372"/>
            <a:ext cx="2721888" cy="3401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Lab Network Topology</a:t>
            </a:r>
            <a:endParaRPr lang="en-US" sz="2100" dirty="0"/>
          </a:p>
        </p:txBody>
      </p:sp>
      <p:sp>
        <p:nvSpPr>
          <p:cNvPr id="19" name="Text 17"/>
          <p:cNvSpPr/>
          <p:nvPr/>
        </p:nvSpPr>
        <p:spPr>
          <a:xfrm>
            <a:off x="7544157" y="2510671"/>
            <a:ext cx="6300073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A-GUI:</a:t>
            </a: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10.1.1.201/24 (Management Console)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7544157" y="2822615"/>
            <a:ext cx="6300073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A-SMS:</a:t>
            </a: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10.1.1.101/24 (Security Management)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7544157" y="3134558"/>
            <a:ext cx="6300073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A-GW:</a:t>
            </a: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10.1.1.1/24, 192.168.1.254/24, 20.0.0.1/30 (Gateway)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7544157" y="3446502"/>
            <a:ext cx="6300073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S-DC/L-DC:</a:t>
            </a: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Domain Controllers</a:t>
            </a:r>
            <a:endParaRPr lang="en-US" sz="1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93790" y="794266"/>
            <a:ext cx="1921669" cy="333018"/>
          </a:xfrm>
          <a:prstGeom prst="roundRect">
            <a:avLst>
              <a:gd name="adj" fmla="val 65388"/>
            </a:avLst>
          </a:prstGeom>
          <a:noFill/>
          <a:ln w="7620">
            <a:solidFill>
              <a:srgbClr val="26A688"/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0233" y="888206"/>
            <a:ext cx="145137" cy="14513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127879" y="856298"/>
            <a:ext cx="1471136" cy="2089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26A68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INSTALLATION PHASE</a:t>
            </a:r>
            <a:endParaRPr lang="en-US" sz="1100" dirty="0"/>
          </a:p>
        </p:txBody>
      </p:sp>
      <p:sp>
        <p:nvSpPr>
          <p:cNvPr id="5" name="Text 2"/>
          <p:cNvSpPr/>
          <p:nvPr/>
        </p:nvSpPr>
        <p:spPr>
          <a:xfrm>
            <a:off x="793790" y="1185267"/>
            <a:ext cx="686954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A-SMS Installation &amp; Configuration</a:t>
            </a:r>
            <a:endParaRPr lang="en-US" sz="35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2133124"/>
            <a:ext cx="907256" cy="157519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846183" y="2314575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Install GAIA OS</a:t>
            </a:r>
            <a:endParaRPr lang="en-US" sz="1750" dirty="0"/>
          </a:p>
        </p:txBody>
      </p:sp>
      <p:sp>
        <p:nvSpPr>
          <p:cNvPr id="8" name="Text 4"/>
          <p:cNvSpPr/>
          <p:nvPr/>
        </p:nvSpPr>
        <p:spPr>
          <a:xfrm>
            <a:off x="1846183" y="2743200"/>
            <a:ext cx="5921931" cy="783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Select the correct VM type, mount the ISO image, and run the installer. Configure admin and maintenance passwords during initial setup.</a:t>
            </a:r>
            <a:endParaRPr lang="en-US" sz="14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3790" y="3708321"/>
            <a:ext cx="907256" cy="1988582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846183" y="3889772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First-Time Wizard</a:t>
            </a:r>
            <a:endParaRPr lang="en-US" sz="1750" dirty="0"/>
          </a:p>
        </p:txBody>
      </p:sp>
      <p:sp>
        <p:nvSpPr>
          <p:cNvPr id="11" name="Text 6"/>
          <p:cNvSpPr/>
          <p:nvPr/>
        </p:nvSpPr>
        <p:spPr>
          <a:xfrm>
            <a:off x="1846183" y="4318397"/>
            <a:ext cx="5921931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Hostname: A-SMS</a:t>
            </a:r>
            <a:endParaRPr lang="en-US" sz="1400" dirty="0"/>
          </a:p>
        </p:txBody>
      </p:sp>
      <p:sp>
        <p:nvSpPr>
          <p:cNvPr id="12" name="Text 7"/>
          <p:cNvSpPr/>
          <p:nvPr/>
        </p:nvSpPr>
        <p:spPr>
          <a:xfrm>
            <a:off x="1846183" y="4630341"/>
            <a:ext cx="5921931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Domain: swansea.acca</a:t>
            </a:r>
            <a:endParaRPr lang="en-US" sz="1400" dirty="0"/>
          </a:p>
        </p:txBody>
      </p:sp>
      <p:sp>
        <p:nvSpPr>
          <p:cNvPr id="13" name="Text 8"/>
          <p:cNvSpPr/>
          <p:nvPr/>
        </p:nvSpPr>
        <p:spPr>
          <a:xfrm>
            <a:off x="1846183" y="4942284"/>
            <a:ext cx="5921931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DNS: 192.168.1.1, 8.8.8.8, 4.2.2.2</a:t>
            </a:r>
            <a:endParaRPr lang="en-US" sz="1400" dirty="0"/>
          </a:p>
        </p:txBody>
      </p:sp>
      <p:sp>
        <p:nvSpPr>
          <p:cNvPr id="14" name="Text 9"/>
          <p:cNvSpPr/>
          <p:nvPr/>
        </p:nvSpPr>
        <p:spPr>
          <a:xfrm>
            <a:off x="1846183" y="5254228"/>
            <a:ext cx="5921931" cy="2612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050"/>
              </a:lnSpc>
              <a:buSzPct val="100000"/>
              <a:buChar char="•"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NTP: time1.google.com, time2.google.com</a:t>
            </a:r>
            <a:endParaRPr lang="en-US" sz="1400" dirty="0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790" y="5696903"/>
            <a:ext cx="907256" cy="1575197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1846183" y="5878354"/>
            <a:ext cx="2712006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Security Management Setup</a:t>
            </a:r>
            <a:endParaRPr lang="en-US" sz="1750" dirty="0"/>
          </a:p>
        </p:txBody>
      </p:sp>
      <p:sp>
        <p:nvSpPr>
          <p:cNvPr id="17" name="Text 11"/>
          <p:cNvSpPr/>
          <p:nvPr/>
        </p:nvSpPr>
        <p:spPr>
          <a:xfrm>
            <a:off x="1846183" y="6306979"/>
            <a:ext cx="5921931" cy="783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Select Security Management (Primary) as product type. Create cpadmin account with password Chkp!234 and allow GUI clients from 10.1.1.0/24 subnet.</a:t>
            </a:r>
            <a:endParaRPr lang="en-US" sz="1400" dirty="0"/>
          </a:p>
        </p:txBody>
      </p:sp>
      <p:sp>
        <p:nvSpPr>
          <p:cNvPr id="18" name="Text 12"/>
          <p:cNvSpPr/>
          <p:nvPr/>
        </p:nvSpPr>
        <p:spPr>
          <a:xfrm>
            <a:off x="8218408" y="2115026"/>
            <a:ext cx="2268260" cy="2834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7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Network Configuration</a:t>
            </a:r>
            <a:endParaRPr lang="en-US" sz="1750" dirty="0"/>
          </a:p>
        </p:txBody>
      </p:sp>
      <p:sp>
        <p:nvSpPr>
          <p:cNvPr id="20" name="Text 13"/>
          <p:cNvSpPr/>
          <p:nvPr/>
        </p:nvSpPr>
        <p:spPr>
          <a:xfrm>
            <a:off x="8218408" y="5186005"/>
            <a:ext cx="5625703" cy="783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 A-SMS server serves as the central management point for the entire Check Point security infrastructure, coordinating policy enforcement and monitoring.</a:t>
            </a:r>
            <a:endParaRPr lang="en-US" sz="140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4" name="Slide Zoom 23">
                <a:extLst>
                  <a:ext uri="{FF2B5EF4-FFF2-40B4-BE49-F238E27FC236}">
                    <a16:creationId xmlns:a16="http://schemas.microsoft.com/office/drawing/2014/main" id="{855FE86A-B500-9C5E-9012-32B272A6865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759458726"/>
                  </p:ext>
                </p:extLst>
              </p:nvPr>
            </p:nvGraphicFramePr>
            <p:xfrm>
              <a:off x="8770858" y="2581765"/>
              <a:ext cx="4316492" cy="2428027"/>
            </p:xfrm>
            <a:graphic>
              <a:graphicData uri="http://schemas.microsoft.com/office/powerpoint/2016/slidezoom">
                <pslz:sldZm>
                  <pslz:sldZmObj sldId="264" cId="539010397">
                    <pslz:zmPr id="{29956223-8621-40AA-8D58-86CE3B47B06B}" returnToParent="0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316492" cy="2428027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4" name="Slide Zoom 23">
                <a:hlinkClick r:id="rId9" action="ppaction://hlinksldjump"/>
                <a:extLst>
                  <a:ext uri="{FF2B5EF4-FFF2-40B4-BE49-F238E27FC236}">
                    <a16:creationId xmlns:a16="http://schemas.microsoft.com/office/drawing/2014/main" id="{855FE86A-B500-9C5E-9012-32B272A6865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770858" y="2581765"/>
                <a:ext cx="4316492" cy="2428027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A5472FC0-7700-29CF-1904-AECD444B8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381"/>
            <a:ext cx="14630400" cy="809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010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93790" y="641866"/>
            <a:ext cx="1275993" cy="244078"/>
          </a:xfrm>
          <a:prstGeom prst="roundRect">
            <a:avLst>
              <a:gd name="adj" fmla="val 72487"/>
            </a:avLst>
          </a:prstGeom>
          <a:solidFill>
            <a:srgbClr val="D6F5EE"/>
          </a:solidFill>
          <a:ln/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82134" y="704969"/>
            <a:ext cx="117872" cy="11787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58942" y="686038"/>
            <a:ext cx="922496" cy="1557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GATEWAY SETUP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793790" y="924163"/>
            <a:ext cx="6923127" cy="460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00"/>
              </a:lnSpc>
              <a:buNone/>
            </a:pPr>
            <a:r>
              <a:rPr lang="en-US" sz="29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A-GW Installation &amp; Network Configuration</a:t>
            </a:r>
            <a:endParaRPr lang="en-US" sz="2900" dirty="0"/>
          </a:p>
        </p:txBody>
      </p:sp>
      <p:sp>
        <p:nvSpPr>
          <p:cNvPr id="6" name="Shape 3"/>
          <p:cNvSpPr/>
          <p:nvPr/>
        </p:nvSpPr>
        <p:spPr>
          <a:xfrm>
            <a:off x="793790" y="1528643"/>
            <a:ext cx="13042821" cy="884515"/>
          </a:xfrm>
          <a:prstGeom prst="roundRect">
            <a:avLst>
              <a:gd name="adj" fmla="val 25003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7" name="Shape 4"/>
          <p:cNvSpPr/>
          <p:nvPr/>
        </p:nvSpPr>
        <p:spPr>
          <a:xfrm>
            <a:off x="809030" y="1543883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F2EEEE"/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8" name="Text 5"/>
          <p:cNvSpPr/>
          <p:nvPr/>
        </p:nvSpPr>
        <p:spPr>
          <a:xfrm>
            <a:off x="989528" y="1832729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7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1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1494473" y="1691283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Install GAIA OS</a:t>
            </a:r>
            <a:endParaRPr lang="en-US" sz="1450" dirty="0"/>
          </a:p>
        </p:txBody>
      </p:sp>
      <p:sp>
        <p:nvSpPr>
          <p:cNvPr id="10" name="Text 7"/>
          <p:cNvSpPr/>
          <p:nvPr/>
        </p:nvSpPr>
        <p:spPr>
          <a:xfrm>
            <a:off x="1494473" y="1979057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Run the installer and set admin and maintenance passwords. Configure eth0 with IP address 10.1.1.1/24 for the Swansea management network.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793790" y="2508885"/>
            <a:ext cx="13042821" cy="884515"/>
          </a:xfrm>
          <a:prstGeom prst="roundRect">
            <a:avLst>
              <a:gd name="adj" fmla="val 25003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809030" y="2524125"/>
            <a:ext cx="589717" cy="854035"/>
          </a:xfrm>
          <a:prstGeom prst="roundRect">
            <a:avLst>
              <a:gd name="adj" fmla="val 34401"/>
            </a:avLst>
          </a:prstGeom>
          <a:solidFill>
            <a:srgbClr val="F2EEEE"/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13" name="Text 10"/>
          <p:cNvSpPr/>
          <p:nvPr/>
        </p:nvSpPr>
        <p:spPr>
          <a:xfrm>
            <a:off x="989528" y="2812971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7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2</a:t>
            </a:r>
            <a:endParaRPr lang="en-US" sz="1700" dirty="0"/>
          </a:p>
        </p:txBody>
      </p:sp>
      <p:sp>
        <p:nvSpPr>
          <p:cNvPr id="14" name="Text 11"/>
          <p:cNvSpPr/>
          <p:nvPr/>
        </p:nvSpPr>
        <p:spPr>
          <a:xfrm>
            <a:off x="1494473" y="2671524"/>
            <a:ext cx="1842968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First-Time Wizard</a:t>
            </a:r>
            <a:endParaRPr lang="en-US" sz="1450" dirty="0"/>
          </a:p>
        </p:txBody>
      </p:sp>
      <p:sp>
        <p:nvSpPr>
          <p:cNvPr id="15" name="Text 12"/>
          <p:cNvSpPr/>
          <p:nvPr/>
        </p:nvSpPr>
        <p:spPr>
          <a:xfrm>
            <a:off x="1494473" y="2959298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Set the product type to Security Gateway. This designates the appliance as the enforcement point for all security policies.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793790" y="3489127"/>
            <a:ext cx="13042821" cy="1743551"/>
          </a:xfrm>
          <a:prstGeom prst="roundRect">
            <a:avLst>
              <a:gd name="adj" fmla="val 12684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17" name="Shape 14"/>
          <p:cNvSpPr/>
          <p:nvPr/>
        </p:nvSpPr>
        <p:spPr>
          <a:xfrm>
            <a:off x="809030" y="3504367"/>
            <a:ext cx="589717" cy="1713071"/>
          </a:xfrm>
          <a:prstGeom prst="roundRect">
            <a:avLst>
              <a:gd name="adj" fmla="val 34401"/>
            </a:avLst>
          </a:prstGeom>
          <a:solidFill>
            <a:srgbClr val="F2EEEE"/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18" name="Text 15"/>
          <p:cNvSpPr/>
          <p:nvPr/>
        </p:nvSpPr>
        <p:spPr>
          <a:xfrm>
            <a:off x="989528" y="4222671"/>
            <a:ext cx="221099" cy="2763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7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3</a:t>
            </a:r>
            <a:endParaRPr lang="en-US" sz="1700" dirty="0"/>
          </a:p>
        </p:txBody>
      </p:sp>
      <p:sp>
        <p:nvSpPr>
          <p:cNvPr id="19" name="Text 16"/>
          <p:cNvSpPr/>
          <p:nvPr/>
        </p:nvSpPr>
        <p:spPr>
          <a:xfrm>
            <a:off x="1494473" y="3651766"/>
            <a:ext cx="2315051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Configure Network Interfaces</a:t>
            </a:r>
            <a:endParaRPr lang="en-US" sz="1450" dirty="0"/>
          </a:p>
        </p:txBody>
      </p:sp>
      <p:sp>
        <p:nvSpPr>
          <p:cNvPr id="20" name="Text 17"/>
          <p:cNvSpPr/>
          <p:nvPr/>
        </p:nvSpPr>
        <p:spPr>
          <a:xfrm>
            <a:off x="1494473" y="3939540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Access the GAIA portal and configure all four interfaces:</a:t>
            </a:r>
            <a:endParaRPr lang="en-US" sz="1150" dirty="0"/>
          </a:p>
        </p:txBody>
      </p:sp>
      <p:sp>
        <p:nvSpPr>
          <p:cNvPr id="21" name="Text 18"/>
          <p:cNvSpPr/>
          <p:nvPr/>
        </p:nvSpPr>
        <p:spPr>
          <a:xfrm>
            <a:off x="1494473" y="4191476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15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eth0:</a:t>
            </a: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10.1.1.1/24 (Management)</a:t>
            </a:r>
            <a:endParaRPr lang="en-US" sz="1150" dirty="0"/>
          </a:p>
        </p:txBody>
      </p:sp>
      <p:sp>
        <p:nvSpPr>
          <p:cNvPr id="22" name="Text 19"/>
          <p:cNvSpPr/>
          <p:nvPr/>
        </p:nvSpPr>
        <p:spPr>
          <a:xfrm>
            <a:off x="1494473" y="4419481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15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eth1:</a:t>
            </a: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192.168.1.254/24 (Internal)</a:t>
            </a:r>
            <a:endParaRPr lang="en-US" sz="1150" dirty="0"/>
          </a:p>
        </p:txBody>
      </p:sp>
      <p:sp>
        <p:nvSpPr>
          <p:cNvPr id="23" name="Text 20"/>
          <p:cNvSpPr/>
          <p:nvPr/>
        </p:nvSpPr>
        <p:spPr>
          <a:xfrm>
            <a:off x="1494473" y="4647486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15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eth2:</a:t>
            </a: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20.0.0.1/30 (DMZ)</a:t>
            </a:r>
            <a:endParaRPr lang="en-US" sz="1150" dirty="0"/>
          </a:p>
        </p:txBody>
      </p:sp>
      <p:sp>
        <p:nvSpPr>
          <p:cNvPr id="24" name="Text 21"/>
          <p:cNvSpPr/>
          <p:nvPr/>
        </p:nvSpPr>
        <p:spPr>
          <a:xfrm>
            <a:off x="1494473" y="4875490"/>
            <a:ext cx="12179498" cy="194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150" b="1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eth3:</a:t>
            </a:r>
            <a:r>
              <a:rPr lang="en-US" sz="11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DHCP (External WAN)</a:t>
            </a:r>
            <a:endParaRPr lang="en-US" sz="1150" dirty="0"/>
          </a:p>
        </p:txBody>
      </p:sp>
      <p:sp>
        <p:nvSpPr>
          <p:cNvPr id="26" name="Shape 22"/>
          <p:cNvSpPr/>
          <p:nvPr/>
        </p:nvSpPr>
        <p:spPr>
          <a:xfrm>
            <a:off x="7502604" y="5448181"/>
            <a:ext cx="6341626" cy="681514"/>
          </a:xfrm>
          <a:prstGeom prst="roundRect">
            <a:avLst>
              <a:gd name="adj" fmla="val 32451"/>
            </a:avLst>
          </a:prstGeom>
          <a:solidFill>
            <a:srgbClr val="C1F1E5"/>
          </a:solidFill>
          <a:ln/>
        </p:spPr>
      </p:sp>
      <p:pic>
        <p:nvPicPr>
          <p:cNvPr id="2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0004" y="5655707"/>
            <a:ext cx="184190" cy="147399"/>
          </a:xfrm>
          <a:prstGeom prst="rect">
            <a:avLst/>
          </a:prstGeom>
        </p:spPr>
      </p:pic>
      <p:sp>
        <p:nvSpPr>
          <p:cNvPr id="28" name="Text 23"/>
          <p:cNvSpPr/>
          <p:nvPr/>
        </p:nvSpPr>
        <p:spPr>
          <a:xfrm>
            <a:off x="7981593" y="5580698"/>
            <a:ext cx="5715238" cy="3890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Critical Step:</a:t>
            </a:r>
            <a:r>
              <a:rPr lang="en-US" sz="1150" dirty="0">
                <a:solidFill>
                  <a:srgbClr val="00000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 Save all interface configurations and sign out to ensure changes are properly committed to the system.</a:t>
            </a:r>
            <a:endParaRPr lang="en-US" sz="115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0" name="Slide Zoom 29">
                <a:extLst>
                  <a:ext uri="{FF2B5EF4-FFF2-40B4-BE49-F238E27FC236}">
                    <a16:creationId xmlns:a16="http://schemas.microsoft.com/office/drawing/2014/main" id="{F72D81F4-6D79-9851-7101-A5CCD52BFF56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641466783"/>
                  </p:ext>
                </p:extLst>
              </p:nvPr>
            </p:nvGraphicFramePr>
            <p:xfrm>
              <a:off x="892767" y="5380076"/>
              <a:ext cx="4466042" cy="2512149"/>
            </p:xfrm>
            <a:graphic>
              <a:graphicData uri="http://schemas.microsoft.com/office/powerpoint/2016/slidezoom">
                <pslz:sldZm>
                  <pslz:sldZmObj sldId="265" cId="502270504">
                    <pslz:zmPr id="{6CEFEBCF-04FF-4082-B734-8CA631D84420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466042" cy="2512149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0" name="Slide Zoom 29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F72D81F4-6D79-9851-7101-A5CCD52BFF5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92767" y="5380076"/>
                <a:ext cx="4466042" cy="2512149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9DCA91E-0799-E1D2-60C2-5F1FC355DF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2705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93790" y="818078"/>
            <a:ext cx="1174552" cy="268010"/>
          </a:xfrm>
          <a:prstGeom prst="roundRect">
            <a:avLst>
              <a:gd name="adj" fmla="val 71093"/>
            </a:avLst>
          </a:prstGeom>
          <a:solidFill>
            <a:srgbClr val="D6F5EE"/>
          </a:solidFill>
          <a:ln/>
        </p:spPr>
      </p:sp>
      <p:sp>
        <p:nvSpPr>
          <p:cNvPr id="3" name="Text 1"/>
          <p:cNvSpPr/>
          <p:nvPr/>
        </p:nvSpPr>
        <p:spPr>
          <a:xfrm>
            <a:off x="889040" y="865703"/>
            <a:ext cx="984052" cy="1727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10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SIC &amp; LICENSING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793790" y="1130498"/>
            <a:ext cx="7476411" cy="4961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Secure Internal Communication &amp; Licensing</a:t>
            </a:r>
            <a:endParaRPr lang="en-US" sz="3100" dirty="0"/>
          </a:p>
        </p:txBody>
      </p:sp>
      <p:sp>
        <p:nvSpPr>
          <p:cNvPr id="5" name="Shape 3"/>
          <p:cNvSpPr/>
          <p:nvPr/>
        </p:nvSpPr>
        <p:spPr>
          <a:xfrm>
            <a:off x="793790" y="1793319"/>
            <a:ext cx="4273510" cy="1882616"/>
          </a:xfrm>
          <a:prstGeom prst="roundRect">
            <a:avLst>
              <a:gd name="adj" fmla="val 12651"/>
            </a:avLst>
          </a:prstGeom>
          <a:solidFill>
            <a:srgbClr val="F2EEEE"/>
          </a:solidFill>
          <a:ln w="7620">
            <a:solidFill>
              <a:srgbClr val="26A688"/>
            </a:solidFill>
            <a:prstDash val="solid"/>
          </a:ln>
          <a:effectLst>
            <a:outerShdw dist="13970" dir="2700000" algn="bl" rotWithShape="0">
              <a:srgbClr val="26A688">
                <a:alpha val="10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960120" y="1959650"/>
            <a:ext cx="476250" cy="476250"/>
          </a:xfrm>
          <a:prstGeom prst="roundRect">
            <a:avLst>
              <a:gd name="adj" fmla="val 19198080"/>
            </a:avLst>
          </a:prstGeom>
          <a:solidFill>
            <a:srgbClr val="26A688"/>
          </a:solidFill>
          <a:ln/>
        </p:spPr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089" y="2090618"/>
            <a:ext cx="214313" cy="214312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960120" y="2546985"/>
            <a:ext cx="1984653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Create A-GW Object</a:t>
            </a:r>
            <a:endParaRPr lang="en-US" sz="1550" dirty="0"/>
          </a:p>
        </p:txBody>
      </p:sp>
      <p:sp>
        <p:nvSpPr>
          <p:cNvPr id="9" name="Text 6"/>
          <p:cNvSpPr/>
          <p:nvPr/>
        </p:nvSpPr>
        <p:spPr>
          <a:xfrm>
            <a:off x="960120" y="2861667"/>
            <a:ext cx="3940850" cy="6479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Login to Smart Console using cpadmin@10.1.1.101. Run the Gateway Creation Wizard and enter the one-time password: Chkp!234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5178385" y="1793319"/>
            <a:ext cx="4273510" cy="1882616"/>
          </a:xfrm>
          <a:prstGeom prst="roundRect">
            <a:avLst>
              <a:gd name="adj" fmla="val 12651"/>
            </a:avLst>
          </a:prstGeom>
          <a:solidFill>
            <a:srgbClr val="F2EEEE"/>
          </a:solidFill>
          <a:ln w="7620">
            <a:solidFill>
              <a:srgbClr val="26A688"/>
            </a:solidFill>
            <a:prstDash val="solid"/>
          </a:ln>
          <a:effectLst>
            <a:outerShdw dist="13970" dir="2700000" algn="bl" rotWithShape="0">
              <a:srgbClr val="26A688">
                <a:alpha val="100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5344716" y="1959650"/>
            <a:ext cx="476250" cy="476250"/>
          </a:xfrm>
          <a:prstGeom prst="roundRect">
            <a:avLst>
              <a:gd name="adj" fmla="val 19198080"/>
            </a:avLst>
          </a:prstGeom>
          <a:solidFill>
            <a:srgbClr val="26A688"/>
          </a:solidFill>
          <a:ln/>
        </p:spPr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75684" y="2090618"/>
            <a:ext cx="214313" cy="214312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5344716" y="2546985"/>
            <a:ext cx="1984653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Test SIC Status</a:t>
            </a:r>
            <a:endParaRPr lang="en-US" sz="1550" dirty="0"/>
          </a:p>
        </p:txBody>
      </p:sp>
      <p:sp>
        <p:nvSpPr>
          <p:cNvPr id="14" name="Text 10"/>
          <p:cNvSpPr/>
          <p:nvPr/>
        </p:nvSpPr>
        <p:spPr>
          <a:xfrm>
            <a:off x="5344716" y="2861667"/>
            <a:ext cx="3940850" cy="6479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Verify the Secure Internal Communication (SIC) status displays "Communicating" to confirm secure connectivity between management and gateway.</a:t>
            </a:r>
            <a:endParaRPr lang="en-US" sz="1250" dirty="0"/>
          </a:p>
        </p:txBody>
      </p:sp>
      <p:sp>
        <p:nvSpPr>
          <p:cNvPr id="15" name="Shape 11"/>
          <p:cNvSpPr/>
          <p:nvPr/>
        </p:nvSpPr>
        <p:spPr>
          <a:xfrm>
            <a:off x="9562981" y="1793319"/>
            <a:ext cx="4273510" cy="1882616"/>
          </a:xfrm>
          <a:prstGeom prst="roundRect">
            <a:avLst>
              <a:gd name="adj" fmla="val 12651"/>
            </a:avLst>
          </a:prstGeom>
          <a:solidFill>
            <a:srgbClr val="F2EEEE"/>
          </a:solidFill>
          <a:ln w="7620">
            <a:solidFill>
              <a:srgbClr val="26A688"/>
            </a:solidFill>
            <a:prstDash val="solid"/>
          </a:ln>
          <a:effectLst>
            <a:outerShdw dist="13970" dir="2700000" algn="bl" rotWithShape="0">
              <a:srgbClr val="26A688">
                <a:alpha val="100000"/>
              </a:srgbClr>
            </a:outerShdw>
          </a:effectLst>
        </p:spPr>
      </p:sp>
      <p:sp>
        <p:nvSpPr>
          <p:cNvPr id="16" name="Shape 12"/>
          <p:cNvSpPr/>
          <p:nvPr/>
        </p:nvSpPr>
        <p:spPr>
          <a:xfrm>
            <a:off x="9729311" y="1959650"/>
            <a:ext cx="476250" cy="476250"/>
          </a:xfrm>
          <a:prstGeom prst="roundRect">
            <a:avLst>
              <a:gd name="adj" fmla="val 19198080"/>
            </a:avLst>
          </a:prstGeom>
          <a:solidFill>
            <a:srgbClr val="26A688"/>
          </a:solidFill>
          <a:ln/>
        </p:spPr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860280" y="2090618"/>
            <a:ext cx="214313" cy="214312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9729311" y="2546985"/>
            <a:ext cx="1984653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Attach Licenses</a:t>
            </a:r>
            <a:endParaRPr lang="en-US" sz="1550" dirty="0"/>
          </a:p>
        </p:txBody>
      </p:sp>
      <p:sp>
        <p:nvSpPr>
          <p:cNvPr id="19" name="Text 14"/>
          <p:cNvSpPr/>
          <p:nvPr/>
        </p:nvSpPr>
        <p:spPr>
          <a:xfrm>
            <a:off x="9729311" y="2861667"/>
            <a:ext cx="3940850" cy="6479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Use SmartUpdate to add A-SMS.lic and A-GW.lic license files. Confirm both licenses appear as Available in the repository.</a:t>
            </a:r>
            <a:endParaRPr lang="en-US" sz="1250" dirty="0"/>
          </a:p>
        </p:txBody>
      </p:sp>
      <p:sp>
        <p:nvSpPr>
          <p:cNvPr id="20" name="Shape 15"/>
          <p:cNvSpPr/>
          <p:nvPr/>
        </p:nvSpPr>
        <p:spPr>
          <a:xfrm>
            <a:off x="793790" y="3880294"/>
            <a:ext cx="13042821" cy="27384"/>
          </a:xfrm>
          <a:prstGeom prst="rect">
            <a:avLst/>
          </a:prstGeom>
          <a:solidFill>
            <a:srgbClr val="333F70">
              <a:alpha val="50000"/>
            </a:srgbClr>
          </a:solidFill>
          <a:ln/>
        </p:spPr>
      </p:sp>
      <p:sp>
        <p:nvSpPr>
          <p:cNvPr id="21" name="Text 16"/>
          <p:cNvSpPr/>
          <p:nvPr/>
        </p:nvSpPr>
        <p:spPr>
          <a:xfrm>
            <a:off x="793790" y="4143732"/>
            <a:ext cx="2381607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SIC Verification</a:t>
            </a:r>
            <a:endParaRPr lang="en-US" sz="1850" dirty="0"/>
          </a:p>
        </p:txBody>
      </p:sp>
      <p:sp>
        <p:nvSpPr>
          <p:cNvPr id="23" name="Text 17"/>
          <p:cNvSpPr/>
          <p:nvPr/>
        </p:nvSpPr>
        <p:spPr>
          <a:xfrm>
            <a:off x="793790" y="6879550"/>
            <a:ext cx="6327815" cy="431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Successful SIC establishment ensures encrypted communication between the management server and security gateway.</a:t>
            </a:r>
            <a:endParaRPr lang="en-US" sz="1250" dirty="0"/>
          </a:p>
        </p:txBody>
      </p:sp>
      <p:sp>
        <p:nvSpPr>
          <p:cNvPr id="24" name="Text 18"/>
          <p:cNvSpPr/>
          <p:nvPr/>
        </p:nvSpPr>
        <p:spPr>
          <a:xfrm>
            <a:off x="7516416" y="4143732"/>
            <a:ext cx="2381607" cy="2976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License Repository</a:t>
            </a:r>
            <a:endParaRPr lang="en-US" sz="1850" dirty="0"/>
          </a:p>
        </p:txBody>
      </p:sp>
      <p:sp>
        <p:nvSpPr>
          <p:cNvPr id="26" name="Text 19"/>
          <p:cNvSpPr/>
          <p:nvPr/>
        </p:nvSpPr>
        <p:spPr>
          <a:xfrm>
            <a:off x="7516416" y="6879550"/>
            <a:ext cx="6327815" cy="431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Active licenses enable all security blades and threat prevention features on the gateway appliance.</a:t>
            </a:r>
            <a:endParaRPr lang="en-US" sz="125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8" name="Slide Zoom 27">
                <a:extLst>
                  <a:ext uri="{FF2B5EF4-FFF2-40B4-BE49-F238E27FC236}">
                    <a16:creationId xmlns:a16="http://schemas.microsoft.com/office/drawing/2014/main" id="{836A72FD-7545-4AE8-29FD-1ABE24378D3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70326886"/>
                  </p:ext>
                </p:extLst>
              </p:nvPr>
            </p:nvGraphicFramePr>
            <p:xfrm>
              <a:off x="793789" y="4577953"/>
              <a:ext cx="3890009" cy="2188130"/>
            </p:xfrm>
            <a:graphic>
              <a:graphicData uri="http://schemas.microsoft.com/office/powerpoint/2016/slidezoom">
                <pslz:sldZm>
                  <pslz:sldZmObj sldId="266" cId="3046775592">
                    <pslz:zmPr id="{A1F5D8D4-75EA-45A0-910F-C666DDC7C002}" returnToParent="0" transitionDur="1000">
                      <p166:blipFill xmlns:p166="http://schemas.microsoft.com/office/powerpoint/2016/6/main">
                        <a:blip r:embed="rId9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890009" cy="218813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8" name="Slide Zoom 27">
                <a:hlinkClick r:id="rId10" action="ppaction://hlinksldjump"/>
                <a:extLst>
                  <a:ext uri="{FF2B5EF4-FFF2-40B4-BE49-F238E27FC236}">
                    <a16:creationId xmlns:a16="http://schemas.microsoft.com/office/drawing/2014/main" id="{836A72FD-7545-4AE8-29FD-1ABE24378D3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93789" y="4577953"/>
                <a:ext cx="3890009" cy="218813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0" name="Slide Zoom 29">
                <a:extLst>
                  <a:ext uri="{FF2B5EF4-FFF2-40B4-BE49-F238E27FC236}">
                    <a16:creationId xmlns:a16="http://schemas.microsoft.com/office/drawing/2014/main" id="{CC665FC6-2A88-B2F9-73B6-010A9C981004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3518724"/>
                  </p:ext>
                </p:extLst>
              </p:nvPr>
            </p:nvGraphicFramePr>
            <p:xfrm>
              <a:off x="7617976" y="4598503"/>
              <a:ext cx="3890009" cy="2188130"/>
            </p:xfrm>
            <a:graphic>
              <a:graphicData uri="http://schemas.microsoft.com/office/powerpoint/2016/slidezoom">
                <pslz:sldZm>
                  <pslz:sldZmObj sldId="267" cId="827382835">
                    <pslz:zmPr id="{7718CD5C-39C2-4A1D-9EAA-22C2F5F81217}" returnToParent="0" transitionDur="1000">
                      <p166:blipFill xmlns:p166="http://schemas.microsoft.com/office/powerpoint/2016/6/main">
                        <a:blip r:embed="rId1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890009" cy="218813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0" name="Slide Zoom 29">
                <a:hlinkClick r:id="rId13" action="ppaction://hlinksldjump"/>
                <a:extLst>
                  <a:ext uri="{FF2B5EF4-FFF2-40B4-BE49-F238E27FC236}">
                    <a16:creationId xmlns:a16="http://schemas.microsoft.com/office/drawing/2014/main" id="{CC665FC6-2A88-B2F9-73B6-010A9C98100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617976" y="4598503"/>
                <a:ext cx="3890009" cy="218813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57C1D0-A5A5-5F07-E667-FDC64CCCD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775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214C18-3578-8D5B-7045-8F5B9499CB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382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6760" y="586740"/>
            <a:ext cx="1245394" cy="244793"/>
          </a:xfrm>
          <a:prstGeom prst="roundRect">
            <a:avLst>
              <a:gd name="adj" fmla="val 67994"/>
            </a:avLst>
          </a:prstGeom>
          <a:noFill/>
          <a:ln w="7620">
            <a:solidFill>
              <a:srgbClr val="26A688"/>
            </a:solidFill>
            <a:prstDash val="solid"/>
          </a:ln>
        </p:spPr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7486" y="653653"/>
            <a:ext cx="110847" cy="110847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03697" y="635913"/>
            <a:ext cx="897731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850" dirty="0">
                <a:solidFill>
                  <a:srgbClr val="26A68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SECURITY POLICY</a:t>
            </a:r>
            <a:endParaRPr lang="en-US" sz="850" dirty="0"/>
          </a:p>
        </p:txBody>
      </p:sp>
      <p:sp>
        <p:nvSpPr>
          <p:cNvPr id="5" name="Text 2"/>
          <p:cNvSpPr/>
          <p:nvPr/>
        </p:nvSpPr>
        <p:spPr>
          <a:xfrm>
            <a:off x="746760" y="867489"/>
            <a:ext cx="5464493" cy="4333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7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Firewall Policies &amp; Threat Prevention</a:t>
            </a:r>
            <a:endParaRPr lang="en-US" sz="2700" dirty="0"/>
          </a:p>
        </p:txBody>
      </p:sp>
      <p:sp>
        <p:nvSpPr>
          <p:cNvPr id="6" name="Text 3"/>
          <p:cNvSpPr/>
          <p:nvPr/>
        </p:nvSpPr>
        <p:spPr>
          <a:xfrm>
            <a:off x="746760" y="1526143"/>
            <a:ext cx="2080498" cy="2599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Firewall Rule Design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746760" y="1887379"/>
            <a:ext cx="5725478" cy="980480"/>
          </a:xfrm>
          <a:prstGeom prst="roundRect">
            <a:avLst>
              <a:gd name="adj" fmla="val 7461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8" name="Shape 5"/>
          <p:cNvSpPr/>
          <p:nvPr/>
        </p:nvSpPr>
        <p:spPr>
          <a:xfrm>
            <a:off x="731520" y="1887379"/>
            <a:ext cx="60960" cy="980480"/>
          </a:xfrm>
          <a:prstGeom prst="roundRect">
            <a:avLst>
              <a:gd name="adj" fmla="val 341301"/>
            </a:avLst>
          </a:prstGeom>
          <a:solidFill>
            <a:srgbClr val="26A688"/>
          </a:solidFill>
          <a:ln/>
        </p:spPr>
      </p:sp>
      <p:sp>
        <p:nvSpPr>
          <p:cNvPr id="9" name="Text 6"/>
          <p:cNvSpPr/>
          <p:nvPr/>
        </p:nvSpPr>
        <p:spPr>
          <a:xfrm>
            <a:off x="946309" y="2041208"/>
            <a:ext cx="1733788" cy="2166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Stealth Rule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946309" y="2348032"/>
            <a:ext cx="5372100" cy="365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Protects the gateway itself from unauthorized access and reconnaissance attempts.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746760" y="2957989"/>
            <a:ext cx="5725478" cy="980480"/>
          </a:xfrm>
          <a:prstGeom prst="roundRect">
            <a:avLst>
              <a:gd name="adj" fmla="val 7461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12" name="Shape 9"/>
          <p:cNvSpPr/>
          <p:nvPr/>
        </p:nvSpPr>
        <p:spPr>
          <a:xfrm>
            <a:off x="731520" y="2957989"/>
            <a:ext cx="60960" cy="980480"/>
          </a:xfrm>
          <a:prstGeom prst="roundRect">
            <a:avLst>
              <a:gd name="adj" fmla="val 341301"/>
            </a:avLst>
          </a:prstGeom>
          <a:solidFill>
            <a:srgbClr val="26A688"/>
          </a:solidFill>
          <a:ln/>
        </p:spPr>
      </p:sp>
      <p:sp>
        <p:nvSpPr>
          <p:cNvPr id="13" name="Text 10"/>
          <p:cNvSpPr/>
          <p:nvPr/>
        </p:nvSpPr>
        <p:spPr>
          <a:xfrm>
            <a:off x="946309" y="3111818"/>
            <a:ext cx="1733788" cy="2166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Management Access</a:t>
            </a:r>
            <a:endParaRPr lang="en-US" sz="1350" dirty="0"/>
          </a:p>
        </p:txBody>
      </p:sp>
      <p:sp>
        <p:nvSpPr>
          <p:cNvPr id="14" name="Text 11"/>
          <p:cNvSpPr/>
          <p:nvPr/>
        </p:nvSpPr>
        <p:spPr>
          <a:xfrm>
            <a:off x="946309" y="3418642"/>
            <a:ext cx="5372100" cy="365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Permit HTTPS traffic from A-GUI (10.1.1.201) to A-SMS (10.1.1.101) for secure administration.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746760" y="4028599"/>
            <a:ext cx="5725478" cy="980480"/>
          </a:xfrm>
          <a:prstGeom prst="roundRect">
            <a:avLst>
              <a:gd name="adj" fmla="val 7461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16" name="Shape 13"/>
          <p:cNvSpPr/>
          <p:nvPr/>
        </p:nvSpPr>
        <p:spPr>
          <a:xfrm>
            <a:off x="731520" y="4028599"/>
            <a:ext cx="60960" cy="980480"/>
          </a:xfrm>
          <a:prstGeom prst="roundRect">
            <a:avLst>
              <a:gd name="adj" fmla="val 341301"/>
            </a:avLst>
          </a:prstGeom>
          <a:solidFill>
            <a:srgbClr val="26A688"/>
          </a:solidFill>
          <a:ln/>
        </p:spPr>
      </p:sp>
      <p:sp>
        <p:nvSpPr>
          <p:cNvPr id="17" name="Text 14"/>
          <p:cNvSpPr/>
          <p:nvPr/>
        </p:nvSpPr>
        <p:spPr>
          <a:xfrm>
            <a:off x="946309" y="4182428"/>
            <a:ext cx="1733788" cy="2166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Domain Traffic</a:t>
            </a:r>
            <a:endParaRPr lang="en-US" sz="1350" dirty="0"/>
          </a:p>
        </p:txBody>
      </p:sp>
      <p:sp>
        <p:nvSpPr>
          <p:cNvPr id="18" name="Text 15"/>
          <p:cNvSpPr/>
          <p:nvPr/>
        </p:nvSpPr>
        <p:spPr>
          <a:xfrm>
            <a:off x="946309" y="4489252"/>
            <a:ext cx="5372100" cy="365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Allow DNS, RDP, HTTP, and HTTPS for domain controllers and authorized user access.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746760" y="5099209"/>
            <a:ext cx="5725478" cy="797481"/>
          </a:xfrm>
          <a:prstGeom prst="roundRect">
            <a:avLst>
              <a:gd name="adj" fmla="val 9173"/>
            </a:avLst>
          </a:prstGeom>
          <a:solidFill>
            <a:srgbClr val="FFFFFF">
              <a:alpha val="75000"/>
            </a:srgbClr>
          </a:solidFill>
          <a:ln w="15240">
            <a:solidFill>
              <a:srgbClr val="D8D4D4"/>
            </a:solidFill>
            <a:prstDash val="solid"/>
          </a:ln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20" name="Shape 17"/>
          <p:cNvSpPr/>
          <p:nvPr/>
        </p:nvSpPr>
        <p:spPr>
          <a:xfrm>
            <a:off x="731520" y="5099209"/>
            <a:ext cx="60960" cy="797481"/>
          </a:xfrm>
          <a:prstGeom prst="roundRect">
            <a:avLst>
              <a:gd name="adj" fmla="val 341301"/>
            </a:avLst>
          </a:prstGeom>
          <a:solidFill>
            <a:srgbClr val="26A688"/>
          </a:solidFill>
          <a:ln/>
        </p:spPr>
      </p:sp>
      <p:sp>
        <p:nvSpPr>
          <p:cNvPr id="21" name="Text 18"/>
          <p:cNvSpPr/>
          <p:nvPr/>
        </p:nvSpPr>
        <p:spPr>
          <a:xfrm>
            <a:off x="946309" y="5253038"/>
            <a:ext cx="1733788" cy="2166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Cleanup Rule</a:t>
            </a:r>
            <a:endParaRPr lang="en-US" sz="1350" dirty="0"/>
          </a:p>
        </p:txBody>
      </p:sp>
      <p:sp>
        <p:nvSpPr>
          <p:cNvPr id="22" name="Text 19"/>
          <p:cNvSpPr/>
          <p:nvPr/>
        </p:nvSpPr>
        <p:spPr>
          <a:xfrm>
            <a:off x="946309" y="5559862"/>
            <a:ext cx="5372100" cy="1829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Drop all other traffic to enforce deny-by-default security posture.</a:t>
            </a:r>
            <a:endParaRPr lang="en-US" sz="1050" dirty="0"/>
          </a:p>
        </p:txBody>
      </p:sp>
      <p:sp>
        <p:nvSpPr>
          <p:cNvPr id="23" name="Text 20"/>
          <p:cNvSpPr/>
          <p:nvPr/>
        </p:nvSpPr>
        <p:spPr>
          <a:xfrm>
            <a:off x="6818233" y="1526143"/>
            <a:ext cx="2080498" cy="2599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Policy Editor View</a:t>
            </a:r>
            <a:endParaRPr lang="en-US" sz="1600" dirty="0"/>
          </a:p>
        </p:txBody>
      </p:sp>
      <p:sp>
        <p:nvSpPr>
          <p:cNvPr id="25" name="Text 21"/>
          <p:cNvSpPr/>
          <p:nvPr/>
        </p:nvSpPr>
        <p:spPr>
          <a:xfrm>
            <a:off x="6818233" y="4280535"/>
            <a:ext cx="2219206" cy="2599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Threat Prevention Blades</a:t>
            </a:r>
            <a:endParaRPr lang="en-US" sz="1600" dirty="0"/>
          </a:p>
        </p:txBody>
      </p:sp>
      <p:sp>
        <p:nvSpPr>
          <p:cNvPr id="27" name="Text 22"/>
          <p:cNvSpPr/>
          <p:nvPr/>
        </p:nvSpPr>
        <p:spPr>
          <a:xfrm>
            <a:off x="6818233" y="7198281"/>
            <a:ext cx="7072908" cy="365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Activate IPS and Anti-Virus blades for real-time threat detection. Consider enabling Application Control and URL Filtering for enhanced protection. Perform ping and SSH tests to validate rule effectiveness.</a:t>
            </a:r>
            <a:endParaRPr lang="en-US" sz="105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9" name="Slide Zoom 28">
                <a:extLst>
                  <a:ext uri="{FF2B5EF4-FFF2-40B4-BE49-F238E27FC236}">
                    <a16:creationId xmlns:a16="http://schemas.microsoft.com/office/drawing/2014/main" id="{CDAA62B1-9D4F-DD12-B520-E16E5DBCAD6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31527649"/>
                  </p:ext>
                </p:extLst>
              </p:nvPr>
            </p:nvGraphicFramePr>
            <p:xfrm>
              <a:off x="6818233" y="1887377"/>
              <a:ext cx="4074438" cy="2291871"/>
            </p:xfrm>
            <a:graphic>
              <a:graphicData uri="http://schemas.microsoft.com/office/powerpoint/2016/slidezoom">
                <pslz:sldZm>
                  <pslz:sldZmObj sldId="269" cId="2088103078">
                    <pslz:zmPr id="{0D835FDA-C724-4C09-934B-EF4EB64FBEF3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074438" cy="2291871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9" name="Slide Zoom 28">
                <a:hlinkClick r:id="rId6" action="ppaction://hlinksldjump"/>
                <a:extLst>
                  <a:ext uri="{FF2B5EF4-FFF2-40B4-BE49-F238E27FC236}">
                    <a16:creationId xmlns:a16="http://schemas.microsoft.com/office/drawing/2014/main" id="{CDAA62B1-9D4F-DD12-B520-E16E5DBCAD6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818233" y="1887377"/>
                <a:ext cx="4074438" cy="2291871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1" name="Slide Zoom 30">
                <a:extLst>
                  <a:ext uri="{FF2B5EF4-FFF2-40B4-BE49-F238E27FC236}">
                    <a16:creationId xmlns:a16="http://schemas.microsoft.com/office/drawing/2014/main" id="{89B1BD1A-634F-AA88-2DE7-9C545CFEB1D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36936469"/>
                  </p:ext>
                </p:extLst>
              </p:nvPr>
            </p:nvGraphicFramePr>
            <p:xfrm>
              <a:off x="6818233" y="4518839"/>
              <a:ext cx="4271922" cy="2402956"/>
            </p:xfrm>
            <a:graphic>
              <a:graphicData uri="http://schemas.microsoft.com/office/powerpoint/2016/slidezoom">
                <pslz:sldZm>
                  <pslz:sldZmObj sldId="268" cId="3993420106">
                    <pslz:zmPr id="{E7D47F33-D39B-42F5-8F7E-FCD90005D276}" returnToParent="0" transitionDur="1000">
                      <p166:blipFill xmlns:p166="http://schemas.microsoft.com/office/powerpoint/2016/6/main">
                        <a:blip r:embed="rId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271922" cy="240295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1" name="Slide Zoom 30">
                <a:hlinkClick r:id="rId9" action="ppaction://hlinksldjump"/>
                <a:extLst>
                  <a:ext uri="{FF2B5EF4-FFF2-40B4-BE49-F238E27FC236}">
                    <a16:creationId xmlns:a16="http://schemas.microsoft.com/office/drawing/2014/main" id="{89B1BD1A-634F-AA88-2DE7-9C545CFEB1D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818233" y="4518839"/>
                <a:ext cx="4271922" cy="240295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83B39A4-6D76-D87C-D437-0699091F3F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103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14B34D1-93CB-3CBC-D161-B580E7037B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836" y="0"/>
            <a:ext cx="13656727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4201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1999" y="590907"/>
            <a:ext cx="1174552" cy="231100"/>
          </a:xfrm>
          <a:prstGeom prst="roundRect">
            <a:avLst>
              <a:gd name="adj" fmla="val 72529"/>
            </a:avLst>
          </a:prstGeom>
          <a:solidFill>
            <a:srgbClr val="D6F5EE"/>
          </a:solidFill>
          <a:ln/>
        </p:spPr>
      </p:sp>
      <p:sp>
        <p:nvSpPr>
          <p:cNvPr id="3" name="Text 1"/>
          <p:cNvSpPr/>
          <p:nvPr/>
        </p:nvSpPr>
        <p:spPr>
          <a:xfrm>
            <a:off x="835700" y="632698"/>
            <a:ext cx="1007150" cy="1475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8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RESULTS &amp; FUTURE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751999" y="858322"/>
            <a:ext cx="6146006" cy="4364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00"/>
              </a:lnSpc>
              <a:buNone/>
            </a:pPr>
            <a:r>
              <a:rPr lang="en-US" sz="27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Deployment Results &amp; Recommendations</a:t>
            </a:r>
            <a:endParaRPr lang="en-US" sz="2700" dirty="0"/>
          </a:p>
        </p:txBody>
      </p:sp>
      <p:sp>
        <p:nvSpPr>
          <p:cNvPr id="5" name="Text 3"/>
          <p:cNvSpPr/>
          <p:nvPr/>
        </p:nvSpPr>
        <p:spPr>
          <a:xfrm>
            <a:off x="751999" y="1521619"/>
            <a:ext cx="2095143" cy="261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Deployment Outcomes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751999" y="1959769"/>
            <a:ext cx="69771" cy="69771"/>
          </a:xfrm>
          <a:prstGeom prst="roundRect">
            <a:avLst>
              <a:gd name="adj" fmla="val 655287"/>
            </a:avLst>
          </a:prstGeom>
          <a:solidFill>
            <a:srgbClr val="26A688"/>
          </a:solidFill>
          <a:ln/>
        </p:spPr>
      </p:sp>
      <p:sp>
        <p:nvSpPr>
          <p:cNvPr id="7" name="Text 5"/>
          <p:cNvSpPr/>
          <p:nvPr/>
        </p:nvSpPr>
        <p:spPr>
          <a:xfrm>
            <a:off x="912495" y="1885593"/>
            <a:ext cx="2089785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Management Console Ready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912495" y="2194441"/>
            <a:ext cx="6232327" cy="184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A-GUI successfully installed Smart Console and established connection to A-SMS server.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751999" y="2634496"/>
            <a:ext cx="69771" cy="69771"/>
          </a:xfrm>
          <a:prstGeom prst="roundRect">
            <a:avLst>
              <a:gd name="adj" fmla="val 655287"/>
            </a:avLst>
          </a:prstGeom>
          <a:solidFill>
            <a:srgbClr val="26A688"/>
          </a:solidFill>
          <a:ln/>
        </p:spPr>
      </p:sp>
      <p:sp>
        <p:nvSpPr>
          <p:cNvPr id="10" name="Text 8"/>
          <p:cNvSpPr/>
          <p:nvPr/>
        </p:nvSpPr>
        <p:spPr>
          <a:xfrm>
            <a:off x="912495" y="2560320"/>
            <a:ext cx="2114550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Primary Management Active</a:t>
            </a:r>
            <a:endParaRPr lang="en-US" sz="1350" dirty="0"/>
          </a:p>
        </p:txBody>
      </p:sp>
      <p:sp>
        <p:nvSpPr>
          <p:cNvPr id="11" name="Text 9"/>
          <p:cNvSpPr/>
          <p:nvPr/>
        </p:nvSpPr>
        <p:spPr>
          <a:xfrm>
            <a:off x="912495" y="2869168"/>
            <a:ext cx="6232327" cy="184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A-SMS configured as primary management server with full administrative capabilities.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751999" y="3309223"/>
            <a:ext cx="69771" cy="69771"/>
          </a:xfrm>
          <a:prstGeom prst="roundRect">
            <a:avLst>
              <a:gd name="adj" fmla="val 655287"/>
            </a:avLst>
          </a:prstGeom>
          <a:solidFill>
            <a:srgbClr val="26A688"/>
          </a:solidFill>
          <a:ln/>
        </p:spPr>
      </p:sp>
      <p:sp>
        <p:nvSpPr>
          <p:cNvPr id="13" name="Text 11"/>
          <p:cNvSpPr/>
          <p:nvPr/>
        </p:nvSpPr>
        <p:spPr>
          <a:xfrm>
            <a:off x="912495" y="3235047"/>
            <a:ext cx="1745933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Gateway Operational</a:t>
            </a:r>
            <a:endParaRPr lang="en-US" sz="1350" dirty="0"/>
          </a:p>
        </p:txBody>
      </p:sp>
      <p:sp>
        <p:nvSpPr>
          <p:cNvPr id="14" name="Text 12"/>
          <p:cNvSpPr/>
          <p:nvPr/>
        </p:nvSpPr>
        <p:spPr>
          <a:xfrm>
            <a:off x="912495" y="3543895"/>
            <a:ext cx="6232327" cy="184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A-GW interfaces configured correctly across all network segments with proper routing.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751999" y="3983950"/>
            <a:ext cx="69771" cy="69771"/>
          </a:xfrm>
          <a:prstGeom prst="roundRect">
            <a:avLst>
              <a:gd name="adj" fmla="val 655287"/>
            </a:avLst>
          </a:prstGeom>
          <a:solidFill>
            <a:srgbClr val="26A688"/>
          </a:solidFill>
          <a:ln/>
        </p:spPr>
      </p:sp>
      <p:sp>
        <p:nvSpPr>
          <p:cNvPr id="16" name="Text 14"/>
          <p:cNvSpPr/>
          <p:nvPr/>
        </p:nvSpPr>
        <p:spPr>
          <a:xfrm>
            <a:off x="912495" y="3909774"/>
            <a:ext cx="1745933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SIC Established</a:t>
            </a:r>
            <a:endParaRPr lang="en-US" sz="1350" dirty="0"/>
          </a:p>
        </p:txBody>
      </p:sp>
      <p:sp>
        <p:nvSpPr>
          <p:cNvPr id="17" name="Text 15"/>
          <p:cNvSpPr/>
          <p:nvPr/>
        </p:nvSpPr>
        <p:spPr>
          <a:xfrm>
            <a:off x="912495" y="4218623"/>
            <a:ext cx="6232327" cy="184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Secure Internal Communication verified; licenses attached and activated successfully.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751999" y="4658678"/>
            <a:ext cx="69771" cy="69771"/>
          </a:xfrm>
          <a:prstGeom prst="roundRect">
            <a:avLst>
              <a:gd name="adj" fmla="val 655287"/>
            </a:avLst>
          </a:prstGeom>
          <a:solidFill>
            <a:srgbClr val="26A688"/>
          </a:solidFill>
          <a:ln/>
        </p:spPr>
      </p:sp>
      <p:sp>
        <p:nvSpPr>
          <p:cNvPr id="19" name="Text 17"/>
          <p:cNvSpPr/>
          <p:nvPr/>
        </p:nvSpPr>
        <p:spPr>
          <a:xfrm>
            <a:off x="912495" y="4584502"/>
            <a:ext cx="1745933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Policies Enforced</a:t>
            </a:r>
            <a:endParaRPr lang="en-US" sz="1350" dirty="0"/>
          </a:p>
        </p:txBody>
      </p:sp>
      <p:sp>
        <p:nvSpPr>
          <p:cNvPr id="20" name="Text 18"/>
          <p:cNvSpPr/>
          <p:nvPr/>
        </p:nvSpPr>
        <p:spPr>
          <a:xfrm>
            <a:off x="912495" y="4893350"/>
            <a:ext cx="6232327" cy="184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Firewall rules active and threat prevention blades operational, protecting network assets.</a:t>
            </a:r>
            <a:endParaRPr lang="en-US" sz="1050" dirty="0"/>
          </a:p>
        </p:txBody>
      </p:sp>
      <p:sp>
        <p:nvSpPr>
          <p:cNvPr id="22" name="Text 19"/>
          <p:cNvSpPr/>
          <p:nvPr/>
        </p:nvSpPr>
        <p:spPr>
          <a:xfrm>
            <a:off x="7493198" y="1521619"/>
            <a:ext cx="2494598" cy="261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6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Next Steps &amp; Enhancements</a:t>
            </a:r>
            <a:endParaRPr lang="en-US" sz="1600" dirty="0"/>
          </a:p>
        </p:txBody>
      </p:sp>
      <p:sp>
        <p:nvSpPr>
          <p:cNvPr id="23" name="Shape 20"/>
          <p:cNvSpPr/>
          <p:nvPr/>
        </p:nvSpPr>
        <p:spPr>
          <a:xfrm>
            <a:off x="7493198" y="2095024"/>
            <a:ext cx="6392823" cy="1181457"/>
          </a:xfrm>
          <a:prstGeom prst="roundRect">
            <a:avLst>
              <a:gd name="adj" fmla="val 6192"/>
            </a:avLst>
          </a:prstGeom>
          <a:solidFill>
            <a:srgbClr val="FFFFFF">
              <a:alpha val="75000"/>
            </a:srgbClr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24" name="Shape 21"/>
          <p:cNvSpPr/>
          <p:nvPr/>
        </p:nvSpPr>
        <p:spPr>
          <a:xfrm>
            <a:off x="7493198" y="2079784"/>
            <a:ext cx="6392823" cy="60960"/>
          </a:xfrm>
          <a:prstGeom prst="roundRect">
            <a:avLst>
              <a:gd name="adj" fmla="val 343697"/>
            </a:avLst>
          </a:prstGeom>
          <a:solidFill>
            <a:srgbClr val="26A688"/>
          </a:solidFill>
          <a:ln/>
        </p:spPr>
      </p:sp>
      <p:sp>
        <p:nvSpPr>
          <p:cNvPr id="25" name="Shape 22"/>
          <p:cNvSpPr/>
          <p:nvPr/>
        </p:nvSpPr>
        <p:spPr>
          <a:xfrm>
            <a:off x="10441960" y="1885593"/>
            <a:ext cx="418981" cy="418981"/>
          </a:xfrm>
          <a:prstGeom prst="roundRect">
            <a:avLst>
              <a:gd name="adj" fmla="val 218244"/>
            </a:avLst>
          </a:prstGeom>
          <a:solidFill>
            <a:srgbClr val="26A688"/>
          </a:solidFill>
          <a:ln/>
        </p:spPr>
      </p:sp>
      <p:sp>
        <p:nvSpPr>
          <p:cNvPr id="26" name="Text 23"/>
          <p:cNvSpPr/>
          <p:nvPr/>
        </p:nvSpPr>
        <p:spPr>
          <a:xfrm>
            <a:off x="10605790" y="1990368"/>
            <a:ext cx="167521" cy="2094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1</a:t>
            </a:r>
            <a:endParaRPr lang="en-US" sz="1300" dirty="0"/>
          </a:p>
        </p:txBody>
      </p:sp>
      <p:sp>
        <p:nvSpPr>
          <p:cNvPr id="27" name="Text 24"/>
          <p:cNvSpPr/>
          <p:nvPr/>
        </p:nvSpPr>
        <p:spPr>
          <a:xfrm>
            <a:off x="7648099" y="2444115"/>
            <a:ext cx="1971675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Advanced Blade Activation</a:t>
            </a:r>
            <a:endParaRPr lang="en-US" sz="1350" dirty="0"/>
          </a:p>
        </p:txBody>
      </p:sp>
      <p:sp>
        <p:nvSpPr>
          <p:cNvPr id="28" name="Text 25"/>
          <p:cNvSpPr/>
          <p:nvPr/>
        </p:nvSpPr>
        <p:spPr>
          <a:xfrm>
            <a:off x="7648099" y="2752963"/>
            <a:ext cx="6083022" cy="3686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Enable Application Control, URL Filtering, Anti-Bot, and Threat Emulation for comprehensive protection.</a:t>
            </a:r>
            <a:endParaRPr lang="en-US" sz="1050" dirty="0"/>
          </a:p>
        </p:txBody>
      </p:sp>
      <p:sp>
        <p:nvSpPr>
          <p:cNvPr id="29" name="Shape 26"/>
          <p:cNvSpPr/>
          <p:nvPr/>
        </p:nvSpPr>
        <p:spPr>
          <a:xfrm>
            <a:off x="7493198" y="3576638"/>
            <a:ext cx="6392823" cy="1181457"/>
          </a:xfrm>
          <a:prstGeom prst="roundRect">
            <a:avLst>
              <a:gd name="adj" fmla="val 6192"/>
            </a:avLst>
          </a:prstGeom>
          <a:solidFill>
            <a:srgbClr val="FFFFFF">
              <a:alpha val="75000"/>
            </a:srgbClr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30" name="Shape 27"/>
          <p:cNvSpPr/>
          <p:nvPr/>
        </p:nvSpPr>
        <p:spPr>
          <a:xfrm>
            <a:off x="7493198" y="3561398"/>
            <a:ext cx="6392823" cy="60960"/>
          </a:xfrm>
          <a:prstGeom prst="roundRect">
            <a:avLst>
              <a:gd name="adj" fmla="val 343697"/>
            </a:avLst>
          </a:prstGeom>
          <a:solidFill>
            <a:srgbClr val="26A688"/>
          </a:solidFill>
          <a:ln/>
        </p:spPr>
      </p:sp>
      <p:sp>
        <p:nvSpPr>
          <p:cNvPr id="31" name="Shape 28"/>
          <p:cNvSpPr/>
          <p:nvPr/>
        </p:nvSpPr>
        <p:spPr>
          <a:xfrm>
            <a:off x="10451485" y="3367207"/>
            <a:ext cx="418981" cy="418981"/>
          </a:xfrm>
          <a:prstGeom prst="roundRect">
            <a:avLst>
              <a:gd name="adj" fmla="val 218244"/>
            </a:avLst>
          </a:prstGeom>
          <a:solidFill>
            <a:srgbClr val="26A688"/>
          </a:solidFill>
          <a:ln/>
        </p:spPr>
      </p:sp>
      <p:sp>
        <p:nvSpPr>
          <p:cNvPr id="32" name="Text 29"/>
          <p:cNvSpPr/>
          <p:nvPr/>
        </p:nvSpPr>
        <p:spPr>
          <a:xfrm>
            <a:off x="10605790" y="3471982"/>
            <a:ext cx="167521" cy="2094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2</a:t>
            </a:r>
            <a:endParaRPr lang="en-US" sz="1300" dirty="0"/>
          </a:p>
        </p:txBody>
      </p:sp>
      <p:sp>
        <p:nvSpPr>
          <p:cNvPr id="33" name="Text 30"/>
          <p:cNvSpPr/>
          <p:nvPr/>
        </p:nvSpPr>
        <p:spPr>
          <a:xfrm>
            <a:off x="7648099" y="3925729"/>
            <a:ext cx="1745933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Identity Awareness</a:t>
            </a:r>
            <a:endParaRPr lang="en-US" sz="1350" dirty="0"/>
          </a:p>
        </p:txBody>
      </p:sp>
      <p:sp>
        <p:nvSpPr>
          <p:cNvPr id="34" name="Text 31"/>
          <p:cNvSpPr/>
          <p:nvPr/>
        </p:nvSpPr>
        <p:spPr>
          <a:xfrm>
            <a:off x="7648099" y="4234577"/>
            <a:ext cx="6083022" cy="3686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Integrate Active Directory groups for user-based policy enforcement and granular access control.</a:t>
            </a:r>
            <a:endParaRPr lang="en-US" sz="1050" dirty="0"/>
          </a:p>
        </p:txBody>
      </p:sp>
      <p:sp>
        <p:nvSpPr>
          <p:cNvPr id="35" name="Shape 32"/>
          <p:cNvSpPr/>
          <p:nvPr/>
        </p:nvSpPr>
        <p:spPr>
          <a:xfrm>
            <a:off x="7493198" y="5058251"/>
            <a:ext cx="6392823" cy="997148"/>
          </a:xfrm>
          <a:prstGeom prst="roundRect">
            <a:avLst>
              <a:gd name="adj" fmla="val 7336"/>
            </a:avLst>
          </a:prstGeom>
          <a:solidFill>
            <a:srgbClr val="FFFFFF">
              <a:alpha val="75000"/>
            </a:srgbClr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36" name="Shape 33"/>
          <p:cNvSpPr/>
          <p:nvPr/>
        </p:nvSpPr>
        <p:spPr>
          <a:xfrm>
            <a:off x="7493198" y="5043011"/>
            <a:ext cx="6392823" cy="60960"/>
          </a:xfrm>
          <a:prstGeom prst="roundRect">
            <a:avLst>
              <a:gd name="adj" fmla="val 343697"/>
            </a:avLst>
          </a:prstGeom>
          <a:solidFill>
            <a:srgbClr val="26A688"/>
          </a:solidFill>
          <a:ln/>
        </p:spPr>
      </p:sp>
      <p:sp>
        <p:nvSpPr>
          <p:cNvPr id="37" name="Shape 34"/>
          <p:cNvSpPr/>
          <p:nvPr/>
        </p:nvSpPr>
        <p:spPr>
          <a:xfrm>
            <a:off x="10461010" y="4848820"/>
            <a:ext cx="418981" cy="418981"/>
          </a:xfrm>
          <a:prstGeom prst="roundRect">
            <a:avLst>
              <a:gd name="adj" fmla="val 218244"/>
            </a:avLst>
          </a:prstGeom>
          <a:solidFill>
            <a:srgbClr val="26A688"/>
          </a:solidFill>
          <a:ln/>
        </p:spPr>
      </p:sp>
      <p:sp>
        <p:nvSpPr>
          <p:cNvPr id="38" name="Text 35"/>
          <p:cNvSpPr/>
          <p:nvPr/>
        </p:nvSpPr>
        <p:spPr>
          <a:xfrm>
            <a:off x="10605790" y="4953595"/>
            <a:ext cx="167521" cy="2094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3</a:t>
            </a:r>
            <a:endParaRPr lang="en-US" sz="1300" dirty="0"/>
          </a:p>
        </p:txBody>
      </p:sp>
      <p:sp>
        <p:nvSpPr>
          <p:cNvPr id="39" name="Text 36"/>
          <p:cNvSpPr/>
          <p:nvPr/>
        </p:nvSpPr>
        <p:spPr>
          <a:xfrm>
            <a:off x="7648099" y="5407343"/>
            <a:ext cx="1745933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VPN Configuration</a:t>
            </a:r>
            <a:endParaRPr lang="en-US" sz="1350" dirty="0"/>
          </a:p>
        </p:txBody>
      </p:sp>
      <p:sp>
        <p:nvSpPr>
          <p:cNvPr id="40" name="Text 37"/>
          <p:cNvSpPr/>
          <p:nvPr/>
        </p:nvSpPr>
        <p:spPr>
          <a:xfrm>
            <a:off x="7648099" y="5716191"/>
            <a:ext cx="6083022" cy="1843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Set up site-to-site and remote access VPN tunnels for secure administrator connectivity.</a:t>
            </a:r>
            <a:endParaRPr lang="en-US" sz="1050" dirty="0"/>
          </a:p>
        </p:txBody>
      </p:sp>
      <p:sp>
        <p:nvSpPr>
          <p:cNvPr id="41" name="Shape 38"/>
          <p:cNvSpPr/>
          <p:nvPr/>
        </p:nvSpPr>
        <p:spPr>
          <a:xfrm>
            <a:off x="7493198" y="6355556"/>
            <a:ext cx="6392823" cy="1181457"/>
          </a:xfrm>
          <a:prstGeom prst="roundRect">
            <a:avLst>
              <a:gd name="adj" fmla="val 6192"/>
            </a:avLst>
          </a:prstGeom>
          <a:solidFill>
            <a:srgbClr val="FFFFFF">
              <a:alpha val="75000"/>
            </a:srgbClr>
          </a:solidFill>
          <a:ln/>
          <a:effectLst>
            <a:outerShdw dist="12700" dir="2700000" algn="bl" rotWithShape="0">
              <a:srgbClr val="D8D4D4">
                <a:alpha val="100000"/>
              </a:srgbClr>
            </a:outerShdw>
          </a:effectLst>
        </p:spPr>
      </p:sp>
      <p:sp>
        <p:nvSpPr>
          <p:cNvPr id="42" name="Shape 39"/>
          <p:cNvSpPr/>
          <p:nvPr/>
        </p:nvSpPr>
        <p:spPr>
          <a:xfrm>
            <a:off x="7493198" y="6340316"/>
            <a:ext cx="6392823" cy="60960"/>
          </a:xfrm>
          <a:prstGeom prst="roundRect">
            <a:avLst>
              <a:gd name="adj" fmla="val 343697"/>
            </a:avLst>
          </a:prstGeom>
          <a:solidFill>
            <a:srgbClr val="26A688"/>
          </a:solidFill>
          <a:ln/>
        </p:spPr>
      </p:sp>
      <p:sp>
        <p:nvSpPr>
          <p:cNvPr id="43" name="Shape 40"/>
          <p:cNvSpPr/>
          <p:nvPr/>
        </p:nvSpPr>
        <p:spPr>
          <a:xfrm>
            <a:off x="10461010" y="6146125"/>
            <a:ext cx="418981" cy="418981"/>
          </a:xfrm>
          <a:prstGeom prst="roundRect">
            <a:avLst>
              <a:gd name="adj" fmla="val 218244"/>
            </a:avLst>
          </a:prstGeom>
          <a:solidFill>
            <a:srgbClr val="26A688"/>
          </a:solidFill>
          <a:ln/>
        </p:spPr>
      </p:sp>
      <p:sp>
        <p:nvSpPr>
          <p:cNvPr id="44" name="Text 41"/>
          <p:cNvSpPr/>
          <p:nvPr/>
        </p:nvSpPr>
        <p:spPr>
          <a:xfrm>
            <a:off x="10605790" y="6250900"/>
            <a:ext cx="167521" cy="2094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4</a:t>
            </a:r>
            <a:endParaRPr lang="en-US" sz="1300" dirty="0"/>
          </a:p>
        </p:txBody>
      </p:sp>
      <p:sp>
        <p:nvSpPr>
          <p:cNvPr id="45" name="Text 42"/>
          <p:cNvSpPr/>
          <p:nvPr/>
        </p:nvSpPr>
        <p:spPr>
          <a:xfrm>
            <a:off x="7648099" y="6704648"/>
            <a:ext cx="1745933" cy="2181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35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SIEM Integration</a:t>
            </a:r>
            <a:endParaRPr lang="en-US" sz="1350" dirty="0"/>
          </a:p>
        </p:txBody>
      </p:sp>
      <p:sp>
        <p:nvSpPr>
          <p:cNvPr id="46" name="Text 43"/>
          <p:cNvSpPr/>
          <p:nvPr/>
        </p:nvSpPr>
        <p:spPr>
          <a:xfrm>
            <a:off x="7648099" y="7013496"/>
            <a:ext cx="6083022" cy="3686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5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Forward logs to centralized SIEM platform and enable multi-factor authentication for critical access.</a:t>
            </a:r>
            <a:endParaRPr lang="en-US" sz="105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0" name="Slide Zoom 49">
                <a:extLst>
                  <a:ext uri="{FF2B5EF4-FFF2-40B4-BE49-F238E27FC236}">
                    <a16:creationId xmlns:a16="http://schemas.microsoft.com/office/drawing/2014/main" id="{4AA2BA9F-8E2F-B722-687E-5B913584194B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560932128"/>
                  </p:ext>
                </p:extLst>
              </p:nvPr>
            </p:nvGraphicFramePr>
            <p:xfrm>
              <a:off x="1598294" y="5293043"/>
              <a:ext cx="4250055" cy="2390656"/>
            </p:xfrm>
            <a:graphic>
              <a:graphicData uri="http://schemas.microsoft.com/office/powerpoint/2016/slidezoom">
                <pslz:sldZm>
                  <pslz:sldZmObj sldId="270" cId="1081628180">
                    <pslz:zmPr id="{91A78132-059D-4298-8C76-35D29BDB9D89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4250055" cy="239065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0" name="Slide Zoom 49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4AA2BA9F-8E2F-B722-687E-5B913584194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98294" y="5293043"/>
                <a:ext cx="4250055" cy="239065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97EA88F-C904-5FDB-5F2C-6862EBF4C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628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5920" y="1799153"/>
            <a:ext cx="889278" cy="1363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50"/>
              </a:lnSpc>
              <a:buNone/>
            </a:pPr>
            <a:r>
              <a:rPr lang="en-US" sz="800" dirty="0">
                <a:solidFill>
                  <a:srgbClr val="26A688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DOCUMENTATION</a:t>
            </a:r>
            <a:endParaRPr lang="en-US" sz="800" dirty="0"/>
          </a:p>
        </p:txBody>
      </p:sp>
      <p:sp>
        <p:nvSpPr>
          <p:cNvPr id="3" name="Text 1"/>
          <p:cNvSpPr/>
          <p:nvPr/>
        </p:nvSpPr>
        <p:spPr>
          <a:xfrm>
            <a:off x="695920" y="2007751"/>
            <a:ext cx="4628912" cy="4038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50"/>
              </a:lnSpc>
              <a:buNone/>
            </a:pPr>
            <a:r>
              <a:rPr lang="en-US" sz="2500" b="1" dirty="0">
                <a:solidFill>
                  <a:srgbClr val="333F70"/>
                </a:solidFill>
                <a:latin typeface="Crimson Pro Bold" pitchFamily="34" charset="0"/>
                <a:ea typeface="Crimson Pro Bold" pitchFamily="34" charset="-122"/>
                <a:cs typeface="Crimson Pro Bold" pitchFamily="34" charset="-120"/>
              </a:rPr>
              <a:t>Appendix: Additional Screenshots</a:t>
            </a:r>
            <a:endParaRPr lang="en-US" sz="2500" dirty="0"/>
          </a:p>
        </p:txBody>
      </p:sp>
      <p:sp>
        <p:nvSpPr>
          <p:cNvPr id="4" name="Text 2"/>
          <p:cNvSpPr/>
          <p:nvPr/>
        </p:nvSpPr>
        <p:spPr>
          <a:xfrm>
            <a:off x="695920" y="2537579"/>
            <a:ext cx="13238559" cy="1706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10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Complete visual documentation of the deployment process, configuration steps, and verification results.</a:t>
            </a:r>
            <a:endParaRPr lang="en-US" sz="1000" dirty="0"/>
          </a:p>
        </p:txBody>
      </p:sp>
      <p:sp>
        <p:nvSpPr>
          <p:cNvPr id="20" name="Text 3"/>
          <p:cNvSpPr/>
          <p:nvPr/>
        </p:nvSpPr>
        <p:spPr>
          <a:xfrm>
            <a:off x="695920" y="6298406"/>
            <a:ext cx="13238559" cy="17061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1000" dirty="0">
                <a:solidFill>
                  <a:srgbClr val="333F70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These screenshots provide detailed evidence of successful installation, configuration, and verification of the Check Point GAIA enterprise security deployment.</a:t>
            </a:r>
            <a:endParaRPr lang="en-US" sz="1000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2" name="Slide Zoom 21">
                <a:extLst>
                  <a:ext uri="{FF2B5EF4-FFF2-40B4-BE49-F238E27FC236}">
                    <a16:creationId xmlns:a16="http://schemas.microsoft.com/office/drawing/2014/main" id="{EFC7D988-00D2-8614-41D9-A75E606DFE0C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29709693"/>
                  </p:ext>
                </p:extLst>
              </p:nvPr>
            </p:nvGraphicFramePr>
            <p:xfrm>
              <a:off x="495300" y="2720578"/>
              <a:ext cx="2478617" cy="1394222"/>
            </p:xfrm>
            <a:graphic>
              <a:graphicData uri="http://schemas.microsoft.com/office/powerpoint/2016/slidezoom">
                <pslz:sldZm>
                  <pslz:sldZmObj sldId="271" cId="3228597678">
                    <pslz:zmPr id="{0AA0AFF3-1DEA-4E85-9E22-E0E95F6D3984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2" name="Slide Zoom 21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EFC7D988-00D2-8614-41D9-A75E606DFE0C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95300" y="2720578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4" name="Slide Zoom 23">
                <a:extLst>
                  <a:ext uri="{FF2B5EF4-FFF2-40B4-BE49-F238E27FC236}">
                    <a16:creationId xmlns:a16="http://schemas.microsoft.com/office/drawing/2014/main" id="{1F4025AD-812D-F559-7AA5-1A3770FCA557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107520975"/>
                  </p:ext>
                </p:extLst>
              </p:nvPr>
            </p:nvGraphicFramePr>
            <p:xfrm>
              <a:off x="11062760" y="2720578"/>
              <a:ext cx="2495548" cy="1403746"/>
            </p:xfrm>
            <a:graphic>
              <a:graphicData uri="http://schemas.microsoft.com/office/powerpoint/2016/slidezoom">
                <pslz:sldZm>
                  <pslz:sldZmObj sldId="272" cId="250809990">
                    <pslz:zmPr id="{0F501023-CD67-4400-8555-FE3C738246EB}" returnToParent="0" transitionDur="1000">
                      <p166:blipFill xmlns:p166="http://schemas.microsoft.com/office/powerpoint/2016/6/main">
                        <a:blip r:embed="rId6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95548" cy="140374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4" name="Slide Zoom 23">
                <a:hlinkClick r:id="rId7" action="ppaction://hlinksldjump"/>
                <a:extLst>
                  <a:ext uri="{FF2B5EF4-FFF2-40B4-BE49-F238E27FC236}">
                    <a16:creationId xmlns:a16="http://schemas.microsoft.com/office/drawing/2014/main" id="{1F4025AD-812D-F559-7AA5-1A3770FCA55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062760" y="2720578"/>
                <a:ext cx="2495548" cy="140374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6" name="Slide Zoom 25">
                <a:extLst>
                  <a:ext uri="{FF2B5EF4-FFF2-40B4-BE49-F238E27FC236}">
                    <a16:creationId xmlns:a16="http://schemas.microsoft.com/office/drawing/2014/main" id="{168B50B8-492F-D4B2-EFA2-4B5CC7636F3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31697802"/>
                  </p:ext>
                </p:extLst>
              </p:nvPr>
            </p:nvGraphicFramePr>
            <p:xfrm>
              <a:off x="3131609" y="2708196"/>
              <a:ext cx="2478617" cy="1394222"/>
            </p:xfrm>
            <a:graphic>
              <a:graphicData uri="http://schemas.microsoft.com/office/powerpoint/2016/slidezoom">
                <pslz:sldZm>
                  <pslz:sldZmObj sldId="273" cId="2964761654">
                    <pslz:zmPr id="{878095D1-53A7-407B-AB11-D068C11BE1CE}" returnToParent="0" transitionDur="1000">
                      <p166:blipFill xmlns:p166="http://schemas.microsoft.com/office/powerpoint/2016/6/main">
                        <a:blip r:embed="rId9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6" name="Slide Zoom 25">
                <a:hlinkClick r:id="rId10" action="ppaction://hlinksldjump"/>
                <a:extLst>
                  <a:ext uri="{FF2B5EF4-FFF2-40B4-BE49-F238E27FC236}">
                    <a16:creationId xmlns:a16="http://schemas.microsoft.com/office/drawing/2014/main" id="{168B50B8-492F-D4B2-EFA2-4B5CC7636F3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131609" y="2708196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28" name="Slide Zoom 27">
                <a:extLst>
                  <a:ext uri="{FF2B5EF4-FFF2-40B4-BE49-F238E27FC236}">
                    <a16:creationId xmlns:a16="http://schemas.microsoft.com/office/drawing/2014/main" id="{5C65F2AA-2F84-76F8-6239-8254D91CF45D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8994216"/>
                  </p:ext>
                </p:extLst>
              </p:nvPr>
            </p:nvGraphicFramePr>
            <p:xfrm>
              <a:off x="495300" y="4246781"/>
              <a:ext cx="2478617" cy="1394222"/>
            </p:xfrm>
            <a:graphic>
              <a:graphicData uri="http://schemas.microsoft.com/office/powerpoint/2016/slidezoom">
                <pslz:sldZm>
                  <pslz:sldZmObj sldId="274" cId="856223448">
                    <pslz:zmPr id="{BFFFE697-4884-451C-B354-146CFAC2A1C4}" returnToParent="0" transitionDur="1000">
                      <p166:blipFill xmlns:p166="http://schemas.microsoft.com/office/powerpoint/2016/6/main">
                        <a:blip r:embed="rId1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28" name="Slide Zoom 27">
                <a:hlinkClick r:id="rId13" action="ppaction://hlinksldjump"/>
                <a:extLst>
                  <a:ext uri="{FF2B5EF4-FFF2-40B4-BE49-F238E27FC236}">
                    <a16:creationId xmlns:a16="http://schemas.microsoft.com/office/drawing/2014/main" id="{5C65F2AA-2F84-76F8-6239-8254D91CF45D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95300" y="4246781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0" name="Slide Zoom 29">
                <a:extLst>
                  <a:ext uri="{FF2B5EF4-FFF2-40B4-BE49-F238E27FC236}">
                    <a16:creationId xmlns:a16="http://schemas.microsoft.com/office/drawing/2014/main" id="{F9631150-7490-89B9-53F9-8131B241FFD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72749591"/>
                  </p:ext>
                </p:extLst>
              </p:nvPr>
            </p:nvGraphicFramePr>
            <p:xfrm>
              <a:off x="5767918" y="2708077"/>
              <a:ext cx="2478617" cy="1394222"/>
            </p:xfrm>
            <a:graphic>
              <a:graphicData uri="http://schemas.microsoft.com/office/powerpoint/2016/slidezoom">
                <pslz:sldZm>
                  <pslz:sldZmObj sldId="275" cId="2008087164">
                    <pslz:zmPr id="{AFED9B6D-3AB5-4B0C-A133-1F59DA0F517F}" returnToParent="0" transitionDur="1000">
                      <p166:blipFill xmlns:p166="http://schemas.microsoft.com/office/powerpoint/2016/6/main">
                        <a:blip r:embed="rId1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0" name="Slide Zoom 29">
                <a:hlinkClick r:id="rId16" action="ppaction://hlinksldjump"/>
                <a:extLst>
                  <a:ext uri="{FF2B5EF4-FFF2-40B4-BE49-F238E27FC236}">
                    <a16:creationId xmlns:a16="http://schemas.microsoft.com/office/drawing/2014/main" id="{F9631150-7490-89B9-53F9-8131B241FFD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767918" y="2708077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2" name="Slide Zoom 31">
                <a:extLst>
                  <a:ext uri="{FF2B5EF4-FFF2-40B4-BE49-F238E27FC236}">
                    <a16:creationId xmlns:a16="http://schemas.microsoft.com/office/drawing/2014/main" id="{75EE0312-DB82-34D1-FD07-BE10B952797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95609935"/>
                  </p:ext>
                </p:extLst>
              </p:nvPr>
            </p:nvGraphicFramePr>
            <p:xfrm>
              <a:off x="3131609" y="4246782"/>
              <a:ext cx="2478617" cy="1394222"/>
            </p:xfrm>
            <a:graphic>
              <a:graphicData uri="http://schemas.microsoft.com/office/powerpoint/2016/slidezoom">
                <pslz:sldZm>
                  <pslz:sldZmObj sldId="276" cId="4080858544">
                    <pslz:zmPr id="{F22EF67D-A8C8-43BE-8075-46B54D6AB338}" returnToParent="0" transitionDur="1000">
                      <p166:blipFill xmlns:p166="http://schemas.microsoft.com/office/powerpoint/2016/6/main">
                        <a:blip r:embed="rId18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2" name="Slide Zoom 31">
                <a:hlinkClick r:id="rId19" action="ppaction://hlinksldjump"/>
                <a:extLst>
                  <a:ext uri="{FF2B5EF4-FFF2-40B4-BE49-F238E27FC236}">
                    <a16:creationId xmlns:a16="http://schemas.microsoft.com/office/drawing/2014/main" id="{75EE0312-DB82-34D1-FD07-BE10B952797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131609" y="4246782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4" name="Slide Zoom 33">
                <a:extLst>
                  <a:ext uri="{FF2B5EF4-FFF2-40B4-BE49-F238E27FC236}">
                    <a16:creationId xmlns:a16="http://schemas.microsoft.com/office/drawing/2014/main" id="{7EE1AD8D-16AA-8C2C-7884-6DB06ACADC8A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22818317"/>
                  </p:ext>
                </p:extLst>
              </p:nvPr>
            </p:nvGraphicFramePr>
            <p:xfrm>
              <a:off x="8404227" y="2708077"/>
              <a:ext cx="2500841" cy="1406723"/>
            </p:xfrm>
            <a:graphic>
              <a:graphicData uri="http://schemas.microsoft.com/office/powerpoint/2016/slidezoom">
                <pslz:sldZm>
                  <pslz:sldZmObj sldId="277" cId="1973771238">
                    <pslz:zmPr id="{B12C6D76-F30B-4F12-BA37-25994518348B}" returnToParent="0" transitionDur="1000">
                      <p166:blipFill xmlns:p166="http://schemas.microsoft.com/office/powerpoint/2016/6/main">
                        <a:blip r:embed="rId21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500841" cy="1406723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4" name="Slide Zoom 33">
                <a:hlinkClick r:id="rId22" action="ppaction://hlinksldjump"/>
                <a:extLst>
                  <a:ext uri="{FF2B5EF4-FFF2-40B4-BE49-F238E27FC236}">
                    <a16:creationId xmlns:a16="http://schemas.microsoft.com/office/drawing/2014/main" id="{7EE1AD8D-16AA-8C2C-7884-6DB06ACADC8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8404227" y="2708077"/>
                <a:ext cx="2500841" cy="1406723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6" name="Slide Zoom 35">
                <a:extLst>
                  <a:ext uri="{FF2B5EF4-FFF2-40B4-BE49-F238E27FC236}">
                    <a16:creationId xmlns:a16="http://schemas.microsoft.com/office/drawing/2014/main" id="{8E3027C8-080E-3BED-6B88-8984281B29F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14757112"/>
                  </p:ext>
                </p:extLst>
              </p:nvPr>
            </p:nvGraphicFramePr>
            <p:xfrm>
              <a:off x="5767918" y="4231543"/>
              <a:ext cx="2478617" cy="1394222"/>
            </p:xfrm>
            <a:graphic>
              <a:graphicData uri="http://schemas.microsoft.com/office/powerpoint/2016/slidezoom">
                <pslz:sldZm>
                  <pslz:sldZmObj sldId="278" cId="1061716972">
                    <pslz:zmPr id="{A1A9334C-9EBE-49CC-9110-7A61FA76405B}" returnToParent="0" transitionDur="1000">
                      <p166:blipFill xmlns:p166="http://schemas.microsoft.com/office/powerpoint/2016/6/main">
                        <a:blip r:embed="rId24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6" name="Slide Zoom 35">
                <a:hlinkClick r:id="rId25" action="ppaction://hlinksldjump"/>
                <a:extLst>
                  <a:ext uri="{FF2B5EF4-FFF2-40B4-BE49-F238E27FC236}">
                    <a16:creationId xmlns:a16="http://schemas.microsoft.com/office/drawing/2014/main" id="{8E3027C8-080E-3BED-6B88-8984281B29F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767918" y="4231543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8" name="Slide Zoom 37">
                <a:extLst>
                  <a:ext uri="{FF2B5EF4-FFF2-40B4-BE49-F238E27FC236}">
                    <a16:creationId xmlns:a16="http://schemas.microsoft.com/office/drawing/2014/main" id="{6D1D5A22-AC74-07DA-E9E4-533E08BD45A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23106875"/>
                  </p:ext>
                </p:extLst>
              </p:nvPr>
            </p:nvGraphicFramePr>
            <p:xfrm>
              <a:off x="8404227" y="4250530"/>
              <a:ext cx="2478617" cy="1394222"/>
            </p:xfrm>
            <a:graphic>
              <a:graphicData uri="http://schemas.microsoft.com/office/powerpoint/2016/slidezoom">
                <pslz:sldZm>
                  <pslz:sldZmObj sldId="279" cId="3326000108">
                    <pslz:zmPr id="{BD46F78B-B4F6-4BD2-87FD-5F66BB7F59E4}" returnToParent="0" transitionDur="1000">
                      <p166:blipFill xmlns:p166="http://schemas.microsoft.com/office/powerpoint/2016/6/main">
                        <a:blip r:embed="rId27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78617" cy="1394222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8" name="Slide Zoom 37">
                <a:hlinkClick r:id="rId28" action="ppaction://hlinksldjump"/>
                <a:extLst>
                  <a:ext uri="{FF2B5EF4-FFF2-40B4-BE49-F238E27FC236}">
                    <a16:creationId xmlns:a16="http://schemas.microsoft.com/office/drawing/2014/main" id="{6D1D5A22-AC74-07DA-E9E4-533E08BD45A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404227" y="4250530"/>
                <a:ext cx="2478617" cy="1394222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0" name="Slide Zoom 39">
                <a:extLst>
                  <a:ext uri="{FF2B5EF4-FFF2-40B4-BE49-F238E27FC236}">
                    <a16:creationId xmlns:a16="http://schemas.microsoft.com/office/drawing/2014/main" id="{7FC786FF-078D-47F7-9B08-0A87175C76E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878610474"/>
                  </p:ext>
                </p:extLst>
              </p:nvPr>
            </p:nvGraphicFramePr>
            <p:xfrm>
              <a:off x="11062760" y="4250530"/>
              <a:ext cx="2495548" cy="1403746"/>
            </p:xfrm>
            <a:graphic>
              <a:graphicData uri="http://schemas.microsoft.com/office/powerpoint/2016/slidezoom">
                <pslz:sldZm>
                  <pslz:sldZmObj sldId="280" cId="91253004">
                    <pslz:zmPr id="{1025EC91-885E-42DB-A616-6E8AF9D87A80}" returnToParent="0" transitionDur="1000">
                      <p166:blipFill xmlns:p166="http://schemas.microsoft.com/office/powerpoint/2016/6/main">
                        <a:blip r:embed="rId30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495548" cy="1403746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0" name="Slide Zoom 39">
                <a:hlinkClick r:id="rId31" action="ppaction://hlinksldjump"/>
                <a:extLst>
                  <a:ext uri="{FF2B5EF4-FFF2-40B4-BE49-F238E27FC236}">
                    <a16:creationId xmlns:a16="http://schemas.microsoft.com/office/drawing/2014/main" id="{7FC786FF-078D-47F7-9B08-0A87175C76E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1062760" y="4250530"/>
                <a:ext cx="2495548" cy="1403746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</p:cSld>
  <p:clrMapOvr>
    <a:masterClrMapping/>
  </p:clrMapOvr>
  <p:transition spd="slow">
    <p:wheel spokes="1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330BAF-4ACD-4936-D6C2-CA12AB1F2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7094" y="0"/>
            <a:ext cx="11956211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5976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A825C160-6580-20AB-7240-1393E9494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5E2063-51DC-901C-6898-753E33729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099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36DD047B-544B-88DA-D644-240B80AAE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08C2C1-3746-16CD-9CBD-88C4824ECE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761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13378223-98C8-43D1-8C13-7F2C65E85E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47EC5D-CF49-2259-CC46-7E9875EF5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2234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57C5BA5C-2AC5-2613-CB3E-0467F7F4B4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56F600-AD40-CAE5-DE42-FF7ABABD3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0871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E50779B-2AEA-65D0-8D37-42E8576E41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4EAC38-F759-1A14-4D78-41F77402D1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858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2D436E71-F4DD-3D5B-9BF4-7FF795C52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F81ED9-AFBC-6084-0881-05E876011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7712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CAF65548-164C-12B7-0CBF-D6B555AE5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A31A85-24F6-7E0D-B1DD-B98601158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7169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FD78AF2-C6E3-9D19-A380-A74B258E6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51500A-6D06-9D73-CBFB-B127ABF6CA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0001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BFE0AE8E-1A0A-93C4-DB2D-4EEFB35422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DDE450-B7D2-D12F-7523-5114F1E564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3830"/>
            <a:ext cx="14630400" cy="790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53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838</Words>
  <Application>Microsoft Office PowerPoint</Application>
  <PresentationFormat>Custom</PresentationFormat>
  <Paragraphs>122</Paragraphs>
  <Slides>26</Slides>
  <Notes>9</Notes>
  <HiddenSlides>17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Crimson Pro Light</vt:lpstr>
      <vt:lpstr>Open Sans</vt:lpstr>
      <vt:lpstr>Crimson Pro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Sayem Talukdar</cp:lastModifiedBy>
  <cp:revision>8</cp:revision>
  <dcterms:created xsi:type="dcterms:W3CDTF">2026-01-19T15:38:02Z</dcterms:created>
  <dcterms:modified xsi:type="dcterms:W3CDTF">2026-01-20T00:20:40Z</dcterms:modified>
</cp:coreProperties>
</file>