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6"/>
  </p:sldMasterIdLst>
  <p:notesMasterIdLst>
    <p:notesMasterId r:id="rId31"/>
  </p:notesMasterIdLst>
  <p:sldIdLst>
    <p:sldId id="263" r:id="rId7"/>
    <p:sldId id="266" r:id="rId8"/>
    <p:sldId id="286" r:id="rId9"/>
    <p:sldId id="287" r:id="rId10"/>
    <p:sldId id="297" r:id="rId11"/>
    <p:sldId id="309" r:id="rId12"/>
    <p:sldId id="298" r:id="rId13"/>
    <p:sldId id="306" r:id="rId14"/>
    <p:sldId id="305" r:id="rId15"/>
    <p:sldId id="304" r:id="rId16"/>
    <p:sldId id="301" r:id="rId17"/>
    <p:sldId id="307" r:id="rId18"/>
    <p:sldId id="300" r:id="rId19"/>
    <p:sldId id="302" r:id="rId20"/>
    <p:sldId id="303" r:id="rId21"/>
    <p:sldId id="284" r:id="rId22"/>
    <p:sldId id="288" r:id="rId23"/>
    <p:sldId id="289" r:id="rId24"/>
    <p:sldId id="290" r:id="rId25"/>
    <p:sldId id="293" r:id="rId26"/>
    <p:sldId id="294" r:id="rId27"/>
    <p:sldId id="295" r:id="rId28"/>
    <p:sldId id="296" r:id="rId29"/>
    <p:sldId id="270" r:id="rId3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2750"/>
    <a:srgbClr val="ECEBE7"/>
    <a:srgbClr val="607C2F"/>
    <a:srgbClr val="607C5E"/>
    <a:srgbClr val="49662C"/>
    <a:srgbClr val="478E06"/>
    <a:srgbClr val="93CDDD"/>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552" autoAdjust="0"/>
    <p:restoredTop sz="78058" autoAdjust="0"/>
  </p:normalViewPr>
  <p:slideViewPr>
    <p:cSldViewPr snapToGrid="0" snapToObjects="1">
      <p:cViewPr varScale="1">
        <p:scale>
          <a:sx n="89" d="100"/>
          <a:sy n="89" d="100"/>
        </p:scale>
        <p:origin x="1068" y="72"/>
      </p:cViewPr>
      <p:guideLst>
        <p:guide orient="horz" pos="2160"/>
        <p:guide pos="2880"/>
      </p:guideLst>
    </p:cSldViewPr>
  </p:slideViewPr>
  <p:outlineViewPr>
    <p:cViewPr>
      <p:scale>
        <a:sx n="33" d="100"/>
        <a:sy n="33" d="100"/>
      </p:scale>
      <p:origin x="48" y="0"/>
    </p:cViewPr>
  </p:outlineViewPr>
  <p:notesTextViewPr>
    <p:cViewPr>
      <p:scale>
        <a:sx n="100" d="100"/>
        <a:sy n="100" d="100"/>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theme" Target="theme/theme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1.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presProps" Target="presProps.xml"/><Relationship Id="rId5" Type="http://schemas.openxmlformats.org/officeDocument/2006/relationships/customXml" Target="../customXml/item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notesMaster" Target="notesMasters/notesMaster1.xml"/><Relationship Id="rId4" Type="http://schemas.openxmlformats.org/officeDocument/2006/relationships/customXml" Target="../customXml/item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3EA0CE-37A6-4C3C-A158-8D508D3276B4}" type="datetimeFigureOut">
              <a:rPr lang="en-US" smtClean="0"/>
              <a:t>1/16/2023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5BC256-5F45-4D98-94A5-0F94A4AC792D}" type="slidenum">
              <a:rPr lang="en-US" smtClean="0"/>
              <a:t>‹#›</a:t>
            </a:fld>
            <a:endParaRPr lang="en-US"/>
          </a:p>
        </p:txBody>
      </p:sp>
    </p:spTree>
    <p:extLst>
      <p:ext uri="{BB962C8B-B14F-4D97-AF65-F5344CB8AC3E}">
        <p14:creationId xmlns:p14="http://schemas.microsoft.com/office/powerpoint/2010/main" val="38591970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en.wikipedia.org/wiki/National_park" TargetMode="External"/><Relationship Id="rId2" Type="http://schemas.openxmlformats.org/officeDocument/2006/relationships/slide" Target="../slides/slide1.xml"/><Relationship Id="rId1" Type="http://schemas.openxmlformats.org/officeDocument/2006/relationships/notesMaster" Target="../notesMasters/notesMaster1.xml"/><Relationship Id="rId5" Type="http://schemas.openxmlformats.org/officeDocument/2006/relationships/hyperlink" Target="https://en.wikipedia.org/wiki/List_of_longest_caves" TargetMode="External"/><Relationship Id="rId4" Type="http://schemas.openxmlformats.org/officeDocument/2006/relationships/hyperlink" Target="https://en.wikipedia.org/wiki/Kentucky"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a:solidFill>
                  <a:srgbClr val="202122"/>
                </a:solidFill>
                <a:effectLst/>
                <a:latin typeface="Arial" panose="020B0604020202020204" pitchFamily="34" charset="0"/>
              </a:rPr>
              <a:t>Mammoth Cave National Park</a:t>
            </a:r>
            <a:r>
              <a:rPr lang="en-GB" b="0" i="0">
                <a:solidFill>
                  <a:srgbClr val="202122"/>
                </a:solidFill>
                <a:effectLst/>
                <a:latin typeface="Arial" panose="020B0604020202020204" pitchFamily="34" charset="0"/>
              </a:rPr>
              <a:t> is an American </a:t>
            </a:r>
            <a:r>
              <a:rPr lang="en-GB" b="0" i="0" u="none" strike="noStrike">
                <a:solidFill>
                  <a:srgbClr val="0645AD"/>
                </a:solidFill>
                <a:effectLst/>
                <a:latin typeface="Arial" panose="020B0604020202020204" pitchFamily="34" charset="0"/>
                <a:hlinkClick r:id="rId3" tooltip="National park"/>
              </a:rPr>
              <a:t>national park</a:t>
            </a:r>
            <a:r>
              <a:rPr lang="en-GB" b="0" i="0">
                <a:solidFill>
                  <a:srgbClr val="202122"/>
                </a:solidFill>
                <a:effectLst/>
                <a:latin typeface="Arial" panose="020B0604020202020204" pitchFamily="34" charset="0"/>
              </a:rPr>
              <a:t> in west-central </a:t>
            </a:r>
            <a:r>
              <a:rPr lang="en-GB" b="0" i="0" u="none" strike="noStrike">
                <a:solidFill>
                  <a:srgbClr val="0645AD"/>
                </a:solidFill>
                <a:effectLst/>
                <a:latin typeface="Arial" panose="020B0604020202020204" pitchFamily="34" charset="0"/>
                <a:hlinkClick r:id="rId4" tooltip="Kentucky"/>
              </a:rPr>
              <a:t>Kentucky</a:t>
            </a:r>
            <a:r>
              <a:rPr lang="en-GB" b="0" i="0">
                <a:solidFill>
                  <a:srgbClr val="202122"/>
                </a:solidFill>
                <a:effectLst/>
                <a:latin typeface="Arial" panose="020B0604020202020204" pitchFamily="34" charset="0"/>
              </a:rPr>
              <a:t>, encompassing portions of Mammoth Cave, the </a:t>
            </a:r>
            <a:r>
              <a:rPr lang="en-GB" b="0" i="0" u="none" strike="noStrike">
                <a:solidFill>
                  <a:srgbClr val="0645AD"/>
                </a:solidFill>
                <a:effectLst/>
                <a:latin typeface="Arial" panose="020B0604020202020204" pitchFamily="34" charset="0"/>
                <a:hlinkClick r:id="rId5" tooltip="List of longest caves"/>
              </a:rPr>
              <a:t>longest cave system known in the world</a:t>
            </a:r>
            <a:r>
              <a:rPr lang="en-GB" b="0" i="0">
                <a:solidFill>
                  <a:srgbClr val="202122"/>
                </a:solidFill>
                <a:effectLst/>
                <a:latin typeface="Arial" panose="020B0604020202020204" pitchFamily="34" charset="0"/>
              </a:rPr>
              <a:t>.</a:t>
            </a:r>
            <a:endParaRPr lang="en-GB"/>
          </a:p>
        </p:txBody>
      </p:sp>
      <p:sp>
        <p:nvSpPr>
          <p:cNvPr id="4" name="Slide Number Placeholder 3"/>
          <p:cNvSpPr>
            <a:spLocks noGrp="1"/>
          </p:cNvSpPr>
          <p:nvPr>
            <p:ph type="sldNum" sz="quarter" idx="5"/>
          </p:nvPr>
        </p:nvSpPr>
        <p:spPr/>
        <p:txBody>
          <a:bodyPr/>
          <a:lstStyle/>
          <a:p>
            <a:fld id="{025BC256-5F45-4D98-94A5-0F94A4AC792D}" type="slidenum">
              <a:rPr lang="en-US" smtClean="0"/>
              <a:t>1</a:t>
            </a:fld>
            <a:endParaRPr lang="en-US"/>
          </a:p>
        </p:txBody>
      </p:sp>
    </p:spTree>
    <p:extLst>
      <p:ext uri="{BB962C8B-B14F-4D97-AF65-F5344CB8AC3E}">
        <p14:creationId xmlns:p14="http://schemas.microsoft.com/office/powerpoint/2010/main" val="22731986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Mammoth Cave National Park was authorized by Congress in 1926, established in 1941, and formally dedicated in 1946, following World War II. It has since received designations as a World Heritage Site (1981) and International Biosphere Reserve (1990). Above ground, the 53,000-acre park supports an abundance of traditional recreational activities, including camping, hiking, biking, fishing, canoeing, and horseback riding. The park contains an extensive above-ground trail network, two biologically rich rivers, developed and primitive campgrounds, and a visitor </a:t>
            </a:r>
            <a:r>
              <a:rPr lang="en-GB" dirty="0" err="1"/>
              <a:t>center</a:t>
            </a:r>
            <a:r>
              <a:rPr lang="en-GB" dirty="0"/>
              <a:t>.</a:t>
            </a:r>
          </a:p>
          <a:p>
            <a:endParaRPr lang="en-GB" dirty="0"/>
          </a:p>
          <a:p>
            <a:r>
              <a:rPr lang="en-GB" dirty="0"/>
              <a:t>The main draw, of course, is below the surface. Each year, 400,000 visitors participate in ranger-led cave tours in the park. Fourteen miles of developed trails can be found within Mammoth Cave. During peak summer visitation, ten different cave tours are offered, and these range in difficulty and duration. Tours cater to different aspects of the cave, from natural geologic features to historical uses to caving adventure.</a:t>
            </a:r>
          </a:p>
          <a:p>
            <a:endParaRPr lang="en-GB" dirty="0"/>
          </a:p>
          <a:p>
            <a:endParaRPr lang="en-GB" dirty="0"/>
          </a:p>
          <a:p>
            <a:r>
              <a:rPr lang="en-GB" dirty="0"/>
              <a:t>A World Heritage Site is a landmark or area with legal protection by an international convention administered by the United Nations Educational, Scientific and Cultural Organization. World Heritage Sites are designated by UNESCO for having cultural, historical, scientific or other form of significance.</a:t>
            </a:r>
          </a:p>
          <a:p>
            <a:endParaRPr lang="en-GB" b="0" i="0" dirty="0">
              <a:solidFill>
                <a:srgbClr val="333333"/>
              </a:solidFill>
              <a:effectLst/>
              <a:latin typeface="Arial" panose="020B0604020202020204" pitchFamily="34" charset="0"/>
            </a:endParaRPr>
          </a:p>
          <a:p>
            <a:r>
              <a:rPr lang="en-GB" b="0" i="0" dirty="0">
                <a:solidFill>
                  <a:srgbClr val="333333"/>
                </a:solidFill>
                <a:effectLst/>
                <a:latin typeface="Arial" panose="020B0604020202020204" pitchFamily="34" charset="0"/>
              </a:rPr>
              <a:t>Biosphere reserves are ‘learning places for sustainable development’. They are sites for testing interdisciplinary approaches to understanding and managing changes and interactions between social and ecological systems, including conflict prevention and management of biodiversity. They are places that provide local solutions to global challenges. Biosphere reserves include terrestrial, marine and coastal ecosystems. Each site promotes solutions reconciling the conservation of biodiversity with its sustainable use.</a:t>
            </a:r>
          </a:p>
          <a:p>
            <a:endParaRPr lang="en-GB" b="0" i="0" dirty="0">
              <a:solidFill>
                <a:srgbClr val="333333"/>
              </a:solidFill>
              <a:effectLst/>
              <a:latin typeface="Arial" panose="020B0604020202020204" pitchFamily="34" charset="0"/>
            </a:endParaRPr>
          </a:p>
          <a:p>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kärst</a:t>
            </a:r>
            <a:r>
              <a:rPr lang="en-GB" b="0" i="0" dirty="0">
                <a:solidFill>
                  <a:srgbClr val="202124"/>
                </a:solidFill>
                <a:effectLst/>
                <a:latin typeface="arial" panose="020B0604020202020204" pitchFamily="34" charset="0"/>
              </a:rPr>
              <a:t> ] </a:t>
            </a:r>
            <a:r>
              <a:rPr lang="en-GB" b="1" i="0" dirty="0">
                <a:solidFill>
                  <a:srgbClr val="202124"/>
                </a:solidFill>
                <a:effectLst/>
                <a:latin typeface="arial" panose="020B0604020202020204" pitchFamily="34" charset="0"/>
              </a:rPr>
              <a:t>A landscape that is characterized by numerous caves, sinkholes, fissures, and underground streams</a:t>
            </a:r>
            <a:r>
              <a:rPr lang="en-GB" b="0" i="0" dirty="0">
                <a:solidFill>
                  <a:srgbClr val="202124"/>
                </a:solidFill>
                <a:effectLst/>
                <a:latin typeface="arial" panose="020B0604020202020204" pitchFamily="34" charset="0"/>
              </a:rPr>
              <a:t>. Karst topography usually forms in regions of plentiful rainfall where bedrock consists of carbonate-rich rock, such as limestone, gypsum, or dolomite, that is easily dissolved.</a:t>
            </a:r>
            <a:endParaRPr lang="en-GB" dirty="0"/>
          </a:p>
          <a:p>
            <a:endParaRPr lang="en-GB" dirty="0"/>
          </a:p>
        </p:txBody>
      </p:sp>
      <p:sp>
        <p:nvSpPr>
          <p:cNvPr id="4" name="Slide Number Placeholder 3"/>
          <p:cNvSpPr>
            <a:spLocks noGrp="1"/>
          </p:cNvSpPr>
          <p:nvPr>
            <p:ph type="sldNum" sz="quarter" idx="5"/>
          </p:nvPr>
        </p:nvSpPr>
        <p:spPr/>
        <p:txBody>
          <a:bodyPr/>
          <a:lstStyle/>
          <a:p>
            <a:fld id="{025BC256-5F45-4D98-94A5-0F94A4AC792D}" type="slidenum">
              <a:rPr lang="en-US" smtClean="0"/>
              <a:t>2</a:t>
            </a:fld>
            <a:endParaRPr lang="en-US"/>
          </a:p>
        </p:txBody>
      </p:sp>
    </p:spTree>
    <p:extLst>
      <p:ext uri="{BB962C8B-B14F-4D97-AF65-F5344CB8AC3E}">
        <p14:creationId xmlns:p14="http://schemas.microsoft.com/office/powerpoint/2010/main" val="41270691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Google maps</a:t>
            </a:r>
          </a:p>
        </p:txBody>
      </p:sp>
      <p:sp>
        <p:nvSpPr>
          <p:cNvPr id="4" name="Slide Number Placeholder 3"/>
          <p:cNvSpPr>
            <a:spLocks noGrp="1"/>
          </p:cNvSpPr>
          <p:nvPr>
            <p:ph type="sldNum" sz="quarter" idx="10"/>
          </p:nvPr>
        </p:nvSpPr>
        <p:spPr/>
        <p:txBody>
          <a:bodyPr/>
          <a:lstStyle/>
          <a:p>
            <a:fld id="{025BC256-5F45-4D98-94A5-0F94A4AC792D}" type="slidenum">
              <a:rPr lang="en-US" smtClean="0"/>
              <a:t>3</a:t>
            </a:fld>
            <a:endParaRPr lang="en-US"/>
          </a:p>
        </p:txBody>
      </p:sp>
    </p:spTree>
    <p:extLst>
      <p:ext uri="{BB962C8B-B14F-4D97-AF65-F5344CB8AC3E}">
        <p14:creationId xmlns:p14="http://schemas.microsoft.com/office/powerpoint/2010/main" val="31124771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Green River;</a:t>
            </a:r>
            <a:r>
              <a:rPr lang="en-US" baseline="0" dirty="0"/>
              <a:t> Cedar Sink</a:t>
            </a:r>
            <a:endParaRPr lang="en-US" dirty="0"/>
          </a:p>
        </p:txBody>
      </p:sp>
      <p:sp>
        <p:nvSpPr>
          <p:cNvPr id="4" name="Slide Number Placeholder 3"/>
          <p:cNvSpPr>
            <a:spLocks noGrp="1"/>
          </p:cNvSpPr>
          <p:nvPr>
            <p:ph type="sldNum" sz="quarter" idx="10"/>
          </p:nvPr>
        </p:nvSpPr>
        <p:spPr/>
        <p:txBody>
          <a:bodyPr/>
          <a:lstStyle/>
          <a:p>
            <a:fld id="{025BC256-5F45-4D98-94A5-0F94A4AC792D}" type="slidenum">
              <a:rPr lang="en-US" smtClean="0"/>
              <a:t>4</a:t>
            </a:fld>
            <a:endParaRPr lang="en-US"/>
          </a:p>
        </p:txBody>
      </p:sp>
    </p:spTree>
    <p:extLst>
      <p:ext uri="{BB962C8B-B14F-4D97-AF65-F5344CB8AC3E}">
        <p14:creationId xmlns:p14="http://schemas.microsoft.com/office/powerpoint/2010/main" val="7625175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Mammoth Cave Baptist Church</a:t>
            </a:r>
          </a:p>
        </p:txBody>
      </p:sp>
      <p:sp>
        <p:nvSpPr>
          <p:cNvPr id="4" name="Slide Number Placeholder 3"/>
          <p:cNvSpPr>
            <a:spLocks noGrp="1"/>
          </p:cNvSpPr>
          <p:nvPr>
            <p:ph type="sldNum" sz="quarter" idx="10"/>
          </p:nvPr>
        </p:nvSpPr>
        <p:spPr/>
        <p:txBody>
          <a:bodyPr/>
          <a:lstStyle/>
          <a:p>
            <a:fld id="{025BC256-5F45-4D98-94A5-0F94A4AC792D}" type="slidenum">
              <a:rPr lang="en-US" smtClean="0"/>
              <a:t>5</a:t>
            </a:fld>
            <a:endParaRPr lang="en-US"/>
          </a:p>
        </p:txBody>
      </p:sp>
    </p:spTree>
    <p:extLst>
      <p:ext uri="{BB962C8B-B14F-4D97-AF65-F5344CB8AC3E}">
        <p14:creationId xmlns:p14="http://schemas.microsoft.com/office/powerpoint/2010/main" val="1140787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Cave</a:t>
            </a:r>
            <a:r>
              <a:rPr lang="en-US" baseline="0" dirty="0"/>
              <a:t> crayfish</a:t>
            </a:r>
            <a:endParaRPr lang="en-US" dirty="0"/>
          </a:p>
        </p:txBody>
      </p:sp>
      <p:sp>
        <p:nvSpPr>
          <p:cNvPr id="4" name="Slide Number Placeholder 3"/>
          <p:cNvSpPr>
            <a:spLocks noGrp="1"/>
          </p:cNvSpPr>
          <p:nvPr>
            <p:ph type="sldNum" sz="quarter" idx="10"/>
          </p:nvPr>
        </p:nvSpPr>
        <p:spPr/>
        <p:txBody>
          <a:bodyPr/>
          <a:lstStyle/>
          <a:p>
            <a:fld id="{025BC256-5F45-4D98-94A5-0F94A4AC792D}" type="slidenum">
              <a:rPr lang="en-US" smtClean="0"/>
              <a:t>14</a:t>
            </a:fld>
            <a:endParaRPr lang="en-US"/>
          </a:p>
        </p:txBody>
      </p:sp>
    </p:spTree>
    <p:extLst>
      <p:ext uri="{BB962C8B-B14F-4D97-AF65-F5344CB8AC3E}">
        <p14:creationId xmlns:p14="http://schemas.microsoft.com/office/powerpoint/2010/main" val="32844501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Indiana</a:t>
            </a:r>
            <a:r>
              <a:rPr lang="en-US" baseline="0" dirty="0"/>
              <a:t> bat</a:t>
            </a:r>
          </a:p>
          <a:p>
            <a:endParaRPr lang="en-US" baseline="0" dirty="0"/>
          </a:p>
          <a:p>
            <a:r>
              <a:rPr lang="en-GB" dirty="0"/>
              <a:t>Mammoth Cave National Park is home to nine species of cave-associated bats, including the federally endangered Indiana bat.</a:t>
            </a:r>
            <a:endParaRPr lang="en-US" dirty="0"/>
          </a:p>
        </p:txBody>
      </p:sp>
      <p:sp>
        <p:nvSpPr>
          <p:cNvPr id="4" name="Slide Number Placeholder 3"/>
          <p:cNvSpPr>
            <a:spLocks noGrp="1"/>
          </p:cNvSpPr>
          <p:nvPr>
            <p:ph type="sldNum" sz="quarter" idx="10"/>
          </p:nvPr>
        </p:nvSpPr>
        <p:spPr/>
        <p:txBody>
          <a:bodyPr/>
          <a:lstStyle/>
          <a:p>
            <a:fld id="{025BC256-5F45-4D98-94A5-0F94A4AC792D}" type="slidenum">
              <a:rPr lang="en-US" smtClean="0"/>
              <a:t>15</a:t>
            </a:fld>
            <a:endParaRPr lang="en-US"/>
          </a:p>
        </p:txBody>
      </p:sp>
    </p:spTree>
    <p:extLst>
      <p:ext uri="{BB962C8B-B14F-4D97-AF65-F5344CB8AC3E}">
        <p14:creationId xmlns:p14="http://schemas.microsoft.com/office/powerpoint/2010/main" val="38403128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Beneath the forested hills and valleys of south central Kentucky lies the world’s longest known cave. Its presence is suggested from above by the region’s karst topography—limestone outcrops, sinkholes, and disappearing streams. The 400+ mile cave formed over hundreds of millions of years from a shallow sea. Layers of sandstone, shale, and limestone were deposited on the sea floor. The waters receded, the land lifted, and rivers emerged. Over time, acidified rainwater seeped through cracks in the limestone, dissolving the limestone and creating the vast network of underground passages known today as Mammoth Cave.</a:t>
            </a:r>
          </a:p>
          <a:p>
            <a:endParaRPr lang="en-GB" dirty="0"/>
          </a:p>
          <a:p>
            <a:r>
              <a:rPr lang="en-GB" dirty="0"/>
              <a:t>Caverns decorated with stalactites and stalagmites, flowstones, dripstones, and gypsum flowers have drawn visitors to Mammoth Cave for 200 years. Modern tour names—“Frozen Niagara,” “Domes and Dripstones”—highlight these features, formed by the precipitation of minerals from water dripping, trickling, and running through the cave. Within this impressive geologic setting lives a rich diversity of cave wildlife. Some animals are simply visitors, living mostly on the surface, while other creatures spend their entire lives underground. Deep within the cave, species of fish, shrimp and beetles, in the absence of necessity, have no eyes or skin pigmentation.</a:t>
            </a:r>
          </a:p>
          <a:p>
            <a:endParaRPr lang="en-GB" dirty="0"/>
          </a:p>
          <a:p>
            <a:r>
              <a:rPr lang="en-GB" dirty="0"/>
              <a:t>In recent years, one type of cave creature has garnered the urgent attention of Mammoth Cave National Park managers. The park is home to nine species of cave-associated bats, including two that are federally endangered—Indiana and Gray (Fig. 11.1 slide 15). While often cast in an </a:t>
            </a:r>
            <a:r>
              <a:rPr lang="en-GB" dirty="0" err="1"/>
              <a:t>unfavorable</a:t>
            </a:r>
            <a:r>
              <a:rPr lang="en-GB" dirty="0"/>
              <a:t> light in popular culture, bats are ecologically essential to human well-being. These flying mammals consume copious amounts of crop-destroying, disease-spreading insects and pollinate fruits and vegetables.</a:t>
            </a:r>
          </a:p>
          <a:p>
            <a:endParaRPr lang="en-GB" dirty="0"/>
          </a:p>
          <a:p>
            <a:endParaRPr lang="en-GB" dirty="0"/>
          </a:p>
        </p:txBody>
      </p:sp>
      <p:sp>
        <p:nvSpPr>
          <p:cNvPr id="4" name="Slide Number Placeholder 3"/>
          <p:cNvSpPr>
            <a:spLocks noGrp="1"/>
          </p:cNvSpPr>
          <p:nvPr>
            <p:ph type="sldNum" sz="quarter" idx="5"/>
          </p:nvPr>
        </p:nvSpPr>
        <p:spPr/>
        <p:txBody>
          <a:bodyPr/>
          <a:lstStyle/>
          <a:p>
            <a:fld id="{025BC256-5F45-4D98-94A5-0F94A4AC792D}" type="slidenum">
              <a:rPr lang="en-US" smtClean="0"/>
              <a:t>17</a:t>
            </a:fld>
            <a:endParaRPr lang="en-US"/>
          </a:p>
        </p:txBody>
      </p:sp>
    </p:spTree>
    <p:extLst>
      <p:ext uri="{BB962C8B-B14F-4D97-AF65-F5344CB8AC3E}">
        <p14:creationId xmlns:p14="http://schemas.microsoft.com/office/powerpoint/2010/main" val="34819700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Bats are one of many intriguing features that draw visitors to Mammoth Cave National Park each year. But visitors can contribute to the spread of white-nose syndrome (WNS), a disease that has devastated bat populations throughout the eastern and central USA (Impacts to wildlife)</a:t>
            </a:r>
          </a:p>
        </p:txBody>
      </p:sp>
      <p:sp>
        <p:nvSpPr>
          <p:cNvPr id="4" name="Slide Number Placeholder 3"/>
          <p:cNvSpPr>
            <a:spLocks noGrp="1"/>
          </p:cNvSpPr>
          <p:nvPr>
            <p:ph type="sldNum" sz="quarter" idx="5"/>
          </p:nvPr>
        </p:nvSpPr>
        <p:spPr/>
        <p:txBody>
          <a:bodyPr/>
          <a:lstStyle/>
          <a:p>
            <a:fld id="{025BC256-5F45-4D98-94A5-0F94A4AC792D}" type="slidenum">
              <a:rPr lang="en-US" smtClean="0"/>
              <a:t>18</a:t>
            </a:fld>
            <a:endParaRPr lang="en-US"/>
          </a:p>
        </p:txBody>
      </p:sp>
    </p:spTree>
    <p:extLst>
      <p:ext uri="{BB962C8B-B14F-4D97-AF65-F5344CB8AC3E}">
        <p14:creationId xmlns:p14="http://schemas.microsoft.com/office/powerpoint/2010/main" val="3196280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Park managers have responded to this emerging threat through the strategies Limit use and Reduce the impact of use. The park has closed access to colonial bat roosting sites, placing gates at entrances to caves occupied by threatened or endangered bats (Facility development/Site design/Maintenance). Law enforcement rangers patrol closed cave entrances for evidence of illegal entry (Law enforcement). Visitors entering the cave on ranger-led tours are prohibited from wearing or carrying items that have been in another cave and that have not been disinfected (Rules/Regulations). Upon completing tours, visitors must walk across a bioremediation mat to remove and disinfect spores from the fungus associated with WNS (Facility development/Site design/Maintenance).</a:t>
            </a:r>
          </a:p>
        </p:txBody>
      </p:sp>
      <p:sp>
        <p:nvSpPr>
          <p:cNvPr id="4" name="Slide Number Placeholder 3"/>
          <p:cNvSpPr>
            <a:spLocks noGrp="1"/>
          </p:cNvSpPr>
          <p:nvPr>
            <p:ph type="sldNum" sz="quarter" idx="5"/>
          </p:nvPr>
        </p:nvSpPr>
        <p:spPr/>
        <p:txBody>
          <a:bodyPr/>
          <a:lstStyle/>
          <a:p>
            <a:fld id="{025BC256-5F45-4D98-94A5-0F94A4AC792D}" type="slidenum">
              <a:rPr lang="en-US" smtClean="0"/>
              <a:t>19</a:t>
            </a:fld>
            <a:endParaRPr lang="en-US"/>
          </a:p>
        </p:txBody>
      </p:sp>
    </p:spTree>
    <p:extLst>
      <p:ext uri="{BB962C8B-B14F-4D97-AF65-F5344CB8AC3E}">
        <p14:creationId xmlns:p14="http://schemas.microsoft.com/office/powerpoint/2010/main" val="16490237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following relates to slides 20 -24</a:t>
            </a:r>
          </a:p>
          <a:p>
            <a:r>
              <a:rPr lang="en-GB" dirty="0"/>
              <a:t>Managing WNS at Mammoth Cave</a:t>
            </a:r>
          </a:p>
          <a:p>
            <a:r>
              <a:rPr lang="en-GB" dirty="0"/>
              <a:t>Following initial detection in New York, WNS spread quickly, arriving in Kentucky in 2011 and to caves within the park in 2013. In conjunction with growing scientific knowledge about the disease and how it is spread, the park has adapted its management of visitors to minimize the spread of the disease. Initial efforts primarily focused on preventing introduction of WNS to Mammoth Cave. More recently, managers have sought to prevent its spread between caves in the park and to other caves outside the park, and to protect visitors in light of changes in bat </a:t>
            </a:r>
            <a:r>
              <a:rPr lang="en-GB" dirty="0" err="1"/>
              <a:t>behavior</a:t>
            </a:r>
            <a:r>
              <a:rPr lang="en-GB" dirty="0"/>
              <a:t> associated with the fungus.</a:t>
            </a:r>
          </a:p>
          <a:p>
            <a:endParaRPr lang="en-GB" dirty="0"/>
          </a:p>
          <a:p>
            <a:r>
              <a:rPr lang="en-GB" dirty="0"/>
              <a:t>Given the sensitive nature of cultural and natural resources within the cave system, including bats, human access is highly regulated. An underground visit to Mammoth Cave requires participation in a ranger-guided tour, research permit, or special permit. Visits outside of tours are limited to research, education, and cave restoration activities, or rescue. Even by permit, access is restricted to a list of approved people and groups. Independent recreational caving has not been allowed in Mammoth Cave since the mid-1990s.</a:t>
            </a:r>
          </a:p>
          <a:p>
            <a:endParaRPr lang="en-GB" dirty="0"/>
          </a:p>
          <a:p>
            <a:r>
              <a:rPr lang="en-GB" dirty="0"/>
              <a:t>With the threat of WNS looming, the park placed further restrictions on access to colonial roosting sites. These are places where large numbers of bats gather to hibernate in winter and to rest or raise young in summer. (Other non-colonial bats hibernate and roost in caves or other places as individuals.) Since 2008, these caves have been closed to all but WNS bat research and monitoring activities, even when bats are not present. Guided tours already occurred away from hibernacula and roosts.</a:t>
            </a:r>
          </a:p>
          <a:p>
            <a:endParaRPr lang="en-GB" dirty="0"/>
          </a:p>
          <a:p>
            <a:r>
              <a:rPr lang="en-GB" dirty="0"/>
              <a:t>To ensure that visitors don’t enter vulnerable areas underground, including bat habitat, the park has gated access to several caves. Most gates are “bat friendly,” allowing bats to freely enter and exit the cave, and permitting air exchange with the surface. At some constructed entrances, gates are sealed in an effort to restore natural conditions. In places where a gate might draw attention to an otherwise unnoticeable entrance, the cave is left un-gated, and the park refrains from promoting the location of these entrances. Law enforcement rangers monitor gates and un-gated areas to detect illegal access, and also observe and intercept visitors above ground who have come to the park with private caving gear.</a:t>
            </a:r>
          </a:p>
          <a:p>
            <a:endParaRPr lang="en-GB" dirty="0"/>
          </a:p>
          <a:p>
            <a:r>
              <a:rPr lang="en-GB" dirty="0"/>
              <a:t>By far, most cave visitation occurs through ranger-led tours. For the purposes of managing WNS, cave tours fall into two categories: (</a:t>
            </a:r>
            <a:r>
              <a:rPr lang="en-GB" dirty="0" err="1"/>
              <a:t>i</a:t>
            </a:r>
            <a:r>
              <a:rPr lang="en-GB" dirty="0"/>
              <a:t>) those that involve minimal contact with cave sediments (walking tours); and (ii) those that involve extensive contact with cave sediments (wild cave tours). The vast majority of visitors participate in walking tours. Less than 2% take a wild cave tour, in which they climb and crawl through tight cave spaces. (Wild cave tour participants must be 42 inches or less in body width.)</a:t>
            </a:r>
          </a:p>
          <a:p>
            <a:endParaRPr lang="en-GB" dirty="0"/>
          </a:p>
          <a:p>
            <a:r>
              <a:rPr lang="en-GB" dirty="0"/>
              <a:t>Several measures are taken to address WNS as visitors arrive to, participate in, and depart from their tours. Educational materials about bats and WNS are included on the park website, in the visitor </a:t>
            </a:r>
            <a:r>
              <a:rPr lang="en-GB" dirty="0" err="1"/>
              <a:t>center</a:t>
            </a:r>
            <a:r>
              <a:rPr lang="en-GB" dirty="0"/>
              <a:t>, and on the tour brochure. As tour groups gather, they are screened for previous cave activity. Any person who has visited a cave or mine since 2005 is asked to visit the White-Nose Syndrome Station in the visitor </a:t>
            </a:r>
            <a:r>
              <a:rPr lang="en-GB" dirty="0" err="1"/>
              <a:t>center</a:t>
            </a:r>
            <a:r>
              <a:rPr lang="en-GB" dirty="0"/>
              <a:t>. Clothing or items that have been in a cave or mine since that time are not allowed on the tour. If shoes cannot be changed, they are cleaned with a disinfectant. Visitors not willing to comply with these requirements are offered a refund. Given increased contact with cave sediments, wild cave tour participants are required to wear caving gear provided by the park (Fig. 11.2).</a:t>
            </a:r>
          </a:p>
          <a:p>
            <a:endParaRPr lang="en-GB" dirty="0"/>
          </a:p>
          <a:p>
            <a:r>
              <a:rPr lang="en-GB" dirty="0"/>
              <a:t>As visitors finish their tour, they must walk over a bioremediation mat, an intervention that was introduced following the arrival of WNS in Kentucky. The mats consist of a length of carpet/artificial turf followed by a section containing cleaning solution. The mats work by physically removing spores from visitors’ shoes and disinfecting any remaining spores. Gear worn during the wild cave tour is collected and cleaned by park staff for the next tour.</a:t>
            </a:r>
          </a:p>
          <a:p>
            <a:endParaRPr lang="en-GB" dirty="0"/>
          </a:p>
          <a:p>
            <a:r>
              <a:rPr lang="en-GB" dirty="0"/>
              <a:t>Although WNS is not considered harmful to people, changes in bat </a:t>
            </a:r>
            <a:r>
              <a:rPr lang="en-GB" dirty="0" err="1"/>
              <a:t>behavior</a:t>
            </a:r>
            <a:r>
              <a:rPr lang="en-GB" dirty="0"/>
              <a:t> since the disease’s arrival has become a recent concern. The park has seen an increase in the number of bats flying into visitors in winter months, likely due to being awakened from hibernation by WNS. While there haven’t been a large number of human–bat contacts, the park has become concerned about visitor health, in particular the potential for exposure to rabies. Visitors are advised to never touch a bat, to wear long-sleeved shirts, pants, and a hat, and to notify a ranger if they come in contact with a bat. Monitoring efforts are underway to understand when and where these contacts occur, and tour schedules may be modified as this information is gathered.</a:t>
            </a:r>
          </a:p>
          <a:p>
            <a:endParaRPr lang="en-GB" dirty="0"/>
          </a:p>
          <a:p>
            <a:r>
              <a:rPr lang="en-GB" dirty="0"/>
              <a:t>The ultimate impact of WNS on bats in Mammoth Cave and beyond remains to be seen. Early estimates suggest an 80% population loss of some bat species in the park in the few short years since WNS arrived. As understanding of WNS continues to evolve, so too will the approach to managing visitors to Mammoth Cave.</a:t>
            </a:r>
          </a:p>
          <a:p>
            <a:endParaRPr lang="en-GB" dirty="0"/>
          </a:p>
        </p:txBody>
      </p:sp>
      <p:sp>
        <p:nvSpPr>
          <p:cNvPr id="4" name="Slide Number Placeholder 3"/>
          <p:cNvSpPr>
            <a:spLocks noGrp="1"/>
          </p:cNvSpPr>
          <p:nvPr>
            <p:ph type="sldNum" sz="quarter" idx="5"/>
          </p:nvPr>
        </p:nvSpPr>
        <p:spPr/>
        <p:txBody>
          <a:bodyPr/>
          <a:lstStyle/>
          <a:p>
            <a:fld id="{025BC256-5F45-4D98-94A5-0F94A4AC792D}" type="slidenum">
              <a:rPr lang="en-US" smtClean="0"/>
              <a:t>20</a:t>
            </a:fld>
            <a:endParaRPr lang="en-US"/>
          </a:p>
        </p:txBody>
      </p:sp>
    </p:spTree>
    <p:extLst>
      <p:ext uri="{BB962C8B-B14F-4D97-AF65-F5344CB8AC3E}">
        <p14:creationId xmlns:p14="http://schemas.microsoft.com/office/powerpoint/2010/main" val="362471755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35" name="Picture 34"/>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0"/>
            <a:ext cx="9144000" cy="4152900"/>
          </a:xfrm>
          <a:prstGeom prst="rect">
            <a:avLst/>
          </a:prstGeom>
        </p:spPr>
      </p:pic>
      <p:sp>
        <p:nvSpPr>
          <p:cNvPr id="37" name="Rectangle 36"/>
          <p:cNvSpPr/>
          <p:nvPr userDrawn="1"/>
        </p:nvSpPr>
        <p:spPr>
          <a:xfrm>
            <a:off x="0" y="4152900"/>
            <a:ext cx="9144000" cy="270510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solidFill>
                <a:srgbClr val="ECEBE7"/>
              </a:solidFill>
            </a:endParaRPr>
          </a:p>
        </p:txBody>
      </p:sp>
      <p:sp>
        <p:nvSpPr>
          <p:cNvPr id="41" name="Rectangle 40"/>
          <p:cNvSpPr/>
          <p:nvPr userDrawn="1"/>
        </p:nvSpPr>
        <p:spPr>
          <a:xfrm>
            <a:off x="-24582" y="145654"/>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42" name="Title 41"/>
          <p:cNvSpPr>
            <a:spLocks noGrp="1"/>
          </p:cNvSpPr>
          <p:nvPr>
            <p:ph type="title" hasCustomPrompt="1"/>
          </p:nvPr>
        </p:nvSpPr>
        <p:spPr>
          <a:xfrm>
            <a:off x="685800" y="4453030"/>
            <a:ext cx="7772400" cy="991419"/>
          </a:xfrm>
        </p:spPr>
        <p:txBody>
          <a:bodyPr anchor="t">
            <a:noAutofit/>
          </a:bodyPr>
          <a:lstStyle>
            <a:lvl1pPr algn="l">
              <a:defRPr sz="4600" b="0" baseline="30000">
                <a:solidFill>
                  <a:schemeClr val="bg1"/>
                </a:solidFill>
                <a:latin typeface="Arial" pitchFamily="34" charset="0"/>
                <a:cs typeface="Arial" pitchFamily="34" charset="0"/>
              </a:defRPr>
            </a:lvl1pPr>
          </a:lstStyle>
          <a:p>
            <a:r>
              <a:rPr lang="en-US" dirty="0"/>
              <a:t>Managing Outdoor Recreation: </a:t>
            </a:r>
            <a:br>
              <a:rPr lang="en-US" dirty="0"/>
            </a:br>
            <a:r>
              <a:rPr lang="en-US" dirty="0"/>
              <a:t>Case Studies in National Parks, 2nd Edition</a:t>
            </a:r>
            <a:endParaRPr lang="en-GB" dirty="0"/>
          </a:p>
        </p:txBody>
      </p:sp>
      <p:sp>
        <p:nvSpPr>
          <p:cNvPr id="48" name="Subtitle 2"/>
          <p:cNvSpPr>
            <a:spLocks noGrp="1"/>
          </p:cNvSpPr>
          <p:nvPr>
            <p:ph type="subTitle" idx="1" hasCustomPrompt="1"/>
          </p:nvPr>
        </p:nvSpPr>
        <p:spPr>
          <a:xfrm>
            <a:off x="685800" y="5455920"/>
            <a:ext cx="7741920" cy="855358"/>
          </a:xfrm>
        </p:spPr>
        <p:txBody>
          <a:bodyPr>
            <a:normAutofit/>
          </a:bodyPr>
          <a:lstStyle>
            <a:lvl1pPr marL="0" indent="0" algn="l">
              <a:buNone/>
              <a:defRPr sz="1800" b="1">
                <a:solidFill>
                  <a:srgbClr val="93CDDD"/>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Robert Manning, Laura Anderson and Peter </a:t>
            </a:r>
            <a:r>
              <a:rPr lang="en-GB" dirty="0" err="1"/>
              <a:t>Pettengill</a:t>
            </a:r>
            <a:endParaRPr lang="en-US" dirty="0"/>
          </a:p>
        </p:txBody>
      </p:sp>
      <p:pic>
        <p:nvPicPr>
          <p:cNvPr id="8" name="Picture 7"/>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950394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0"/>
            <a:ext cx="9144000" cy="4160520"/>
          </a:xfrm>
          <a:prstGeom prst="rect">
            <a:avLst/>
          </a:prstGeom>
        </p:spPr>
      </p:pic>
      <p:sp>
        <p:nvSpPr>
          <p:cNvPr id="8" name="Rectangle 7"/>
          <p:cNvSpPr/>
          <p:nvPr userDrawn="1"/>
        </p:nvSpPr>
        <p:spPr>
          <a:xfrm>
            <a:off x="0" y="4160520"/>
            <a:ext cx="9144000" cy="269748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9" name="Subtitle 2"/>
          <p:cNvSpPr>
            <a:spLocks noGrp="1"/>
          </p:cNvSpPr>
          <p:nvPr>
            <p:ph type="subTitle" idx="1" hasCustomPrompt="1"/>
          </p:nvPr>
        </p:nvSpPr>
        <p:spPr>
          <a:xfrm>
            <a:off x="571084" y="4401573"/>
            <a:ext cx="7772400" cy="675967"/>
          </a:xfrm>
        </p:spPr>
        <p:txBody>
          <a:bodyPr>
            <a:noAutofit/>
          </a:bodyPr>
          <a:lstStyle>
            <a:lvl1pPr marL="0" indent="0">
              <a:buNone/>
              <a:defRPr sz="3200"/>
            </a:lvl1pPr>
          </a:lstStyle>
          <a:p>
            <a:pPr algn="l"/>
            <a:r>
              <a:rPr lang="en-US" sz="4200" dirty="0">
                <a:solidFill>
                  <a:schemeClr val="bg1"/>
                </a:solidFill>
                <a:latin typeface="Arial"/>
                <a:cs typeface="Arial"/>
              </a:rPr>
              <a:t>SECTION 1</a:t>
            </a:r>
          </a:p>
        </p:txBody>
      </p:sp>
      <p:sp>
        <p:nvSpPr>
          <p:cNvPr id="11" name="Rectangle 10"/>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pic>
        <p:nvPicPr>
          <p:cNvPr id="14" name="Picture 13"/>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992086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email">
            <a:alphaModFix amt="23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INTRODUCTION</a:t>
            </a:r>
          </a:p>
        </p:txBody>
      </p:sp>
      <p:sp>
        <p:nvSpPr>
          <p:cNvPr id="15" name="Text Placeholder 14"/>
          <p:cNvSpPr>
            <a:spLocks noGrp="1"/>
          </p:cNvSpPr>
          <p:nvPr>
            <p:ph type="body" sz="quarter" idx="10" hasCustomPrompt="1"/>
          </p:nvPr>
        </p:nvSpPr>
        <p:spPr>
          <a:xfrm>
            <a:off x="1311263" y="1249680"/>
            <a:ext cx="7162800" cy="4312919"/>
          </a:xfrm>
        </p:spPr>
        <p:txBody>
          <a:bodyPr>
            <a:noAutofit/>
          </a:bodyPr>
          <a:lstStyle>
            <a:lvl1pPr marL="0" indent="0">
              <a:buNone/>
              <a:defRPr sz="3200"/>
            </a:lvl1pPr>
          </a:lstStyle>
          <a:p>
            <a:r>
              <a:rPr lang="en-GB" dirty="0"/>
              <a:t>Introductory text here, block or bullets. Introductory text in here, as a block or bullets. Introductory text in here, as a block or bullets. Introductory text in here, as a block or bullets. Introductory text in here, as a block or bullets. Introductory text in here, as a block or bullets. </a:t>
            </a:r>
          </a:p>
        </p:txBody>
      </p:sp>
      <p:pic>
        <p:nvPicPr>
          <p:cNvPr id="12" name="Picture 11"/>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264918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1" y="0"/>
            <a:ext cx="9144000" cy="4160520"/>
          </a:xfrm>
          <a:prstGeom prst="rect">
            <a:avLst/>
          </a:prstGeom>
        </p:spPr>
      </p:pic>
      <p:sp>
        <p:nvSpPr>
          <p:cNvPr id="8" name="Rectangle 7"/>
          <p:cNvSpPr/>
          <p:nvPr userDrawn="1"/>
        </p:nvSpPr>
        <p:spPr>
          <a:xfrm>
            <a:off x="0" y="4160520"/>
            <a:ext cx="9144000" cy="269748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9" name="Subtitle 2"/>
          <p:cNvSpPr>
            <a:spLocks noGrp="1"/>
          </p:cNvSpPr>
          <p:nvPr>
            <p:ph type="subTitle" idx="1" hasCustomPrompt="1"/>
          </p:nvPr>
        </p:nvSpPr>
        <p:spPr>
          <a:xfrm>
            <a:off x="571084" y="4401573"/>
            <a:ext cx="7772400" cy="675967"/>
          </a:xfrm>
        </p:spPr>
        <p:txBody>
          <a:bodyPr>
            <a:noAutofit/>
          </a:bodyPr>
          <a:lstStyle>
            <a:lvl1pPr marL="0" indent="0">
              <a:buNone/>
              <a:defRPr sz="4000"/>
            </a:lvl1pPr>
          </a:lstStyle>
          <a:p>
            <a:pPr algn="l"/>
            <a:r>
              <a:rPr lang="en-US" sz="4200" dirty="0">
                <a:solidFill>
                  <a:schemeClr val="bg1"/>
                </a:solidFill>
                <a:latin typeface="Arial"/>
                <a:cs typeface="Arial"/>
              </a:rPr>
              <a:t>SECTION 2</a:t>
            </a:r>
          </a:p>
        </p:txBody>
      </p:sp>
      <p:sp>
        <p:nvSpPr>
          <p:cNvPr id="11" name="Rectangle 10"/>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pic>
        <p:nvPicPr>
          <p:cNvPr id="13" name="Picture 12"/>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693739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Marketing Tools">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cstate="email">
            <a:alphaModFix amt="23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MARKETING TOOLS</a:t>
            </a:r>
          </a:p>
        </p:txBody>
      </p:sp>
      <p:sp>
        <p:nvSpPr>
          <p:cNvPr id="15" name="Text Placeholder 14"/>
          <p:cNvSpPr>
            <a:spLocks noGrp="1"/>
          </p:cNvSpPr>
          <p:nvPr>
            <p:ph type="body" sz="quarter" idx="10" hasCustomPrompt="1"/>
          </p:nvPr>
        </p:nvSpPr>
        <p:spPr>
          <a:xfrm>
            <a:off x="1311263" y="1249680"/>
            <a:ext cx="7162800" cy="4312919"/>
          </a:xfrm>
        </p:spPr>
        <p:txBody>
          <a:bodyPr/>
          <a:lstStyle>
            <a:lvl1pPr marL="0" marR="0" indent="0" algn="l" defTabSz="457200" rtl="0" eaLnBrk="1" fontAlgn="auto" latinLnBrk="0" hangingPunct="1">
              <a:lnSpc>
                <a:spcPct val="100000"/>
              </a:lnSpc>
              <a:spcBef>
                <a:spcPct val="20000"/>
              </a:spcBef>
              <a:spcAft>
                <a:spcPts val="0"/>
              </a:spcAft>
              <a:buClrTx/>
              <a:buSzTx/>
              <a:buFont typeface="Arial"/>
              <a:buNone/>
              <a:tabLst/>
              <a:defRPr sz="3200"/>
            </a:lvl1pPr>
          </a:lstStyle>
          <a:p>
            <a:pPr marL="0" marR="0" lvl="0" indent="0" algn="l" defTabSz="457200" rtl="0" eaLnBrk="1" fontAlgn="auto" latinLnBrk="0" hangingPunct="1">
              <a:lnSpc>
                <a:spcPct val="100000"/>
              </a:lnSpc>
              <a:spcBef>
                <a:spcPct val="20000"/>
              </a:spcBef>
              <a:spcAft>
                <a:spcPts val="0"/>
              </a:spcAft>
              <a:buClrTx/>
              <a:buSzTx/>
              <a:buFont typeface="Arial"/>
              <a:buNone/>
              <a:tabLst/>
              <a:defRPr/>
            </a:pPr>
            <a:r>
              <a:rPr lang="en-GB" dirty="0"/>
              <a:t>Text here, block or bullets. text here, block or bullets. text here, block or bullets. text here, block or bullets. text here, block or bullets. text here, block or bullets. text here, block or bullets. </a:t>
            </a:r>
          </a:p>
          <a:p>
            <a:pPr lvl="0"/>
            <a:endParaRPr lang="en-GB" dirty="0"/>
          </a:p>
        </p:txBody>
      </p:sp>
      <p:pic>
        <p:nvPicPr>
          <p:cNvPr id="13" name="Picture 12"/>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1325860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Marketing Tools">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cstate="email">
            <a:alphaModFix amt="23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Title</a:t>
            </a:r>
          </a:p>
        </p:txBody>
      </p:sp>
      <p:graphicFrame>
        <p:nvGraphicFramePr>
          <p:cNvPr id="13" name="Content Placeholder 3"/>
          <p:cNvGraphicFramePr>
            <a:graphicFrameLocks/>
          </p:cNvGraphicFramePr>
          <p:nvPr userDrawn="1">
            <p:extLst>
              <p:ext uri="{D42A27DB-BD31-4B8C-83A1-F6EECF244321}">
                <p14:modId xmlns:p14="http://schemas.microsoft.com/office/powerpoint/2010/main" val="3475472070"/>
              </p:ext>
            </p:extLst>
          </p:nvPr>
        </p:nvGraphicFramePr>
        <p:xfrm>
          <a:off x="1311262" y="1271588"/>
          <a:ext cx="6541570" cy="4079240"/>
        </p:xfrm>
        <a:graphic>
          <a:graphicData uri="http://schemas.openxmlformats.org/drawingml/2006/table">
            <a:tbl>
              <a:tblPr firstRow="1" bandRow="1">
                <a:tableStyleId>{5C22544A-7EE6-4342-B048-85BDC9FD1C3A}</a:tableStyleId>
              </a:tblPr>
              <a:tblGrid>
                <a:gridCol w="1308314">
                  <a:extLst>
                    <a:ext uri="{9D8B030D-6E8A-4147-A177-3AD203B41FA5}">
                      <a16:colId xmlns:a16="http://schemas.microsoft.com/office/drawing/2014/main" val="20000"/>
                    </a:ext>
                  </a:extLst>
                </a:gridCol>
                <a:gridCol w="1308314">
                  <a:extLst>
                    <a:ext uri="{9D8B030D-6E8A-4147-A177-3AD203B41FA5}">
                      <a16:colId xmlns:a16="http://schemas.microsoft.com/office/drawing/2014/main" val="20001"/>
                    </a:ext>
                  </a:extLst>
                </a:gridCol>
                <a:gridCol w="1308314">
                  <a:extLst>
                    <a:ext uri="{9D8B030D-6E8A-4147-A177-3AD203B41FA5}">
                      <a16:colId xmlns:a16="http://schemas.microsoft.com/office/drawing/2014/main" val="20002"/>
                    </a:ext>
                  </a:extLst>
                </a:gridCol>
                <a:gridCol w="1308314">
                  <a:extLst>
                    <a:ext uri="{9D8B030D-6E8A-4147-A177-3AD203B41FA5}">
                      <a16:colId xmlns:a16="http://schemas.microsoft.com/office/drawing/2014/main" val="20003"/>
                    </a:ext>
                  </a:extLst>
                </a:gridCol>
                <a:gridCol w="1308314">
                  <a:extLst>
                    <a:ext uri="{9D8B030D-6E8A-4147-A177-3AD203B41FA5}">
                      <a16:colId xmlns:a16="http://schemas.microsoft.com/office/drawing/2014/main" val="20004"/>
                    </a:ext>
                  </a:extLst>
                </a:gridCol>
              </a:tblGrid>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0"/>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3"/>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4"/>
                  </a:ext>
                </a:extLst>
              </a:tr>
              <a:tr h="370840">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5"/>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6"/>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7"/>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8"/>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9"/>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10"/>
                  </a:ext>
                </a:extLst>
              </a:tr>
            </a:tbl>
          </a:graphicData>
        </a:graphic>
      </p:graphicFrame>
      <p:pic>
        <p:nvPicPr>
          <p:cNvPr id="14" name="Picture 13"/>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501078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trategies">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cstate="email">
            <a:alphaModFix amt="20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0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STRATEGIES</a:t>
            </a:r>
          </a:p>
        </p:txBody>
      </p:sp>
      <p:sp>
        <p:nvSpPr>
          <p:cNvPr id="15" name="Text Placeholder 14"/>
          <p:cNvSpPr>
            <a:spLocks noGrp="1"/>
          </p:cNvSpPr>
          <p:nvPr>
            <p:ph type="body" sz="quarter" idx="10" hasCustomPrompt="1"/>
          </p:nvPr>
        </p:nvSpPr>
        <p:spPr>
          <a:xfrm>
            <a:off x="1311263" y="1249680"/>
            <a:ext cx="7162800" cy="4312919"/>
          </a:xfrm>
        </p:spPr>
        <p:txBody>
          <a:bodyPr>
            <a:normAutofit/>
          </a:bodyPr>
          <a:lstStyle>
            <a:lvl1pPr marL="0" indent="0">
              <a:buNone/>
              <a:defRPr sz="3200"/>
            </a:lvl1pPr>
          </a:lstStyle>
          <a:p>
            <a:r>
              <a:rPr lang="en-GB" dirty="0"/>
              <a:t>Text here, block or bullets. text here, block or bullets. text here, block or bullets. text here, block or bullets. text here, block or bullets. text here, block or bullets. text here, block or bullets. </a:t>
            </a:r>
          </a:p>
        </p:txBody>
      </p:sp>
      <p:pic>
        <p:nvPicPr>
          <p:cNvPr id="13" name="Picture 12"/>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4005553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cstate="email">
            <a:alphaModFix amt="24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4" name="TextBox 13"/>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LEARNING OBJECTIVES</a:t>
            </a:r>
          </a:p>
        </p:txBody>
      </p:sp>
      <p:sp>
        <p:nvSpPr>
          <p:cNvPr id="17" name="Content Placeholder 16"/>
          <p:cNvSpPr>
            <a:spLocks noGrp="1"/>
          </p:cNvSpPr>
          <p:nvPr>
            <p:ph sz="quarter" idx="13"/>
          </p:nvPr>
        </p:nvSpPr>
        <p:spPr>
          <a:xfrm>
            <a:off x="1189356" y="1272381"/>
            <a:ext cx="7196137" cy="4313237"/>
          </a:xfrm>
        </p:spPr>
        <p:txBody>
          <a:bodyPr/>
          <a:lstStyle>
            <a:lvl1pPr marL="0" indent="0">
              <a:buNone/>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2" name="Picture 11"/>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4695570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1">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cstate="email">
            <a:alphaModFix amt="24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7" name="Content Placeholder 16"/>
          <p:cNvSpPr>
            <a:spLocks noGrp="1"/>
          </p:cNvSpPr>
          <p:nvPr>
            <p:ph sz="quarter" idx="13"/>
          </p:nvPr>
        </p:nvSpPr>
        <p:spPr>
          <a:xfrm>
            <a:off x="1189356" y="1272381"/>
            <a:ext cx="7196137" cy="4313237"/>
          </a:xfrm>
        </p:spPr>
        <p:txBody>
          <a:bodyPr/>
          <a:lstStyle>
            <a:lvl1pPr marL="0" indent="0">
              <a:buNone/>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2" name="Title Placeholder 1"/>
          <p:cNvSpPr>
            <a:spLocks noGrp="1"/>
          </p:cNvSpPr>
          <p:nvPr>
            <p:ph type="title"/>
          </p:nvPr>
        </p:nvSpPr>
        <p:spPr>
          <a:xfrm>
            <a:off x="1189356" y="274638"/>
            <a:ext cx="7196137" cy="997743"/>
          </a:xfrm>
          <a:prstGeom prst="rect">
            <a:avLst/>
          </a:prstGeom>
        </p:spPr>
        <p:txBody>
          <a:bodyPr vert="horz" lIns="91440" tIns="45720" rIns="91440" bIns="45720" rtlCol="0" anchor="ctr">
            <a:normAutofit/>
          </a:bodyPr>
          <a:lstStyle>
            <a:lvl1pPr algn="l">
              <a:defRPr sz="2900" b="1"/>
            </a:lvl1pPr>
          </a:lstStyle>
          <a:p>
            <a:r>
              <a:rPr lang="en-GB" dirty="0"/>
              <a:t>Click to edit Master title style</a:t>
            </a:r>
            <a:endParaRPr lang="en-US" dirty="0"/>
          </a:p>
        </p:txBody>
      </p:sp>
      <p:pic>
        <p:nvPicPr>
          <p:cNvPr id="13" name="Picture 12"/>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887707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 cstate="email">
            <a:alphaModFix amt="24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7" name="Content Placeholder 16"/>
          <p:cNvSpPr>
            <a:spLocks noGrp="1"/>
          </p:cNvSpPr>
          <p:nvPr>
            <p:ph sz="quarter" idx="13" hasCustomPrompt="1"/>
          </p:nvPr>
        </p:nvSpPr>
        <p:spPr>
          <a:xfrm>
            <a:off x="1189357" y="1272381"/>
            <a:ext cx="3382644" cy="4313237"/>
          </a:xfrm>
        </p:spPr>
        <p:txBody>
          <a:bodyPr>
            <a:normAutofit/>
          </a:bodyPr>
          <a:lstStyle>
            <a:lvl1pPr marL="0" indent="0">
              <a:buNone/>
              <a:defRPr sz="2200"/>
            </a:lvl1pPr>
          </a:lstStyle>
          <a:p>
            <a:r>
              <a:rPr lang="en-GB" dirty="0"/>
              <a:t>Text here, block or bullets. text here, block or bullets. text here, block or bullets. text here, block or bullets. text here, block or bullets. text here, block or bullets. text here, block or bullets. </a:t>
            </a:r>
          </a:p>
        </p:txBody>
      </p:sp>
      <p:sp>
        <p:nvSpPr>
          <p:cNvPr id="12" name="Title Placeholder 1"/>
          <p:cNvSpPr>
            <a:spLocks noGrp="1"/>
          </p:cNvSpPr>
          <p:nvPr>
            <p:ph type="title" hasCustomPrompt="1"/>
          </p:nvPr>
        </p:nvSpPr>
        <p:spPr>
          <a:xfrm>
            <a:off x="1189356" y="274638"/>
            <a:ext cx="7196137" cy="997743"/>
          </a:xfrm>
          <a:prstGeom prst="rect">
            <a:avLst/>
          </a:prstGeom>
        </p:spPr>
        <p:txBody>
          <a:bodyPr vert="horz" lIns="91440" tIns="45720" rIns="91440" bIns="45720" rtlCol="0" anchor="ctr">
            <a:normAutofit/>
          </a:bodyPr>
          <a:lstStyle>
            <a:lvl1pPr algn="l">
              <a:defRPr sz="2900" b="1"/>
            </a:lvl1pPr>
          </a:lstStyle>
          <a:p>
            <a:r>
              <a:rPr lang="en-GB" dirty="0"/>
              <a:t>Title</a:t>
            </a:r>
            <a:endParaRPr lang="en-US" dirty="0"/>
          </a:p>
        </p:txBody>
      </p:sp>
      <p:sp>
        <p:nvSpPr>
          <p:cNvPr id="11" name="Content Placeholder 16"/>
          <p:cNvSpPr>
            <a:spLocks noGrp="1"/>
          </p:cNvSpPr>
          <p:nvPr>
            <p:ph sz="quarter" idx="14"/>
          </p:nvPr>
        </p:nvSpPr>
        <p:spPr>
          <a:xfrm>
            <a:off x="4572000" y="1272381"/>
            <a:ext cx="3813493" cy="4313237"/>
          </a:xfrm>
        </p:spPr>
        <p:txBody>
          <a:bodyPr/>
          <a:lstStyle>
            <a:lvl1pPr marL="0" indent="0">
              <a:buNone/>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graphicFrame>
        <p:nvGraphicFramePr>
          <p:cNvPr id="14" name="Content Placeholder 5"/>
          <p:cNvGraphicFramePr>
            <a:graphicFrameLocks/>
          </p:cNvGraphicFramePr>
          <p:nvPr userDrawn="1">
            <p:extLst>
              <p:ext uri="{D42A27DB-BD31-4B8C-83A1-F6EECF244321}">
                <p14:modId xmlns:p14="http://schemas.microsoft.com/office/powerpoint/2010/main" val="779560563"/>
              </p:ext>
            </p:extLst>
          </p:nvPr>
        </p:nvGraphicFramePr>
        <p:xfrm>
          <a:off x="4490826" y="1271588"/>
          <a:ext cx="3894665" cy="3708400"/>
        </p:xfrm>
        <a:graphic>
          <a:graphicData uri="http://schemas.openxmlformats.org/drawingml/2006/table">
            <a:tbl>
              <a:tblPr firstRow="1" bandRow="1">
                <a:tableStyleId>{5C22544A-7EE6-4342-B048-85BDC9FD1C3A}</a:tableStyleId>
              </a:tblPr>
              <a:tblGrid>
                <a:gridCol w="778933">
                  <a:extLst>
                    <a:ext uri="{9D8B030D-6E8A-4147-A177-3AD203B41FA5}">
                      <a16:colId xmlns:a16="http://schemas.microsoft.com/office/drawing/2014/main" val="20000"/>
                    </a:ext>
                  </a:extLst>
                </a:gridCol>
                <a:gridCol w="778933">
                  <a:extLst>
                    <a:ext uri="{9D8B030D-6E8A-4147-A177-3AD203B41FA5}">
                      <a16:colId xmlns:a16="http://schemas.microsoft.com/office/drawing/2014/main" val="20001"/>
                    </a:ext>
                  </a:extLst>
                </a:gridCol>
                <a:gridCol w="778933">
                  <a:extLst>
                    <a:ext uri="{9D8B030D-6E8A-4147-A177-3AD203B41FA5}">
                      <a16:colId xmlns:a16="http://schemas.microsoft.com/office/drawing/2014/main" val="20002"/>
                    </a:ext>
                  </a:extLst>
                </a:gridCol>
                <a:gridCol w="778933">
                  <a:extLst>
                    <a:ext uri="{9D8B030D-6E8A-4147-A177-3AD203B41FA5}">
                      <a16:colId xmlns:a16="http://schemas.microsoft.com/office/drawing/2014/main" val="20003"/>
                    </a:ext>
                  </a:extLst>
                </a:gridCol>
                <a:gridCol w="778933">
                  <a:extLst>
                    <a:ext uri="{9D8B030D-6E8A-4147-A177-3AD203B41FA5}">
                      <a16:colId xmlns:a16="http://schemas.microsoft.com/office/drawing/2014/main" val="20004"/>
                    </a:ext>
                  </a:extLst>
                </a:gridCol>
              </a:tblGrid>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0"/>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3"/>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0004"/>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5"/>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6"/>
                  </a:ext>
                </a:extLst>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0007"/>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8"/>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9"/>
                  </a:ext>
                </a:extLst>
              </a:tr>
            </a:tbl>
          </a:graphicData>
        </a:graphic>
      </p:graphicFrame>
      <p:pic>
        <p:nvPicPr>
          <p:cNvPr id="15" name="Picture 14"/>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890910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End Slide">
    <p:spTree>
      <p:nvGrpSpPr>
        <p:cNvPr id="1" name=""/>
        <p:cNvGrpSpPr/>
        <p:nvPr/>
      </p:nvGrpSpPr>
      <p:grpSpPr>
        <a:xfrm>
          <a:off x="0" y="0"/>
          <a:ext cx="0" cy="0"/>
          <a:chOff x="0" y="0"/>
          <a:chExt cx="0" cy="0"/>
        </a:xfrm>
      </p:grpSpPr>
      <p:pic>
        <p:nvPicPr>
          <p:cNvPr id="14" name="Picture 13"/>
          <p:cNvPicPr>
            <a:picLocks noChangeAspect="1"/>
          </p:cNvPicPr>
          <p:nvPr userDrawn="1"/>
        </p:nvPicPr>
        <p:blipFill rotWithShape="1">
          <a:blip r:embed="rId2" cstate="email">
            <a:alphaModFix/>
            <a:extLst>
              <a:ext uri="{28A0092B-C50C-407E-A947-70E740481C1C}">
                <a14:useLocalDpi xmlns:a14="http://schemas.microsoft.com/office/drawing/2010/main"/>
              </a:ext>
            </a:extLst>
          </a:blip>
          <a:srcRect/>
          <a:stretch/>
        </p:blipFill>
        <p:spPr>
          <a:xfrm>
            <a:off x="0" y="0"/>
            <a:ext cx="9144000" cy="5768258"/>
          </a:xfrm>
          <a:prstGeom prst="rect">
            <a:avLst/>
          </a:prstGeom>
        </p:spPr>
      </p:pic>
      <p:sp>
        <p:nvSpPr>
          <p:cNvPr id="9" name="Rectangle 8"/>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1" name="Rectangle 10"/>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2" name="Title Placeholder 1"/>
          <p:cNvSpPr>
            <a:spLocks noGrp="1"/>
          </p:cNvSpPr>
          <p:nvPr>
            <p:ph type="title"/>
          </p:nvPr>
        </p:nvSpPr>
        <p:spPr>
          <a:xfrm>
            <a:off x="973931" y="1260321"/>
            <a:ext cx="7196137" cy="997743"/>
          </a:xfrm>
          <a:prstGeom prst="rect">
            <a:avLst/>
          </a:prstGeom>
        </p:spPr>
        <p:txBody>
          <a:bodyPr vert="horz" lIns="91440" tIns="45720" rIns="91440" bIns="45720" rtlCol="0" anchor="ctr">
            <a:normAutofit/>
          </a:bodyPr>
          <a:lstStyle>
            <a:lvl1pPr algn="l">
              <a:defRPr sz="2900" b="1">
                <a:ln>
                  <a:noFill/>
                </a:ln>
                <a:solidFill>
                  <a:schemeClr val="bg1"/>
                </a:solidFill>
              </a:defRPr>
            </a:lvl1pPr>
          </a:lstStyle>
          <a:p>
            <a:r>
              <a:rPr lang="en-GB" dirty="0"/>
              <a:t>Click to edit Master title style</a:t>
            </a:r>
            <a:endParaRPr lang="en-US" dirty="0"/>
          </a:p>
        </p:txBody>
      </p:sp>
      <p:sp>
        <p:nvSpPr>
          <p:cNvPr id="13" name="Subtitle 2"/>
          <p:cNvSpPr>
            <a:spLocks noGrp="1"/>
          </p:cNvSpPr>
          <p:nvPr>
            <p:ph type="subTitle" idx="1"/>
          </p:nvPr>
        </p:nvSpPr>
        <p:spPr>
          <a:xfrm>
            <a:off x="976401" y="2258064"/>
            <a:ext cx="7741920" cy="855358"/>
          </a:xfrm>
        </p:spPr>
        <p:txBody>
          <a:bodyPr>
            <a:normAutofit/>
          </a:bodyPr>
          <a:lstStyle>
            <a:lvl1pPr marL="0" indent="0" algn="l">
              <a:buNone/>
              <a:defRPr sz="1800" b="1">
                <a:ln>
                  <a:noFill/>
                </a:ln>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pic>
        <p:nvPicPr>
          <p:cNvPr id="8" name="Picture 7"/>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163609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9D500C-2DAD-E24B-947F-AA454B3B4803}" type="datetimeFigureOut">
              <a:rPr lang="en-US" smtClean="0"/>
              <a:t>1/16/2023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DD8636-02F0-2043-B1BF-E7E2D60464E4}" type="slidenum">
              <a:rPr lang="en-US" smtClean="0"/>
              <a:t>‹#›</a:t>
            </a:fld>
            <a:endParaRPr lang="en-US"/>
          </a:p>
        </p:txBody>
      </p:sp>
    </p:spTree>
    <p:extLst>
      <p:ext uri="{BB962C8B-B14F-4D97-AF65-F5344CB8AC3E}">
        <p14:creationId xmlns:p14="http://schemas.microsoft.com/office/powerpoint/2010/main" val="7087128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0" r:id="rId4"/>
    <p:sldLayoutId id="2147483661" r:id="rId5"/>
    <p:sldLayoutId id="2147483666" r:id="rId6"/>
    <p:sldLayoutId id="2147483662" r:id="rId7"/>
    <p:sldLayoutId id="2147483663" r:id="rId8"/>
    <p:sldLayoutId id="2147483664" r:id="rId9"/>
    <p:sldLayoutId id="2147483665" r:id="rId10"/>
    <p:sldLayoutId id="2147483652"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hyperlink" Target="https://www.nps.gov/maca/index.htm" TargetMode="External"/><Relationship Id="rId2" Type="http://schemas.openxmlformats.org/officeDocument/2006/relationships/image" Target="../media/image21.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QtqoR8anAA0" TargetMode="External"/><Relationship Id="rId2" Type="http://schemas.openxmlformats.org/officeDocument/2006/relationships/hyperlink" Target="https://www.youtube.com/watch?v=BzA2b92cWg4" TargetMode="Externa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Saving Bats at Mammoth Cave</a:t>
            </a:r>
            <a:br>
              <a:rPr lang="en-US" b="1" dirty="0"/>
            </a:br>
            <a:endParaRPr lang="en-GB" dirty="0"/>
          </a:p>
        </p:txBody>
      </p:sp>
    </p:spTree>
    <p:extLst>
      <p:ext uri="{BB962C8B-B14F-4D97-AF65-F5344CB8AC3E}">
        <p14:creationId xmlns:p14="http://schemas.microsoft.com/office/powerpoint/2010/main" val="30754934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normAutofit/>
          </a:bodyPr>
          <a:lstStyle/>
          <a:p>
            <a:r>
              <a:rPr lang="en-GB" dirty="0"/>
              <a:t>Established in 1941</a:t>
            </a:r>
          </a:p>
          <a:p>
            <a:r>
              <a:rPr lang="en-GB" dirty="0"/>
              <a:t>South central Kentucky</a:t>
            </a:r>
          </a:p>
          <a:p>
            <a:r>
              <a:rPr lang="en-GB" dirty="0"/>
              <a:t>World’s longest known cave (400+ miles)</a:t>
            </a:r>
          </a:p>
          <a:p>
            <a:r>
              <a:rPr lang="en-GB" dirty="0"/>
              <a:t>World Heritage Site (1981)</a:t>
            </a:r>
          </a:p>
          <a:p>
            <a:r>
              <a:rPr lang="en-GB" dirty="0"/>
              <a:t>International Biosphere Reserve (1990)</a:t>
            </a:r>
          </a:p>
          <a:p>
            <a:r>
              <a:rPr lang="en-GB" dirty="0"/>
              <a:t>Karst topography, caverns and mineral formations, cave wildlife</a:t>
            </a:r>
          </a:p>
          <a:p>
            <a:endParaRPr lang="en-GB" dirty="0"/>
          </a:p>
        </p:txBody>
      </p:sp>
      <p:sp>
        <p:nvSpPr>
          <p:cNvPr id="3" name="Title 2"/>
          <p:cNvSpPr>
            <a:spLocks noGrp="1"/>
          </p:cNvSpPr>
          <p:nvPr>
            <p:ph type="title"/>
          </p:nvPr>
        </p:nvSpPr>
        <p:spPr/>
        <p:txBody>
          <a:bodyPr/>
          <a:lstStyle/>
          <a:p>
            <a:r>
              <a:rPr lang="en-GB" dirty="0"/>
              <a:t>Mammoth Cave National Park</a:t>
            </a:r>
          </a:p>
        </p:txBody>
      </p:sp>
    </p:spTree>
    <p:extLst>
      <p:ext uri="{BB962C8B-B14F-4D97-AF65-F5344CB8AC3E}">
        <p14:creationId xmlns:p14="http://schemas.microsoft.com/office/powerpoint/2010/main" val="38755920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3"/>
          </p:nvPr>
        </p:nvSpPr>
        <p:spPr/>
        <p:txBody>
          <a:bodyPr/>
          <a:lstStyle/>
          <a:p>
            <a:endParaRPr lang="en-US" dirty="0"/>
          </a:p>
        </p:txBody>
      </p:sp>
      <p:pic>
        <p:nvPicPr>
          <p:cNvPr id="6" name="Picture 5"/>
          <p:cNvPicPr>
            <a:picLocks noChangeAspect="1"/>
          </p:cNvPicPr>
          <p:nvPr/>
        </p:nvPicPr>
        <p:blipFill rotWithShape="1">
          <a:blip r:embed="rId3" cstate="email">
            <a:extLst>
              <a:ext uri="{28A0092B-C50C-407E-A947-70E740481C1C}">
                <a14:useLocalDpi xmlns:a14="http://schemas.microsoft.com/office/drawing/2010/main"/>
              </a:ext>
            </a:extLst>
          </a:blip>
          <a:srcRect t="3189"/>
          <a:stretch/>
        </p:blipFill>
        <p:spPr>
          <a:xfrm>
            <a:off x="432224" y="0"/>
            <a:ext cx="8279552" cy="5754029"/>
          </a:xfrm>
          <a:prstGeom prst="rect">
            <a:avLst/>
          </a:prstGeom>
        </p:spPr>
      </p:pic>
    </p:spTree>
    <p:extLst>
      <p:ext uri="{BB962C8B-B14F-4D97-AF65-F5344CB8AC3E}">
        <p14:creationId xmlns:p14="http://schemas.microsoft.com/office/powerpoint/2010/main" val="443474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US"/>
          </a:p>
        </p:txBody>
      </p:sp>
      <p:pic>
        <p:nvPicPr>
          <p:cNvPr id="3" name="Picture 2"/>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236349" y="289931"/>
            <a:ext cx="4663440" cy="5486400"/>
          </a:xfrm>
          <a:prstGeom prst="rect">
            <a:avLst/>
          </a:prstGeom>
        </p:spPr>
      </p:pic>
      <p:pic>
        <p:nvPicPr>
          <p:cNvPr id="6" name="Picture 5"/>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38601" y="289931"/>
            <a:ext cx="3655314" cy="5486400"/>
          </a:xfrm>
          <a:prstGeom prst="rect">
            <a:avLst/>
          </a:prstGeom>
        </p:spPr>
      </p:pic>
    </p:spTree>
    <p:extLst>
      <p:ext uri="{BB962C8B-B14F-4D97-AF65-F5344CB8AC3E}">
        <p14:creationId xmlns:p14="http://schemas.microsoft.com/office/powerpoint/2010/main" val="3295714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US"/>
          </a:p>
        </p:txBody>
      </p:sp>
      <p:pic>
        <p:nvPicPr>
          <p:cNvPr id="3" name="Picture 2"/>
          <p:cNvPicPr>
            <a:picLocks noChangeAspect="1"/>
          </p:cNvPicPr>
          <p:nvPr/>
        </p:nvPicPr>
        <p:blipFill>
          <a:blip r:embed="rId3"/>
          <a:stretch>
            <a:fillRect/>
          </a:stretch>
        </p:blipFill>
        <p:spPr>
          <a:xfrm>
            <a:off x="454627" y="284356"/>
            <a:ext cx="8234747" cy="5486400"/>
          </a:xfrm>
          <a:prstGeom prst="rect">
            <a:avLst/>
          </a:prstGeom>
        </p:spPr>
      </p:pic>
    </p:spTree>
    <p:extLst>
      <p:ext uri="{BB962C8B-B14F-4D97-AF65-F5344CB8AC3E}">
        <p14:creationId xmlns:p14="http://schemas.microsoft.com/office/powerpoint/2010/main" val="26315427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US"/>
          </a:p>
        </p:txBody>
      </p:sp>
      <p:sp>
        <p:nvSpPr>
          <p:cNvPr id="3" name="Title 2"/>
          <p:cNvSpPr>
            <a:spLocks noGrp="1"/>
          </p:cNvSpPr>
          <p:nvPr>
            <p:ph type="title"/>
          </p:nvPr>
        </p:nvSpPr>
        <p:spPr/>
        <p:txBody>
          <a:bodyPr/>
          <a:lstStyle/>
          <a:p>
            <a:endParaRPr lang="en-US"/>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914400" y="274638"/>
            <a:ext cx="7315200" cy="5486400"/>
          </a:xfrm>
          <a:prstGeom prst="rect">
            <a:avLst/>
          </a:prstGeom>
        </p:spPr>
      </p:pic>
    </p:spTree>
    <p:extLst>
      <p:ext uri="{BB962C8B-B14F-4D97-AF65-F5344CB8AC3E}">
        <p14:creationId xmlns:p14="http://schemas.microsoft.com/office/powerpoint/2010/main" val="39957816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535758" y="232317"/>
            <a:ext cx="4114800" cy="5486400"/>
          </a:xfrm>
          <a:prstGeom prst="rect">
            <a:avLst/>
          </a:prstGeom>
        </p:spPr>
      </p:pic>
      <p:pic>
        <p:nvPicPr>
          <p:cNvPr id="4" name="Picture 3"/>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50114" y="232317"/>
            <a:ext cx="3655314" cy="5486400"/>
          </a:xfrm>
          <a:prstGeom prst="rect">
            <a:avLst/>
          </a:prstGeom>
        </p:spPr>
      </p:pic>
    </p:spTree>
    <p:extLst>
      <p:ext uri="{BB962C8B-B14F-4D97-AF65-F5344CB8AC3E}">
        <p14:creationId xmlns:p14="http://schemas.microsoft.com/office/powerpoint/2010/main" val="3544891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828800" y="232317"/>
            <a:ext cx="5486400" cy="5486400"/>
          </a:xfrm>
          <a:prstGeom prst="rect">
            <a:avLst/>
          </a:prstGeom>
        </p:spPr>
      </p:pic>
    </p:spTree>
    <p:extLst>
      <p:ext uri="{BB962C8B-B14F-4D97-AF65-F5344CB8AC3E}">
        <p14:creationId xmlns:p14="http://schemas.microsoft.com/office/powerpoint/2010/main" val="41076685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828800" y="243468"/>
            <a:ext cx="5486400" cy="5486400"/>
          </a:xfrm>
          <a:prstGeom prst="rect">
            <a:avLst/>
          </a:prstGeom>
        </p:spPr>
      </p:pic>
    </p:spTree>
    <p:extLst>
      <p:ext uri="{BB962C8B-B14F-4D97-AF65-F5344CB8AC3E}">
        <p14:creationId xmlns:p14="http://schemas.microsoft.com/office/powerpoint/2010/main" val="4270472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US"/>
          </a:p>
        </p:txBody>
      </p:sp>
      <p:pic>
        <p:nvPicPr>
          <p:cNvPr id="3" name="Picture 2"/>
          <p:cNvPicPr>
            <a:picLocks noChangeAspect="1"/>
          </p:cNvPicPr>
          <p:nvPr/>
        </p:nvPicPr>
        <p:blipFill>
          <a:blip r:embed="rId2"/>
          <a:stretch>
            <a:fillRect/>
          </a:stretch>
        </p:blipFill>
        <p:spPr>
          <a:xfrm>
            <a:off x="454627" y="266118"/>
            <a:ext cx="8234747" cy="5486400"/>
          </a:xfrm>
          <a:prstGeom prst="rect">
            <a:avLst/>
          </a:prstGeom>
        </p:spPr>
      </p:pic>
    </p:spTree>
    <p:extLst>
      <p:ext uri="{BB962C8B-B14F-4D97-AF65-F5344CB8AC3E}">
        <p14:creationId xmlns:p14="http://schemas.microsoft.com/office/powerpoint/2010/main" val="6464257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US"/>
          </a:p>
        </p:txBody>
      </p:sp>
      <p:pic>
        <p:nvPicPr>
          <p:cNvPr id="3" name="Picture 2"/>
          <p:cNvPicPr>
            <a:picLocks noChangeAspect="1"/>
          </p:cNvPicPr>
          <p:nvPr/>
        </p:nvPicPr>
        <p:blipFill>
          <a:blip r:embed="rId2"/>
          <a:stretch>
            <a:fillRect/>
          </a:stretch>
        </p:blipFill>
        <p:spPr>
          <a:xfrm>
            <a:off x="454627" y="266118"/>
            <a:ext cx="8234747" cy="5486400"/>
          </a:xfrm>
          <a:prstGeom prst="rect">
            <a:avLst/>
          </a:prstGeom>
        </p:spPr>
      </p:pic>
    </p:spTree>
    <p:extLst>
      <p:ext uri="{BB962C8B-B14F-4D97-AF65-F5344CB8AC3E}">
        <p14:creationId xmlns:p14="http://schemas.microsoft.com/office/powerpoint/2010/main" val="20234035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828800" y="276922"/>
            <a:ext cx="5486400" cy="5486400"/>
          </a:xfrm>
          <a:prstGeom prst="rect">
            <a:avLst/>
          </a:prstGeom>
        </p:spPr>
      </p:pic>
    </p:spTree>
    <p:extLst>
      <p:ext uri="{BB962C8B-B14F-4D97-AF65-F5344CB8AC3E}">
        <p14:creationId xmlns:p14="http://schemas.microsoft.com/office/powerpoint/2010/main" val="24399952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US"/>
          </a:p>
        </p:txBody>
      </p:sp>
      <p:pic>
        <p:nvPicPr>
          <p:cNvPr id="3" name="Picture 2"/>
          <p:cNvPicPr>
            <a:picLocks noChangeAspect="1"/>
          </p:cNvPicPr>
          <p:nvPr/>
        </p:nvPicPr>
        <p:blipFill>
          <a:blip r:embed="rId2"/>
          <a:stretch>
            <a:fillRect/>
          </a:stretch>
        </p:blipFill>
        <p:spPr>
          <a:xfrm>
            <a:off x="728638" y="263562"/>
            <a:ext cx="7686725" cy="5486400"/>
          </a:xfrm>
          <a:prstGeom prst="rect">
            <a:avLst/>
          </a:prstGeom>
        </p:spPr>
      </p:pic>
    </p:spTree>
    <p:extLst>
      <p:ext uri="{BB962C8B-B14F-4D97-AF65-F5344CB8AC3E}">
        <p14:creationId xmlns:p14="http://schemas.microsoft.com/office/powerpoint/2010/main" val="30868163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US"/>
          </a:p>
        </p:txBody>
      </p:sp>
      <p:pic>
        <p:nvPicPr>
          <p:cNvPr id="3" name="Picture 2"/>
          <p:cNvPicPr>
            <a:picLocks noChangeAspect="1"/>
          </p:cNvPicPr>
          <p:nvPr/>
        </p:nvPicPr>
        <p:blipFill>
          <a:blip r:embed="rId3"/>
          <a:stretch>
            <a:fillRect/>
          </a:stretch>
        </p:blipFill>
        <p:spPr>
          <a:xfrm>
            <a:off x="454627" y="274616"/>
            <a:ext cx="8234747" cy="5486400"/>
          </a:xfrm>
          <a:prstGeom prst="rect">
            <a:avLst/>
          </a:prstGeom>
        </p:spPr>
      </p:pic>
    </p:spTree>
    <p:extLst>
      <p:ext uri="{BB962C8B-B14F-4D97-AF65-F5344CB8AC3E}">
        <p14:creationId xmlns:p14="http://schemas.microsoft.com/office/powerpoint/2010/main" val="19336061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sz="quarter" idx="13"/>
          </p:nvPr>
        </p:nvPicPr>
        <p:blipFill>
          <a:blip r:embed="rId3" cstate="email">
            <a:extLst>
              <a:ext uri="{28A0092B-C50C-407E-A947-70E740481C1C}">
                <a14:useLocalDpi xmlns:a14="http://schemas.microsoft.com/office/drawing/2010/main"/>
              </a:ext>
            </a:extLst>
          </a:blip>
          <a:stretch>
            <a:fillRect/>
          </a:stretch>
        </p:blipFill>
        <p:spPr>
          <a:xfrm>
            <a:off x="914400" y="278656"/>
            <a:ext cx="7315200" cy="5486400"/>
          </a:xfrm>
        </p:spPr>
      </p:pic>
    </p:spTree>
    <p:extLst>
      <p:ext uri="{BB962C8B-B14F-4D97-AF65-F5344CB8AC3E}">
        <p14:creationId xmlns:p14="http://schemas.microsoft.com/office/powerpoint/2010/main" val="14640202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email">
            <a:extLst>
              <a:ext uri="{28A0092B-C50C-407E-A947-70E740481C1C}">
                <a14:useLocalDpi xmlns:a14="http://schemas.microsoft.com/office/drawing/2010/main"/>
              </a:ext>
            </a:extLst>
          </a:blip>
          <a:stretch>
            <a:fillRect/>
          </a:stretch>
        </p:blipFill>
        <p:spPr>
          <a:xfrm>
            <a:off x="3211154" y="1311412"/>
            <a:ext cx="3151905" cy="4102964"/>
          </a:xfrm>
          <a:prstGeom prst="rect">
            <a:avLst/>
          </a:prstGeom>
        </p:spPr>
      </p:pic>
      <p:sp>
        <p:nvSpPr>
          <p:cNvPr id="3" name="Title 2"/>
          <p:cNvSpPr>
            <a:spLocks noGrp="1"/>
          </p:cNvSpPr>
          <p:nvPr>
            <p:ph type="title"/>
          </p:nvPr>
        </p:nvSpPr>
        <p:spPr/>
        <p:txBody>
          <a:bodyPr/>
          <a:lstStyle/>
          <a:p>
            <a:pPr algn="ctr"/>
            <a:r>
              <a:rPr lang="en-GB" dirty="0">
                <a:hlinkClick r:id="rId3"/>
              </a:rPr>
              <a:t>Mammoth Cave National Park</a:t>
            </a:r>
            <a:endParaRPr lang="en-GB" dirty="0"/>
          </a:p>
        </p:txBody>
      </p:sp>
      <p:sp>
        <p:nvSpPr>
          <p:cNvPr id="2" name="Rectangle 1"/>
          <p:cNvSpPr/>
          <p:nvPr/>
        </p:nvSpPr>
        <p:spPr>
          <a:xfrm>
            <a:off x="2884261" y="5411263"/>
            <a:ext cx="3800015" cy="369332"/>
          </a:xfrm>
          <a:prstGeom prst="rect">
            <a:avLst/>
          </a:prstGeom>
        </p:spPr>
        <p:txBody>
          <a:bodyPr wrap="none">
            <a:spAutoFit/>
          </a:bodyPr>
          <a:lstStyle/>
          <a:p>
            <a:r>
              <a:rPr lang="en-US" dirty="0"/>
              <a:t>https://www.nps.gov/maca/index.htm</a:t>
            </a:r>
          </a:p>
        </p:txBody>
      </p:sp>
    </p:spTree>
    <p:extLst>
      <p:ext uri="{BB962C8B-B14F-4D97-AF65-F5344CB8AC3E}">
        <p14:creationId xmlns:p14="http://schemas.microsoft.com/office/powerpoint/2010/main" val="18789053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normAutofit/>
          </a:bodyPr>
          <a:lstStyle/>
          <a:p>
            <a:r>
              <a:rPr lang="en-GB" dirty="0"/>
              <a:t>Nine species of cave-associated bats</a:t>
            </a:r>
          </a:p>
          <a:p>
            <a:r>
              <a:rPr lang="en-GB" dirty="0"/>
              <a:t>Two federally endangered</a:t>
            </a:r>
          </a:p>
          <a:p>
            <a:r>
              <a:rPr lang="en-GB" dirty="0"/>
              <a:t>White-nose syndrome (WNS)</a:t>
            </a:r>
          </a:p>
          <a:p>
            <a:r>
              <a:rPr lang="en-GB" dirty="0"/>
              <a:t>Cold-loving fungus, deadly to bats</a:t>
            </a:r>
          </a:p>
          <a:p>
            <a:r>
              <a:rPr lang="en-GB" dirty="0"/>
              <a:t>Visitors can carry on clothing and gear</a:t>
            </a:r>
          </a:p>
          <a:p>
            <a:r>
              <a:rPr lang="en-GB" dirty="0"/>
              <a:t>Detected in park in 2013</a:t>
            </a:r>
          </a:p>
          <a:p>
            <a:endParaRPr lang="en-GB" dirty="0"/>
          </a:p>
          <a:p>
            <a:endParaRPr lang="en-GB" dirty="0"/>
          </a:p>
          <a:p>
            <a:endParaRPr lang="en-GB" dirty="0"/>
          </a:p>
        </p:txBody>
      </p:sp>
      <p:sp>
        <p:nvSpPr>
          <p:cNvPr id="3" name="Title 2"/>
          <p:cNvSpPr>
            <a:spLocks noGrp="1"/>
          </p:cNvSpPr>
          <p:nvPr>
            <p:ph type="title"/>
          </p:nvPr>
        </p:nvSpPr>
        <p:spPr/>
        <p:txBody>
          <a:bodyPr/>
          <a:lstStyle/>
          <a:p>
            <a:r>
              <a:rPr lang="en-GB" dirty="0"/>
              <a:t>Bats of Mammoth Cave</a:t>
            </a:r>
          </a:p>
        </p:txBody>
      </p:sp>
    </p:spTree>
    <p:extLst>
      <p:ext uri="{BB962C8B-B14F-4D97-AF65-F5344CB8AC3E}">
        <p14:creationId xmlns:p14="http://schemas.microsoft.com/office/powerpoint/2010/main" val="40688020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a:t>Impacts to resources: </a:t>
            </a:r>
            <a:r>
              <a:rPr lang="en-US" dirty="0"/>
              <a:t>Wildlife</a:t>
            </a:r>
          </a:p>
          <a:p>
            <a:endParaRPr lang="en-US" dirty="0"/>
          </a:p>
          <a:p>
            <a:endParaRPr lang="en-GB" dirty="0"/>
          </a:p>
        </p:txBody>
      </p:sp>
      <p:sp>
        <p:nvSpPr>
          <p:cNvPr id="3" name="Title 2"/>
          <p:cNvSpPr>
            <a:spLocks noGrp="1"/>
          </p:cNvSpPr>
          <p:nvPr>
            <p:ph type="title"/>
          </p:nvPr>
        </p:nvSpPr>
        <p:spPr/>
        <p:txBody>
          <a:bodyPr/>
          <a:lstStyle/>
          <a:p>
            <a:r>
              <a:rPr lang="en-GB" dirty="0"/>
              <a:t>Problems</a:t>
            </a:r>
          </a:p>
        </p:txBody>
      </p:sp>
    </p:spTree>
    <p:extLst>
      <p:ext uri="{BB962C8B-B14F-4D97-AF65-F5344CB8AC3E}">
        <p14:creationId xmlns:p14="http://schemas.microsoft.com/office/powerpoint/2010/main" val="1050515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a:t>Management strategies: Limit use, </a:t>
            </a:r>
            <a:r>
              <a:rPr lang="en-US" dirty="0"/>
              <a:t>reduce the impact of use</a:t>
            </a:r>
          </a:p>
          <a:p>
            <a:endParaRPr lang="en-GB" dirty="0"/>
          </a:p>
          <a:p>
            <a:r>
              <a:rPr lang="en-GB" dirty="0"/>
              <a:t>Management practices: </a:t>
            </a:r>
            <a:r>
              <a:rPr lang="en-US" dirty="0"/>
              <a:t>Facility development/site design/maintenance, rules/regulations, law enforcement</a:t>
            </a:r>
            <a:endParaRPr lang="en-GB" dirty="0"/>
          </a:p>
        </p:txBody>
      </p:sp>
      <p:sp>
        <p:nvSpPr>
          <p:cNvPr id="3" name="Title 2"/>
          <p:cNvSpPr>
            <a:spLocks noGrp="1"/>
          </p:cNvSpPr>
          <p:nvPr>
            <p:ph type="title"/>
          </p:nvPr>
        </p:nvSpPr>
        <p:spPr/>
        <p:txBody>
          <a:bodyPr/>
          <a:lstStyle/>
          <a:p>
            <a:r>
              <a:rPr lang="en-GB" dirty="0"/>
              <a:t>Strategies and Practices</a:t>
            </a:r>
          </a:p>
        </p:txBody>
      </p:sp>
    </p:spTree>
    <p:extLst>
      <p:ext uri="{BB962C8B-B14F-4D97-AF65-F5344CB8AC3E}">
        <p14:creationId xmlns:p14="http://schemas.microsoft.com/office/powerpoint/2010/main" val="10373197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GB" dirty="0"/>
          </a:p>
          <a:p>
            <a:r>
              <a:rPr lang="en-GB" dirty="0"/>
              <a:t>Gated closure of colonial bat roosting sites</a:t>
            </a:r>
          </a:p>
          <a:p>
            <a:endParaRPr lang="en-GB" dirty="0"/>
          </a:p>
          <a:p>
            <a:r>
              <a:rPr lang="en-GB" dirty="0"/>
              <a:t>White-Nose Syndrome Station</a:t>
            </a:r>
          </a:p>
          <a:p>
            <a:endParaRPr lang="en-GB" dirty="0"/>
          </a:p>
          <a:p>
            <a:r>
              <a:rPr lang="en-GB" dirty="0"/>
              <a:t>Bioremediation mats</a:t>
            </a:r>
          </a:p>
          <a:p>
            <a:endParaRPr lang="en-GB" dirty="0"/>
          </a:p>
        </p:txBody>
      </p:sp>
      <p:sp>
        <p:nvSpPr>
          <p:cNvPr id="3" name="Title 2"/>
          <p:cNvSpPr>
            <a:spLocks noGrp="1"/>
          </p:cNvSpPr>
          <p:nvPr>
            <p:ph type="title"/>
          </p:nvPr>
        </p:nvSpPr>
        <p:spPr>
          <a:xfrm>
            <a:off x="1189356" y="274638"/>
            <a:ext cx="7597805" cy="997743"/>
          </a:xfrm>
        </p:spPr>
        <p:txBody>
          <a:bodyPr/>
          <a:lstStyle/>
          <a:p>
            <a:r>
              <a:rPr lang="en-GB" dirty="0"/>
              <a:t>Facility Development/Site </a:t>
            </a:r>
            <a:r>
              <a:rPr lang="en-GB"/>
              <a:t>Design/Maintenance</a:t>
            </a:r>
            <a:endParaRPr lang="en-GB" dirty="0"/>
          </a:p>
        </p:txBody>
      </p:sp>
    </p:spTree>
    <p:extLst>
      <p:ext uri="{BB962C8B-B14F-4D97-AF65-F5344CB8AC3E}">
        <p14:creationId xmlns:p14="http://schemas.microsoft.com/office/powerpoint/2010/main" val="31938599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1189355" y="1272381"/>
            <a:ext cx="7765073" cy="4459346"/>
          </a:xfrm>
        </p:spPr>
        <p:txBody>
          <a:bodyPr>
            <a:normAutofit fontScale="62500" lnSpcReduction="20000"/>
          </a:bodyPr>
          <a:lstStyle/>
          <a:p>
            <a:r>
              <a:rPr lang="en-GB" sz="4600" dirty="0"/>
              <a:t>Independent recreational caving prohibited</a:t>
            </a:r>
          </a:p>
          <a:p>
            <a:endParaRPr lang="en-GB" sz="4600" dirty="0"/>
          </a:p>
          <a:p>
            <a:r>
              <a:rPr lang="en-GB" sz="4600" dirty="0"/>
              <a:t>Clothing worn in other caves after 2005 not permitted</a:t>
            </a:r>
          </a:p>
          <a:p>
            <a:endParaRPr lang="en-GB" sz="4600" dirty="0"/>
          </a:p>
          <a:p>
            <a:r>
              <a:rPr lang="en-GB" sz="4600" dirty="0"/>
              <a:t>Wild cavers must wear gear provided by park</a:t>
            </a:r>
          </a:p>
          <a:p>
            <a:endParaRPr lang="en-GB" sz="4600" dirty="0"/>
          </a:p>
          <a:p>
            <a:r>
              <a:rPr lang="en-GB" sz="4600" dirty="0"/>
              <a:t>Bioremediation mat walk following tour required</a:t>
            </a:r>
          </a:p>
          <a:p>
            <a:endParaRPr lang="en-GB" sz="3600" dirty="0"/>
          </a:p>
          <a:p>
            <a:endParaRPr lang="en-GB" dirty="0"/>
          </a:p>
          <a:p>
            <a:r>
              <a:rPr lang="en-GB" dirty="0"/>
              <a:t> </a:t>
            </a:r>
          </a:p>
        </p:txBody>
      </p:sp>
      <p:sp>
        <p:nvSpPr>
          <p:cNvPr id="3" name="Title 2"/>
          <p:cNvSpPr>
            <a:spLocks noGrp="1"/>
          </p:cNvSpPr>
          <p:nvPr>
            <p:ph type="title"/>
          </p:nvPr>
        </p:nvSpPr>
        <p:spPr/>
        <p:txBody>
          <a:bodyPr/>
          <a:lstStyle/>
          <a:p>
            <a:r>
              <a:rPr lang="en-GB" dirty="0"/>
              <a:t>Rules/Regulations</a:t>
            </a:r>
          </a:p>
        </p:txBody>
      </p:sp>
    </p:spTree>
    <p:extLst>
      <p:ext uri="{BB962C8B-B14F-4D97-AF65-F5344CB8AC3E}">
        <p14:creationId xmlns:p14="http://schemas.microsoft.com/office/powerpoint/2010/main" val="8154833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Law Enforcement</a:t>
            </a:r>
          </a:p>
        </p:txBody>
      </p:sp>
      <p:sp>
        <p:nvSpPr>
          <p:cNvPr id="5" name="Content Placeholder 4"/>
          <p:cNvSpPr>
            <a:spLocks noGrp="1"/>
          </p:cNvSpPr>
          <p:nvPr>
            <p:ph sz="quarter" idx="13"/>
          </p:nvPr>
        </p:nvSpPr>
        <p:spPr/>
        <p:txBody>
          <a:bodyPr>
            <a:normAutofit/>
          </a:bodyPr>
          <a:lstStyle/>
          <a:p>
            <a:r>
              <a:rPr lang="en-GB" dirty="0"/>
              <a:t>Monitor and enforce cave closures</a:t>
            </a:r>
          </a:p>
          <a:p>
            <a:endParaRPr lang="en-GB" dirty="0"/>
          </a:p>
          <a:p>
            <a:r>
              <a:rPr lang="en-GB" dirty="0"/>
              <a:t>Intercept visitors carrying private caving gear</a:t>
            </a:r>
          </a:p>
          <a:p>
            <a:endParaRPr lang="en-GB" dirty="0"/>
          </a:p>
          <a:p>
            <a:endParaRPr lang="en-GB" dirty="0"/>
          </a:p>
          <a:p>
            <a:endParaRPr lang="en-US" dirty="0"/>
          </a:p>
          <a:p>
            <a:endParaRPr lang="en-US" dirty="0"/>
          </a:p>
        </p:txBody>
      </p:sp>
    </p:spTree>
    <p:extLst>
      <p:ext uri="{BB962C8B-B14F-4D97-AF65-F5344CB8AC3E}">
        <p14:creationId xmlns:p14="http://schemas.microsoft.com/office/powerpoint/2010/main" val="37329932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1189356" y="1272381"/>
            <a:ext cx="7196137" cy="2107633"/>
          </a:xfrm>
        </p:spPr>
        <p:txBody>
          <a:bodyPr/>
          <a:lstStyle/>
          <a:p>
            <a:r>
              <a:rPr lang="en-US" dirty="0">
                <a:hlinkClick r:id="rId2"/>
              </a:rPr>
              <a:t>Bats in Crisis: Introduction </a:t>
            </a:r>
            <a:r>
              <a:rPr lang="en-US" dirty="0"/>
              <a:t>(4:24)</a:t>
            </a:r>
          </a:p>
          <a:p>
            <a:endParaRPr lang="en-US" dirty="0"/>
          </a:p>
          <a:p>
            <a:r>
              <a:rPr lang="en-US" dirty="0">
                <a:hlinkClick r:id="rId3"/>
              </a:rPr>
              <a:t>Bats in Crisis: Response </a:t>
            </a:r>
            <a:r>
              <a:rPr lang="en-US" dirty="0"/>
              <a:t>(6:18)</a:t>
            </a:r>
          </a:p>
        </p:txBody>
      </p:sp>
      <p:sp>
        <p:nvSpPr>
          <p:cNvPr id="3" name="Title 2"/>
          <p:cNvSpPr>
            <a:spLocks noGrp="1"/>
          </p:cNvSpPr>
          <p:nvPr>
            <p:ph type="title"/>
          </p:nvPr>
        </p:nvSpPr>
        <p:spPr/>
        <p:txBody>
          <a:bodyPr/>
          <a:lstStyle/>
          <a:p>
            <a:r>
              <a:rPr lang="en-US" dirty="0"/>
              <a:t>Video</a:t>
            </a:r>
          </a:p>
        </p:txBody>
      </p:sp>
      <p:sp>
        <p:nvSpPr>
          <p:cNvPr id="5" name="Rectangle 4"/>
          <p:cNvSpPr/>
          <p:nvPr/>
        </p:nvSpPr>
        <p:spPr>
          <a:xfrm>
            <a:off x="1189356" y="1791934"/>
            <a:ext cx="5070021" cy="369332"/>
          </a:xfrm>
          <a:prstGeom prst="rect">
            <a:avLst/>
          </a:prstGeom>
        </p:spPr>
        <p:txBody>
          <a:bodyPr wrap="square">
            <a:spAutoFit/>
          </a:bodyPr>
          <a:lstStyle/>
          <a:p>
            <a:r>
              <a:rPr lang="en-US" dirty="0"/>
              <a:t>https://www.youtube.com/watch?v=BzA2b92cWg4</a:t>
            </a:r>
          </a:p>
        </p:txBody>
      </p:sp>
      <p:sp>
        <p:nvSpPr>
          <p:cNvPr id="6" name="Rectangle 5"/>
          <p:cNvSpPr/>
          <p:nvPr/>
        </p:nvSpPr>
        <p:spPr>
          <a:xfrm>
            <a:off x="1189356" y="3010682"/>
            <a:ext cx="4988379" cy="369332"/>
          </a:xfrm>
          <a:prstGeom prst="rect">
            <a:avLst/>
          </a:prstGeom>
        </p:spPr>
        <p:txBody>
          <a:bodyPr wrap="square">
            <a:spAutoFit/>
          </a:bodyPr>
          <a:lstStyle/>
          <a:p>
            <a:r>
              <a:rPr lang="en-US" dirty="0"/>
              <a:t>https://www.youtube.com/watch?v=QtqoR8anAA0</a:t>
            </a:r>
          </a:p>
        </p:txBody>
      </p:sp>
    </p:spTree>
    <p:extLst>
      <p:ext uri="{BB962C8B-B14F-4D97-AF65-F5344CB8AC3E}">
        <p14:creationId xmlns:p14="http://schemas.microsoft.com/office/powerpoint/2010/main" val="6360224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Tree>
    <p:extLst>
      <p:ext uri="{BB962C8B-B14F-4D97-AF65-F5344CB8AC3E}">
        <p14:creationId xmlns:p14="http://schemas.microsoft.com/office/powerpoint/2010/main" val="38787117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mso-contentType ?>
<SharedContentType xmlns="Microsoft.SharePoint.Taxonomy.ContentTypeSync" SourceId="d8dd7c1c-4333-446f-aac1-2085e198f311" ContentTypeId="0x010100B73AEB2BC9FE5343B1F3C335A1578D9438" PreviousValue="false"/>
</file>

<file path=customXml/item4.xml><?xml version="1.0" encoding="utf-8"?>
<ct:contentTypeSchema xmlns:ct="http://schemas.microsoft.com/office/2006/metadata/contentType" xmlns:ma="http://schemas.microsoft.com/office/2006/metadata/properties/metaAttributes" ct:_="" ma:_="" ma:contentTypeName="CABI Publishing Document" ma:contentTypeID="0x010100B73AEB2BC9FE5343B1F3C335A1578D9438003995077E1015F040B0E24329BE275DF3" ma:contentTypeVersion="30" ma:contentTypeDescription="" ma:contentTypeScope="" ma:versionID="84f8fbb6dd0edb19f89ee4d2dd668f2e">
  <xsd:schema xmlns:xsd="http://www.w3.org/2001/XMLSchema" xmlns:xs="http://www.w3.org/2001/XMLSchema" xmlns:p="http://schemas.microsoft.com/office/2006/metadata/properties" xmlns:ns2="d07fce95-64a3-45e0-8e78-c550b935440d" xmlns:ns3="0b29e85d-e4df-4a6d-ba7c-01bf11944fc3" targetNamespace="http://schemas.microsoft.com/office/2006/metadata/properties" ma:root="true" ma:fieldsID="3280aa6ace604f9c4c48e98b9d77b7a1" ns2:_="" ns3:_="">
    <xsd:import namespace="d07fce95-64a3-45e0-8e78-c550b935440d"/>
    <xsd:import namespace="0b29e85d-e4df-4a6d-ba7c-01bf11944fc3"/>
    <xsd:element name="properties">
      <xsd:complexType>
        <xsd:sequence>
          <xsd:element name="documentManagement">
            <xsd:complexType>
              <xsd:all>
                <xsd:element ref="ns2:_dlc_DocId" minOccurs="0"/>
                <xsd:element ref="ns2:_dlc_DocIdUrl" minOccurs="0"/>
                <xsd:element ref="ns2:_dlc_DocIdPersistId" minOccurs="0"/>
                <xsd:element ref="ns3:TaxCatchAll" minOccurs="0"/>
                <xsd:element ref="ns3:Year" minOccurs="0"/>
                <xsd:element ref="ns3:TaxCatchAllLabel" minOccurs="0"/>
                <xsd:element ref="ns3:ISBN" minOccurs="0"/>
                <xsd:element ref="ns3:p52d2a15856145b6a82e28472153071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7fce95-64a3-45e0-8e78-c550b935440d"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b29e85d-e4df-4a6d-ba7c-01bf11944fc3" elementFormDefault="qualified">
    <xsd:import namespace="http://schemas.microsoft.com/office/2006/documentManagement/types"/>
    <xsd:import namespace="http://schemas.microsoft.com/office/infopath/2007/PartnerControls"/>
    <xsd:element name="TaxCatchAll" ma:index="7" nillable="true" ma:displayName="Taxonomy Catch All Column" ma:description="" ma:hidden="true" ma:list="{d20632ca-f775-4fe3-b87f-f592633c52d2}" ma:internalName="TaxCatchAll" ma:showField="CatchAllData" ma:web="f296afe4-7d45-40e4-b546-6287d241965f">
      <xsd:complexType>
        <xsd:complexContent>
          <xsd:extension base="dms:MultiChoiceLookup">
            <xsd:sequence>
              <xsd:element name="Value" type="dms:Lookup" maxOccurs="unbounded" minOccurs="0" nillable="true"/>
            </xsd:sequence>
          </xsd:extension>
        </xsd:complexContent>
      </xsd:complexType>
    </xsd:element>
    <xsd:element name="Year" ma:index="8" nillable="true" ma:displayName="Year" ma:format="Dropdown" ma:internalName="Year">
      <xsd:simpleType>
        <xsd:restriction base="dms:Choice">
          <xsd:enumeration value="2010"/>
          <xsd:enumeration value="2011"/>
          <xsd:enumeration value="2012"/>
          <xsd:enumeration value="2013"/>
          <xsd:enumeration value="2014"/>
          <xsd:enumeration value="2015"/>
          <xsd:enumeration value="2016"/>
          <xsd:enumeration value="2017"/>
        </xsd:restriction>
      </xsd:simpleType>
    </xsd:element>
    <xsd:element name="TaxCatchAllLabel" ma:index="9" nillable="true" ma:displayName="Taxonomy Catch All Column1" ma:description="" ma:hidden="true" ma:list="{d20632ca-f775-4fe3-b87f-f592633c52d2}" ma:internalName="TaxCatchAllLabel" ma:readOnly="true" ma:showField="CatchAllDataLabel" ma:web="f296afe4-7d45-40e4-b546-6287d241965f">
      <xsd:complexType>
        <xsd:complexContent>
          <xsd:extension base="dms:MultiChoiceLookup">
            <xsd:sequence>
              <xsd:element name="Value" type="dms:Lookup" maxOccurs="unbounded" minOccurs="0" nillable="true"/>
            </xsd:sequence>
          </xsd:extension>
        </xsd:complexContent>
      </xsd:complexType>
    </xsd:element>
    <xsd:element name="ISBN" ma:index="10" nillable="true" ma:displayName="ISBN" ma:internalName="ISBN" ma:readOnly="false">
      <xsd:simpleType>
        <xsd:restriction base="dms:Text">
          <xsd:maxLength value="255"/>
        </xsd:restriction>
      </xsd:simpleType>
    </xsd:element>
    <xsd:element name="p52d2a15856145b6a82e28472153071d" ma:index="11" nillable="true" ma:taxonomy="true" ma:internalName="p52d2a15856145b6a82e28472153071d" ma:taxonomyFieldName="PublishingDocType" ma:displayName="Book Project Doc Type" ma:default="" ma:fieldId="{952d2a15-8561-45b6-a82e-28472153071d}" ma:sspId="d8dd7c1c-4333-446f-aac1-2085e198f311" ma:termSetId="7ee2d5cf-4748-4b50-b9ae-598449825a5b" ma:anchorId="57dac553-970f-4487-b972-f5cd8d3241ce"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13" ma:displayName="Author"/>
        <xsd:element ref="dcterms:created" minOccurs="0" maxOccurs="1"/>
        <xsd:element ref="dc:identifier" minOccurs="0" maxOccurs="1"/>
        <xsd:element name="contentType" minOccurs="0" maxOccurs="1" type="xsd:string" ma:index="14"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p:properties xmlns:p="http://schemas.microsoft.com/office/2006/metadata/properties" xmlns:xsi="http://www.w3.org/2001/XMLSchema-instance" xmlns:pc="http://schemas.microsoft.com/office/infopath/2007/PartnerControls">
  <documentManagement>
    <ISBN xmlns="0b29e85d-e4df-4a6d-ba7c-01bf11944fc3" xsi:nil="true"/>
    <p52d2a15856145b6a82e28472153071d xmlns="0b29e85d-e4df-4a6d-ba7c-01bf11944fc3">
      <Terms xmlns="http://schemas.microsoft.com/office/infopath/2007/PartnerControls"/>
    </p52d2a15856145b6a82e28472153071d>
    <Year xmlns="0b29e85d-e4df-4a6d-ba7c-01bf11944fc3">2016</Year>
    <TaxCatchAll xmlns="0b29e85d-e4df-4a6d-ba7c-01bf11944fc3"/>
    <_dlc_DocId xmlns="d07fce95-64a3-45e0-8e78-c550b935440d">EDRFEEQ4MS6M-13-11705</_dlc_DocId>
    <_dlc_DocIdUrl xmlns="d07fce95-64a3-45e0-8e78-c550b935440d">
      <Url>http://teams.cabi.org/function/editorial/books/_layouts/15/DocIdRedir.aspx?ID=EDRFEEQ4MS6M-13-11705</Url>
      <Description>EDRFEEQ4MS6M-13-11705</Description>
    </_dlc_DocIdUrl>
  </documentManagement>
</p:properties>
</file>

<file path=customXml/itemProps1.xml><?xml version="1.0" encoding="utf-8"?>
<ds:datastoreItem xmlns:ds="http://schemas.openxmlformats.org/officeDocument/2006/customXml" ds:itemID="{2856268C-66FF-45B5-8B74-F56EDECDDBB9}">
  <ds:schemaRefs>
    <ds:schemaRef ds:uri="http://schemas.microsoft.com/sharepoint/v3/contenttype/forms"/>
  </ds:schemaRefs>
</ds:datastoreItem>
</file>

<file path=customXml/itemProps2.xml><?xml version="1.0" encoding="utf-8"?>
<ds:datastoreItem xmlns:ds="http://schemas.openxmlformats.org/officeDocument/2006/customXml" ds:itemID="{9BFE1F17-E9DA-4F49-AEA7-91821E4640F1}">
  <ds:schemaRefs>
    <ds:schemaRef ds:uri="http://schemas.microsoft.com/sharepoint/events"/>
  </ds:schemaRefs>
</ds:datastoreItem>
</file>

<file path=customXml/itemProps3.xml><?xml version="1.0" encoding="utf-8"?>
<ds:datastoreItem xmlns:ds="http://schemas.openxmlformats.org/officeDocument/2006/customXml" ds:itemID="{A09D32EB-CBA0-48A3-A7FA-AC73987F3CAE}">
  <ds:schemaRefs>
    <ds:schemaRef ds:uri="Microsoft.SharePoint.Taxonomy.ContentTypeSync"/>
  </ds:schemaRefs>
</ds:datastoreItem>
</file>

<file path=customXml/itemProps4.xml><?xml version="1.0" encoding="utf-8"?>
<ds:datastoreItem xmlns:ds="http://schemas.openxmlformats.org/officeDocument/2006/customXml" ds:itemID="{CDA3B108-B990-4CC3-90DA-A63E2DCF45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7fce95-64a3-45e0-8e78-c550b935440d"/>
    <ds:schemaRef ds:uri="0b29e85d-e4df-4a6d-ba7c-01bf11944fc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61CCA640-930D-40CB-90E6-83585633B98F}">
  <ds:schemaRefs>
    <ds:schemaRef ds:uri="http://www.w3.org/XML/1998/namespace"/>
    <ds:schemaRef ds:uri="http://purl.org/dc/elements/1.1/"/>
    <ds:schemaRef ds:uri="0b29e85d-e4df-4a6d-ba7c-01bf11944fc3"/>
    <ds:schemaRef ds:uri="http://purl.org/dc/terms/"/>
    <ds:schemaRef ds:uri="http://schemas.microsoft.com/office/infopath/2007/PartnerControls"/>
    <ds:schemaRef ds:uri="http://purl.org/dc/dcmitype/"/>
    <ds:schemaRef ds:uri="http://schemas.microsoft.com/office/2006/documentManagement/types"/>
    <ds:schemaRef ds:uri="http://schemas.openxmlformats.org/package/2006/metadata/core-properties"/>
    <ds:schemaRef ds:uri="d07fce95-64a3-45e0-8e78-c550b935440d"/>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624</TotalTime>
  <Words>2131</Words>
  <Application>Microsoft Office PowerPoint</Application>
  <PresentationFormat>On-screen Show (4:3)</PresentationFormat>
  <Paragraphs>110</Paragraphs>
  <Slides>24</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arial</vt:lpstr>
      <vt:lpstr>Calibri</vt:lpstr>
      <vt:lpstr>Office Theme</vt:lpstr>
      <vt:lpstr>Saving Bats at Mammoth Cave </vt:lpstr>
      <vt:lpstr>Mammoth Cave National Park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Mammoth Cave National Park</vt:lpstr>
      <vt:lpstr>Bats of Mammoth Cave</vt:lpstr>
      <vt:lpstr>Problems</vt:lpstr>
      <vt:lpstr>Strategies and Practices</vt:lpstr>
      <vt:lpstr>Facility Development/Site Design/Maintenance</vt:lpstr>
      <vt:lpstr>Rules/Regulations</vt:lpstr>
      <vt:lpstr>Law Enforcement</vt:lpstr>
      <vt:lpstr>Video</vt:lpstr>
      <vt:lpstr>PowerPoint Presentation</vt:lpstr>
    </vt:vector>
  </TitlesOfParts>
  <Company>CABI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Robert Manning</dc:creator>
  <cp:lastModifiedBy>Anthony Burns</cp:lastModifiedBy>
  <cp:revision>67</cp:revision>
  <dcterms:created xsi:type="dcterms:W3CDTF">2014-12-08T12:01:41Z</dcterms:created>
  <dcterms:modified xsi:type="dcterms:W3CDTF">2023-01-16T15:41:39Z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0x010100B73AEB2BC9FE5343B1F3C335A1578D9438003995077E1015F040B0E24329BE275DF3</vt:lpwstr>
  </property>
  <property fmtid="{D5CDD505-2E9C-101B-9397-08002B2CF9AE}" pid="3" name="PublishingDocType">
    <vt:lpwstr/>
  </property>
  <property fmtid="{D5CDD505-2E9C-101B-9397-08002B2CF9AE}" pid="4" name="_dlc_DocIdItemGuid">
    <vt:lpwstr>d9ab6b8d-4e69-40da-8a6a-8966830b36ed</vt:lpwstr>
  </property>
</Properties>
</file>