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Play" panose="020B0604020202020204" charset="0"/>
      <p:regular r:id="rId16"/>
      <p:bold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jb5VQ5rvvaJ++bs6ncXTZP7JNcr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902" autoAdjust="0"/>
  </p:normalViewPr>
  <p:slideViewPr>
    <p:cSldViewPr snapToGrid="0">
      <p:cViewPr varScale="1">
        <p:scale>
          <a:sx n="96" d="100"/>
          <a:sy n="96" d="100"/>
        </p:scale>
        <p:origin x="6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f0b5eaa05b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f0b5eaa05b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development needs of children like Isaac, a young m 4 years old child engaged in Children's Centre London have been focused following the social, language and emotional development concerns. The study will be utilising relevant theoretical framework, including Bowlby’s attachment theory. Through this framework, the study examines the way disrupted post-natal depression, childcare and minimal social experiences, shaped Isaac’s wellbeing. The focus of the presentation additionally includes nurture and nature debate following which multi-agency and multi-agency approaches and evidence-based efforts will be detailed.</a:t>
            </a:r>
            <a:endParaRPr/>
          </a:p>
        </p:txBody>
      </p:sp>
      <p:sp>
        <p:nvSpPr>
          <p:cNvPr id="96" name="Google Shape;9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f0b5eaa05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Isaac is a 4-years old child involved in Children’s Centre London, specifically after the concerns related to him about language, social and emotional development. Isaac resides with his mother who is single and has gone through minimal social support, minimised confidence and post-natal depression. After moving to London constant child care disruptions or experienced by Isaac.  Preparation anxiety, delayed language development, social withdrawal and reluctance to engage in group activities were noticed by practitioners (Nice.org.uk, 2023). Isaac is clingy at his residence, rarely plays alone and faces challenges to sleep by himself as well. Such concerns emphasize the requirement for unified early intervention for encouraging healthy development and emotional security.</a:t>
            </a:r>
            <a:endParaRPr/>
          </a:p>
        </p:txBody>
      </p:sp>
      <p:sp>
        <p:nvSpPr>
          <p:cNvPr id="103" name="Google Shape;103;g3f0b5eaa05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f0b5eaa05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As per John Bowlby, children need secured attachment with regular care giver for improving confidence, emotional security and healthy mental wellbeing (‌Holmes, 2014). Responsive and sensitive care giving allows children to develop feelings of trusting others as well as safely examining their regular environment. The argument of Bowlby also includes those experiences related to attachment support developing internal working models, which influences emotional regulation and Futura relationships. On the other hand, when attachment is insecure, it is often the result from inconsistent care giving, reliance, enhanced anxiety, and social difficulties. The attachment theory is also suitable to early development because factors like positive behaviour, resilience and communication are supported through secure attachment. Meanwhile, when attachment is disrupted, it has adverse effects on the overall development of children.</a:t>
            </a:r>
            <a:endParaRPr/>
          </a:p>
        </p:txBody>
      </p:sp>
      <p:sp>
        <p:nvSpPr>
          <p:cNvPr id="110" name="Google Shape;110;g3f0b5eaa05b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f0b5eaa05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development and concerns of Isaac is explained by theory through the child’s early experiences of caregiving. Regular changes in childcare and the post-natal depression of the mother can have minimised regular emotional responsiveness, which restricts the chances of forming an attachment with utmost security (Bretherton, 2013). As a result, clinginess, separation anxiety and minimised confidence is shown by Isaac when communicating with unknown individuals. Isaac’s reluctance to engage in group-based practices reflects emotional insecurity, and at the same time, late development in language additionally limits social engagement and communication.</a:t>
            </a:r>
            <a:endParaRPr/>
          </a:p>
        </p:txBody>
      </p:sp>
      <p:sp>
        <p:nvSpPr>
          <p:cNvPr id="117" name="Google Shape;117;g3f0b5eaa05b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f0b5eaa05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development of Isaac mirrors the interaction between environmental and biological influences. The inherited attributes, including genetics, temperament and the development in the brain are included in nature elements which can have impacts on the behavioural patterns and emotional sensitivity of Isaac. As for nurture, it is learning opportunities, childcare experiences, relationships, and the quality of parenting (Collins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2002). The psychological health issues of his mother, her challenges during childhood and recent relocation showcase influences of environmental factors which can lead to delayed communication and emotional insecurity. Nevertheless, positive experiences, such as secure relationships, organised routines, supportive practitioners and regular caregiving can enhance outcomes of improvement alongside resilience.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4" name="Google Shape;124;g3f0b5eaa05b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f0b5eaa05b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Receiving attachment-focused support is important for Isaac via a regular core-person who offers emotional security in “Children’s Centre”. Confidence, peer interaction and emotional expression need to be encouraged through the activities of structured plays. Communication skills can be further enhanced via language-rich settings, utilising conversations, songs, storytelling and role-play activities (Richardson, 2026). Mental health support alongside parenting guidance needs to be provided to Isaac’s mother to enhance response caregiving alongside positive parent-child relationships. The activities of emotional regulation and predictable day-to-day schedules can minimise separation anxiety and at the same time encouraging independence.</a:t>
            </a:r>
            <a:endParaRPr/>
          </a:p>
        </p:txBody>
      </p:sp>
      <p:sp>
        <p:nvSpPr>
          <p:cNvPr id="131" name="Google Shape;131;g3f0b5eaa05b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f0b5eaa05b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Collaboration among professionals and patient's families is needed for supporting Isaac. Isaac’s emotional well-being alongside social interactions and learning need to be constantly monitored by Early Years practitioners (Ephgrave, 2018). Providing targeted interventions and assessing delays in communication needs to be handled by a Language and Speed Therapist. The overall development can be checked by health visitors and meanwhile giving out targeted intervention as well. The behavioural and emotional requirements need to be evaluated by an educational psychologist where he or she can also suggest proper suitable strategies in education. Continued information sharing, family-focused planning and regular communication guarantees consistent support which allows prior recognition. of concerns and unified interventions, improving developmental results of Isaac.</a:t>
            </a:r>
            <a:endParaRPr/>
          </a:p>
        </p:txBody>
      </p:sp>
      <p:sp>
        <p:nvSpPr>
          <p:cNvPr id="138" name="Google Shape;138;g3f0b5eaa05b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f0b5eaa05b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Attachment Theory of Bowlby is fundamental in the case of Isaac as it transparently describes. The way secured prior relationships encourage an individual’s resilience, emotional security and healthy mental development. This makes it increasingly relevant in Isaac’s situations. Garrett (2023) additionally underpins the significance of secure attachment to enhance emotional regulation and confidence of children. Nevertheless, there are certain limitations of the framework. A considerable emphasis k. The role of mother is placed considerably, despite professional caregivers, grandparents and fathers can easily develop and secure attachments. Also, the patterns of attachments vary throughout the structures of the family and cultures which minimises the universal applicability of the framework. Children’s advancement is also shaped by socioeconomic situations, temperament, genetics and education. Henceforth, a crucial base presented by Bowlby, however, also needs to be unified with wider environmental, social, and biological viewpoints for rigorous assessment.</a:t>
            </a:r>
            <a:endParaRPr/>
          </a:p>
        </p:txBody>
      </p:sp>
      <p:sp>
        <p:nvSpPr>
          <p:cNvPr id="145" name="Google Shape;145;g3f0b5eaa05b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f0b5eaa05b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Continuous caregiving needs to be experienced by Isaac via nursery routines and stable home for enhancing secure emotional resilience and attachments. A key-person effort needs to be continued beside organised group initiatives that constantly develop Isaac’s peer relationships and confidence. Language and speech interventions also need to be strengthened via daily conversations, role play and storytelling. Psychological health support and continued parenting guidance also needs to be provided to the mom which encourages positive interactions between parents and children alongside enhancing responsive caring (Eklund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Furthermore, early, unified and evidence-focused support is also an important recommendation that is crucial for minimising difficulties of development in the future and at the same time, enhancing emotional independence, wellbeing, and readiness for academic settings.</a:t>
            </a:r>
            <a:endParaRPr/>
          </a:p>
        </p:txBody>
      </p:sp>
      <p:sp>
        <p:nvSpPr>
          <p:cNvPr id="152" name="Google Shape;152;g3f0b5eaa05b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f0b5eaa05b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Overall, the presentation above has been focused on a child named Isaac, a child with four years of age. Isaac has experienced various issues, including late language development, separation anxiety, disrupted childcare and so on, for which he attends Children's Centre in London. With respect to this case, initially, the presentation has detailed development concerns and background of Isaac followed by theory placement like Bowlby's Attachment Theory and its application in Isaac’s case. The concept of nurture and nature have also been detailed in relation to Isaac. Practical support plans for Isaac and multi-agency working have also been discussed in-depth. Lastly, critical assessment of Bowlby's Attachment Theory alongside detailed recommendations have been presented.</a:t>
            </a:r>
            <a:endParaRPr/>
          </a:p>
        </p:txBody>
      </p:sp>
      <p:sp>
        <p:nvSpPr>
          <p:cNvPr id="159" name="Google Shape;159;g3f0b5eaa05b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26" name="Google Shape;26;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3"/>
          <p:cNvSpPr>
            <a:spLocks noGrp="1"/>
          </p:cNvSpPr>
          <p:nvPr>
            <p:ph type="pic" idx="2"/>
          </p:nvPr>
        </p:nvSpPr>
        <p:spPr>
          <a:xfrm>
            <a:off x="5183188" y="987425"/>
            <a:ext cx="6172200" cy="4873625"/>
          </a:xfrm>
          <a:prstGeom prst="rect">
            <a:avLst/>
          </a:prstGeom>
          <a:noFill/>
          <a:ln>
            <a:noFill/>
          </a:ln>
        </p:spPr>
      </p:sp>
      <p:sp>
        <p:nvSpPr>
          <p:cNvPr id="64" name="Google Shape;64;p1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9" name="Google Shape;9;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0" name="Google Shape;10;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1868237" y="3226904"/>
            <a:ext cx="8539079" cy="176916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ct val="100000"/>
              <a:buFont typeface="Play"/>
              <a:buNone/>
            </a:pPr>
            <a:br>
              <a:rPr lang="en-GB" sz="667" b="1" dirty="0"/>
            </a:br>
            <a:br>
              <a:rPr lang="en-GB" sz="1800" dirty="0"/>
            </a:br>
            <a:r>
              <a:rPr lang="en-GB" sz="2200" dirty="0">
                <a:latin typeface="Arial"/>
                <a:ea typeface="Arial"/>
                <a:cs typeface="Arial"/>
                <a:sym typeface="Arial"/>
              </a:rPr>
              <a:t>Student name             Jenny Elizabeth Torres Crespo</a:t>
            </a:r>
            <a:br>
              <a:rPr lang="en-GB" sz="2200" dirty="0">
                <a:latin typeface="Arial"/>
                <a:ea typeface="Arial"/>
                <a:cs typeface="Arial"/>
                <a:sym typeface="Arial"/>
              </a:rPr>
            </a:br>
            <a:r>
              <a:rPr lang="en-GB" sz="2200" dirty="0">
                <a:latin typeface="Arial"/>
                <a:ea typeface="Arial"/>
                <a:cs typeface="Arial"/>
                <a:sym typeface="Arial"/>
              </a:rPr>
              <a:t>Student number          2511145</a:t>
            </a:r>
            <a:br>
              <a:rPr lang="en-GB" sz="2200" dirty="0">
                <a:latin typeface="Arial"/>
                <a:ea typeface="Arial"/>
                <a:cs typeface="Arial"/>
                <a:sym typeface="Arial"/>
              </a:rPr>
            </a:br>
            <a:r>
              <a:rPr lang="en-GB" sz="2200" dirty="0">
                <a:latin typeface="Arial"/>
                <a:ea typeface="Arial"/>
                <a:cs typeface="Arial"/>
                <a:sym typeface="Arial"/>
              </a:rPr>
              <a:t>Lecturer’s name          Lou Wells</a:t>
            </a:r>
            <a:br>
              <a:rPr lang="en-GB" sz="1125" dirty="0"/>
            </a:br>
            <a:endParaRPr sz="1125" dirty="0"/>
          </a:p>
        </p:txBody>
      </p:sp>
      <p:sp>
        <p:nvSpPr>
          <p:cNvPr id="86" name="Google Shape;86;p1"/>
          <p:cNvSpPr txBox="1"/>
          <p:nvPr/>
        </p:nvSpPr>
        <p:spPr>
          <a:xfrm>
            <a:off x="3240109" y="1761464"/>
            <a:ext cx="604921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1" i="0" u="none" strike="noStrike" cap="none" dirty="0">
                <a:solidFill>
                  <a:schemeClr val="dk1"/>
                </a:solidFill>
                <a:latin typeface="Arial"/>
                <a:ea typeface="Arial"/>
                <a:cs typeface="Arial"/>
                <a:sym typeface="Arial"/>
              </a:rPr>
              <a:t>LCHS4010</a:t>
            </a:r>
            <a:endParaRPr dirty="0"/>
          </a:p>
          <a:p>
            <a:pPr marL="0" marR="0" lvl="0" indent="0" algn="ctr" rtl="0">
              <a:spcBef>
                <a:spcPts val="0"/>
              </a:spcBef>
              <a:spcAft>
                <a:spcPts val="0"/>
              </a:spcAft>
              <a:buNone/>
            </a:pPr>
            <a:r>
              <a:rPr lang="en-GB" sz="2000" b="1" i="0" u="none" strike="noStrike" cap="none" dirty="0">
                <a:solidFill>
                  <a:schemeClr val="dk1"/>
                </a:solidFill>
                <a:latin typeface="Arial"/>
                <a:ea typeface="Arial"/>
                <a:cs typeface="Arial"/>
                <a:sym typeface="Arial"/>
              </a:rPr>
              <a:t>Psychology in Health and Social Care</a:t>
            </a:r>
            <a:endParaRPr sz="2000" b="0" i="0" u="none" strike="noStrike" cap="none" dirty="0">
              <a:solidFill>
                <a:schemeClr val="dk1"/>
              </a:solidFill>
              <a:latin typeface="Arial"/>
              <a:ea typeface="Arial"/>
              <a:cs typeface="Arial"/>
              <a:sym typeface="Arial"/>
            </a:endParaRPr>
          </a:p>
        </p:txBody>
      </p:sp>
      <p:pic>
        <p:nvPicPr>
          <p:cNvPr id="87" name="Google Shape;87;p1" descr="UWTSD logo | Discover Dylan Thomas"/>
          <p:cNvPicPr preferRelativeResize="0"/>
          <p:nvPr/>
        </p:nvPicPr>
        <p:blipFill rotWithShape="1">
          <a:blip r:embed="rId3">
            <a:alphaModFix/>
          </a:blip>
          <a:srcRect/>
          <a:stretch/>
        </p:blipFill>
        <p:spPr>
          <a:xfrm>
            <a:off x="1868237" y="-48629"/>
            <a:ext cx="3272089" cy="130883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g3f0b5eaa05b_0_55"/>
          <p:cNvSpPr txBox="1">
            <a:spLocks noGrp="1"/>
          </p:cNvSpPr>
          <p:nvPr>
            <p:ph type="ctrTitle"/>
          </p:nvPr>
        </p:nvSpPr>
        <p:spPr>
          <a:xfrm>
            <a:off x="1373000" y="254194"/>
            <a:ext cx="9144000" cy="11802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GB" b="1"/>
              <a:t>Table of Contents</a:t>
            </a:r>
            <a:endParaRPr b="1"/>
          </a:p>
        </p:txBody>
      </p:sp>
      <p:sp>
        <p:nvSpPr>
          <p:cNvPr id="93" name="Google Shape;93;g3f0b5eaa05b_0_55"/>
          <p:cNvSpPr txBox="1">
            <a:spLocks noGrp="1"/>
          </p:cNvSpPr>
          <p:nvPr>
            <p:ph type="subTitle" idx="1"/>
          </p:nvPr>
        </p:nvSpPr>
        <p:spPr>
          <a:xfrm>
            <a:off x="415200" y="1660850"/>
            <a:ext cx="11399400" cy="4982400"/>
          </a:xfrm>
          <a:prstGeom prst="rect">
            <a:avLst/>
          </a:prstGeom>
        </p:spPr>
        <p:txBody>
          <a:bodyPr spcFirstLastPara="1" wrap="square" lIns="91425" tIns="45700" rIns="91425" bIns="45700" anchor="t" anchorCtr="0">
            <a:normAutofit/>
          </a:bodyPr>
          <a:lstStyle/>
          <a:p>
            <a:pPr marL="457200" lvl="0" indent="-431800" algn="just" rtl="0">
              <a:spcBef>
                <a:spcPts val="1000"/>
              </a:spcBef>
              <a:spcAft>
                <a:spcPts val="0"/>
              </a:spcAft>
              <a:buSzPts val="3200"/>
              <a:buChar char="●"/>
            </a:pPr>
            <a:r>
              <a:rPr lang="en-GB" sz="2800" dirty="0"/>
              <a:t>Introduction</a:t>
            </a:r>
            <a:endParaRPr sz="2800" dirty="0"/>
          </a:p>
          <a:p>
            <a:pPr marL="457200" lvl="0" indent="-431800" algn="just" rtl="0">
              <a:spcBef>
                <a:spcPts val="0"/>
              </a:spcBef>
              <a:spcAft>
                <a:spcPts val="0"/>
              </a:spcAft>
              <a:buSzPts val="3200"/>
              <a:buChar char="●"/>
            </a:pPr>
            <a:r>
              <a:rPr lang="en-GB" sz="2800" dirty="0"/>
              <a:t>Isaac's Background and Developmental Concerns</a:t>
            </a:r>
            <a:endParaRPr sz="2800" dirty="0"/>
          </a:p>
          <a:p>
            <a:pPr marL="457200" lvl="0" indent="-431800" algn="just" rtl="0">
              <a:spcBef>
                <a:spcPts val="0"/>
              </a:spcBef>
              <a:spcAft>
                <a:spcPts val="0"/>
              </a:spcAft>
              <a:buSzPts val="3200"/>
              <a:buChar char="●"/>
            </a:pPr>
            <a:r>
              <a:rPr lang="en-GB" sz="2800" dirty="0"/>
              <a:t>Bowlby's Attachment Theory</a:t>
            </a:r>
            <a:endParaRPr sz="2800" dirty="0"/>
          </a:p>
          <a:p>
            <a:pPr marL="457200" lvl="0" indent="-431800" algn="just" rtl="0">
              <a:spcBef>
                <a:spcPts val="0"/>
              </a:spcBef>
              <a:spcAft>
                <a:spcPts val="0"/>
              </a:spcAft>
              <a:buSzPts val="3200"/>
              <a:buChar char="●"/>
            </a:pPr>
            <a:r>
              <a:rPr lang="en-GB" sz="2800" dirty="0"/>
              <a:t>Applying Bowlby's Theory to Isaac</a:t>
            </a:r>
            <a:endParaRPr sz="2800" dirty="0"/>
          </a:p>
          <a:p>
            <a:pPr marL="457200" lvl="0" indent="-431800" algn="just" rtl="0">
              <a:spcBef>
                <a:spcPts val="0"/>
              </a:spcBef>
              <a:spcAft>
                <a:spcPts val="0"/>
              </a:spcAft>
              <a:buSzPts val="3200"/>
              <a:buChar char="●"/>
            </a:pPr>
            <a:r>
              <a:rPr lang="en-GB" sz="2800" dirty="0"/>
              <a:t>Nature and Nurture Influences</a:t>
            </a:r>
            <a:endParaRPr sz="2800" dirty="0"/>
          </a:p>
          <a:p>
            <a:pPr marL="457200" lvl="0" indent="-431800" algn="just" rtl="0">
              <a:spcBef>
                <a:spcPts val="0"/>
              </a:spcBef>
              <a:spcAft>
                <a:spcPts val="0"/>
              </a:spcAft>
              <a:buSzPts val="3200"/>
              <a:buChar char="●"/>
            </a:pPr>
            <a:r>
              <a:rPr lang="en-GB" sz="2800" dirty="0"/>
              <a:t>Practical Support Plan for Isaac</a:t>
            </a:r>
            <a:endParaRPr sz="2800" dirty="0"/>
          </a:p>
          <a:p>
            <a:pPr marL="457200" lvl="0" indent="-431800" algn="just" rtl="0">
              <a:spcBef>
                <a:spcPts val="0"/>
              </a:spcBef>
              <a:spcAft>
                <a:spcPts val="0"/>
              </a:spcAft>
              <a:buSzPts val="3200"/>
              <a:buChar char="●"/>
            </a:pPr>
            <a:r>
              <a:rPr lang="en-GB" sz="2800" dirty="0"/>
              <a:t>Multi-Agency Working</a:t>
            </a:r>
            <a:endParaRPr sz="2800" dirty="0"/>
          </a:p>
          <a:p>
            <a:pPr marL="457200" lvl="0" indent="-431800" algn="just" rtl="0">
              <a:spcBef>
                <a:spcPts val="0"/>
              </a:spcBef>
              <a:spcAft>
                <a:spcPts val="0"/>
              </a:spcAft>
              <a:buSzPts val="3200"/>
              <a:buChar char="●"/>
            </a:pPr>
            <a:r>
              <a:rPr lang="en-GB" sz="2800" dirty="0"/>
              <a:t>Critical Evaluation of Bowlby's Attachment Theory</a:t>
            </a:r>
            <a:endParaRPr sz="2800" dirty="0"/>
          </a:p>
          <a:p>
            <a:pPr marL="457200" lvl="0" indent="-431800" algn="just" rtl="0">
              <a:spcBef>
                <a:spcPts val="0"/>
              </a:spcBef>
              <a:spcAft>
                <a:spcPts val="0"/>
              </a:spcAft>
              <a:buSzPts val="3200"/>
              <a:buChar char="●"/>
            </a:pPr>
            <a:r>
              <a:rPr lang="en-GB" sz="2800" dirty="0"/>
              <a:t>Recommendations</a:t>
            </a:r>
            <a:endParaRPr sz="2800" dirty="0"/>
          </a:p>
          <a:p>
            <a:pPr marL="457200" lvl="0" indent="-431800" algn="just" rtl="0">
              <a:spcBef>
                <a:spcPts val="0"/>
              </a:spcBef>
              <a:spcAft>
                <a:spcPts val="0"/>
              </a:spcAft>
              <a:buSzPts val="3200"/>
              <a:buChar char="●"/>
            </a:pPr>
            <a:r>
              <a:rPr lang="en-GB" sz="2800" dirty="0"/>
              <a:t>Conclusion</a:t>
            </a:r>
            <a:endParaRPr sz="2800" dirty="0"/>
          </a:p>
          <a:p>
            <a:pPr marL="457200" lvl="0" indent="-431800" algn="just" rtl="0">
              <a:spcBef>
                <a:spcPts val="0"/>
              </a:spcBef>
              <a:spcAft>
                <a:spcPts val="0"/>
              </a:spcAft>
              <a:buSzPts val="3200"/>
              <a:buChar char="●"/>
            </a:pPr>
            <a:r>
              <a:rPr lang="en-GB" sz="2800" dirty="0"/>
              <a:t>References</a:t>
            </a:r>
            <a:endParaRPr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dirty="0"/>
              <a:t>Introduction</a:t>
            </a:r>
            <a:endParaRPr b="1" dirty="0"/>
          </a:p>
        </p:txBody>
      </p:sp>
      <p:sp>
        <p:nvSpPr>
          <p:cNvPr id="99" name="Google Shape;99;p2"/>
          <p:cNvSpPr txBox="1">
            <a:spLocks noGrp="1"/>
          </p:cNvSpPr>
          <p:nvPr>
            <p:ph type="body" idx="1"/>
          </p:nvPr>
        </p:nvSpPr>
        <p:spPr>
          <a:xfrm>
            <a:off x="413896" y="2006738"/>
            <a:ext cx="8292998" cy="4486137"/>
          </a:xfrm>
          <a:prstGeom prst="rect">
            <a:avLst/>
          </a:prstGeom>
          <a:noFill/>
          <a:ln>
            <a:noFill/>
          </a:ln>
        </p:spPr>
        <p:txBody>
          <a:bodyPr spcFirstLastPara="1" wrap="square" lIns="91425" tIns="45700" rIns="91425" bIns="45700" anchor="t" anchorCtr="0">
            <a:normAutofit fontScale="92500" lnSpcReduction="10000"/>
          </a:bodyPr>
          <a:lstStyle/>
          <a:p>
            <a:pPr marL="457200" lvl="0" indent="-355600" algn="just" rtl="0">
              <a:lnSpc>
                <a:spcPct val="90000"/>
              </a:lnSpc>
              <a:spcBef>
                <a:spcPts val="0"/>
              </a:spcBef>
              <a:spcAft>
                <a:spcPts val="0"/>
              </a:spcAft>
              <a:buSzPct val="100000"/>
              <a:buChar char="•"/>
            </a:pPr>
            <a:r>
              <a:rPr lang="en-GB" sz="1600" dirty="0"/>
              <a:t>Focuses on Isaac, a four-year-old child experiencing language, emotional and social developmental concerns in London.</a:t>
            </a:r>
            <a:endParaRPr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r>
              <a:rPr lang="en-GB" sz="1600" dirty="0"/>
              <a:t>Examines developmental challenges using Bowlby's Attachment Theory to explain Isaac's emotional and behavioural difficulties effectively.</a:t>
            </a:r>
          </a:p>
          <a:p>
            <a:pPr marL="457200" lvl="0" indent="-355600" algn="just" rtl="0">
              <a:lnSpc>
                <a:spcPct val="90000"/>
              </a:lnSpc>
              <a:spcBef>
                <a:spcPts val="0"/>
              </a:spcBef>
              <a:spcAft>
                <a:spcPts val="0"/>
              </a:spcAft>
              <a:buSzPct val="100000"/>
              <a:buChar char="•"/>
            </a:pPr>
            <a:endParaRPr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r>
              <a:rPr lang="en-GB" sz="1600" dirty="0"/>
              <a:t>Demonstrates how disrupted childcare, post-natal depression and limited social experiences influenced Isaac's overall well being significantly.</a:t>
            </a:r>
          </a:p>
          <a:p>
            <a:pPr marL="457200" lvl="0" indent="-355600" algn="just" rtl="0">
              <a:lnSpc>
                <a:spcPct val="90000"/>
              </a:lnSpc>
              <a:spcBef>
                <a:spcPts val="0"/>
              </a:spcBef>
              <a:spcAft>
                <a:spcPts val="0"/>
              </a:spcAft>
              <a:buSzPct val="100000"/>
              <a:buChar char="•"/>
            </a:pPr>
            <a:endParaRPr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r>
              <a:rPr lang="en-GB" sz="1600" dirty="0"/>
              <a:t>Assesses nature and nurture influences affecting Isaac's communication, emotional security and healthy developmental progression throughout childhood.</a:t>
            </a:r>
            <a:endParaRPr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r>
              <a:rPr lang="en-GB" sz="1600" dirty="0"/>
              <a:t>Outlines evidence-based interventions alongside multi-agency approaches supporting Isaac's development and long-term emotional resilience effectively.</a:t>
            </a:r>
          </a:p>
          <a:p>
            <a:pPr marL="457200" lvl="0" indent="-355600" algn="just" rtl="0">
              <a:lnSpc>
                <a:spcPct val="90000"/>
              </a:lnSpc>
              <a:spcBef>
                <a:spcPts val="0"/>
              </a:spcBef>
              <a:spcAft>
                <a:spcPts val="0"/>
              </a:spcAft>
              <a:buSzPct val="100000"/>
              <a:buChar char="•"/>
            </a:pPr>
            <a:endParaRPr lang="en-GB" sz="1600" dirty="0"/>
          </a:p>
          <a:p>
            <a:r>
              <a:rPr lang="en-GB" sz="1600" dirty="0"/>
              <a:t>I confirm that I used ChatGPT to proofreading, grammar and spelling checks, and to improve the clarify of this assignment. </a:t>
            </a:r>
            <a:r>
              <a:rPr kumimoji="0" lang="en-GB" sz="1600" b="0" i="0" u="none" strike="noStrike" kern="0" cap="none" spc="0" normalizeH="0" baseline="0" noProof="0" dirty="0">
                <a:ln>
                  <a:noFill/>
                </a:ln>
                <a:solidFill>
                  <a:srgbClr val="000000"/>
                </a:solidFill>
                <a:effectLst/>
                <a:uLnTx/>
                <a:uFillTx/>
                <a:latin typeface="Arial"/>
                <a:cs typeface="Arial"/>
                <a:sym typeface="Arial"/>
              </a:rPr>
              <a:t>I confirm that I have not presented any AI generated materials as my own work</a:t>
            </a:r>
            <a:endParaRPr lang="en-GB" sz="1600" dirty="0"/>
          </a:p>
          <a:p>
            <a:endParaRPr lang="en-GB" sz="1600" dirty="0"/>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endParaRPr sz="1600" dirty="0"/>
          </a:p>
        </p:txBody>
      </p:sp>
      <p:pic>
        <p:nvPicPr>
          <p:cNvPr id="100" name="Google Shape;100;p2"/>
          <p:cNvPicPr preferRelativeResize="0"/>
          <p:nvPr/>
        </p:nvPicPr>
        <p:blipFill rotWithShape="1">
          <a:blip r:embed="rId3">
            <a:alphaModFix/>
          </a:blip>
          <a:srcRect/>
          <a:stretch/>
        </p:blipFill>
        <p:spPr>
          <a:xfrm>
            <a:off x="8996516" y="2323887"/>
            <a:ext cx="2781588" cy="22102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g3f0b5eaa05b_0_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GB" b="1" dirty="0"/>
              <a:t>Isaac's Background and Developmental Concerns</a:t>
            </a:r>
            <a:endParaRPr b="1" dirty="0"/>
          </a:p>
        </p:txBody>
      </p:sp>
      <p:sp>
        <p:nvSpPr>
          <p:cNvPr id="106" name="Google Shape;106;g3f0b5eaa05b_0_0"/>
          <p:cNvSpPr txBox="1">
            <a:spLocks noGrp="1"/>
          </p:cNvSpPr>
          <p:nvPr>
            <p:ph type="body" idx="1"/>
          </p:nvPr>
        </p:nvSpPr>
        <p:spPr>
          <a:xfrm>
            <a:off x="439492" y="2277909"/>
            <a:ext cx="8684844" cy="4351200"/>
          </a:xfrm>
          <a:prstGeom prst="rect">
            <a:avLst/>
          </a:prstGeom>
          <a:noFill/>
          <a:ln>
            <a:noFill/>
          </a:ln>
        </p:spPr>
        <p:txBody>
          <a:bodyPr spcFirstLastPara="1" wrap="square" lIns="91425" tIns="45700" rIns="91425" bIns="45700" anchor="t" anchorCtr="0">
            <a:normAutofit/>
          </a:bodyPr>
          <a:lstStyle/>
          <a:p>
            <a:pPr marL="457200" lvl="0" indent="-355600" algn="just" rtl="0">
              <a:lnSpc>
                <a:spcPct val="90000"/>
              </a:lnSpc>
              <a:spcBef>
                <a:spcPts val="0"/>
              </a:spcBef>
              <a:spcAft>
                <a:spcPts val="0"/>
              </a:spcAft>
              <a:buSzPct val="100000"/>
              <a:buChar char="•"/>
            </a:pPr>
            <a:r>
              <a:rPr lang="en-GB" sz="1600" dirty="0"/>
              <a:t>Isaac experienced delayed language, social withdrawal and separation anxiety following disrupted childcare and limited emotional support.</a:t>
            </a:r>
          </a:p>
          <a:p>
            <a:pPr marL="457200" lvl="0" indent="-355600" algn="just" rtl="0">
              <a:lnSpc>
                <a:spcPct val="90000"/>
              </a:lnSpc>
              <a:spcBef>
                <a:spcPts val="0"/>
              </a:spcBef>
              <a:spcAft>
                <a:spcPts val="0"/>
              </a:spcAft>
              <a:buSzPct val="100000"/>
              <a:buChar char="•"/>
            </a:pPr>
            <a:endParaRPr lang="en-GB" sz="1600" dirty="0"/>
          </a:p>
          <a:p>
            <a:pPr marL="101600" lvl="0" indent="0" algn="just" rtl="0">
              <a:lnSpc>
                <a:spcPct val="90000"/>
              </a:lnSpc>
              <a:spcBef>
                <a:spcPts val="0"/>
              </a:spcBef>
              <a:spcAft>
                <a:spcPts val="0"/>
              </a:spcAft>
              <a:buSzPct val="100000"/>
              <a:buNone/>
            </a:pPr>
            <a:endParaRPr sz="1600" dirty="0"/>
          </a:p>
          <a:p>
            <a:pPr marL="457200" lvl="0" indent="-355600" algn="just" rtl="0">
              <a:lnSpc>
                <a:spcPct val="90000"/>
              </a:lnSpc>
              <a:spcBef>
                <a:spcPts val="0"/>
              </a:spcBef>
              <a:spcAft>
                <a:spcPts val="0"/>
              </a:spcAft>
              <a:buSzPct val="100000"/>
              <a:buChar char="•"/>
            </a:pPr>
            <a:r>
              <a:rPr lang="en-GB" sz="1600" dirty="0"/>
              <a:t>His mother's post-natal depression reduced emotional availability and consistent caregiving during crucial developmental years.</a:t>
            </a:r>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endParaRPr sz="1600" dirty="0"/>
          </a:p>
          <a:p>
            <a:pPr marL="457200" lvl="0" indent="-355600" algn="just" rtl="0">
              <a:lnSpc>
                <a:spcPct val="90000"/>
              </a:lnSpc>
              <a:spcBef>
                <a:spcPts val="0"/>
              </a:spcBef>
              <a:spcAft>
                <a:spcPts val="0"/>
              </a:spcAft>
              <a:buSzPct val="100000"/>
              <a:buChar char="•"/>
            </a:pPr>
            <a:r>
              <a:rPr lang="en-GB" sz="1600" dirty="0"/>
              <a:t>Frequent childcare changes affected emotional security, confidence and willingness to participate in group-based learning activities.</a:t>
            </a:r>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endParaRPr sz="1600" dirty="0"/>
          </a:p>
          <a:p>
            <a:pPr marL="457200" lvl="0" indent="-355600" algn="just" rtl="0">
              <a:lnSpc>
                <a:spcPct val="90000"/>
              </a:lnSpc>
              <a:spcBef>
                <a:spcPts val="0"/>
              </a:spcBef>
              <a:spcAft>
                <a:spcPts val="0"/>
              </a:spcAft>
              <a:buSzPct val="100000"/>
              <a:buChar char="•"/>
            </a:pPr>
            <a:r>
              <a:rPr lang="en-GB" sz="1600" dirty="0"/>
              <a:t>Isaac remained clingy at home, rarely played independently and experienced difficulty sleeping without reassurance from caregivers (Nice.org.uk, 2023). </a:t>
            </a:r>
          </a:p>
          <a:p>
            <a:pPr marL="457200" lvl="0" indent="-355600" algn="just" rtl="0">
              <a:lnSpc>
                <a:spcPct val="90000"/>
              </a:lnSpc>
              <a:spcBef>
                <a:spcPts val="0"/>
              </a:spcBef>
              <a:spcAft>
                <a:spcPts val="0"/>
              </a:spcAft>
              <a:buSzPct val="100000"/>
              <a:buChar char="•"/>
            </a:pPr>
            <a:endParaRPr lang="en-GB" sz="1600" dirty="0"/>
          </a:p>
          <a:p>
            <a:pPr marL="457200" lvl="0" indent="-355600" algn="just" rtl="0">
              <a:lnSpc>
                <a:spcPct val="90000"/>
              </a:lnSpc>
              <a:spcBef>
                <a:spcPts val="0"/>
              </a:spcBef>
              <a:spcAft>
                <a:spcPts val="0"/>
              </a:spcAft>
              <a:buSzPct val="100000"/>
              <a:buChar char="•"/>
            </a:pPr>
            <a:endParaRPr sz="1600" dirty="0"/>
          </a:p>
          <a:p>
            <a:pPr marL="457200" lvl="0" indent="-355600" algn="just" rtl="0">
              <a:lnSpc>
                <a:spcPct val="90000"/>
              </a:lnSpc>
              <a:spcBef>
                <a:spcPts val="0"/>
              </a:spcBef>
              <a:spcAft>
                <a:spcPts val="0"/>
              </a:spcAft>
              <a:buSzPct val="100000"/>
              <a:buChar char="•"/>
            </a:pPr>
            <a:r>
              <a:rPr lang="en-GB" sz="1600" dirty="0"/>
              <a:t>Early coordinated intervention is essential to support Isaac's emotional security, communication and healthy overall development.</a:t>
            </a:r>
            <a:endParaRPr sz="1600" dirty="0"/>
          </a:p>
        </p:txBody>
      </p:sp>
      <p:pic>
        <p:nvPicPr>
          <p:cNvPr id="107" name="Google Shape;107;g3f0b5eaa05b_0_0"/>
          <p:cNvPicPr preferRelativeResize="0"/>
          <p:nvPr/>
        </p:nvPicPr>
        <p:blipFill rotWithShape="1">
          <a:blip r:embed="rId3">
            <a:alphaModFix/>
          </a:blip>
          <a:srcRect/>
          <a:stretch/>
        </p:blipFill>
        <p:spPr>
          <a:xfrm>
            <a:off x="9399637" y="2027100"/>
            <a:ext cx="2511655" cy="293819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g3f0b5eaa05b_0_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Bowlby's Attachment Theory</a:t>
            </a:r>
            <a:endParaRPr b="1"/>
          </a:p>
        </p:txBody>
      </p:sp>
      <p:sp>
        <p:nvSpPr>
          <p:cNvPr id="113" name="Google Shape;113;g3f0b5eaa05b_0_5"/>
          <p:cNvSpPr txBox="1">
            <a:spLocks noGrp="1"/>
          </p:cNvSpPr>
          <p:nvPr>
            <p:ph type="body" idx="1"/>
          </p:nvPr>
        </p:nvSpPr>
        <p:spPr>
          <a:xfrm>
            <a:off x="143457" y="2074606"/>
            <a:ext cx="8239074" cy="5040567"/>
          </a:xfrm>
          <a:prstGeom prst="rect">
            <a:avLst/>
          </a:prstGeom>
          <a:noFill/>
          <a:ln>
            <a:noFill/>
          </a:ln>
        </p:spPr>
        <p:txBody>
          <a:bodyPr spcFirstLastPara="1" wrap="square" lIns="91425" tIns="45700" rIns="91425" bIns="45700" anchor="t" anchorCtr="0">
            <a:normAutofit/>
          </a:bodyPr>
          <a:lstStyle/>
          <a:p>
            <a:pPr marL="457200" lvl="0" indent="-386080" algn="just" rtl="0">
              <a:lnSpc>
                <a:spcPct val="90000"/>
              </a:lnSpc>
              <a:spcBef>
                <a:spcPts val="0"/>
              </a:spcBef>
              <a:spcAft>
                <a:spcPts val="0"/>
              </a:spcAft>
              <a:buSzPct val="100000"/>
              <a:buChar char="•"/>
            </a:pPr>
            <a:r>
              <a:rPr lang="en-GB" sz="1600" dirty="0"/>
              <a:t>Secure attachment with consistent caregivers promotes emotional security, confidence and healthy psychological development (Holmes, 2014).</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Responsive caregiving enables children to develop trust while confidently exploring their surrounding environment and relationships.</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Attachment experiences shape internal working models influencing emotional regulation, behaviour and future interpersonal relationships.</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Inconsistent caregiving contributes to insecure attachment, increasing anxiety, emotional difficulties and social communication challenges.</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Secure attachment strengthens resilience, positive behaviour and communication throughout early childhood developmental stages.</a:t>
            </a:r>
            <a:endParaRPr sz="1600" dirty="0"/>
          </a:p>
        </p:txBody>
      </p:sp>
      <p:pic>
        <p:nvPicPr>
          <p:cNvPr id="114" name="Google Shape;114;g3f0b5eaa05b_0_5"/>
          <p:cNvPicPr preferRelativeResize="0"/>
          <p:nvPr/>
        </p:nvPicPr>
        <p:blipFill rotWithShape="1">
          <a:blip r:embed="rId3">
            <a:alphaModFix/>
          </a:blip>
          <a:srcRect/>
          <a:stretch/>
        </p:blipFill>
        <p:spPr>
          <a:xfrm>
            <a:off x="8382531" y="2453475"/>
            <a:ext cx="2971275" cy="29712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g3f0b5eaa05b_0_1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Applying Bowlby's Theory to Isaac</a:t>
            </a:r>
            <a:endParaRPr b="1"/>
          </a:p>
        </p:txBody>
      </p:sp>
      <p:sp>
        <p:nvSpPr>
          <p:cNvPr id="120" name="Google Shape;120;g3f0b5eaa05b_0_10"/>
          <p:cNvSpPr txBox="1">
            <a:spLocks noGrp="1"/>
          </p:cNvSpPr>
          <p:nvPr>
            <p:ph type="body" idx="1"/>
          </p:nvPr>
        </p:nvSpPr>
        <p:spPr>
          <a:xfrm>
            <a:off x="303075" y="2123444"/>
            <a:ext cx="8408305" cy="4523750"/>
          </a:xfrm>
          <a:prstGeom prst="rect">
            <a:avLst/>
          </a:prstGeom>
          <a:noFill/>
          <a:ln>
            <a:noFill/>
          </a:ln>
        </p:spPr>
        <p:txBody>
          <a:bodyPr spcFirstLastPara="1" wrap="square" lIns="91425" tIns="45700" rIns="91425" bIns="45700" anchor="t" anchorCtr="0">
            <a:normAutofit/>
          </a:bodyPr>
          <a:lstStyle/>
          <a:p>
            <a:pPr marL="457200" lvl="0" indent="-386080" algn="just" rtl="0">
              <a:lnSpc>
                <a:spcPct val="90000"/>
              </a:lnSpc>
              <a:spcBef>
                <a:spcPts val="0"/>
              </a:spcBef>
              <a:spcAft>
                <a:spcPts val="0"/>
              </a:spcAft>
              <a:buSzPct val="100000"/>
              <a:buChar char="•"/>
            </a:pPr>
            <a:r>
              <a:rPr lang="en-GB" sz="1600" dirty="0"/>
              <a:t>Isaac's disrupted caregiving experiences limited opportunities to establish secure attachment during early childhood development.</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Maternal post-natal depression reduced consistent emotional responsiveness essential for healthy attachment formation (Bretherton, 2013).</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Separation anxiety, clinginess and limited confidence reflected emotional insecurity caused by inconsistent caregiving experiences.</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Delayed language development further restricted Isaac's ability to communicate confidently and engage socially with peers.</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Bowlby's theory effectively explains Isaac's emotional, behavioural and communication challenges through attachment experiences.</a:t>
            </a:r>
            <a:endParaRPr sz="1600" dirty="0"/>
          </a:p>
        </p:txBody>
      </p:sp>
      <p:pic>
        <p:nvPicPr>
          <p:cNvPr id="121" name="Google Shape;121;g3f0b5eaa05b_0_10"/>
          <p:cNvPicPr preferRelativeResize="0"/>
          <p:nvPr/>
        </p:nvPicPr>
        <p:blipFill rotWithShape="1">
          <a:blip r:embed="rId3">
            <a:alphaModFix/>
          </a:blip>
          <a:srcRect/>
          <a:stretch/>
        </p:blipFill>
        <p:spPr>
          <a:xfrm>
            <a:off x="9006348" y="1995647"/>
            <a:ext cx="2707167" cy="231684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g3f0b5eaa05b_0_1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dirty="0"/>
              <a:t>Nature and Nurture Influences</a:t>
            </a:r>
            <a:endParaRPr b="1" dirty="0"/>
          </a:p>
        </p:txBody>
      </p:sp>
      <p:sp>
        <p:nvSpPr>
          <p:cNvPr id="127" name="Google Shape;127;g3f0b5eaa05b_0_15"/>
          <p:cNvSpPr txBox="1">
            <a:spLocks noGrp="1"/>
          </p:cNvSpPr>
          <p:nvPr>
            <p:ph type="body" idx="1"/>
          </p:nvPr>
        </p:nvSpPr>
        <p:spPr>
          <a:xfrm>
            <a:off x="168607" y="1690825"/>
            <a:ext cx="8188812" cy="4952400"/>
          </a:xfrm>
          <a:prstGeom prst="rect">
            <a:avLst/>
          </a:prstGeom>
          <a:noFill/>
          <a:ln>
            <a:noFill/>
          </a:ln>
        </p:spPr>
        <p:txBody>
          <a:bodyPr spcFirstLastPara="1" wrap="square" lIns="91425" tIns="45700" rIns="91425" bIns="45700" anchor="t" anchorCtr="0">
            <a:normAutofit/>
          </a:bodyPr>
          <a:lstStyle/>
          <a:p>
            <a:pPr marL="457200" lvl="0" indent="-386080" algn="just" rtl="0">
              <a:lnSpc>
                <a:spcPct val="90000"/>
              </a:lnSpc>
              <a:spcBef>
                <a:spcPts val="0"/>
              </a:spcBef>
              <a:spcAft>
                <a:spcPts val="0"/>
              </a:spcAft>
              <a:buSzPct val="100000"/>
              <a:buChar char="•"/>
            </a:pPr>
            <a:r>
              <a:rPr lang="en-GB" sz="1600" dirty="0"/>
              <a:t>Isaac's development reflects combined influences of biological characteristics and environmental experiences throughout early childhood.</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Genetics, temperament and brain development contribute towards emotional sensitivity and behavioural responses in children.</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Parenting quality, relationships and learning opportunities strongly influence communication, confidence and emotional wellbeing (Collins et al., 2002).</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Maternal mental health and relocation created environmental challenges affecting Isaac's emotional security and communication.</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Stable routines and supportive relationships encourage resilience, confidence and improved developmental outcomes over time.</a:t>
            </a:r>
            <a:endParaRPr sz="1600" dirty="0"/>
          </a:p>
        </p:txBody>
      </p:sp>
      <p:pic>
        <p:nvPicPr>
          <p:cNvPr id="128" name="Google Shape;128;g3f0b5eaa05b_0_15"/>
          <p:cNvPicPr preferRelativeResize="0"/>
          <p:nvPr/>
        </p:nvPicPr>
        <p:blipFill rotWithShape="1">
          <a:blip r:embed="rId3">
            <a:alphaModFix/>
          </a:blip>
          <a:srcRect/>
          <a:stretch/>
        </p:blipFill>
        <p:spPr>
          <a:xfrm>
            <a:off x="8475406" y="2211442"/>
            <a:ext cx="3471276" cy="30959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3f0b5eaa05b_0_2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Practical Support Plan for Isaac</a:t>
            </a:r>
            <a:endParaRPr b="1"/>
          </a:p>
        </p:txBody>
      </p:sp>
      <p:sp>
        <p:nvSpPr>
          <p:cNvPr id="134" name="Google Shape;134;g3f0b5eaa05b_0_20"/>
          <p:cNvSpPr txBox="1">
            <a:spLocks noGrp="1"/>
          </p:cNvSpPr>
          <p:nvPr>
            <p:ph type="body" idx="1"/>
          </p:nvPr>
        </p:nvSpPr>
        <p:spPr>
          <a:xfrm>
            <a:off x="158775" y="1690825"/>
            <a:ext cx="9004890" cy="4952400"/>
          </a:xfrm>
          <a:prstGeom prst="rect">
            <a:avLst/>
          </a:prstGeom>
          <a:noFill/>
          <a:ln>
            <a:noFill/>
          </a:ln>
        </p:spPr>
        <p:txBody>
          <a:bodyPr spcFirstLastPara="1" wrap="square" lIns="91425" tIns="45700" rIns="91425" bIns="45700" anchor="t" anchorCtr="0">
            <a:normAutofit/>
          </a:bodyPr>
          <a:lstStyle/>
          <a:p>
            <a:pPr marL="457200" lvl="0" indent="-401320" algn="just" rtl="0">
              <a:lnSpc>
                <a:spcPct val="90000"/>
              </a:lnSpc>
              <a:spcBef>
                <a:spcPts val="0"/>
              </a:spcBef>
              <a:spcAft>
                <a:spcPts val="0"/>
              </a:spcAft>
              <a:buSzPct val="100000"/>
              <a:buChar char="•"/>
            </a:pPr>
            <a:r>
              <a:rPr lang="en-GB" sz="1600" dirty="0"/>
              <a:t>A consistent key person should provide emotional security and strengthen Isaac's attachment within the childcare setting.</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Structured play activities will encourage peer interaction, confidence and healthy emotional expression during daily routines.</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Storytelling, conversations and role-play enhance communication skills through language-rich learning environments (Richardson, 2026).</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Parenting guidance and mental health support strengthen responsive caregiving and positive parent-child relationships.</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Predictable routines and emotional regulation activities reduce separation anxiety while encouraging greater independence.</a:t>
            </a:r>
            <a:endParaRPr sz="1600" dirty="0"/>
          </a:p>
        </p:txBody>
      </p:sp>
      <p:pic>
        <p:nvPicPr>
          <p:cNvPr id="135" name="Google Shape;135;g3f0b5eaa05b_0_20"/>
          <p:cNvPicPr preferRelativeResize="0"/>
          <p:nvPr/>
        </p:nvPicPr>
        <p:blipFill rotWithShape="1">
          <a:blip r:embed="rId3">
            <a:alphaModFix/>
          </a:blip>
          <a:srcRect/>
          <a:stretch/>
        </p:blipFill>
        <p:spPr>
          <a:xfrm>
            <a:off x="9320981" y="2694780"/>
            <a:ext cx="2644544" cy="2421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g3f0b5eaa05b_0_2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Multi-Agency Working</a:t>
            </a:r>
            <a:endParaRPr b="1"/>
          </a:p>
        </p:txBody>
      </p:sp>
      <p:sp>
        <p:nvSpPr>
          <p:cNvPr id="141" name="Google Shape;141;g3f0b5eaa05b_0_25"/>
          <p:cNvSpPr txBox="1">
            <a:spLocks noGrp="1"/>
          </p:cNvSpPr>
          <p:nvPr>
            <p:ph type="body" idx="1"/>
          </p:nvPr>
        </p:nvSpPr>
        <p:spPr>
          <a:xfrm>
            <a:off x="234250" y="1690825"/>
            <a:ext cx="8388640" cy="4952400"/>
          </a:xfrm>
          <a:prstGeom prst="rect">
            <a:avLst/>
          </a:prstGeom>
          <a:noFill/>
          <a:ln>
            <a:noFill/>
          </a:ln>
        </p:spPr>
        <p:txBody>
          <a:bodyPr spcFirstLastPara="1" wrap="square" lIns="91425" tIns="45700" rIns="91425" bIns="45700" anchor="t" anchorCtr="0">
            <a:normAutofit/>
          </a:bodyPr>
          <a:lstStyle/>
          <a:p>
            <a:pPr marL="457200" lvl="0" indent="-386080" algn="just" rtl="0">
              <a:lnSpc>
                <a:spcPct val="90000"/>
              </a:lnSpc>
              <a:spcBef>
                <a:spcPts val="0"/>
              </a:spcBef>
              <a:spcAft>
                <a:spcPts val="0"/>
              </a:spcAft>
              <a:buSzPct val="100000"/>
              <a:buChar char="•"/>
            </a:pPr>
            <a:r>
              <a:rPr lang="en-GB" sz="1600" dirty="0"/>
              <a:t>Early Years practitioners should monitor Isaac's emotional wellbeing, learning progress and social interactions (Ephgrave, 2018).</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Speech and Language Therapists assess communication delays and deliver targeted intervention programmes for improvement.</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Health visitors monitor developmental progress while identifying additional needs requiring early intervention support.</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Educational psychologists evaluate behavioural concerns and recommend appropriate educational strategies for successful learning.</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Collaborative information sharing ensures coordinated planning, early identification and consistent developmental support for Isaac.</a:t>
            </a:r>
            <a:endParaRPr sz="1600" dirty="0"/>
          </a:p>
        </p:txBody>
      </p:sp>
      <p:pic>
        <p:nvPicPr>
          <p:cNvPr id="142" name="Google Shape;142;g3f0b5eaa05b_0_25"/>
          <p:cNvPicPr preferRelativeResize="0"/>
          <p:nvPr/>
        </p:nvPicPr>
        <p:blipFill rotWithShape="1">
          <a:blip r:embed="rId3">
            <a:alphaModFix/>
          </a:blip>
          <a:srcRect/>
          <a:stretch/>
        </p:blipFill>
        <p:spPr>
          <a:xfrm>
            <a:off x="8947354" y="2394825"/>
            <a:ext cx="2714140" cy="23685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g3f0b5eaa05b_0_30"/>
          <p:cNvSpPr txBox="1">
            <a:spLocks noGrp="1"/>
          </p:cNvSpPr>
          <p:nvPr>
            <p:ph type="title"/>
          </p:nvPr>
        </p:nvSpPr>
        <p:spPr>
          <a:xfrm>
            <a:off x="838200" y="251887"/>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GB" b="1"/>
              <a:t>Critical Evaluation of Bowlby's Attachment Theory</a:t>
            </a:r>
            <a:endParaRPr b="1"/>
          </a:p>
        </p:txBody>
      </p:sp>
      <p:sp>
        <p:nvSpPr>
          <p:cNvPr id="148" name="Google Shape;148;g3f0b5eaa05b_0_30"/>
          <p:cNvSpPr txBox="1">
            <a:spLocks noGrp="1"/>
          </p:cNvSpPr>
          <p:nvPr>
            <p:ph type="body" idx="1"/>
          </p:nvPr>
        </p:nvSpPr>
        <p:spPr>
          <a:xfrm>
            <a:off x="234275" y="1636900"/>
            <a:ext cx="9253854" cy="5032500"/>
          </a:xfrm>
          <a:prstGeom prst="rect">
            <a:avLst/>
          </a:prstGeom>
          <a:noFill/>
          <a:ln>
            <a:noFill/>
          </a:ln>
        </p:spPr>
        <p:txBody>
          <a:bodyPr spcFirstLastPara="1" wrap="square" lIns="91425" tIns="45700" rIns="91425" bIns="45700" anchor="t" anchorCtr="0">
            <a:normAutofit/>
          </a:bodyPr>
          <a:lstStyle/>
          <a:p>
            <a:pPr marL="457200" lvl="0" indent="-401320" algn="just" rtl="0">
              <a:lnSpc>
                <a:spcPct val="90000"/>
              </a:lnSpc>
              <a:spcBef>
                <a:spcPts val="0"/>
              </a:spcBef>
              <a:spcAft>
                <a:spcPts val="0"/>
              </a:spcAft>
              <a:buSzPct val="100000"/>
              <a:buChar char="•"/>
            </a:pPr>
            <a:r>
              <a:rPr lang="en-GB" sz="1600" dirty="0"/>
              <a:t>Bowlby's theory clearly explains how secure attachment supports resilience, confidence and emotional wellbeing in children.</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Secure attachment enhances emotional regulation and confidence during early childhood development (Garrett, 2023).</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The theory places considerable emphasis on mothers despite multiple caregivers forming secure attachments successfully.</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Cultural differences and family structures reduce universal applicability of attachment patterns across diverse populations.</a:t>
            </a:r>
          </a:p>
          <a:p>
            <a:pPr marL="457200" lvl="0" indent="-401320" algn="just" rtl="0">
              <a:lnSpc>
                <a:spcPct val="90000"/>
              </a:lnSpc>
              <a:spcBef>
                <a:spcPts val="0"/>
              </a:spcBef>
              <a:spcAft>
                <a:spcPts val="0"/>
              </a:spcAft>
              <a:buSzPct val="100000"/>
              <a:buChar char="•"/>
            </a:pPr>
            <a:endParaRPr lang="en-GB" sz="1600" dirty="0"/>
          </a:p>
          <a:p>
            <a:pPr marL="457200" lvl="0" indent="-401320" algn="just" rtl="0">
              <a:lnSpc>
                <a:spcPct val="90000"/>
              </a:lnSpc>
              <a:spcBef>
                <a:spcPts val="0"/>
              </a:spcBef>
              <a:spcAft>
                <a:spcPts val="0"/>
              </a:spcAft>
              <a:buSzPct val="100000"/>
              <a:buChar char="•"/>
            </a:pPr>
            <a:endParaRPr sz="1600" dirty="0"/>
          </a:p>
          <a:p>
            <a:pPr marL="457200" lvl="0" indent="-401320" algn="just" rtl="0">
              <a:lnSpc>
                <a:spcPct val="90000"/>
              </a:lnSpc>
              <a:spcBef>
                <a:spcPts val="0"/>
              </a:spcBef>
              <a:spcAft>
                <a:spcPts val="0"/>
              </a:spcAft>
              <a:buSzPct val="100000"/>
              <a:buChar char="•"/>
            </a:pPr>
            <a:r>
              <a:rPr lang="en-GB" sz="1600" dirty="0"/>
              <a:t>Biological, educational and socioeconomic influences should complement Bowlby's framework for comprehensive child development assessment.</a:t>
            </a:r>
            <a:endParaRPr sz="1600" dirty="0"/>
          </a:p>
        </p:txBody>
      </p:sp>
      <p:pic>
        <p:nvPicPr>
          <p:cNvPr id="149" name="Google Shape;149;g3f0b5eaa05b_0_30"/>
          <p:cNvPicPr preferRelativeResize="0"/>
          <p:nvPr/>
        </p:nvPicPr>
        <p:blipFill rotWithShape="1">
          <a:blip r:embed="rId3">
            <a:alphaModFix/>
          </a:blip>
          <a:srcRect/>
          <a:stretch/>
        </p:blipFill>
        <p:spPr>
          <a:xfrm>
            <a:off x="9615947" y="2212259"/>
            <a:ext cx="2303677" cy="263594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g3f0b5eaa05b_0_3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dirty="0"/>
              <a:t>Recommendations</a:t>
            </a:r>
            <a:endParaRPr b="1" dirty="0"/>
          </a:p>
        </p:txBody>
      </p:sp>
      <p:sp>
        <p:nvSpPr>
          <p:cNvPr id="155" name="Google Shape;155;g3f0b5eaa05b_0_35"/>
          <p:cNvSpPr txBox="1">
            <a:spLocks noGrp="1"/>
          </p:cNvSpPr>
          <p:nvPr>
            <p:ph type="body" idx="1"/>
          </p:nvPr>
        </p:nvSpPr>
        <p:spPr>
          <a:xfrm>
            <a:off x="196500" y="1690825"/>
            <a:ext cx="8485384" cy="4952400"/>
          </a:xfrm>
          <a:prstGeom prst="rect">
            <a:avLst/>
          </a:prstGeom>
          <a:noFill/>
          <a:ln>
            <a:noFill/>
          </a:ln>
        </p:spPr>
        <p:txBody>
          <a:bodyPr spcFirstLastPara="1" wrap="square" lIns="91425" tIns="45700" rIns="91425" bIns="45700" anchor="t" anchorCtr="0">
            <a:normAutofit/>
          </a:bodyPr>
          <a:lstStyle/>
          <a:p>
            <a:pPr marL="457200" lvl="0" indent="-386080" algn="just" rtl="0">
              <a:lnSpc>
                <a:spcPct val="90000"/>
              </a:lnSpc>
              <a:spcBef>
                <a:spcPts val="0"/>
              </a:spcBef>
              <a:spcAft>
                <a:spcPts val="0"/>
              </a:spcAft>
              <a:buSzPct val="100000"/>
              <a:buChar char="•"/>
            </a:pPr>
            <a:r>
              <a:rPr lang="en-GB" sz="1600" dirty="0"/>
              <a:t>Stable caregiving routines should strengthen Isaac's emotional security, resilience and secure attachment development.</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Consistent key-person support and structured group activities will improve confidence and peer relationship development.</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Daily storytelling, conversations and role-play should strengthen Isaac's language and communication abilities effectively.</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Parenting guidance and mental health support encourage responsive caregiving and stronger parent-child relationships (Eklund et al., 2022).</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Early evidence-based intervention reduces future developmental difficulties while improving independence and school readiness.</a:t>
            </a:r>
            <a:endParaRPr sz="1600" dirty="0"/>
          </a:p>
        </p:txBody>
      </p:sp>
      <p:pic>
        <p:nvPicPr>
          <p:cNvPr id="156" name="Google Shape;156;g3f0b5eaa05b_0_35"/>
          <p:cNvPicPr preferRelativeResize="0"/>
          <p:nvPr/>
        </p:nvPicPr>
        <p:blipFill rotWithShape="1">
          <a:blip r:embed="rId3">
            <a:alphaModFix/>
          </a:blip>
          <a:srcRect/>
          <a:stretch/>
        </p:blipFill>
        <p:spPr>
          <a:xfrm>
            <a:off x="8967019" y="2574725"/>
            <a:ext cx="2960456" cy="255741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g3f0b5eaa05b_0_4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Conclusion</a:t>
            </a:r>
            <a:endParaRPr b="1"/>
          </a:p>
        </p:txBody>
      </p:sp>
      <p:sp>
        <p:nvSpPr>
          <p:cNvPr id="162" name="Google Shape;162;g3f0b5eaa05b_0_40"/>
          <p:cNvSpPr txBox="1">
            <a:spLocks noGrp="1"/>
          </p:cNvSpPr>
          <p:nvPr>
            <p:ph type="body" idx="1"/>
          </p:nvPr>
        </p:nvSpPr>
        <p:spPr>
          <a:xfrm>
            <a:off x="113250" y="1577575"/>
            <a:ext cx="8863602" cy="5167200"/>
          </a:xfrm>
          <a:prstGeom prst="rect">
            <a:avLst/>
          </a:prstGeom>
          <a:noFill/>
          <a:ln>
            <a:noFill/>
          </a:ln>
        </p:spPr>
        <p:txBody>
          <a:bodyPr spcFirstLastPara="1" wrap="square" lIns="91425" tIns="45700" rIns="91425" bIns="45700" anchor="t" anchorCtr="0">
            <a:normAutofit/>
          </a:bodyPr>
          <a:lstStyle/>
          <a:p>
            <a:pPr marL="457200" lvl="0" indent="-386080" algn="just" rtl="0">
              <a:lnSpc>
                <a:spcPct val="90000"/>
              </a:lnSpc>
              <a:spcBef>
                <a:spcPts val="0"/>
              </a:spcBef>
              <a:spcAft>
                <a:spcPts val="0"/>
              </a:spcAft>
              <a:buSzPct val="100000"/>
              <a:buChar char="•"/>
            </a:pPr>
            <a:r>
              <a:rPr lang="en-GB" sz="1600" dirty="0"/>
              <a:t>Isaac's developmental concerns highlight the importance of secure attachment and consistent caregiving during early childhood.</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Bowlby's Attachment Theory effectively explains Isaac's emotional, behavioural and communication difficulties through early experiences.</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Nature, nurture and environmental influences collectively shape children's emotional wellbeing and developmental progress over time.</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Coordinated multi-agency support and practical interventions strengthen resilience, confidence and communication development effectively.</a:t>
            </a:r>
          </a:p>
          <a:p>
            <a:pPr marL="457200" lvl="0" indent="-386080" algn="just" rtl="0">
              <a:lnSpc>
                <a:spcPct val="90000"/>
              </a:lnSpc>
              <a:spcBef>
                <a:spcPts val="0"/>
              </a:spcBef>
              <a:spcAft>
                <a:spcPts val="0"/>
              </a:spcAft>
              <a:buSzPct val="100000"/>
              <a:buChar char="•"/>
            </a:pPr>
            <a:endParaRPr lang="en-GB" sz="1600" dirty="0"/>
          </a:p>
          <a:p>
            <a:pPr marL="457200" lvl="0" indent="-386080" algn="just" rtl="0">
              <a:lnSpc>
                <a:spcPct val="90000"/>
              </a:lnSpc>
              <a:spcBef>
                <a:spcPts val="0"/>
              </a:spcBef>
              <a:spcAft>
                <a:spcPts val="0"/>
              </a:spcAft>
              <a:buSzPct val="100000"/>
              <a:buChar char="•"/>
            </a:pPr>
            <a:endParaRPr sz="1600" dirty="0"/>
          </a:p>
          <a:p>
            <a:pPr marL="457200" lvl="0" indent="-386080" algn="just" rtl="0">
              <a:lnSpc>
                <a:spcPct val="90000"/>
              </a:lnSpc>
              <a:spcBef>
                <a:spcPts val="0"/>
              </a:spcBef>
              <a:spcAft>
                <a:spcPts val="0"/>
              </a:spcAft>
              <a:buSzPct val="100000"/>
              <a:buChar char="•"/>
            </a:pPr>
            <a:r>
              <a:rPr lang="en-GB" sz="1600" dirty="0"/>
              <a:t>Early evidence-based support promotes emotional security, independence and successful transition into future educational environments.</a:t>
            </a:r>
            <a:endParaRPr sz="1600" dirty="0"/>
          </a:p>
        </p:txBody>
      </p:sp>
      <p:pic>
        <p:nvPicPr>
          <p:cNvPr id="163" name="Google Shape;163;g3f0b5eaa05b_0_40"/>
          <p:cNvPicPr preferRelativeResize="0"/>
          <p:nvPr/>
        </p:nvPicPr>
        <p:blipFill rotWithShape="1">
          <a:blip r:embed="rId3">
            <a:alphaModFix/>
          </a:blip>
          <a:srcRect/>
          <a:stretch/>
        </p:blipFill>
        <p:spPr>
          <a:xfrm>
            <a:off x="9320980" y="2178325"/>
            <a:ext cx="2455519" cy="30465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3"/>
          <p:cNvSpPr txBox="1">
            <a:spLocks noGrp="1"/>
          </p:cNvSpPr>
          <p:nvPr>
            <p:ph type="title"/>
          </p:nvPr>
        </p:nvSpPr>
        <p:spPr>
          <a:xfrm>
            <a:off x="272000" y="0"/>
            <a:ext cx="10515600" cy="842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References</a:t>
            </a:r>
            <a:endParaRPr b="1"/>
          </a:p>
        </p:txBody>
      </p:sp>
      <p:pic>
        <p:nvPicPr>
          <p:cNvPr id="5" name="Picture 4">
            <a:extLst>
              <a:ext uri="{FF2B5EF4-FFF2-40B4-BE49-F238E27FC236}">
                <a16:creationId xmlns:a16="http://schemas.microsoft.com/office/drawing/2014/main" id="{C6A96870-78B3-4CAF-97F3-24FF7C93E51A}"/>
              </a:ext>
            </a:extLst>
          </p:cNvPr>
          <p:cNvPicPr>
            <a:picLocks noChangeAspect="1"/>
          </p:cNvPicPr>
          <p:nvPr/>
        </p:nvPicPr>
        <p:blipFill>
          <a:blip r:embed="rId3"/>
          <a:stretch>
            <a:fillRect/>
          </a:stretch>
        </p:blipFill>
        <p:spPr>
          <a:xfrm>
            <a:off x="1102932" y="1149404"/>
            <a:ext cx="10100134" cy="513184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TotalTime>
  <Words>2213</Words>
  <Application>Microsoft Office PowerPoint</Application>
  <PresentationFormat>Widescreen</PresentationFormat>
  <Paragraphs>169</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Play</vt:lpstr>
      <vt:lpstr>Arial</vt:lpstr>
      <vt:lpstr>Times New Roman</vt:lpstr>
      <vt:lpstr>Office Theme</vt:lpstr>
      <vt:lpstr>  Student name             Jenny Elizabeth Torres Crespo Student number          2511145 Lecturer’s name          Lou Wells </vt:lpstr>
      <vt:lpstr>Table of Contents</vt:lpstr>
      <vt:lpstr>Introduction</vt:lpstr>
      <vt:lpstr>Isaac's Background and Developmental Concerns</vt:lpstr>
      <vt:lpstr>Bowlby's Attachment Theory</vt:lpstr>
      <vt:lpstr>Applying Bowlby's Theory to Isaac</vt:lpstr>
      <vt:lpstr>Nature and Nurture Influences</vt:lpstr>
      <vt:lpstr>Practical Support Plan for Isaac</vt:lpstr>
      <vt:lpstr>Multi-Agency Working</vt:lpstr>
      <vt:lpstr>Critical Evaluation of Bowlby's Attachment Theory</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daniel ll</dc:creator>
  <cp:lastModifiedBy>Jenny Elizabeth Torres Crespo (2511145)</cp:lastModifiedBy>
  <cp:revision>5</cp:revision>
  <dcterms:created xsi:type="dcterms:W3CDTF">2025-10-14T20:52:47Z</dcterms:created>
  <dcterms:modified xsi:type="dcterms:W3CDTF">2026-07-10T11:19:57Z</dcterms:modified>
</cp:coreProperties>
</file>