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notesMasterIdLst>
    <p:notesMasterId r:id="rId35"/>
  </p:notesMasterIdLst>
  <p:sldIdLst>
    <p:sldId id="257" r:id="rId2"/>
    <p:sldId id="258" r:id="rId3"/>
    <p:sldId id="289" r:id="rId4"/>
    <p:sldId id="259" r:id="rId5"/>
    <p:sldId id="291" r:id="rId6"/>
    <p:sldId id="286" r:id="rId7"/>
    <p:sldId id="293" r:id="rId8"/>
    <p:sldId id="311" r:id="rId9"/>
    <p:sldId id="261" r:id="rId10"/>
    <p:sldId id="260" r:id="rId11"/>
    <p:sldId id="262" r:id="rId12"/>
    <p:sldId id="265" r:id="rId13"/>
    <p:sldId id="266" r:id="rId14"/>
    <p:sldId id="267" r:id="rId15"/>
    <p:sldId id="271" r:id="rId16"/>
    <p:sldId id="270" r:id="rId17"/>
    <p:sldId id="295" r:id="rId18"/>
    <p:sldId id="296" r:id="rId19"/>
    <p:sldId id="297" r:id="rId20"/>
    <p:sldId id="298" r:id="rId21"/>
    <p:sldId id="299" r:id="rId22"/>
    <p:sldId id="314" r:id="rId23"/>
    <p:sldId id="315" r:id="rId24"/>
    <p:sldId id="305" r:id="rId25"/>
    <p:sldId id="301" r:id="rId26"/>
    <p:sldId id="304" r:id="rId27"/>
    <p:sldId id="317" r:id="rId28"/>
    <p:sldId id="307" r:id="rId29"/>
    <p:sldId id="308" r:id="rId30"/>
    <p:sldId id="272" r:id="rId31"/>
    <p:sldId id="288" r:id="rId32"/>
    <p:sldId id="292" r:id="rId33"/>
    <p:sldId id="274" r:id="rId3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4" autoAdjust="0"/>
    <p:restoredTop sz="92344" autoAdjust="0"/>
  </p:normalViewPr>
  <p:slideViewPr>
    <p:cSldViewPr snapToGrid="0">
      <p:cViewPr varScale="1">
        <p:scale>
          <a:sx n="81" d="100"/>
          <a:sy n="81" d="100"/>
        </p:scale>
        <p:origin x="120" y="41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E697E68-761A-407E-98B2-AE4DFA37159A}" type="doc">
      <dgm:prSet loTypeId="urn:microsoft.com/office/officeart/2005/8/layout/equation2" loCatId="relationship" qsTypeId="urn:microsoft.com/office/officeart/2005/8/quickstyle/simple1" qsCatId="simple" csTypeId="urn:microsoft.com/office/officeart/2005/8/colors/accent1_2" csCatId="accent1" phldr="1"/>
      <dgm:spPr/>
    </dgm:pt>
    <dgm:pt modelId="{0E45DDC6-832C-46C7-B125-AF92335B8C60}">
      <dgm:prSet phldrT="[Text]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en-GB" dirty="0"/>
            <a:t>In-text citations</a:t>
          </a:r>
        </a:p>
      </dgm:t>
    </dgm:pt>
    <dgm:pt modelId="{D3865343-9336-4B3D-8618-DEC1AC23B05E}" type="parTrans" cxnId="{3F34EFE1-3104-478C-B11F-14FA20D7C9E1}">
      <dgm:prSet/>
      <dgm:spPr/>
      <dgm:t>
        <a:bodyPr/>
        <a:lstStyle/>
        <a:p>
          <a:endParaRPr lang="en-GB"/>
        </a:p>
      </dgm:t>
    </dgm:pt>
    <dgm:pt modelId="{7CA8FFFD-1AAE-4950-AF05-F185036AE94D}" type="sibTrans" cxnId="{3F34EFE1-3104-478C-B11F-14FA20D7C9E1}">
      <dgm:prSet/>
      <dgm:spPr>
        <a:solidFill>
          <a:schemeClr val="tx2"/>
        </a:solidFill>
      </dgm:spPr>
      <dgm:t>
        <a:bodyPr/>
        <a:lstStyle/>
        <a:p>
          <a:endParaRPr lang="en-GB" b="1" cap="none" spc="0">
            <a:ln w="22225">
              <a:solidFill>
                <a:schemeClr val="accent2"/>
              </a:solidFill>
              <a:prstDash val="solid"/>
            </a:ln>
            <a:solidFill>
              <a:schemeClr val="accent2">
                <a:lumMod val="40000"/>
                <a:lumOff val="60000"/>
              </a:schemeClr>
            </a:solidFill>
            <a:effectLst/>
          </a:endParaRPr>
        </a:p>
      </dgm:t>
    </dgm:pt>
    <dgm:pt modelId="{21286451-A538-474B-9ABD-76A97A8383A0}">
      <dgm:prSet phldrT="[Text]"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GB" dirty="0"/>
            <a:t>A reference list</a:t>
          </a:r>
        </a:p>
      </dgm:t>
    </dgm:pt>
    <dgm:pt modelId="{C4062519-78BC-4737-A9C7-BF01FCDB0211}" type="parTrans" cxnId="{3CD8CC89-9421-41A2-B69F-A69B2E75947F}">
      <dgm:prSet/>
      <dgm:spPr/>
      <dgm:t>
        <a:bodyPr/>
        <a:lstStyle/>
        <a:p>
          <a:endParaRPr lang="en-GB"/>
        </a:p>
      </dgm:t>
    </dgm:pt>
    <dgm:pt modelId="{809C5438-930E-4E01-B818-FB40411D7012}" type="sibTrans" cxnId="{3CD8CC89-9421-41A2-B69F-A69B2E75947F}">
      <dgm:prSet/>
      <dgm:spPr>
        <a:solidFill>
          <a:srgbClr val="C00000"/>
        </a:solidFill>
      </dgm:spPr>
      <dgm:t>
        <a:bodyPr/>
        <a:lstStyle/>
        <a:p>
          <a:endParaRPr lang="en-GB"/>
        </a:p>
      </dgm:t>
    </dgm:pt>
    <dgm:pt modelId="{3003FF54-E6FF-4074-859E-420210A70714}">
      <dgm:prSet phldrT="[Text]"/>
      <dgm:spPr/>
      <dgm:t>
        <a:bodyPr/>
        <a:lstStyle/>
        <a:p>
          <a:r>
            <a:rPr lang="en-GB" dirty="0"/>
            <a:t>Harvard referencing</a:t>
          </a:r>
        </a:p>
      </dgm:t>
    </dgm:pt>
    <dgm:pt modelId="{583F44D3-6442-4840-ADE8-E390B774A2BF}" type="parTrans" cxnId="{4D02E6BB-7BC7-48BC-8C4B-645C7256C2F1}">
      <dgm:prSet/>
      <dgm:spPr/>
      <dgm:t>
        <a:bodyPr/>
        <a:lstStyle/>
        <a:p>
          <a:endParaRPr lang="en-GB"/>
        </a:p>
      </dgm:t>
    </dgm:pt>
    <dgm:pt modelId="{8C0AD2BE-1085-46D7-9D3B-7F258B75DB23}" type="sibTrans" cxnId="{4D02E6BB-7BC7-48BC-8C4B-645C7256C2F1}">
      <dgm:prSet/>
      <dgm:spPr/>
      <dgm:t>
        <a:bodyPr/>
        <a:lstStyle/>
        <a:p>
          <a:endParaRPr lang="en-GB"/>
        </a:p>
      </dgm:t>
    </dgm:pt>
    <dgm:pt modelId="{3FF2F2C4-F98B-435C-8F93-43E77E64FBB9}" type="pres">
      <dgm:prSet presAssocID="{DE697E68-761A-407E-98B2-AE4DFA37159A}" presName="Name0" presStyleCnt="0">
        <dgm:presLayoutVars>
          <dgm:dir/>
          <dgm:resizeHandles val="exact"/>
        </dgm:presLayoutVars>
      </dgm:prSet>
      <dgm:spPr/>
    </dgm:pt>
    <dgm:pt modelId="{AC793A32-CED3-40BA-91B4-53D9BD362AA6}" type="pres">
      <dgm:prSet presAssocID="{DE697E68-761A-407E-98B2-AE4DFA37159A}" presName="vNodes" presStyleCnt="0"/>
      <dgm:spPr/>
    </dgm:pt>
    <dgm:pt modelId="{2A730E36-382B-4FFD-ABBD-8711E5FE7FD6}" type="pres">
      <dgm:prSet presAssocID="{0E45DDC6-832C-46C7-B125-AF92335B8C60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02C9E9F-E335-4EB9-93BA-FEFA1E3516E6}" type="pres">
      <dgm:prSet presAssocID="{7CA8FFFD-1AAE-4950-AF05-F185036AE94D}" presName="spacerT" presStyleCnt="0"/>
      <dgm:spPr/>
    </dgm:pt>
    <dgm:pt modelId="{28C76269-6493-4A90-8FBC-6A18A2BA406E}" type="pres">
      <dgm:prSet presAssocID="{7CA8FFFD-1AAE-4950-AF05-F185036AE94D}" presName="sibTrans" presStyleLbl="sibTrans2D1" presStyleIdx="0" presStyleCnt="2"/>
      <dgm:spPr/>
      <dgm:t>
        <a:bodyPr/>
        <a:lstStyle/>
        <a:p>
          <a:endParaRPr lang="en-US"/>
        </a:p>
      </dgm:t>
    </dgm:pt>
    <dgm:pt modelId="{6135915E-043F-4581-9834-57285B797FA2}" type="pres">
      <dgm:prSet presAssocID="{7CA8FFFD-1AAE-4950-AF05-F185036AE94D}" presName="spacerB" presStyleCnt="0"/>
      <dgm:spPr/>
    </dgm:pt>
    <dgm:pt modelId="{C8ECECF5-1E0A-49C6-BD29-9EB1313CDCAF}" type="pres">
      <dgm:prSet presAssocID="{21286451-A538-474B-9ABD-76A97A8383A0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B2CB6BD-3D2D-4685-BDE1-211F1FED802B}" type="pres">
      <dgm:prSet presAssocID="{DE697E68-761A-407E-98B2-AE4DFA37159A}" presName="sibTransLast" presStyleLbl="sibTrans2D1" presStyleIdx="1" presStyleCnt="2"/>
      <dgm:spPr/>
      <dgm:t>
        <a:bodyPr/>
        <a:lstStyle/>
        <a:p>
          <a:endParaRPr lang="en-US"/>
        </a:p>
      </dgm:t>
    </dgm:pt>
    <dgm:pt modelId="{4EBBB740-E0EB-4DD9-BB8C-F4DCC7BADF7A}" type="pres">
      <dgm:prSet presAssocID="{DE697E68-761A-407E-98B2-AE4DFA37159A}" presName="connectorText" presStyleLbl="sibTrans2D1" presStyleIdx="1" presStyleCnt="2"/>
      <dgm:spPr/>
      <dgm:t>
        <a:bodyPr/>
        <a:lstStyle/>
        <a:p>
          <a:endParaRPr lang="en-US"/>
        </a:p>
      </dgm:t>
    </dgm:pt>
    <dgm:pt modelId="{571FBE7F-DD20-454D-BF01-ED98F99B5F72}" type="pres">
      <dgm:prSet presAssocID="{DE697E68-761A-407E-98B2-AE4DFA37159A}" presName="las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4F1E7769-B584-4CA0-BB25-337C79548D6B}" type="presOf" srcId="{21286451-A538-474B-9ABD-76A97A8383A0}" destId="{C8ECECF5-1E0A-49C6-BD29-9EB1313CDCAF}" srcOrd="0" destOrd="0" presId="urn:microsoft.com/office/officeart/2005/8/layout/equation2"/>
    <dgm:cxn modelId="{9EA5D808-0082-4062-A902-1644A85B346F}" type="presOf" srcId="{809C5438-930E-4E01-B818-FB40411D7012}" destId="{AB2CB6BD-3D2D-4685-BDE1-211F1FED802B}" srcOrd="0" destOrd="0" presId="urn:microsoft.com/office/officeart/2005/8/layout/equation2"/>
    <dgm:cxn modelId="{75A03B20-1ED4-468D-89C3-4B4DBCA1FB20}" type="presOf" srcId="{809C5438-930E-4E01-B818-FB40411D7012}" destId="{4EBBB740-E0EB-4DD9-BB8C-F4DCC7BADF7A}" srcOrd="1" destOrd="0" presId="urn:microsoft.com/office/officeart/2005/8/layout/equation2"/>
    <dgm:cxn modelId="{3F34EFE1-3104-478C-B11F-14FA20D7C9E1}" srcId="{DE697E68-761A-407E-98B2-AE4DFA37159A}" destId="{0E45DDC6-832C-46C7-B125-AF92335B8C60}" srcOrd="0" destOrd="0" parTransId="{D3865343-9336-4B3D-8618-DEC1AC23B05E}" sibTransId="{7CA8FFFD-1AAE-4950-AF05-F185036AE94D}"/>
    <dgm:cxn modelId="{75E980E6-340B-451E-8576-CFE865EB5F21}" type="presOf" srcId="{0E45DDC6-832C-46C7-B125-AF92335B8C60}" destId="{2A730E36-382B-4FFD-ABBD-8711E5FE7FD6}" srcOrd="0" destOrd="0" presId="urn:microsoft.com/office/officeart/2005/8/layout/equation2"/>
    <dgm:cxn modelId="{4D02E6BB-7BC7-48BC-8C4B-645C7256C2F1}" srcId="{DE697E68-761A-407E-98B2-AE4DFA37159A}" destId="{3003FF54-E6FF-4074-859E-420210A70714}" srcOrd="2" destOrd="0" parTransId="{583F44D3-6442-4840-ADE8-E390B774A2BF}" sibTransId="{8C0AD2BE-1085-46D7-9D3B-7F258B75DB23}"/>
    <dgm:cxn modelId="{E1A3D9E8-B77D-48DD-9B9F-3CB5FBD293ED}" type="presOf" srcId="{7CA8FFFD-1AAE-4950-AF05-F185036AE94D}" destId="{28C76269-6493-4A90-8FBC-6A18A2BA406E}" srcOrd="0" destOrd="0" presId="urn:microsoft.com/office/officeart/2005/8/layout/equation2"/>
    <dgm:cxn modelId="{3CD8CC89-9421-41A2-B69F-A69B2E75947F}" srcId="{DE697E68-761A-407E-98B2-AE4DFA37159A}" destId="{21286451-A538-474B-9ABD-76A97A8383A0}" srcOrd="1" destOrd="0" parTransId="{C4062519-78BC-4737-A9C7-BF01FCDB0211}" sibTransId="{809C5438-930E-4E01-B818-FB40411D7012}"/>
    <dgm:cxn modelId="{C3A833FC-7F0D-4408-8763-833A89D65251}" type="presOf" srcId="{DE697E68-761A-407E-98B2-AE4DFA37159A}" destId="{3FF2F2C4-F98B-435C-8F93-43E77E64FBB9}" srcOrd="0" destOrd="0" presId="urn:microsoft.com/office/officeart/2005/8/layout/equation2"/>
    <dgm:cxn modelId="{74853169-9883-4316-8FF2-8951F0649056}" type="presOf" srcId="{3003FF54-E6FF-4074-859E-420210A70714}" destId="{571FBE7F-DD20-454D-BF01-ED98F99B5F72}" srcOrd="0" destOrd="0" presId="urn:microsoft.com/office/officeart/2005/8/layout/equation2"/>
    <dgm:cxn modelId="{091DD914-7071-42F8-B582-6D3226982B03}" type="presParOf" srcId="{3FF2F2C4-F98B-435C-8F93-43E77E64FBB9}" destId="{AC793A32-CED3-40BA-91B4-53D9BD362AA6}" srcOrd="0" destOrd="0" presId="urn:microsoft.com/office/officeart/2005/8/layout/equation2"/>
    <dgm:cxn modelId="{2C7BA639-D29D-474B-8D03-7E3E3DB3E029}" type="presParOf" srcId="{AC793A32-CED3-40BA-91B4-53D9BD362AA6}" destId="{2A730E36-382B-4FFD-ABBD-8711E5FE7FD6}" srcOrd="0" destOrd="0" presId="urn:microsoft.com/office/officeart/2005/8/layout/equation2"/>
    <dgm:cxn modelId="{5337889D-E6EA-43BC-9373-0FFBB23309EA}" type="presParOf" srcId="{AC793A32-CED3-40BA-91B4-53D9BD362AA6}" destId="{402C9E9F-E335-4EB9-93BA-FEFA1E3516E6}" srcOrd="1" destOrd="0" presId="urn:microsoft.com/office/officeart/2005/8/layout/equation2"/>
    <dgm:cxn modelId="{C1E81D11-5DCA-4026-BA4D-5C118360F1EE}" type="presParOf" srcId="{AC793A32-CED3-40BA-91B4-53D9BD362AA6}" destId="{28C76269-6493-4A90-8FBC-6A18A2BA406E}" srcOrd="2" destOrd="0" presId="urn:microsoft.com/office/officeart/2005/8/layout/equation2"/>
    <dgm:cxn modelId="{AC99169A-AE59-48A3-8445-B187592F1D76}" type="presParOf" srcId="{AC793A32-CED3-40BA-91B4-53D9BD362AA6}" destId="{6135915E-043F-4581-9834-57285B797FA2}" srcOrd="3" destOrd="0" presId="urn:microsoft.com/office/officeart/2005/8/layout/equation2"/>
    <dgm:cxn modelId="{C272973A-5C27-4825-B6D7-2F0EF147E4A1}" type="presParOf" srcId="{AC793A32-CED3-40BA-91B4-53D9BD362AA6}" destId="{C8ECECF5-1E0A-49C6-BD29-9EB1313CDCAF}" srcOrd="4" destOrd="0" presId="urn:microsoft.com/office/officeart/2005/8/layout/equation2"/>
    <dgm:cxn modelId="{801D5707-B982-4A01-9D73-DAB44B5CB5A0}" type="presParOf" srcId="{3FF2F2C4-F98B-435C-8F93-43E77E64FBB9}" destId="{AB2CB6BD-3D2D-4685-BDE1-211F1FED802B}" srcOrd="1" destOrd="0" presId="urn:microsoft.com/office/officeart/2005/8/layout/equation2"/>
    <dgm:cxn modelId="{416845C2-B6F6-4544-9CCA-C71FD37896CA}" type="presParOf" srcId="{AB2CB6BD-3D2D-4685-BDE1-211F1FED802B}" destId="{4EBBB740-E0EB-4DD9-BB8C-F4DCC7BADF7A}" srcOrd="0" destOrd="0" presId="urn:microsoft.com/office/officeart/2005/8/layout/equation2"/>
    <dgm:cxn modelId="{EDBBE1CA-F898-48CD-9BA5-488DBB73561E}" type="presParOf" srcId="{3FF2F2C4-F98B-435C-8F93-43E77E64FBB9}" destId="{571FBE7F-DD20-454D-BF01-ED98F99B5F72}" srcOrd="2" destOrd="0" presId="urn:microsoft.com/office/officeart/2005/8/layout/equati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730E36-382B-4FFD-ABBD-8711E5FE7FD6}">
      <dsp:nvSpPr>
        <dsp:cNvPr id="0" name=""/>
        <dsp:cNvSpPr/>
      </dsp:nvSpPr>
      <dsp:spPr>
        <a:xfrm>
          <a:off x="509984" y="1963"/>
          <a:ext cx="1974453" cy="1974453"/>
        </a:xfrm>
        <a:prstGeom prst="ellipse">
          <a:avLst/>
        </a:prstGeom>
        <a:solidFill>
          <a:schemeClr val="bg2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 dirty="0"/>
            <a:t>In-text citations</a:t>
          </a:r>
        </a:p>
      </dsp:txBody>
      <dsp:txXfrm>
        <a:off x="799136" y="291115"/>
        <a:ext cx="1396149" cy="1396149"/>
      </dsp:txXfrm>
    </dsp:sp>
    <dsp:sp modelId="{28C76269-6493-4A90-8FBC-6A18A2BA406E}">
      <dsp:nvSpPr>
        <dsp:cNvPr id="0" name=""/>
        <dsp:cNvSpPr/>
      </dsp:nvSpPr>
      <dsp:spPr>
        <a:xfrm>
          <a:off x="924619" y="2136742"/>
          <a:ext cx="1145182" cy="1145182"/>
        </a:xfrm>
        <a:prstGeom prst="mathPlus">
          <a:avLst/>
        </a:prstGeom>
        <a:solidFill>
          <a:schemeClr val="tx2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b="1" kern="1200" cap="none" spc="0">
            <a:ln w="22225">
              <a:solidFill>
                <a:schemeClr val="accent2"/>
              </a:solidFill>
              <a:prstDash val="solid"/>
            </a:ln>
            <a:solidFill>
              <a:schemeClr val="accent2">
                <a:lumMod val="40000"/>
                <a:lumOff val="60000"/>
              </a:schemeClr>
            </a:solidFill>
            <a:effectLst/>
          </a:endParaRPr>
        </a:p>
      </dsp:txBody>
      <dsp:txXfrm>
        <a:off x="1076413" y="2574660"/>
        <a:ext cx="841594" cy="269346"/>
      </dsp:txXfrm>
    </dsp:sp>
    <dsp:sp modelId="{C8ECECF5-1E0A-49C6-BD29-9EB1313CDCAF}">
      <dsp:nvSpPr>
        <dsp:cNvPr id="0" name=""/>
        <dsp:cNvSpPr/>
      </dsp:nvSpPr>
      <dsp:spPr>
        <a:xfrm>
          <a:off x="509984" y="3442250"/>
          <a:ext cx="1974453" cy="1974453"/>
        </a:xfrm>
        <a:prstGeom prst="ellipse">
          <a:avLst/>
        </a:prstGeom>
        <a:solidFill>
          <a:schemeClr val="accent1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 dirty="0"/>
            <a:t>A reference list</a:t>
          </a:r>
        </a:p>
      </dsp:txBody>
      <dsp:txXfrm>
        <a:off x="799136" y="3731402"/>
        <a:ext cx="1396149" cy="1396149"/>
      </dsp:txXfrm>
    </dsp:sp>
    <dsp:sp modelId="{AB2CB6BD-3D2D-4685-BDE1-211F1FED802B}">
      <dsp:nvSpPr>
        <dsp:cNvPr id="0" name=""/>
        <dsp:cNvSpPr/>
      </dsp:nvSpPr>
      <dsp:spPr>
        <a:xfrm>
          <a:off x="2780605" y="2342085"/>
          <a:ext cx="627876" cy="734496"/>
        </a:xfrm>
        <a:prstGeom prst="rightArrow">
          <a:avLst>
            <a:gd name="adj1" fmla="val 60000"/>
            <a:gd name="adj2" fmla="val 50000"/>
          </a:avLst>
        </a:prstGeom>
        <a:solidFill>
          <a:srgbClr val="C00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200" kern="1200"/>
        </a:p>
      </dsp:txBody>
      <dsp:txXfrm>
        <a:off x="2780605" y="2488984"/>
        <a:ext cx="439513" cy="440698"/>
      </dsp:txXfrm>
    </dsp:sp>
    <dsp:sp modelId="{571FBE7F-DD20-454D-BF01-ED98F99B5F72}">
      <dsp:nvSpPr>
        <dsp:cNvPr id="0" name=""/>
        <dsp:cNvSpPr/>
      </dsp:nvSpPr>
      <dsp:spPr>
        <a:xfrm>
          <a:off x="3669109" y="734880"/>
          <a:ext cx="3948906" cy="394890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600" kern="1200" dirty="0"/>
            <a:t>Harvard referencing</a:t>
          </a:r>
        </a:p>
      </dsp:txBody>
      <dsp:txXfrm>
        <a:off x="4247413" y="1313184"/>
        <a:ext cx="2792298" cy="27922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equation2">
  <dgm:title val=""/>
  <dgm:desc val=""/>
  <dgm:catLst>
    <dgm:cat type="relationship" pri="18000"/>
    <dgm:cat type="process" pri="2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linDir" val="fromL"/>
          <dgm:param type="fallback" val="2D"/>
        </dgm:alg>
      </dgm:if>
      <dgm:else name="Name3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ch" ptType="node" func="cnt" op="gte" val="3">
        <dgm:constrLst>
          <dgm:constr type="h" for="des" forName="node" refType="w" fact="0.5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ch" forName="lastNode" op="equ" val="65"/>
          <dgm:constr type="primFontSz" for="des" forName="node" op="equ" val="65"/>
          <dgm:constr type="primFontSz" for="des" forName="sibTrans" val="55"/>
          <dgm:constr type="primFontSz" for="des" forName="sibTrans" refType="primFontSz" refFor="des" refForName="node" op="lte" fact="0.8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if>
      <dgm:else name="Name6">
        <dgm:constrLst>
          <dgm:constr type="h" for="des" forName="node" refType="w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des" forName="node" val="65"/>
          <dgm:constr type="primFontSz" for="ch" forName="lastNode" refType="primFontSz" refFor="des" refForName="node" op="equ"/>
          <dgm:constr type="primFontSz" for="des" forName="sibTrans" val="55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else>
    </dgm:choose>
    <dgm:ruleLst/>
    <dgm:choose name="Name7">
      <dgm:if name="Name8" axis="ch" ptType="node" func="cnt" op="gte" val="1">
        <dgm:layoutNode name="vNodes">
          <dgm:alg type="lin">
            <dgm:param type="linDir" val="fromT"/>
            <dgm:param type="fallback" val="2D"/>
          </dgm:alg>
          <dgm:shape xmlns:r="http://schemas.openxmlformats.org/officeDocument/2006/relationships" r:blip="">
            <dgm:adjLst/>
          </dgm:shape>
          <dgm:presOf/>
          <dgm:constrLst/>
          <dgm:ruleLst/>
          <dgm:forEach name="Name9" axis="ch" ptType="node">
            <dgm:choose name="Name10">
              <dgm:if name="Name11" axis="self" func="revPos" op="neq" val="1">
                <dgm:layoutNode name="node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  <dgm:choose name="Name12">
                  <dgm:if name="Name13" axis="self" ptType="node" func="revPos" op="gt" val="2">
                    <dgm:forEach name="sibTransForEach" axis="followSib" ptType="sibTrans" cnt="1">
                      <dgm:layoutNode name="spacerT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  <dgm:layoutNode name="sibTrans">
                        <dgm:alg type="tx"/>
                        <dgm:shape xmlns:r="http://schemas.openxmlformats.org/officeDocument/2006/relationships" type="mathPlus" r:blip="">
                          <dgm:adjLst/>
                        </dgm:shape>
                        <dgm:presOf axis="self"/>
                        <dgm:constrLst>
                          <dgm:constr type="h" refType="w"/>
                          <dgm:constr type="lMarg"/>
                          <dgm:constr type="rMarg"/>
                          <dgm:constr type="tMarg"/>
                          <dgm:constr type="bMarg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spacerB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</dgm:forEach>
                  </dgm:if>
                  <dgm:else name="Name14"/>
                </dgm:choose>
              </dgm:if>
              <dgm:else name="Name15"/>
            </dgm:choose>
          </dgm:forEach>
        </dgm:layoutNode>
        <dgm:choose name="Name16">
          <dgm:if name="Name17" axis="ch" ptType="node" func="cnt" op="gt" val="1">
            <dgm:layoutNode name="sibTransLast">
              <dgm:alg type="conn">
                <dgm:param type="begPts" val="auto"/>
                <dgm:param type="endPts" val="auto"/>
                <dgm:param type="srcNode" val="vNodes"/>
                <dgm:param type="dstNode" val="lastNode"/>
              </dgm:alg>
              <dgm:shape xmlns:r="http://schemas.openxmlformats.org/officeDocument/2006/relationships" type="conn" r:blip="">
                <dgm:adjLst/>
              </dgm:shape>
              <dgm:presOf axis="ch" ptType="sibTrans" st="-1" cnt="1"/>
              <dgm:constrLst>
                <dgm:constr type="h" refType="w" fact="0.62"/>
                <dgm:constr type="connDist"/>
                <dgm:constr type="begPad" refType="connDist" fact="0.25"/>
                <dgm:constr type="endPad" refType="connDist" fact="0.22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ch desOrSelf" ptType="sibTrans sibTrans" st="-1 1" cnt="1 0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if>
          <dgm:else name="Name18"/>
        </dgm:choose>
        <dgm:layoutNode name="lastNode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ch desOrSelf" ptType="node node" st="-1 1" cnt="1 0"/>
          <dgm:constrLst>
            <dgm:constr type="h" refType="w"/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</dgm:if>
      <dgm:else name="Name19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46A583-624C-4A99-8A93-345ED20DDDA5}" type="datetimeFigureOut">
              <a:rPr lang="en-GB" smtClean="0"/>
              <a:pPr/>
              <a:t>15/05/2019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9B31DE-714C-4846-9720-F0EC5B7190C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4574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When producing an academic assignment, you will be expected to acknowledge other peoples work by referencing them in a recognised and consistent format. You will also need to provide details of the resources you have read for your assignment.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9B31DE-714C-4846-9720-F0EC5B7190C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719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There are a number of different referencing systems that are in use. For this Programme, you will be using Harvard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9B31DE-714C-4846-9720-F0EC5B7190CC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73970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Your new best friend- use it every time you reference!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9B31DE-714C-4846-9720-F0EC5B7190CC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11077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arenR"/>
            </a:pPr>
            <a:r>
              <a:rPr lang="en-GB" dirty="0"/>
              <a:t>In-text citations re used when referring to a source of information within the text of your assignment to show where it came from.</a:t>
            </a:r>
          </a:p>
          <a:p>
            <a:pPr marL="228600" indent="-228600">
              <a:buAutoNum type="arabicParenR"/>
            </a:pPr>
            <a:r>
              <a:rPr lang="en-GB" dirty="0"/>
              <a:t>2) The In-text citations then refer you to the REFERENCE LIST or bibliography at the end of your work which has full publication details.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9B31DE-714C-4846-9720-F0EC5B7190C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9828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9B31DE-714C-4846-9720-F0EC5B7190C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0232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arenR"/>
            </a:pPr>
            <a:r>
              <a:rPr lang="en-GB" dirty="0"/>
              <a:t>In-text citations re used when referring to a source of information within the text of your assignment to show where it came from.</a:t>
            </a:r>
          </a:p>
          <a:p>
            <a:pPr marL="228600" indent="-228600">
              <a:buAutoNum type="arabicParenR"/>
            </a:pPr>
            <a:r>
              <a:rPr lang="en-GB" dirty="0"/>
              <a:t>2) The In-text citations then refer you to the REFERENCE LIST or bibliography at the end of your work which has full publication details.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9B31DE-714C-4846-9720-F0EC5B7190C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6311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9B31DE-714C-4846-9720-F0EC5B7190C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88385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arenR"/>
            </a:pPr>
            <a:r>
              <a:rPr lang="en-GB" dirty="0"/>
              <a:t>In-text citations re used when referring to a source of information within the text of your assignment to show where it came from.</a:t>
            </a:r>
          </a:p>
          <a:p>
            <a:pPr marL="228600" indent="-228600">
              <a:buAutoNum type="arabicParenR"/>
            </a:pPr>
            <a:r>
              <a:rPr lang="en-GB" dirty="0"/>
              <a:t>2) The In-text citations then refer you to the REFERENCE LIST or bibliography at the end of your work which has full publication details.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9B31DE-714C-4846-9720-F0EC5B7190C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06369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9B31DE-714C-4846-9720-F0EC5B7190C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40474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9B31DE-714C-4846-9720-F0EC5B7190C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795791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9B31DE-714C-4846-9720-F0EC5B7190CC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062056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9B31DE-714C-4846-9720-F0EC5B7190CC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37740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pPr/>
              <a:t>5/15/2019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pPr/>
              <a:t>5/15/2019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pPr/>
              <a:t>5/15/2019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pPr/>
              <a:t>5/15/2019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pPr/>
              <a:t>5/15/2019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pPr/>
              <a:t>5/15/2019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pPr/>
              <a:t>5/15/2019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pPr/>
              <a:t>5/15/2019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pPr/>
              <a:t>5/15/2019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pPr/>
              <a:t>5/15/2019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pPr/>
              <a:t>5/15/2019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pPr/>
              <a:t>5/15/2019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JMNVOE7Avrw" TargetMode="External"/><Relationship Id="rId5" Type="http://schemas.openxmlformats.org/officeDocument/2006/relationships/hyperlink" Target="https://www.youtube.com/watch?v=JMNVOE7Avrw" TargetMode="External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ogbreedchar.co.uk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ariadne.ac.uk/issue55/jiscdebates-rpt/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eference.com/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gif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l.ac.uk/library/assets/external/teaching/referencing_quiz.html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B2FDC0E-FEE5-4B03-9504-F577B89F65A5}"/>
              </a:ext>
            </a:extLst>
          </p:cNvPr>
          <p:cNvSpPr/>
          <p:nvPr/>
        </p:nvSpPr>
        <p:spPr>
          <a:xfrm>
            <a:off x="2546193" y="509885"/>
            <a:ext cx="671100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Why do we Reference?</a:t>
            </a:r>
          </a:p>
        </p:txBody>
      </p:sp>
      <p:pic>
        <p:nvPicPr>
          <p:cNvPr id="3" name="Online Media 2">
            <a:hlinkClick r:id="" action="ppaction://media"/>
            <a:extLst>
              <a:ext uri="{FF2B5EF4-FFF2-40B4-BE49-F238E27FC236}">
                <a16:creationId xmlns:a16="http://schemas.microsoft.com/office/drawing/2014/main" id="{817EA5DB-BC7E-4800-9667-78FDADF88D8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810000" y="2143125"/>
            <a:ext cx="4572000" cy="25717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32011B9-2779-438B-B9D3-1794B0AA0060}"/>
              </a:ext>
            </a:extLst>
          </p:cNvPr>
          <p:cNvSpPr txBox="1"/>
          <p:nvPr/>
        </p:nvSpPr>
        <p:spPr>
          <a:xfrm>
            <a:off x="4795024" y="5067558"/>
            <a:ext cx="59659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5"/>
              </a:rPr>
              <a:t>Why do we Reference?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0307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2AC1A9B-FF1A-4F2C-9DF0-2D4ECB19C155}"/>
              </a:ext>
            </a:extLst>
          </p:cNvPr>
          <p:cNvSpPr/>
          <p:nvPr/>
        </p:nvSpPr>
        <p:spPr>
          <a:xfrm>
            <a:off x="1318249" y="146077"/>
            <a:ext cx="8953348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What Referencing System does</a:t>
            </a:r>
          </a:p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UWTSD use?</a:t>
            </a:r>
          </a:p>
          <a:p>
            <a:pPr algn="ctr"/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9650B1C-5B61-4800-AD03-7BB323BD82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6157" y="2187846"/>
            <a:ext cx="4982620" cy="3232452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F087CA9E-0B10-41DE-972B-F3D28CFB1236}"/>
              </a:ext>
            </a:extLst>
          </p:cNvPr>
          <p:cNvCxnSpPr>
            <a:cxnSpLocks/>
          </p:cNvCxnSpPr>
          <p:nvPr/>
        </p:nvCxnSpPr>
        <p:spPr>
          <a:xfrm>
            <a:off x="1223337" y="1967345"/>
            <a:ext cx="2960736" cy="172647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1207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600200"/>
            <a:ext cx="10972800" cy="4953000"/>
          </a:xfrm>
        </p:spPr>
        <p:txBody>
          <a:bodyPr/>
          <a:lstStyle/>
          <a:p>
            <a:pPr eaLnBrk="1" hangingPunct="1"/>
            <a:endParaRPr lang="en-GB" altLang="en-US" sz="3600" dirty="0" smtClean="0">
              <a:latin typeface="Arial" pitchFamily="34" charset="0"/>
            </a:endParaRPr>
          </a:p>
          <a:p>
            <a:pPr eaLnBrk="1" hangingPunct="1">
              <a:buNone/>
            </a:pPr>
            <a:r>
              <a:rPr lang="en-GB" altLang="en-US" sz="3600" dirty="0" smtClean="0">
                <a:latin typeface="Arial" pitchFamily="34" charset="0"/>
              </a:rPr>
              <a:t>The Harvard system of referencing is the most commonly used system in the UK and determines the manner in which students are to set out references and bibliographies. </a:t>
            </a:r>
          </a:p>
          <a:p>
            <a:pPr algn="ctr" eaLnBrk="1" hangingPunct="1">
              <a:buFont typeface="Wingdings" pitchFamily="2" charset="2"/>
              <a:buNone/>
            </a:pPr>
            <a:endParaRPr lang="en-GB" altLang="en-US" sz="3600" dirty="0" smtClean="0">
              <a:latin typeface="Arial" pitchFamily="34" charset="0"/>
            </a:endParaRPr>
          </a:p>
          <a:p>
            <a:pPr algn="ctr" eaLnBrk="1" hangingPunct="1">
              <a:buFont typeface="Wingdings" pitchFamily="2" charset="2"/>
              <a:buNone/>
            </a:pPr>
            <a:endParaRPr lang="en-GB" altLang="en-US" sz="3600" dirty="0" smtClean="0">
              <a:latin typeface="Arial" pitchFamily="34" charset="0"/>
            </a:endParaRPr>
          </a:p>
        </p:txBody>
      </p:sp>
      <p:sp>
        <p:nvSpPr>
          <p:cNvPr id="12291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z="3400" b="1" smtClean="0">
                <a:latin typeface="Arial" pitchFamily="34" charset="0"/>
              </a:rPr>
              <a:t>What is the Harvard Referencing System?</a:t>
            </a:r>
          </a:p>
        </p:txBody>
      </p:sp>
      <p:pic>
        <p:nvPicPr>
          <p:cNvPr id="1026" name="Picture 2" descr="C:\Users\Shehla\AppData\Local\Microsoft\Windows\INetCache\IE\B37UJJIJ\kids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13446" y="4045144"/>
            <a:ext cx="3054350" cy="24066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2B57959-C9DA-43F3-94BD-6297E95A6C55}"/>
              </a:ext>
            </a:extLst>
          </p:cNvPr>
          <p:cNvSpPr/>
          <p:nvPr/>
        </p:nvSpPr>
        <p:spPr>
          <a:xfrm>
            <a:off x="215607" y="348826"/>
            <a:ext cx="117607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UWTSD Harvard Referencing Handbook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D3D3B72-C0D0-4A84-9285-C115D66C4C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2036" y="1440873"/>
            <a:ext cx="3469766" cy="484909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3F25453-F85E-4E1D-B539-E18E206620D4}"/>
              </a:ext>
            </a:extLst>
          </p:cNvPr>
          <p:cNvSpPr txBox="1"/>
          <p:nvPr/>
        </p:nvSpPr>
        <p:spPr>
          <a:xfrm>
            <a:off x="6095999" y="2305615"/>
            <a:ext cx="4322619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This handbook was created by UWTSD Library, Learning resources, the Academic Office and academic staff members.</a:t>
            </a:r>
          </a:p>
        </p:txBody>
      </p:sp>
    </p:spTree>
    <p:extLst>
      <p:ext uri="{BB962C8B-B14F-4D97-AF65-F5344CB8AC3E}">
        <p14:creationId xmlns:p14="http://schemas.microsoft.com/office/powerpoint/2010/main" val="2724284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3"/>
          <p:cNvSpPr>
            <a:spLocks noGrp="1" noChangeArrowheads="1"/>
          </p:cNvSpPr>
          <p:nvPr>
            <p:ph idx="1"/>
          </p:nvPr>
        </p:nvSpPr>
        <p:spPr>
          <a:xfrm>
            <a:off x="247779" y="2180253"/>
            <a:ext cx="11480800" cy="4800600"/>
          </a:xfrm>
        </p:spPr>
        <p:txBody>
          <a:bodyPr/>
          <a:lstStyle/>
          <a:p>
            <a:pPr marL="609600" indent="-609600" eaLnBrk="1" hangingPunct="1">
              <a:buFont typeface="Wingdings" pitchFamily="2" charset="2"/>
              <a:buNone/>
            </a:pPr>
            <a:endParaRPr lang="en-GB" altLang="en-US" dirty="0" smtClean="0">
              <a:latin typeface="Arial" pitchFamily="34" charset="0"/>
            </a:endParaRPr>
          </a:p>
          <a:p>
            <a:pPr marL="609600" indent="-609600" eaLnBrk="1" hangingPunct="1">
              <a:buFont typeface="Wingdings" pitchFamily="2" charset="2"/>
              <a:buAutoNum type="arabicPeriod"/>
            </a:pPr>
            <a:r>
              <a:rPr lang="en-GB" altLang="en-US" dirty="0" smtClean="0">
                <a:latin typeface="Arial" pitchFamily="34" charset="0"/>
              </a:rPr>
              <a:t>Curtsey to the person whose ideas you have used or referred to</a:t>
            </a:r>
          </a:p>
          <a:p>
            <a:pPr marL="609600" indent="-609600" eaLnBrk="1" hangingPunct="1">
              <a:buFont typeface="Wingdings" pitchFamily="2" charset="2"/>
              <a:buAutoNum type="arabicPeriod"/>
            </a:pPr>
            <a:r>
              <a:rPr lang="en-GB" altLang="en-US" dirty="0" smtClean="0">
                <a:latin typeface="Arial" pitchFamily="34" charset="0"/>
              </a:rPr>
              <a:t>Makes it clear that you are not trying to pretend the work is yours</a:t>
            </a:r>
          </a:p>
          <a:p>
            <a:pPr marL="609600" indent="-609600" eaLnBrk="1" hangingPunct="1">
              <a:buFont typeface="Wingdings" pitchFamily="2" charset="2"/>
              <a:buAutoNum type="arabicPeriod"/>
            </a:pPr>
            <a:r>
              <a:rPr lang="en-GB" altLang="en-US" dirty="0" smtClean="0">
                <a:latin typeface="Arial" pitchFamily="34" charset="0"/>
              </a:rPr>
              <a:t>Helps the reader find the original text</a:t>
            </a:r>
          </a:p>
          <a:p>
            <a:pPr marL="609600" indent="-609600" eaLnBrk="1" hangingPunct="1">
              <a:buFont typeface="Wingdings" pitchFamily="2" charset="2"/>
              <a:buAutoNum type="arabicPeriod"/>
            </a:pPr>
            <a:r>
              <a:rPr lang="en-GB" altLang="en-US" dirty="0" smtClean="0">
                <a:latin typeface="Arial" pitchFamily="34" charset="0"/>
              </a:rPr>
              <a:t>Helps you to find the original text again</a:t>
            </a:r>
          </a:p>
          <a:p>
            <a:pPr marL="609600" indent="-609600" eaLnBrk="1" hangingPunct="1">
              <a:buFont typeface="Wingdings" pitchFamily="2" charset="2"/>
              <a:buAutoNum type="arabicPeriod"/>
            </a:pPr>
            <a:r>
              <a:rPr lang="en-GB" altLang="en-US" dirty="0" smtClean="0">
                <a:latin typeface="Arial" pitchFamily="34" charset="0"/>
              </a:rPr>
              <a:t>Thoroughness in referencing suggests you have been thorough in checking your facts</a:t>
            </a:r>
          </a:p>
          <a:p>
            <a:pPr marL="609600" indent="-609600" eaLnBrk="1" hangingPunct="1">
              <a:buFont typeface="Wingdings" pitchFamily="2" charset="2"/>
              <a:buAutoNum type="arabicPeriod"/>
            </a:pPr>
            <a:endParaRPr lang="en-GB" altLang="en-US" dirty="0" smtClean="0">
              <a:latin typeface="Arial" pitchFamily="34" charset="0"/>
            </a:endParaRPr>
          </a:p>
        </p:txBody>
      </p:sp>
      <p:sp>
        <p:nvSpPr>
          <p:cNvPr id="14339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GB" altLang="en-US" sz="4400" b="1" smtClean="0">
                <a:latin typeface="Arial" pitchFamily="34" charset="0"/>
              </a:rPr>
              <a:t>Harvard Referencing System.</a:t>
            </a:r>
          </a:p>
        </p:txBody>
      </p:sp>
      <p:pic>
        <p:nvPicPr>
          <p:cNvPr id="2052" name="Picture 4" descr="C:\Users\Shehla\AppData\Local\Microsoft\Windows\INetCache\IE\HDW4YFJ9\investigacion[1]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073960" y="2249001"/>
            <a:ext cx="3060700" cy="19494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590178" y="4578611"/>
            <a:ext cx="48996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 smtClean="0"/>
              <a:t>https://www.youtube.com/watch?v=dtxOKWRIJpk</a:t>
            </a:r>
            <a:endParaRPr lang="en-US" dirty="0"/>
          </a:p>
        </p:txBody>
      </p:sp>
      <p:pic>
        <p:nvPicPr>
          <p:cNvPr id="1028" name="Picture 4" descr="C:\Users\Shehla\AppData\Local\Microsoft\Windows\INetCache\IE\B37UJJIJ\pla1[1]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62500" y="2686050"/>
            <a:ext cx="2667000" cy="1485900"/>
          </a:xfrm>
          <a:prstGeom prst="rect">
            <a:avLst/>
          </a:prstGeom>
          <a:noFill/>
        </p:spPr>
      </p:pic>
      <p:pic>
        <p:nvPicPr>
          <p:cNvPr id="1029" name="Picture 5" descr="C:\Users\Shehla\AppData\Local\Microsoft\Windows\INetCache\IE\B37UJJIJ\pla1[1]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98695" y="797601"/>
            <a:ext cx="6759909" cy="376623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What is plagiarism?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4294967295"/>
          </p:nvPr>
        </p:nvSpPr>
        <p:spPr>
          <a:xfrm>
            <a:off x="1523999" y="2286000"/>
            <a:ext cx="8974667" cy="4267200"/>
          </a:xfrm>
        </p:spPr>
        <p:txBody>
          <a:bodyPr>
            <a:normAutofit/>
          </a:bodyPr>
          <a:lstStyle/>
          <a:p>
            <a:pPr eaLnBrk="1" hangingPunct="1">
              <a:buFont typeface="Wingdings" charset="0"/>
              <a:buChar char=""/>
              <a:defRPr/>
            </a:pPr>
            <a:r>
              <a:rPr lang="en-GB" dirty="0" smtClean="0">
                <a:ea typeface="ＭＳ Ｐゴシック" charset="0"/>
              </a:rPr>
              <a:t>Plagiarism is a specific form of cheating and is generally defined as presenting another persons work as your own.</a:t>
            </a:r>
          </a:p>
          <a:p>
            <a:pPr eaLnBrk="1" hangingPunct="1">
              <a:buFont typeface="Wingdings" charset="0"/>
              <a:buChar char=""/>
              <a:defRPr/>
            </a:pPr>
            <a:endParaRPr lang="en-GB" dirty="0">
              <a:ea typeface="ＭＳ Ｐゴシック" charset="0"/>
            </a:endParaRPr>
          </a:p>
          <a:p>
            <a:pPr eaLnBrk="1" hangingPunct="1">
              <a:buFont typeface="Wingdings" charset="0"/>
              <a:buChar char=""/>
              <a:defRPr/>
            </a:pPr>
            <a:r>
              <a:rPr lang="en-GB" dirty="0" smtClean="0">
                <a:ea typeface="ＭＳ Ｐゴシック" charset="0"/>
              </a:rPr>
              <a:t>It is even possible to plagiarise yourself if you paraphrase or copy from work you submitted elsewhere and do not acknowledge the fact.</a:t>
            </a:r>
          </a:p>
          <a:p>
            <a:pPr marL="0" indent="0" eaLnBrk="1" hangingPunct="1">
              <a:buFont typeface="Wingdings" charset="0"/>
              <a:buNone/>
              <a:defRPr/>
            </a:pPr>
            <a:endParaRPr lang="en-GB" dirty="0">
              <a:ea typeface="ＭＳ Ｐゴシック" charset="0"/>
            </a:endParaRPr>
          </a:p>
          <a:p>
            <a:pPr marL="0" indent="0" eaLnBrk="1" hangingPunct="1">
              <a:buFont typeface="Wingdings" charset="0"/>
              <a:buNone/>
              <a:defRPr/>
            </a:pPr>
            <a:endParaRPr lang="en-GB" sz="1100" dirty="0" smtClean="0">
              <a:ea typeface="ＭＳ Ｐゴシック" charset="0"/>
            </a:endParaRPr>
          </a:p>
          <a:p>
            <a:pPr marL="0" indent="0" eaLnBrk="1" hangingPunct="1">
              <a:buFont typeface="Wingdings" charset="0"/>
              <a:buNone/>
              <a:defRPr/>
            </a:pPr>
            <a:endParaRPr lang="en-GB" sz="1100" dirty="0" smtClean="0">
              <a:ea typeface="ＭＳ Ｐゴシック" charset="0"/>
            </a:endParaRPr>
          </a:p>
          <a:p>
            <a:pPr marL="0" indent="0" eaLnBrk="1" hangingPunct="1">
              <a:buFont typeface="Wingdings" charset="0"/>
              <a:buNone/>
              <a:defRPr/>
            </a:pPr>
            <a:endParaRPr lang="en-GB" sz="1100" dirty="0" smtClean="0">
              <a:ea typeface="ＭＳ Ｐゴシック" charset="0"/>
            </a:endParaRPr>
          </a:p>
          <a:p>
            <a:pPr marL="0" indent="0" eaLnBrk="1" hangingPunct="1">
              <a:buFont typeface="Wingdings" charset="0"/>
              <a:buNone/>
              <a:defRPr/>
            </a:pPr>
            <a:endParaRPr lang="en-GB" sz="1100" dirty="0" smtClean="0">
              <a:ea typeface="ＭＳ Ｐゴシック" charset="0"/>
            </a:endParaRPr>
          </a:p>
          <a:p>
            <a:pPr marL="0" indent="0" eaLnBrk="1" hangingPunct="1">
              <a:buFont typeface="Wingdings" charset="0"/>
              <a:buNone/>
              <a:defRPr/>
            </a:pPr>
            <a:endParaRPr lang="en-GB" sz="1100" dirty="0" smtClean="0">
              <a:ea typeface="ＭＳ Ｐゴシック" charset="0"/>
            </a:endParaRPr>
          </a:p>
          <a:p>
            <a:pPr marL="0" indent="0" eaLnBrk="1" hangingPunct="1">
              <a:buFont typeface="Wingdings" charset="0"/>
              <a:buNone/>
              <a:defRPr/>
            </a:pPr>
            <a:endParaRPr lang="en-GB" sz="1100" dirty="0" smtClean="0">
              <a:ea typeface="ＭＳ Ｐゴシック" charset="0"/>
            </a:endParaRPr>
          </a:p>
          <a:p>
            <a:pPr marL="0" indent="0" algn="ctr" eaLnBrk="1" hangingPunct="1">
              <a:buFont typeface="Wingdings" charset="0"/>
              <a:buNone/>
              <a:defRPr/>
            </a:pPr>
            <a:r>
              <a:rPr lang="en-GB" sz="1100" dirty="0" smtClean="0">
                <a:ea typeface="ＭＳ Ｐゴシック" charset="0"/>
              </a:rPr>
              <a:t>Pears, R and </a:t>
            </a:r>
            <a:r>
              <a:rPr lang="en-GB" sz="1100" dirty="0" err="1" smtClean="0">
                <a:ea typeface="ＭＳ Ｐゴシック" charset="0"/>
              </a:rPr>
              <a:t>Sheilds</a:t>
            </a:r>
            <a:r>
              <a:rPr lang="en-GB" sz="1100" dirty="0" smtClean="0">
                <a:ea typeface="ＭＳ Ｐゴシック" charset="0"/>
              </a:rPr>
              <a:t>, G (2010) </a:t>
            </a:r>
            <a:r>
              <a:rPr lang="en-GB" sz="1100" u="sng" dirty="0" smtClean="0">
                <a:ea typeface="ＭＳ Ｐゴシック" charset="0"/>
              </a:rPr>
              <a:t>Cite them Right, The Essential Referencing Guide</a:t>
            </a:r>
            <a:r>
              <a:rPr lang="en-GB" sz="1100" dirty="0" smtClean="0">
                <a:ea typeface="ＭＳ Ｐゴシック" charset="0"/>
              </a:rPr>
              <a:t>, Hampshire: Palgrave </a:t>
            </a:r>
            <a:r>
              <a:rPr lang="en-GB" sz="1100" dirty="0" err="1" smtClean="0">
                <a:ea typeface="ＭＳ Ｐゴシック" charset="0"/>
              </a:rPr>
              <a:t>Macmillian</a:t>
            </a:r>
            <a:endParaRPr lang="en-GB" sz="1100" u="sng" dirty="0">
              <a:ea typeface="ＭＳ Ｐゴシック" charset="0"/>
            </a:endParaRPr>
          </a:p>
        </p:txBody>
      </p:sp>
      <p:pic>
        <p:nvPicPr>
          <p:cNvPr id="50178" name="Picture 2" descr="Image result for cheati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13843" y="4275667"/>
            <a:ext cx="2568413" cy="146473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2"/>
          <p:cNvSpPr>
            <a:spLocks noGrp="1" noChangeArrowheads="1"/>
          </p:cNvSpPr>
          <p:nvPr>
            <p:ph type="title"/>
          </p:nvPr>
        </p:nvSpPr>
        <p:spPr>
          <a:xfrm>
            <a:off x="1140884" y="619126"/>
            <a:ext cx="9906000" cy="1477963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en-GB" altLang="en-US" sz="4000" b="1" smtClean="0">
                <a:solidFill>
                  <a:srgbClr val="FFC000"/>
                </a:solidFill>
                <a:latin typeface="Arial" panose="020B0604020202020204" pitchFamily="34" charset="0"/>
              </a:rPr>
              <a:t>Avoiding Plagiarism</a:t>
            </a:r>
            <a:r>
              <a:rPr lang="en-GB" altLang="en-US" sz="4000" b="1" smtClean="0">
                <a:latin typeface="Arial" panose="020B0604020202020204" pitchFamily="34" charset="0"/>
              </a:rPr>
              <a:t>!</a:t>
            </a:r>
            <a:endParaRPr lang="en-GB" altLang="en-US" sz="4000" b="1" dirty="0" smtClean="0">
              <a:latin typeface="Arial" panose="020B0604020202020204" pitchFamily="34" charset="0"/>
            </a:endParaRP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1422400" y="1295401"/>
            <a:ext cx="9144000" cy="4835525"/>
          </a:xfrm>
        </p:spPr>
        <p:txBody>
          <a:bodyPr rtlCol="0">
            <a:normAutofit/>
          </a:bodyPr>
          <a:lstStyle/>
          <a:p>
            <a:pPr marL="365760" indent="-365760" fontAlgn="auto">
              <a:lnSpc>
                <a:spcPct val="90000"/>
              </a:lnSpc>
              <a:spcAft>
                <a:spcPts val="0"/>
              </a:spcAft>
              <a:buFont typeface="Wingdings" charset="0"/>
              <a:buNone/>
              <a:defRPr/>
            </a:pPr>
            <a:endParaRPr lang="en-GB" dirty="0" smtClean="0">
              <a:solidFill>
                <a:schemeClr val="tx1">
                  <a:lumMod val="85000"/>
                  <a:lumOff val="15000"/>
                </a:schemeClr>
              </a:solidFill>
              <a:latin typeface="Arial" charset="0"/>
            </a:endParaRPr>
          </a:p>
          <a:p>
            <a:pPr marL="365760" indent="-365760" fontAlgn="auto">
              <a:lnSpc>
                <a:spcPct val="90000"/>
              </a:lnSpc>
              <a:spcAft>
                <a:spcPts val="0"/>
              </a:spcAft>
              <a:buFont typeface="Wingdings" charset="0"/>
              <a:buNone/>
              <a:defRPr/>
            </a:pPr>
            <a:endParaRPr lang="en-GB" dirty="0">
              <a:solidFill>
                <a:schemeClr val="tx1">
                  <a:lumMod val="85000"/>
                  <a:lumOff val="15000"/>
                </a:schemeClr>
              </a:solidFill>
              <a:latin typeface="Arial" charset="0"/>
            </a:endParaRPr>
          </a:p>
          <a:p>
            <a:pPr marL="365760" indent="-365760" fontAlgn="auto">
              <a:lnSpc>
                <a:spcPct val="90000"/>
              </a:lnSpc>
              <a:spcAft>
                <a:spcPts val="0"/>
              </a:spcAft>
              <a:buFont typeface="Wingdings" charset="0"/>
              <a:buNone/>
              <a:defRPr/>
            </a:pPr>
            <a:endParaRPr lang="en-GB" dirty="0" smtClean="0">
              <a:solidFill>
                <a:schemeClr val="tx1">
                  <a:lumMod val="85000"/>
                  <a:lumOff val="15000"/>
                </a:schemeClr>
              </a:solidFill>
              <a:latin typeface="Arial" charset="0"/>
            </a:endParaRPr>
          </a:p>
          <a:p>
            <a:pPr marL="365760" indent="-365760" fontAlgn="auto">
              <a:lnSpc>
                <a:spcPct val="90000"/>
              </a:lnSpc>
              <a:spcAft>
                <a:spcPts val="0"/>
              </a:spcAft>
              <a:buFont typeface="Wingdings" charset="0"/>
              <a:buNone/>
              <a:defRPr/>
            </a:pPr>
            <a:r>
              <a:rPr lang="en-GB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charset="0"/>
              </a:rPr>
              <a:t>Wherever </a:t>
            </a: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Arial" charset="0"/>
              </a:rPr>
              <a:t>you </a:t>
            </a:r>
            <a:r>
              <a:rPr lang="en-GB" dirty="0">
                <a:solidFill>
                  <a:srgbClr val="FF0000"/>
                </a:solidFill>
                <a:latin typeface="Arial" charset="0"/>
              </a:rPr>
              <a:t>quote</a:t>
            </a: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Arial" charset="0"/>
              </a:rPr>
              <a:t> (copy directly from </a:t>
            </a:r>
          </a:p>
          <a:p>
            <a:pPr marL="365760" indent="-365760" fontAlgn="auto">
              <a:lnSpc>
                <a:spcPct val="90000"/>
              </a:lnSpc>
              <a:spcAft>
                <a:spcPts val="0"/>
              </a:spcAft>
              <a:buFont typeface="Wingdings" charset="0"/>
              <a:buNone/>
              <a:defRPr/>
            </a:pP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Arial" charset="0"/>
              </a:rPr>
              <a:t>another author) or </a:t>
            </a:r>
            <a:r>
              <a:rPr lang="en-GB" dirty="0">
                <a:solidFill>
                  <a:srgbClr val="FF0000"/>
                </a:solidFill>
                <a:latin typeface="Arial" charset="0"/>
              </a:rPr>
              <a:t>use their ideas </a:t>
            </a:r>
          </a:p>
          <a:p>
            <a:pPr marL="365760" indent="-365760" fontAlgn="auto">
              <a:lnSpc>
                <a:spcPct val="90000"/>
              </a:lnSpc>
              <a:spcAft>
                <a:spcPts val="0"/>
              </a:spcAft>
              <a:buFont typeface="Wingdings" charset="0"/>
              <a:buNone/>
              <a:defRPr/>
            </a:pP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Arial" charset="0"/>
              </a:rPr>
              <a:t>(paraphrase), </a:t>
            </a:r>
            <a:r>
              <a:rPr lang="en-GB" dirty="0">
                <a:solidFill>
                  <a:srgbClr val="FF0000"/>
                </a:solidFill>
                <a:latin typeface="Arial" charset="0"/>
              </a:rPr>
              <a:t>you must acknowledge </a:t>
            </a: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Arial" charset="0"/>
              </a:rPr>
              <a:t>that </a:t>
            </a:r>
          </a:p>
          <a:p>
            <a:pPr marL="365760" indent="-365760" fontAlgn="auto">
              <a:lnSpc>
                <a:spcPct val="90000"/>
              </a:lnSpc>
              <a:spcAft>
                <a:spcPts val="0"/>
              </a:spcAft>
              <a:buFont typeface="Wingdings" charset="0"/>
              <a:buNone/>
              <a:defRPr/>
            </a:pP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Arial" charset="0"/>
              </a:rPr>
              <a:t>you have done so. Failure to acknowledge </a:t>
            </a:r>
          </a:p>
          <a:p>
            <a:pPr marL="365760" indent="-365760" fontAlgn="auto">
              <a:lnSpc>
                <a:spcPct val="90000"/>
              </a:lnSpc>
              <a:spcAft>
                <a:spcPts val="0"/>
              </a:spcAft>
              <a:buFont typeface="Wingdings" charset="0"/>
              <a:buNone/>
              <a:defRPr/>
            </a:pP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Arial" charset="0"/>
              </a:rPr>
              <a:t>your sources of information may result in </a:t>
            </a:r>
          </a:p>
          <a:p>
            <a:pPr marL="365760" indent="-365760" fontAlgn="auto">
              <a:lnSpc>
                <a:spcPct val="90000"/>
              </a:lnSpc>
              <a:spcAft>
                <a:spcPts val="0"/>
              </a:spcAft>
              <a:buFont typeface="Wingdings" charset="0"/>
              <a:buNone/>
              <a:defRPr/>
            </a:pP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Arial" charset="0"/>
              </a:rPr>
              <a:t>your facing charges of </a:t>
            </a:r>
            <a:r>
              <a:rPr lang="en-GB" b="1" dirty="0">
                <a:solidFill>
                  <a:srgbClr val="0070C0"/>
                </a:solidFill>
                <a:latin typeface="Arial" charset="0"/>
              </a:rPr>
              <a:t>plagiarism</a:t>
            </a: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Arial" charset="0"/>
              </a:rPr>
              <a:t>.</a:t>
            </a:r>
          </a:p>
          <a:p>
            <a:pPr marL="365760" indent="-365760" fontAlgn="auto">
              <a:lnSpc>
                <a:spcPct val="90000"/>
              </a:lnSpc>
              <a:spcAft>
                <a:spcPts val="0"/>
              </a:spcAft>
              <a:buFont typeface="Wingdings" charset="0"/>
              <a:buNone/>
              <a:defRPr/>
            </a:pPr>
            <a:r>
              <a:rPr lang="en-GB" b="1" u="sng" dirty="0">
                <a:solidFill>
                  <a:srgbClr val="FF0000"/>
                </a:solidFill>
                <a:latin typeface="Arial" charset="0"/>
              </a:rPr>
              <a:t>Remember to</a:t>
            </a:r>
            <a:r>
              <a:rPr lang="en-GB" b="1" u="sng" dirty="0">
                <a:solidFill>
                  <a:schemeClr val="tx1">
                    <a:lumMod val="85000"/>
                    <a:lumOff val="15000"/>
                  </a:schemeClr>
                </a:solidFill>
                <a:latin typeface="Arial" charset="0"/>
              </a:rPr>
              <a:t>:</a:t>
            </a:r>
          </a:p>
          <a:p>
            <a:pPr marL="365760" indent="-365760" algn="ctr" fontAlgn="auto">
              <a:lnSpc>
                <a:spcPct val="90000"/>
              </a:lnSpc>
              <a:spcAft>
                <a:spcPts val="0"/>
              </a:spcAft>
              <a:buFont typeface="Wingdings" charset="0"/>
              <a:buNone/>
              <a:defRPr/>
            </a:pPr>
            <a:r>
              <a:rPr lang="en-GB" b="1" dirty="0">
                <a:solidFill>
                  <a:srgbClr val="FF0000"/>
                </a:solidFill>
                <a:latin typeface="Arial" charset="0"/>
              </a:rPr>
              <a:t>USE YOUR OWN WORDS and GIVE  </a:t>
            </a:r>
          </a:p>
          <a:p>
            <a:pPr marL="365760" indent="-365760" algn="ctr" fontAlgn="auto">
              <a:lnSpc>
                <a:spcPct val="90000"/>
              </a:lnSpc>
              <a:spcAft>
                <a:spcPts val="0"/>
              </a:spcAft>
              <a:buFont typeface="Wingdings" charset="0"/>
              <a:buNone/>
              <a:defRPr/>
            </a:pPr>
            <a:r>
              <a:rPr lang="en-GB" b="1" dirty="0">
                <a:solidFill>
                  <a:srgbClr val="FF0000"/>
                </a:solidFill>
                <a:latin typeface="Arial" charset="0"/>
              </a:rPr>
              <a:t>CREDIT WHERE IT IS DUE</a:t>
            </a:r>
          </a:p>
        </p:txBody>
      </p:sp>
      <p:pic>
        <p:nvPicPr>
          <p:cNvPr id="14340" name="Picture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448801" y="2209800"/>
            <a:ext cx="1748367" cy="243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10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10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1000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1000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1000"/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1000"/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19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19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19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19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19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19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A343232-37C8-47FF-9363-6095BCE86C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781" y="2211965"/>
            <a:ext cx="3222914" cy="20086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981D864-2C99-4E8A-A064-B20C3621284F}"/>
              </a:ext>
            </a:extLst>
          </p:cNvPr>
          <p:cNvSpPr txBox="1"/>
          <p:nvPr/>
        </p:nvSpPr>
        <p:spPr>
          <a:xfrm>
            <a:off x="3991649" y="174178"/>
            <a:ext cx="7883237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Make sure you are using the right referencing style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Keep a </a:t>
            </a:r>
            <a:r>
              <a:rPr lang="en-GB" sz="3200" dirty="0">
                <a:solidFill>
                  <a:srgbClr val="FF0000"/>
                </a:solidFill>
              </a:rPr>
              <a:t>record</a:t>
            </a:r>
            <a:r>
              <a:rPr lang="en-GB" sz="3200" dirty="0"/>
              <a:t> of the sources you read as you go along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Be </a:t>
            </a:r>
            <a:r>
              <a:rPr lang="en-GB" sz="3200" dirty="0">
                <a:solidFill>
                  <a:srgbClr val="FF0000"/>
                </a:solidFill>
              </a:rPr>
              <a:t>consistent</a:t>
            </a:r>
            <a:r>
              <a:rPr lang="en-GB" sz="3200" dirty="0"/>
              <a:t> in the records you keep and in the way you reference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Build in enough </a:t>
            </a:r>
            <a:r>
              <a:rPr lang="en-GB" sz="3200" dirty="0">
                <a:solidFill>
                  <a:srgbClr val="FF0000"/>
                </a:solidFill>
              </a:rPr>
              <a:t>time</a:t>
            </a:r>
            <a:r>
              <a:rPr lang="en-GB" sz="3200" dirty="0"/>
              <a:t> to check your referencing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If in doubt, put yourself in the shoes of the reader and ask if you could easily find the source from your referencing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If in doubt, seek clarification or ask for </a:t>
            </a:r>
            <a:r>
              <a:rPr lang="en-GB" sz="3200" dirty="0" smtClean="0"/>
              <a:t>help- Study Support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79146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E9910C1-C062-43EA-8EB8-44284132A990}"/>
              </a:ext>
            </a:extLst>
          </p:cNvPr>
          <p:cNvSpPr/>
          <p:nvPr/>
        </p:nvSpPr>
        <p:spPr>
          <a:xfrm>
            <a:off x="1317228" y="102215"/>
            <a:ext cx="91186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Harvard Referencing: The Basics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9852052B-0149-467E-B84E-127FF5D9823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83088300"/>
              </p:ext>
            </p:extLst>
          </p:nvPr>
        </p:nvGraphicFramePr>
        <p:xfrm>
          <a:off x="2032000" y="114638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56949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9BEB98C-C0D9-416B-A1BF-0D976CC63ED9}"/>
              </a:ext>
            </a:extLst>
          </p:cNvPr>
          <p:cNvSpPr/>
          <p:nvPr/>
        </p:nvSpPr>
        <p:spPr>
          <a:xfrm>
            <a:off x="865632" y="1328928"/>
            <a:ext cx="3462528" cy="475488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u="sng" dirty="0">
                <a:solidFill>
                  <a:schemeClr val="tx1">
                    <a:lumMod val="95000"/>
                    <a:lumOff val="5000"/>
                  </a:schemeClr>
                </a:solidFill>
              </a:rPr>
              <a:t>Quote</a:t>
            </a:r>
          </a:p>
          <a:p>
            <a:pPr algn="ctr"/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 quotation means that you take the exact wording as used by another author ad insert it in your work.</a:t>
            </a:r>
          </a:p>
          <a:p>
            <a:pPr algn="ctr"/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Direct quotations should be used </a:t>
            </a:r>
            <a:r>
              <a:rPr lang="en-GB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sparingly </a:t>
            </a:r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and only when they are relevant to the argument that you are making in your work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984147B-9702-49A4-9526-1B71687EF4B2}"/>
              </a:ext>
            </a:extLst>
          </p:cNvPr>
          <p:cNvSpPr/>
          <p:nvPr/>
        </p:nvSpPr>
        <p:spPr>
          <a:xfrm>
            <a:off x="4608576" y="1328928"/>
            <a:ext cx="3462528" cy="475488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u="sng" dirty="0">
                <a:solidFill>
                  <a:schemeClr val="tx1">
                    <a:lumMod val="95000"/>
                    <a:lumOff val="5000"/>
                  </a:schemeClr>
                </a:solidFill>
              </a:rPr>
              <a:t>Paraphrase</a:t>
            </a:r>
          </a:p>
          <a:p>
            <a:pPr algn="ctr"/>
            <a:endParaRPr lang="en-GB" sz="2800" b="1" u="sng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ctr"/>
            <a:r>
              <a:rPr lang="en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Paraphrasing is when you take someone else’s idea and put it into your own words.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F14D8B4-9A71-4438-BD22-0AD43FEE5B47}"/>
              </a:ext>
            </a:extLst>
          </p:cNvPr>
          <p:cNvSpPr/>
          <p:nvPr/>
        </p:nvSpPr>
        <p:spPr>
          <a:xfrm>
            <a:off x="8351520" y="1328928"/>
            <a:ext cx="3462528" cy="47548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u="sng" dirty="0">
                <a:solidFill>
                  <a:schemeClr val="tx1">
                    <a:lumMod val="95000"/>
                    <a:lumOff val="5000"/>
                  </a:schemeClr>
                </a:solidFill>
              </a:rPr>
              <a:t>Summarise</a:t>
            </a:r>
          </a:p>
          <a:p>
            <a:pPr algn="ctr"/>
            <a:endParaRPr lang="en-GB" sz="2800" b="1" u="sng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ctr"/>
            <a:r>
              <a:rPr lang="en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Summarising is when you provide a brief overview of someone else’s idea.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FE00B89-C0B4-4511-A104-745FA006C3A3}"/>
              </a:ext>
            </a:extLst>
          </p:cNvPr>
          <p:cNvSpPr txBox="1"/>
          <p:nvPr/>
        </p:nvSpPr>
        <p:spPr>
          <a:xfrm>
            <a:off x="4303776" y="189417"/>
            <a:ext cx="35844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3 ways to Reference</a:t>
            </a:r>
          </a:p>
        </p:txBody>
      </p:sp>
    </p:spTree>
    <p:extLst>
      <p:ext uri="{BB962C8B-B14F-4D97-AF65-F5344CB8AC3E}">
        <p14:creationId xmlns:p14="http://schemas.microsoft.com/office/powerpoint/2010/main" val="1337951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D4DB986-8D3A-4525-A71B-7913489D574F}"/>
              </a:ext>
            </a:extLst>
          </p:cNvPr>
          <p:cNvSpPr/>
          <p:nvPr/>
        </p:nvSpPr>
        <p:spPr>
          <a:xfrm>
            <a:off x="2912660" y="0"/>
            <a:ext cx="63666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What can I reference?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313956C-522F-48F7-A057-F506FA9F6958}"/>
              </a:ext>
            </a:extLst>
          </p:cNvPr>
          <p:cNvSpPr txBox="1"/>
          <p:nvPr/>
        </p:nvSpPr>
        <p:spPr>
          <a:xfrm>
            <a:off x="1873179" y="1522825"/>
            <a:ext cx="8611183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There are a variety of sources that you can reference. There are some important points to note, however;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Ensure that the sources are credible; Academic Journals and Text Books are the most reliable sources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Do not use Wikipedia as a reference- Why?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There are significant differences in how to reference each different source depending on where you got it from.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This is why it is very important that you use the referencing guide whenever you reference.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7406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A3A5A17-8102-49A8-B337-19FA2CD7FCC3}"/>
              </a:ext>
            </a:extLst>
          </p:cNvPr>
          <p:cNvSpPr txBox="1"/>
          <p:nvPr/>
        </p:nvSpPr>
        <p:spPr>
          <a:xfrm>
            <a:off x="134113" y="2292697"/>
            <a:ext cx="359664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0000"/>
                </a:solidFill>
              </a:rPr>
              <a:t>Books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0000"/>
                </a:solidFill>
              </a:rPr>
              <a:t>E-Books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400" dirty="0"/>
              <a:t>Edited Books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400" dirty="0"/>
              <a:t>Books with 2 or 3 authors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400" dirty="0"/>
              <a:t>Books with 4 or more authors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400" dirty="0"/>
              <a:t>Chapter within a book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400" dirty="0"/>
              <a:t>Book without an author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400" dirty="0"/>
              <a:t>Editions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400" dirty="0"/>
              <a:t>Secondary citation</a:t>
            </a:r>
          </a:p>
          <a:p>
            <a:endParaRPr lang="en-GB" sz="2400" dirty="0">
              <a:solidFill>
                <a:srgbClr val="FF0000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EB13EB6-261D-4A4A-A482-75B7ABBD116B}"/>
              </a:ext>
            </a:extLst>
          </p:cNvPr>
          <p:cNvSpPr/>
          <p:nvPr/>
        </p:nvSpPr>
        <p:spPr>
          <a:xfrm>
            <a:off x="8461248" y="907702"/>
            <a:ext cx="6096000" cy="1384995"/>
          </a:xfrm>
          <a:prstGeom prst="rect">
            <a:avLst/>
          </a:prstGeom>
        </p:spPr>
        <p:txBody>
          <a:bodyPr>
            <a:spAutoFit/>
          </a:bodyPr>
          <a:lstStyle/>
          <a:p>
            <a:pPr marL="514350" indent="-5143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FF0000"/>
                </a:solidFill>
              </a:rPr>
              <a:t>Journal article</a:t>
            </a:r>
          </a:p>
          <a:p>
            <a:pPr marL="514350" indent="-514350">
              <a:buFont typeface="Arial" panose="020B0604020202020204" pitchFamily="34" charset="0"/>
              <a:buChar char="•"/>
            </a:pPr>
            <a:endParaRPr lang="en-GB" sz="2800" dirty="0">
              <a:solidFill>
                <a:srgbClr val="FF0000"/>
              </a:solidFill>
            </a:endParaRPr>
          </a:p>
          <a:p>
            <a:endParaRPr lang="en-GB" sz="2800" dirty="0">
              <a:solidFill>
                <a:srgbClr val="FF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98CEFEA-7284-4B7C-B759-92DE25E48BF3}"/>
              </a:ext>
            </a:extLst>
          </p:cNvPr>
          <p:cNvSpPr txBox="1"/>
          <p:nvPr/>
        </p:nvSpPr>
        <p:spPr>
          <a:xfrm>
            <a:off x="8680704" y="4731097"/>
            <a:ext cx="373075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0000"/>
                </a:solidFill>
              </a:rPr>
              <a:t>Newspaper article</a:t>
            </a:r>
          </a:p>
          <a:p>
            <a:pPr marL="400050" indent="-400050">
              <a:buFont typeface="+mj-lt"/>
              <a:buAutoNum type="romanLcPeriod"/>
            </a:pPr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Whole newspaper</a:t>
            </a:r>
          </a:p>
          <a:p>
            <a:pPr marL="400050" indent="-400050">
              <a:buFont typeface="+mj-lt"/>
              <a:buAutoNum type="romanLcPeriod"/>
            </a:pPr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Newspaper article</a:t>
            </a:r>
          </a:p>
          <a:p>
            <a:pPr marL="400050" indent="-400050">
              <a:buFont typeface="+mj-lt"/>
              <a:buAutoNum type="romanLcPeriod"/>
            </a:pPr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Electronic Newspaper article not in print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E8DEE8-FD4F-498B-A4A9-C9DE40B57C54}"/>
              </a:ext>
            </a:extLst>
          </p:cNvPr>
          <p:cNvSpPr txBox="1"/>
          <p:nvPr/>
        </p:nvSpPr>
        <p:spPr>
          <a:xfrm>
            <a:off x="5498593" y="2530768"/>
            <a:ext cx="270662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0000"/>
                </a:solidFill>
              </a:rPr>
              <a:t>Internet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400" dirty="0"/>
              <a:t>Website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400" dirty="0"/>
              <a:t>Blog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400" dirty="0"/>
              <a:t>Vlog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400" dirty="0"/>
              <a:t>Video/ </a:t>
            </a:r>
            <a:r>
              <a:rPr lang="en-GB" sz="2400" dirty="0" err="1"/>
              <a:t>filmsharing</a:t>
            </a:r>
            <a:r>
              <a:rPr lang="en-GB" sz="2400" dirty="0"/>
              <a:t> website (e.g. </a:t>
            </a:r>
            <a:r>
              <a:rPr lang="en-GB" sz="2400" dirty="0" err="1"/>
              <a:t>Youtube</a:t>
            </a:r>
            <a:r>
              <a:rPr lang="en-GB" sz="2400" dirty="0"/>
              <a:t>)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400" dirty="0"/>
              <a:t>Facebook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53820EB-220F-4B03-843C-24816DE9AE9C}"/>
              </a:ext>
            </a:extLst>
          </p:cNvPr>
          <p:cNvSpPr txBox="1"/>
          <p:nvPr/>
        </p:nvSpPr>
        <p:spPr>
          <a:xfrm>
            <a:off x="1103376" y="213738"/>
            <a:ext cx="45720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0000"/>
                </a:solidFill>
              </a:rPr>
              <a:t>Conferences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400" dirty="0">
                <a:solidFill>
                  <a:srgbClr val="FF0000"/>
                </a:solidFill>
              </a:rPr>
              <a:t>Full conference proceedings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400" dirty="0">
                <a:solidFill>
                  <a:srgbClr val="FF0000"/>
                </a:solidFill>
              </a:rPr>
              <a:t>Individual conference paper</a:t>
            </a:r>
          </a:p>
          <a:p>
            <a:endParaRPr lang="en-GB" sz="2400" dirty="0">
              <a:solidFill>
                <a:srgbClr val="FF0000"/>
              </a:solidFill>
            </a:endParaRPr>
          </a:p>
          <a:p>
            <a:pPr marL="514350" indent="-514350">
              <a:buFont typeface="+mj-lt"/>
              <a:buAutoNum type="romanLcPeriod"/>
            </a:pPr>
            <a:endParaRPr lang="en-GB" sz="2400" dirty="0">
              <a:solidFill>
                <a:srgbClr val="FF00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D8E48FA-B9FF-4642-82C0-209A923537AE}"/>
              </a:ext>
            </a:extLst>
          </p:cNvPr>
          <p:cNvSpPr txBox="1"/>
          <p:nvPr/>
        </p:nvSpPr>
        <p:spPr>
          <a:xfrm>
            <a:off x="8156448" y="2414016"/>
            <a:ext cx="27066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0000"/>
                </a:solidFill>
              </a:rPr>
              <a:t>Legal and Government Publications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C32762B-5378-4248-81B4-A87495D4BD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56301" y="371555"/>
            <a:ext cx="2571750" cy="178117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38736DC-980E-4FF3-AD1A-214A13690A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48734" y="3200620"/>
            <a:ext cx="2043266" cy="153047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4AEB40A-886E-4937-BE61-56FFB703776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62722" y="1526139"/>
            <a:ext cx="2236127" cy="148804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B1BD6DA-5989-4214-8760-B87740D7332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58203" y="5331861"/>
            <a:ext cx="2043266" cy="1530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962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A77D98E-5B2E-4E24-B078-B9201CBDC791}"/>
              </a:ext>
            </a:extLst>
          </p:cNvPr>
          <p:cNvSpPr/>
          <p:nvPr/>
        </p:nvSpPr>
        <p:spPr>
          <a:xfrm>
            <a:off x="80607" y="3429000"/>
            <a:ext cx="12111393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There are many more examples</a:t>
            </a:r>
          </a:p>
          <a:p>
            <a:pPr algn="ctr"/>
            <a:r>
              <a:rPr lang="en-US" sz="5400" b="1" dirty="0">
                <a:ln/>
                <a:solidFill>
                  <a:schemeClr val="accent4"/>
                </a:solidFill>
              </a:rPr>
              <a:t>And each has its own variation.</a:t>
            </a:r>
          </a:p>
          <a:p>
            <a:pPr algn="ctr"/>
            <a:r>
              <a:rPr lang="en-US" sz="5400" b="1" dirty="0">
                <a:ln/>
                <a:solidFill>
                  <a:schemeClr val="accent4"/>
                </a:solidFill>
              </a:rPr>
              <a:t>PLEASE CHECK THE HANDBOOK!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4AA3353-AABB-4565-8DD8-C5AC652DD8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55137" y="204216"/>
            <a:ext cx="3107626" cy="3093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0398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083B999-9B42-4867-A973-EB349B4F2296}"/>
              </a:ext>
            </a:extLst>
          </p:cNvPr>
          <p:cNvSpPr/>
          <p:nvPr/>
        </p:nvSpPr>
        <p:spPr>
          <a:xfrm>
            <a:off x="88562" y="0"/>
            <a:ext cx="41876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F88726-B3FF-4794-9C7B-5E0D05D7E6E8}"/>
              </a:ext>
            </a:extLst>
          </p:cNvPr>
          <p:cNvSpPr txBox="1"/>
          <p:nvPr/>
        </p:nvSpPr>
        <p:spPr>
          <a:xfrm>
            <a:off x="963168" y="1694688"/>
            <a:ext cx="688848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Essentially, this is a list of all of the references that you have used in your assignment, giving full publication information.</a:t>
            </a:r>
          </a:p>
          <a:p>
            <a:endParaRPr lang="en-GB" sz="2800" dirty="0"/>
          </a:p>
          <a:p>
            <a:r>
              <a:rPr lang="en-GB" sz="2800" dirty="0"/>
              <a:t>Again, the content within the reference list for each reference differs depending on where the source is from.</a:t>
            </a:r>
          </a:p>
          <a:p>
            <a:endParaRPr lang="en-GB" sz="2800" dirty="0"/>
          </a:p>
          <a:p>
            <a:r>
              <a:rPr lang="en-GB" sz="2800" dirty="0"/>
              <a:t>The reference lists needs to be listed </a:t>
            </a:r>
            <a:r>
              <a:rPr lang="en-GB" sz="2800" b="1" dirty="0"/>
              <a:t>alphabetically.</a:t>
            </a:r>
            <a:endParaRPr lang="en-GB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D6F669-8488-4C97-A542-E0FB0F4716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8301" y="1694688"/>
            <a:ext cx="3710131" cy="3596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6361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70EF576-C391-4CAA-8851-F6460EDE3F4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4588604"/>
              </p:ext>
            </p:extLst>
          </p:nvPr>
        </p:nvGraphicFramePr>
        <p:xfrm>
          <a:off x="109728" y="67056"/>
          <a:ext cx="11972543" cy="6723888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9509">
                  <a:extLst>
                    <a:ext uri="{9D8B030D-6E8A-4147-A177-3AD203B41FA5}">
                      <a16:colId xmlns:a16="http://schemas.microsoft.com/office/drawing/2014/main" val="2675668819"/>
                    </a:ext>
                  </a:extLst>
                </a:gridCol>
                <a:gridCol w="3494283">
                  <a:extLst>
                    <a:ext uri="{9D8B030D-6E8A-4147-A177-3AD203B41FA5}">
                      <a16:colId xmlns:a16="http://schemas.microsoft.com/office/drawing/2014/main" val="1615329063"/>
                    </a:ext>
                  </a:extLst>
                </a:gridCol>
                <a:gridCol w="6088751">
                  <a:extLst>
                    <a:ext uri="{9D8B030D-6E8A-4147-A177-3AD203B41FA5}">
                      <a16:colId xmlns:a16="http://schemas.microsoft.com/office/drawing/2014/main" val="3999426737"/>
                    </a:ext>
                  </a:extLst>
                </a:gridCol>
              </a:tblGrid>
              <a:tr h="38537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In-Text Citation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Reference List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5546589"/>
                  </a:ext>
                </a:extLst>
              </a:tr>
              <a:tr h="2090506">
                <a:tc>
                  <a:txBody>
                    <a:bodyPr/>
                    <a:lstStyle/>
                    <a:p>
                      <a:r>
                        <a:rPr lang="en-GB" dirty="0"/>
                        <a:t>Book</a:t>
                      </a: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(Author’s </a:t>
                      </a:r>
                      <a:r>
                        <a:rPr lang="en-GB" dirty="0" smtClean="0"/>
                        <a:t>surname</a:t>
                      </a:r>
                      <a:r>
                        <a:rPr lang="en-GB" baseline="0" dirty="0" smtClean="0"/>
                        <a:t> and </a:t>
                      </a:r>
                      <a:r>
                        <a:rPr lang="en-GB" dirty="0" smtClean="0"/>
                        <a:t>year </a:t>
                      </a:r>
                      <a:r>
                        <a:rPr lang="en-GB" dirty="0"/>
                        <a:t>of </a:t>
                      </a:r>
                      <a:r>
                        <a:rPr lang="en-GB" dirty="0" smtClean="0"/>
                        <a:t>publication)</a:t>
                      </a:r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(Smith, </a:t>
                      </a:r>
                      <a:r>
                        <a:rPr lang="en-GB" dirty="0" smtClean="0"/>
                        <a:t>2016)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Authors surname and first initial, publication year in brackets, Title in italics, Edition (if relevant), Place of publication: Publisher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Smith, E. (2016) </a:t>
                      </a:r>
                      <a:r>
                        <a:rPr lang="en-GB" i="1" dirty="0">
                          <a:solidFill>
                            <a:srgbClr val="FF0000"/>
                          </a:solidFill>
                        </a:rPr>
                        <a:t>How to improve your research project. </a:t>
                      </a:r>
                      <a:r>
                        <a:rPr lang="en-GB" i="0" dirty="0">
                          <a:solidFill>
                            <a:srgbClr val="FF0000"/>
                          </a:solidFill>
                        </a:rPr>
                        <a:t>2</a:t>
                      </a:r>
                      <a:r>
                        <a:rPr lang="en-GB" i="0" baseline="30000" dirty="0">
                          <a:solidFill>
                            <a:srgbClr val="FF0000"/>
                          </a:solidFill>
                        </a:rPr>
                        <a:t>nd</a:t>
                      </a:r>
                      <a:r>
                        <a:rPr lang="en-GB" i="0" dirty="0">
                          <a:solidFill>
                            <a:srgbClr val="FF0000"/>
                          </a:solidFill>
                        </a:rPr>
                        <a:t> Ed. Plymouth: Kiln Press.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6877551"/>
                  </a:ext>
                </a:extLst>
              </a:tr>
              <a:tr h="665161">
                <a:tc>
                  <a:txBody>
                    <a:bodyPr/>
                    <a:lstStyle/>
                    <a:p>
                      <a:r>
                        <a:rPr lang="en-GB" dirty="0"/>
                        <a:t>Book with </a:t>
                      </a:r>
                      <a:r>
                        <a:rPr lang="en-GB" dirty="0" smtClean="0"/>
                        <a:t>3 </a:t>
                      </a:r>
                      <a:r>
                        <a:rPr lang="en-GB" dirty="0"/>
                        <a:t>or more authors</a:t>
                      </a: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(Morton </a:t>
                      </a:r>
                      <a:r>
                        <a:rPr lang="en-GB" i="1" dirty="0"/>
                        <a:t>et al. </a:t>
                      </a:r>
                      <a:r>
                        <a:rPr lang="en-GB" i="0" dirty="0" smtClean="0"/>
                        <a:t>2014)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Morton, A. </a:t>
                      </a: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C.,</a:t>
                      </a:r>
                      <a:r>
                        <a:rPr lang="en-GB" baseline="0" dirty="0" smtClean="0">
                          <a:solidFill>
                            <a:srgbClr val="FF0000"/>
                          </a:solidFill>
                        </a:rPr>
                        <a:t> James, W. and Farnborough, E.</a:t>
                      </a: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(2014) </a:t>
                      </a:r>
                      <a:r>
                        <a:rPr lang="en-GB" i="1" dirty="0">
                          <a:solidFill>
                            <a:srgbClr val="FF0000"/>
                          </a:solidFill>
                        </a:rPr>
                        <a:t>Walking and learning. </a:t>
                      </a:r>
                      <a:r>
                        <a:rPr lang="en-GB" i="0" dirty="0">
                          <a:solidFill>
                            <a:srgbClr val="FF0000"/>
                          </a:solidFill>
                        </a:rPr>
                        <a:t>Swansea: Sandpaper Press.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89030065"/>
                  </a:ext>
                </a:extLst>
              </a:tr>
              <a:tr h="2090506">
                <a:tc>
                  <a:txBody>
                    <a:bodyPr/>
                    <a:lstStyle/>
                    <a:p>
                      <a:r>
                        <a:rPr lang="en-GB" dirty="0"/>
                        <a:t>Journal Article</a:t>
                      </a: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(Author’s surname, year of </a:t>
                      </a:r>
                      <a:r>
                        <a:rPr lang="en-GB" dirty="0" smtClean="0"/>
                        <a:t>publication)</a:t>
                      </a:r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(Price, </a:t>
                      </a:r>
                      <a:r>
                        <a:rPr lang="en-GB" dirty="0" smtClean="0"/>
                        <a:t>2014)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Author’s surname and first initial, Publication year in round brackets, Article title enclosed in single quotation marks, Journal title in italics, Volume, Issue/part, page number and range of whole article.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Price, S. (2014) ‘Planning for change’, </a:t>
                      </a:r>
                      <a:r>
                        <a:rPr lang="en-GB" i="1" dirty="0">
                          <a:solidFill>
                            <a:srgbClr val="FF0000"/>
                          </a:solidFill>
                        </a:rPr>
                        <a:t>Leadership and Business Planning, </a:t>
                      </a:r>
                      <a:r>
                        <a:rPr lang="en-GB" i="0" dirty="0">
                          <a:solidFill>
                            <a:srgbClr val="FF0000"/>
                          </a:solidFill>
                        </a:rPr>
                        <a:t>15 (3), pp. 154-166.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2309443"/>
                  </a:ext>
                </a:extLst>
              </a:tr>
              <a:tr h="1492344">
                <a:tc>
                  <a:txBody>
                    <a:bodyPr/>
                    <a:lstStyle/>
                    <a:p>
                      <a:r>
                        <a:rPr lang="en-GB" dirty="0"/>
                        <a:t>Website</a:t>
                      </a: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(Author’s surname/ organisation, year of publication)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Author’s surname and first initial, Publication year in round brackets, website title in italics, enclose medium [], available at : URL, (Accessed date).</a:t>
                      </a:r>
                    </a:p>
                    <a:p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McCormack, E. (2016) </a:t>
                      </a:r>
                      <a:r>
                        <a:rPr lang="en-GB" i="1" dirty="0">
                          <a:solidFill>
                            <a:srgbClr val="FF0000"/>
                          </a:solidFill>
                        </a:rPr>
                        <a:t>Dog Breed characteristics. </a:t>
                      </a:r>
                      <a:r>
                        <a:rPr lang="en-GB" i="0" dirty="0">
                          <a:solidFill>
                            <a:srgbClr val="FF0000"/>
                          </a:solidFill>
                        </a:rPr>
                        <a:t>Available at: </a:t>
                      </a:r>
                      <a:r>
                        <a:rPr lang="en-GB" i="0" dirty="0">
                          <a:solidFill>
                            <a:srgbClr val="FF0000"/>
                          </a:solidFill>
                          <a:hlinkClick r:id="rId3"/>
                        </a:rPr>
                        <a:t>http://www.dogbreedchar.co.uk/</a:t>
                      </a:r>
                      <a:r>
                        <a:rPr lang="en-GB" i="0" dirty="0">
                          <a:solidFill>
                            <a:srgbClr val="FF0000"/>
                          </a:solidFill>
                        </a:rPr>
                        <a:t> (Accessed: 19</a:t>
                      </a:r>
                      <a:r>
                        <a:rPr lang="en-GB" i="0" baseline="30000" dirty="0">
                          <a:solidFill>
                            <a:srgbClr val="FF0000"/>
                          </a:solidFill>
                        </a:rPr>
                        <a:t>th</a:t>
                      </a:r>
                      <a:r>
                        <a:rPr lang="en-GB" i="0" dirty="0">
                          <a:solidFill>
                            <a:srgbClr val="FF0000"/>
                          </a:solidFill>
                        </a:rPr>
                        <a:t> march 2017).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53460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61439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203200" y="1371600"/>
            <a:ext cx="11684000" cy="5334000"/>
          </a:xfrm>
        </p:spPr>
        <p:txBody>
          <a:bodyPr/>
          <a:lstStyle/>
          <a:p>
            <a:pPr eaLnBrk="1" hangingPunct="1"/>
            <a:endParaRPr lang="en-GB" altLang="en-US" smtClean="0">
              <a:latin typeface="Arial" pitchFamily="34" charset="0"/>
            </a:endParaRPr>
          </a:p>
          <a:p>
            <a:pPr eaLnBrk="1" hangingPunct="1"/>
            <a:endParaRPr lang="en-GB" altLang="en-US" smtClean="0">
              <a:latin typeface="Arial" pitchFamily="34" charset="0"/>
            </a:endParaRPr>
          </a:p>
          <a:p>
            <a:pPr eaLnBrk="1" hangingPunct="1"/>
            <a:r>
              <a:rPr lang="en-GB" altLang="en-US" smtClean="0">
                <a:latin typeface="Arial" pitchFamily="34" charset="0"/>
              </a:rPr>
              <a:t>Citations in the text direct readers to the referenced list at the end of the text. 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1200" smtClean="0">
              <a:latin typeface="Arial" pitchFamily="34" charset="0"/>
            </a:endParaRPr>
          </a:p>
          <a:p>
            <a:pPr eaLnBrk="1" hangingPunct="1"/>
            <a:r>
              <a:rPr lang="en-GB" altLang="en-US" smtClean="0">
                <a:latin typeface="Arial" pitchFamily="34" charset="0"/>
              </a:rPr>
              <a:t>Citations include the author’s surname and year of publication</a:t>
            </a:r>
          </a:p>
          <a:p>
            <a:pPr eaLnBrk="1" hangingPunct="1"/>
            <a:endParaRPr lang="en-GB" altLang="en-US" sz="1200" smtClean="0">
              <a:latin typeface="Arial" pitchFamily="34" charset="0"/>
            </a:endParaRPr>
          </a:p>
          <a:p>
            <a:pPr eaLnBrk="1" hangingPunct="1"/>
            <a:r>
              <a:rPr lang="en-GB" altLang="en-US" smtClean="0">
                <a:latin typeface="Arial" pitchFamily="34" charset="0"/>
              </a:rPr>
              <a:t>E.g.  As observed by Jones (2011) ...</a:t>
            </a:r>
          </a:p>
          <a:p>
            <a:pPr algn="ctr" eaLnBrk="1" hangingPunct="1">
              <a:buFont typeface="Wingdings" pitchFamily="2" charset="2"/>
              <a:buNone/>
            </a:pPr>
            <a:r>
              <a:rPr lang="en-GB" altLang="en-US" smtClean="0">
                <a:latin typeface="Arial" pitchFamily="34" charset="0"/>
              </a:rPr>
              <a:t>Or</a:t>
            </a:r>
          </a:p>
          <a:p>
            <a:pPr eaLnBrk="1" hangingPunct="1"/>
            <a:r>
              <a:rPr lang="en-GB" altLang="en-US" smtClean="0">
                <a:latin typeface="Arial" pitchFamily="34" charset="0"/>
              </a:rPr>
              <a:t>It has been observed (Jones, 2011) that ...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mtClean="0">
              <a:latin typeface="Arial" pitchFamily="34" charset="0"/>
            </a:endParaRPr>
          </a:p>
        </p:txBody>
      </p:sp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b="1" u="sng" smtClean="0">
                <a:latin typeface="Arial" pitchFamily="34" charset="0"/>
              </a:rPr>
              <a:t>Citations in a text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43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43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433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1371600"/>
            <a:ext cx="11582400" cy="5257800"/>
          </a:xfrm>
        </p:spPr>
        <p:txBody>
          <a:bodyPr/>
          <a:lstStyle/>
          <a:p>
            <a:pPr marL="609600" indent="-609600" eaLnBrk="1" hangingPunct="1">
              <a:buFont typeface="Wingdings" pitchFamily="2" charset="2"/>
              <a:buNone/>
            </a:pPr>
            <a:r>
              <a:rPr lang="en-GB" altLang="en-US" dirty="0" smtClean="0">
                <a:latin typeface="Arial" pitchFamily="34" charset="0"/>
              </a:rPr>
              <a:t>	</a:t>
            </a:r>
          </a:p>
          <a:p>
            <a:pPr marL="609600" indent="-609600" eaLnBrk="1" hangingPunct="1">
              <a:buFont typeface="Wingdings" pitchFamily="2" charset="2"/>
              <a:buNone/>
            </a:pPr>
            <a:endParaRPr lang="en-GB" altLang="en-US" dirty="0" smtClean="0">
              <a:latin typeface="Arial" pitchFamily="34" charset="0"/>
            </a:endParaRPr>
          </a:p>
          <a:p>
            <a:pPr marL="609600" indent="-609600" eaLnBrk="1" hangingPunct="1">
              <a:buFont typeface="Wingdings" pitchFamily="2" charset="2"/>
              <a:buNone/>
            </a:pPr>
            <a:r>
              <a:rPr lang="en-GB" altLang="en-US" dirty="0" smtClean="0">
                <a:latin typeface="Arial" pitchFamily="34" charset="0"/>
              </a:rPr>
              <a:t>	This is where you quote somebody and use their </a:t>
            </a:r>
            <a:r>
              <a:rPr lang="en-GB" altLang="en-US" u="sng" dirty="0" smtClean="0">
                <a:latin typeface="Arial" pitchFamily="34" charset="0"/>
              </a:rPr>
              <a:t>exact</a:t>
            </a:r>
            <a:r>
              <a:rPr lang="en-GB" altLang="en-US" dirty="0" smtClean="0">
                <a:latin typeface="Arial" pitchFamily="34" charset="0"/>
              </a:rPr>
              <a:t> words in order to support your point of view or argument.</a:t>
            </a:r>
          </a:p>
          <a:p>
            <a:pPr marL="609600" indent="-609600" eaLnBrk="1" hangingPunct="1"/>
            <a:r>
              <a:rPr lang="en-GB" altLang="en-US" dirty="0" smtClean="0">
                <a:latin typeface="Arial" pitchFamily="34" charset="0"/>
              </a:rPr>
              <a:t>Use double inverted commas  </a:t>
            </a:r>
            <a:r>
              <a:rPr lang="ja-JP" altLang="en-GB" smtClean="0">
                <a:latin typeface="Arial" pitchFamily="34" charset="0"/>
                <a:ea typeface="HGS明朝E" charset="-128"/>
              </a:rPr>
              <a:t>“</a:t>
            </a:r>
            <a:r>
              <a:rPr lang="en-GB" altLang="ja-JP" dirty="0" smtClean="0">
                <a:latin typeface="Arial" pitchFamily="34" charset="0"/>
              </a:rPr>
              <a:t> ……</a:t>
            </a:r>
            <a:r>
              <a:rPr lang="ja-JP" altLang="en-GB" smtClean="0">
                <a:latin typeface="Arial" pitchFamily="34" charset="0"/>
                <a:ea typeface="HGS明朝E" charset="-128"/>
              </a:rPr>
              <a:t>”</a:t>
            </a:r>
            <a:endParaRPr lang="en-GB" altLang="ja-JP" dirty="0" smtClean="0">
              <a:latin typeface="Arial" pitchFamily="34" charset="0"/>
            </a:endParaRPr>
          </a:p>
          <a:p>
            <a:pPr marL="609600" indent="-609600" eaLnBrk="1" hangingPunct="1"/>
            <a:r>
              <a:rPr lang="en-GB" altLang="en-US" dirty="0" smtClean="0">
                <a:latin typeface="Arial" pitchFamily="34" charset="0"/>
              </a:rPr>
              <a:t>Include the Page Number</a:t>
            </a:r>
          </a:p>
          <a:p>
            <a:pPr marL="609600" indent="-609600" eaLnBrk="1" hangingPunct="1"/>
            <a:r>
              <a:rPr lang="en-GB" altLang="en-US" dirty="0" smtClean="0">
                <a:latin typeface="Arial" pitchFamily="34" charset="0"/>
              </a:rPr>
              <a:t>Introduce the quote - E.g. As </a:t>
            </a:r>
            <a:r>
              <a:rPr lang="en-GB" altLang="en-US" dirty="0" err="1" smtClean="0">
                <a:latin typeface="Arial" pitchFamily="34" charset="0"/>
              </a:rPr>
              <a:t>Edworthy</a:t>
            </a:r>
            <a:r>
              <a:rPr lang="en-GB" altLang="en-US" dirty="0" smtClean="0">
                <a:latin typeface="Arial" pitchFamily="34" charset="0"/>
              </a:rPr>
              <a:t> (1990, p. 24) argues </a:t>
            </a:r>
            <a:r>
              <a:rPr lang="ja-JP" altLang="en-GB" smtClean="0">
                <a:latin typeface="Arial" pitchFamily="34" charset="0"/>
                <a:ea typeface="HGS明朝E" charset="-128"/>
              </a:rPr>
              <a:t>“</a:t>
            </a:r>
            <a:r>
              <a:rPr lang="en-GB" altLang="ja-JP" dirty="0" smtClean="0">
                <a:latin typeface="Arial" pitchFamily="34" charset="0"/>
              </a:rPr>
              <a:t>…………..</a:t>
            </a:r>
            <a:r>
              <a:rPr lang="ja-JP" altLang="en-GB" smtClean="0">
                <a:latin typeface="Arial" pitchFamily="34" charset="0"/>
                <a:ea typeface="HGS明朝E" charset="-128"/>
              </a:rPr>
              <a:t>”</a:t>
            </a:r>
            <a:endParaRPr lang="en-GB" altLang="ja-JP" dirty="0" smtClean="0">
              <a:latin typeface="Arial" pitchFamily="34" charset="0"/>
            </a:endParaRPr>
          </a:p>
          <a:p>
            <a:pPr marL="609600" indent="-609600" eaLnBrk="1" hangingPunct="1"/>
            <a:r>
              <a:rPr lang="en-GB" altLang="en-US" dirty="0" smtClean="0">
                <a:latin typeface="Arial" pitchFamily="34" charset="0"/>
              </a:rPr>
              <a:t>If short, include as part of text</a:t>
            </a:r>
          </a:p>
          <a:p>
            <a:pPr marL="609600" indent="-609600" eaLnBrk="1" hangingPunct="1"/>
            <a:r>
              <a:rPr lang="en-GB" altLang="en-US" dirty="0" smtClean="0">
                <a:latin typeface="Arial" pitchFamily="34" charset="0"/>
              </a:rPr>
              <a:t>If long, separate and indent.</a:t>
            </a:r>
          </a:p>
        </p:txBody>
      </p:sp>
      <p:sp>
        <p:nvSpPr>
          <p:cNvPr id="1945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b="1" smtClean="0">
                <a:latin typeface="Arial" pitchFamily="34" charset="0"/>
              </a:rPr>
              <a:t>Quotations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5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5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15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1536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600200"/>
            <a:ext cx="10972800" cy="487680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en-GB" altLang="en-US" b="1" dirty="0" smtClean="0">
              <a:latin typeface="Arial" pitchFamily="34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en-GB" altLang="en-US" b="1" dirty="0" smtClean="0">
              <a:latin typeface="Arial" pitchFamily="34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GB" altLang="en-US" b="1" dirty="0" smtClean="0">
                <a:latin typeface="Arial" pitchFamily="34" charset="0"/>
              </a:rPr>
              <a:t>NB	</a:t>
            </a:r>
            <a:r>
              <a:rPr lang="en-GB" altLang="en-US" dirty="0" smtClean="0">
                <a:latin typeface="Arial" pitchFamily="34" charset="0"/>
              </a:rPr>
              <a:t>Page Numbers are only needed where 	a direct 	quote is used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1600" b="1" u="sng" dirty="0" smtClean="0">
              <a:latin typeface="Arial" pitchFamily="34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GB" altLang="en-US" b="1" u="sng" dirty="0" smtClean="0">
                <a:latin typeface="Arial" pitchFamily="34" charset="0"/>
              </a:rPr>
              <a:t>Example</a:t>
            </a:r>
            <a:endParaRPr lang="en-GB" altLang="en-US" u="sng" dirty="0" smtClean="0">
              <a:latin typeface="Arial" pitchFamily="34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en-GB" altLang="en-US" i="1" dirty="0" smtClean="0">
              <a:latin typeface="Arial" pitchFamily="34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GB" altLang="en-US" i="1" dirty="0" smtClean="0">
                <a:latin typeface="Arial" pitchFamily="34" charset="0"/>
              </a:rPr>
              <a:t>There is evidence (</a:t>
            </a:r>
            <a:r>
              <a:rPr lang="en-GB" altLang="en-US" i="1" dirty="0" err="1" smtClean="0">
                <a:latin typeface="Arial" pitchFamily="34" charset="0"/>
              </a:rPr>
              <a:t>Edworthy</a:t>
            </a:r>
            <a:r>
              <a:rPr lang="en-GB" altLang="en-US" i="1" dirty="0" smtClean="0">
                <a:latin typeface="Arial" pitchFamily="34" charset="0"/>
              </a:rPr>
              <a:t>, 1990, p. 23) 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i="1" dirty="0" smtClean="0">
                <a:latin typeface="Arial" pitchFamily="34" charset="0"/>
              </a:rPr>
              <a:t>that the </a:t>
            </a:r>
            <a:r>
              <a:rPr lang="ja-JP" altLang="en-GB" i="1" smtClean="0">
                <a:latin typeface="Arial" pitchFamily="34" charset="0"/>
                <a:ea typeface="HGS明朝E" charset="-128"/>
              </a:rPr>
              <a:t>“</a:t>
            </a:r>
            <a:r>
              <a:rPr lang="en-GB" altLang="ja-JP" i="1" dirty="0" smtClean="0">
                <a:latin typeface="Arial" pitchFamily="34" charset="0"/>
              </a:rPr>
              <a:t>main cause of stress in teaching is 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i="1" dirty="0" smtClean="0">
                <a:latin typeface="Arial" pitchFamily="34" charset="0"/>
              </a:rPr>
              <a:t>rapid change</a:t>
            </a:r>
            <a:r>
              <a:rPr lang="ja-JP" altLang="en-GB" i="1" smtClean="0">
                <a:latin typeface="Arial" pitchFamily="34" charset="0"/>
                <a:ea typeface="HGS明朝E" charset="-128"/>
              </a:rPr>
              <a:t>”</a:t>
            </a:r>
            <a:r>
              <a:rPr lang="en-GB" altLang="ja-JP" i="1" dirty="0" smtClean="0">
                <a:latin typeface="Arial" pitchFamily="34" charset="0"/>
              </a:rPr>
              <a:t>. 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dirty="0" smtClean="0">
              <a:latin typeface="Arial" pitchFamily="34" charset="0"/>
            </a:endParaRPr>
          </a:p>
        </p:txBody>
      </p:sp>
      <p:pic>
        <p:nvPicPr>
          <p:cNvPr id="19458" name="Picture 2" descr="Image result for page numbers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5441" y="3152245"/>
            <a:ext cx="2886075" cy="17811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92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92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921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921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921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2231136" y="642958"/>
            <a:ext cx="7729728" cy="118872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4000" b="1" smtClean="0">
                <a:latin typeface="Arial" pitchFamily="34" charset="0"/>
              </a:rPr>
              <a:t>References/Bibliography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sz="quarter" idx="4294967295"/>
          </p:nvPr>
        </p:nvSpPr>
        <p:spPr>
          <a:xfrm>
            <a:off x="203200" y="1676400"/>
            <a:ext cx="5791200" cy="4876800"/>
          </a:xfrm>
          <a:prstGeom prst="rect">
            <a:avLst/>
          </a:prstGeo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 altLang="en-US" smtClean="0">
                <a:latin typeface="Arial" pitchFamily="34" charset="0"/>
              </a:rPr>
              <a:t>	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smtClean="0">
                <a:latin typeface="Arial" pitchFamily="34" charset="0"/>
              </a:rPr>
              <a:t>This is where you list all  the sources of information you have researched in order to complete your report / assignment.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mtClean="0">
              <a:latin typeface="Arial" pitchFamily="34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GB" altLang="en-US" smtClean="0">
                <a:latin typeface="Arial" pitchFamily="34" charset="0"/>
              </a:rPr>
              <a:t>	References and Bibliographies are arranged in </a:t>
            </a:r>
            <a:r>
              <a:rPr lang="en-GB" altLang="en-US" b="1" u="sng" smtClean="0">
                <a:latin typeface="Arial" pitchFamily="34" charset="0"/>
              </a:rPr>
              <a:t>alphabetical order by author</a:t>
            </a:r>
            <a:r>
              <a:rPr lang="ja-JP" altLang="en-GB" b="1" u="sng" smtClean="0">
                <a:latin typeface="Arial" pitchFamily="34" charset="0"/>
                <a:ea typeface="HGS明朝E" charset="-128"/>
              </a:rPr>
              <a:t>’</a:t>
            </a:r>
            <a:r>
              <a:rPr lang="en-GB" altLang="ja-JP" b="1" u="sng" smtClean="0">
                <a:latin typeface="Arial" pitchFamily="34" charset="0"/>
              </a:rPr>
              <a:t>s surname</a:t>
            </a:r>
            <a:r>
              <a:rPr lang="en-GB" altLang="ja-JP" b="1" smtClean="0">
                <a:latin typeface="Arial" pitchFamily="34" charset="0"/>
              </a:rPr>
              <a:t>. </a:t>
            </a:r>
            <a:endParaRPr lang="en-GB" altLang="en-US" b="1" smtClean="0">
              <a:latin typeface="Arial" pitchFamily="34" charset="0"/>
            </a:endParaRPr>
          </a:p>
        </p:txBody>
      </p:sp>
      <p:sp>
        <p:nvSpPr>
          <p:cNvPr id="15364" name="Rectangle 4"/>
          <p:cNvSpPr>
            <a:spLocks noGrp="1" noChangeArrowheads="1"/>
          </p:cNvSpPr>
          <p:nvPr>
            <p:ph sz="quarter" idx="4294967295"/>
          </p:nvPr>
        </p:nvSpPr>
        <p:spPr>
          <a:xfrm>
            <a:off x="6197600" y="1676400"/>
            <a:ext cx="5384800" cy="4876800"/>
          </a:xfrm>
          <a:prstGeom prst="rect">
            <a:avLst/>
          </a:prstGeo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 altLang="en-US" smtClean="0">
                <a:latin typeface="Arial" pitchFamily="34" charset="0"/>
              </a:rPr>
              <a:t>	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smtClean="0">
                <a:latin typeface="Arial" pitchFamily="34" charset="0"/>
              </a:rPr>
              <a:t>	Please refer to the guide provided  to see how to correctly list: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mtClean="0">
              <a:latin typeface="Arial" pitchFamily="34" charset="0"/>
            </a:endParaRPr>
          </a:p>
          <a:p>
            <a:pPr eaLnBrk="1" hangingPunct="1">
              <a:buFontTx/>
              <a:buChar char="•"/>
            </a:pPr>
            <a:r>
              <a:rPr lang="en-GB" altLang="en-US" smtClean="0">
                <a:latin typeface="Arial" pitchFamily="34" charset="0"/>
              </a:rPr>
              <a:t>Books </a:t>
            </a:r>
          </a:p>
          <a:p>
            <a:pPr eaLnBrk="1" hangingPunct="1">
              <a:buFontTx/>
              <a:buChar char="•"/>
            </a:pPr>
            <a:r>
              <a:rPr lang="en-GB" altLang="en-US" smtClean="0">
                <a:latin typeface="Arial" pitchFamily="34" charset="0"/>
              </a:rPr>
              <a:t>Articles in Journals</a:t>
            </a:r>
          </a:p>
          <a:p>
            <a:pPr eaLnBrk="1" hangingPunct="1">
              <a:buFontTx/>
              <a:buChar char="•"/>
            </a:pPr>
            <a:r>
              <a:rPr lang="en-GB" altLang="en-US" smtClean="0">
                <a:latin typeface="Arial" pitchFamily="34" charset="0"/>
              </a:rPr>
              <a:t>Newspaper articles</a:t>
            </a:r>
          </a:p>
          <a:p>
            <a:pPr eaLnBrk="1" hangingPunct="1">
              <a:buFontTx/>
              <a:buChar char="•"/>
            </a:pPr>
            <a:r>
              <a:rPr lang="en-GB" altLang="en-US" smtClean="0">
                <a:latin typeface="Arial" pitchFamily="34" charset="0"/>
              </a:rPr>
              <a:t>Chapters in books</a:t>
            </a:r>
          </a:p>
          <a:p>
            <a:pPr eaLnBrk="1" hangingPunct="1">
              <a:buFontTx/>
              <a:buChar char="•"/>
            </a:pPr>
            <a:r>
              <a:rPr lang="en-GB" altLang="en-US" smtClean="0">
                <a:latin typeface="Arial" pitchFamily="34" charset="0"/>
              </a:rPr>
              <a:t>Websites</a:t>
            </a:r>
          </a:p>
          <a:p>
            <a:pPr eaLnBrk="1" hangingPunct="1">
              <a:buFontTx/>
              <a:buChar char="•"/>
            </a:pPr>
            <a:r>
              <a:rPr lang="en-GB" altLang="en-US" smtClean="0">
                <a:latin typeface="Arial" pitchFamily="34" charset="0"/>
              </a:rPr>
              <a:t>Etc.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1536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1536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1536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1536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500"/>
                                        <p:tgtEl>
                                          <p:spTgt spid="1536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7" dur="500"/>
                                        <p:tgtEl>
                                          <p:spTgt spid="1536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0" dur="500"/>
                                        <p:tgtEl>
                                          <p:spTgt spid="1536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500"/>
                                        <p:tgtEl>
                                          <p:spTgt spid="1536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575733" y="1888067"/>
            <a:ext cx="8636000" cy="4495800"/>
          </a:xfrm>
        </p:spPr>
        <p:txBody>
          <a:bodyPr/>
          <a:lstStyle/>
          <a:p>
            <a:pPr marL="609600" indent="-609600" eaLnBrk="1" hangingPunct="1">
              <a:buFont typeface="Wingdings" pitchFamily="2" charset="2"/>
              <a:buNone/>
            </a:pPr>
            <a:r>
              <a:rPr lang="en-GB" altLang="en-US" dirty="0" smtClean="0">
                <a:latin typeface="Arial" pitchFamily="34" charset="0"/>
              </a:rPr>
              <a:t>	</a:t>
            </a:r>
          </a:p>
          <a:p>
            <a:pPr marL="609600" indent="-609600" eaLnBrk="1" hangingPunct="1">
              <a:buFont typeface="Wingdings" pitchFamily="2" charset="2"/>
              <a:buNone/>
            </a:pPr>
            <a:endParaRPr lang="en-GB" altLang="en-US" dirty="0" smtClean="0">
              <a:latin typeface="Arial" pitchFamily="34" charset="0"/>
            </a:endParaRPr>
          </a:p>
          <a:p>
            <a:pPr marL="609600" indent="-609600" eaLnBrk="1" hangingPunct="1">
              <a:buFont typeface="Wingdings" pitchFamily="2" charset="2"/>
              <a:buNone/>
            </a:pPr>
            <a:r>
              <a:rPr lang="en-GB" altLang="en-US" dirty="0" smtClean="0">
                <a:latin typeface="Arial" pitchFamily="34" charset="0"/>
              </a:rPr>
              <a:t>	Author’s Surname, Initial. (Year), </a:t>
            </a:r>
            <a:r>
              <a:rPr lang="en-GB" altLang="en-US" u="sng" dirty="0" smtClean="0">
                <a:latin typeface="Arial" pitchFamily="34" charset="0"/>
              </a:rPr>
              <a:t>Title</a:t>
            </a:r>
            <a:r>
              <a:rPr lang="en-GB" altLang="en-US" dirty="0" smtClean="0">
                <a:latin typeface="Arial" pitchFamily="34" charset="0"/>
              </a:rPr>
              <a:t>, (Edition if not first), Place of Publication: Publisher</a:t>
            </a:r>
          </a:p>
          <a:p>
            <a:pPr marL="609600" indent="-609600" eaLnBrk="1" hangingPunct="1">
              <a:buFont typeface="Wingdings" pitchFamily="2" charset="2"/>
              <a:buNone/>
            </a:pPr>
            <a:r>
              <a:rPr lang="en-GB" altLang="en-US" b="1" dirty="0" smtClean="0">
                <a:latin typeface="Arial" pitchFamily="34" charset="0"/>
              </a:rPr>
              <a:t>E.g.</a:t>
            </a:r>
          </a:p>
          <a:p>
            <a:pPr marL="609600" indent="-609600" eaLnBrk="1" hangingPunct="1">
              <a:buFont typeface="Wingdings" pitchFamily="2" charset="2"/>
              <a:buNone/>
            </a:pPr>
            <a:r>
              <a:rPr lang="en-GB" altLang="en-US" dirty="0" smtClean="0">
                <a:latin typeface="Arial" pitchFamily="34" charset="0"/>
              </a:rPr>
              <a:t>	</a:t>
            </a:r>
            <a:r>
              <a:rPr lang="en-GB" altLang="en-US" dirty="0" err="1" smtClean="0">
                <a:latin typeface="Arial" pitchFamily="34" charset="0"/>
              </a:rPr>
              <a:t>Carpenito</a:t>
            </a:r>
            <a:r>
              <a:rPr lang="en-GB" altLang="en-US" dirty="0" smtClean="0">
                <a:latin typeface="Arial" pitchFamily="34" charset="0"/>
              </a:rPr>
              <a:t>, L.J. (1999), </a:t>
            </a:r>
            <a:r>
              <a:rPr lang="en-GB" altLang="en-US" u="sng" dirty="0" smtClean="0">
                <a:latin typeface="Arial" pitchFamily="34" charset="0"/>
              </a:rPr>
              <a:t>Nursing care plans</a:t>
            </a:r>
            <a:r>
              <a:rPr lang="en-GB" altLang="en-US" dirty="0" smtClean="0">
                <a:latin typeface="Arial" pitchFamily="34" charset="0"/>
              </a:rPr>
              <a:t>, (3</a:t>
            </a:r>
            <a:r>
              <a:rPr lang="en-GB" altLang="en-US" baseline="30000" dirty="0" smtClean="0">
                <a:latin typeface="Arial" pitchFamily="34" charset="0"/>
              </a:rPr>
              <a:t>rd</a:t>
            </a:r>
            <a:r>
              <a:rPr lang="en-GB" altLang="en-US" dirty="0" smtClean="0">
                <a:latin typeface="Arial" pitchFamily="34" charset="0"/>
              </a:rPr>
              <a:t> Ed), London: MacMillan Press.</a:t>
            </a:r>
          </a:p>
        </p:txBody>
      </p:sp>
      <p:sp>
        <p:nvSpPr>
          <p:cNvPr id="22531" name="Rectangle 2"/>
          <p:cNvSpPr>
            <a:spLocks noGrp="1" noChangeArrowheads="1"/>
          </p:cNvSpPr>
          <p:nvPr>
            <p:ph type="title"/>
          </p:nvPr>
        </p:nvSpPr>
        <p:spPr>
          <a:xfrm>
            <a:off x="824367" y="911938"/>
            <a:ext cx="7729728" cy="1188720"/>
          </a:xfrm>
        </p:spPr>
        <p:txBody>
          <a:bodyPr/>
          <a:lstStyle/>
          <a:p>
            <a:pPr eaLnBrk="1" hangingPunct="1"/>
            <a:r>
              <a:rPr lang="en-GB" altLang="en-US" b="1" smtClean="0">
                <a:latin typeface="Arial" pitchFamily="34" charset="0"/>
              </a:rPr>
              <a:t>Books</a:t>
            </a:r>
          </a:p>
        </p:txBody>
      </p:sp>
      <p:pic>
        <p:nvPicPr>
          <p:cNvPr id="17410" name="Picture 2" descr="Image result for peter morgan book business studnteds guid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655798" y="527539"/>
            <a:ext cx="3416040" cy="6076462"/>
          </a:xfrm>
          <a:prstGeom prst="rect">
            <a:avLst/>
          </a:prstGeom>
          <a:noFill/>
        </p:spPr>
      </p:pic>
      <p:sp>
        <p:nvSpPr>
          <p:cNvPr id="5" name="Rectangle 4"/>
          <p:cNvSpPr/>
          <p:nvPr/>
        </p:nvSpPr>
        <p:spPr>
          <a:xfrm>
            <a:off x="340783" y="4732493"/>
            <a:ext cx="8161867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200" b="1" dirty="0" smtClean="0">
                <a:solidFill>
                  <a:srgbClr val="0070C0"/>
                </a:solidFill>
              </a:rPr>
              <a:t>Morgan, P., (2017). Business student's guide to study and employability, London: Sage Publications Ltd.</a:t>
            </a:r>
          </a:p>
        </p:txBody>
      </p:sp>
      <p:sp>
        <p:nvSpPr>
          <p:cNvPr id="6" name="Rectangle 5"/>
          <p:cNvSpPr/>
          <p:nvPr/>
        </p:nvSpPr>
        <p:spPr>
          <a:xfrm>
            <a:off x="8669216" y="6238277"/>
            <a:ext cx="352278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fr-FR" sz="1400" dirty="0" smtClean="0"/>
              <a:t>August 2017 | London: SAGE Publications Ltd</a:t>
            </a:r>
            <a:endParaRPr lang="en-US" sz="1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74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952500" y="5982385"/>
            <a:ext cx="968692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b="1" dirty="0" smtClean="0">
                <a:solidFill>
                  <a:srgbClr val="0070C0"/>
                </a:solidFill>
              </a:rPr>
              <a:t>Pears, R. &amp; Shields, G. (2016), Cite Them Right: the essential reference guide, (10</a:t>
            </a:r>
            <a:r>
              <a:rPr lang="en-GB" b="1" baseline="30000" dirty="0" smtClean="0">
                <a:solidFill>
                  <a:srgbClr val="0070C0"/>
                </a:solidFill>
              </a:rPr>
              <a:t>th</a:t>
            </a:r>
            <a:r>
              <a:rPr lang="en-GB" b="1" dirty="0" smtClean="0">
                <a:solidFill>
                  <a:srgbClr val="0070C0"/>
                </a:solidFill>
              </a:rPr>
              <a:t> Edition), Basingstoke: Palgrave Macmillan</a:t>
            </a:r>
            <a:endParaRPr lang="en-US" b="1" dirty="0">
              <a:solidFill>
                <a:srgbClr val="0070C0"/>
              </a:solidFill>
            </a:endParaRPr>
          </a:p>
        </p:txBody>
      </p:sp>
      <p:pic>
        <p:nvPicPr>
          <p:cNvPr id="84997" name="Picture 5" descr="https://images-na.ssl-images-amazon.com/images/I/51Dtpd9doiL._SX382_BO1,204,203,200_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84625" y="762000"/>
            <a:ext cx="3657600" cy="5267325"/>
          </a:xfrm>
          <a:prstGeom prst="rect">
            <a:avLst/>
          </a:prstGeom>
          <a:noFill/>
        </p:spPr>
      </p:pic>
      <p:sp>
        <p:nvSpPr>
          <p:cNvPr id="8" name="Rectangle 7"/>
          <p:cNvSpPr/>
          <p:nvPr/>
        </p:nvSpPr>
        <p:spPr>
          <a:xfrm>
            <a:off x="1352551" y="315010"/>
            <a:ext cx="978217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altLang="en-US" dirty="0" smtClean="0">
                <a:latin typeface="Arial" pitchFamily="34" charset="0"/>
              </a:rPr>
              <a:t>Author’s Surname, Initial. (Year), </a:t>
            </a:r>
            <a:r>
              <a:rPr lang="en-GB" altLang="en-US" u="sng" dirty="0" smtClean="0">
                <a:latin typeface="Arial" pitchFamily="34" charset="0"/>
              </a:rPr>
              <a:t>Title</a:t>
            </a:r>
            <a:r>
              <a:rPr lang="en-GB" altLang="en-US" dirty="0" smtClean="0">
                <a:latin typeface="Arial" pitchFamily="34" charset="0"/>
              </a:rPr>
              <a:t>, (Edition if not first), Place of Publication: Publisher</a:t>
            </a:r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 rot="1177957">
            <a:off x="8029575" y="2219325"/>
            <a:ext cx="2562225" cy="92333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Published in Basingstoke by the publishers: Palgrave Macmillan</a:t>
            </a:r>
            <a:endParaRPr lang="en-US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49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10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6018" name="Picture 2" descr="https://images-na.ssl-images-amazon.com/images/I/51KO-71rjhL._SX379_BO1,204,203,200_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51325" y="417512"/>
            <a:ext cx="3629025" cy="4752976"/>
          </a:xfrm>
          <a:prstGeom prst="rect">
            <a:avLst/>
          </a:prstGeom>
          <a:noFill/>
        </p:spPr>
      </p:pic>
      <p:sp>
        <p:nvSpPr>
          <p:cNvPr id="5" name="Rectangle 4"/>
          <p:cNvSpPr/>
          <p:nvPr/>
        </p:nvSpPr>
        <p:spPr>
          <a:xfrm>
            <a:off x="2143125" y="5496610"/>
            <a:ext cx="804862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dirty="0" smtClean="0"/>
              <a:t>Cottrell, S.  (2003) The Study Skills Handbook, (3</a:t>
            </a:r>
            <a:r>
              <a:rPr lang="en-GB" baseline="30000" dirty="0" smtClean="0"/>
              <a:t>rd</a:t>
            </a:r>
            <a:r>
              <a:rPr lang="en-GB" dirty="0" smtClean="0"/>
              <a:t> edition), Hampshire: Palgrave Macmillan.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276725" y="4638675"/>
            <a:ext cx="3657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2003; Hampshire, Palgrave Macmillan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860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E-journals</a:t>
            </a:r>
          </a:p>
        </p:txBody>
      </p:sp>
      <p:sp>
        <p:nvSpPr>
          <p:cNvPr id="28675" name="Content Placeholder 2"/>
          <p:cNvSpPr>
            <a:spLocks noGrp="1"/>
          </p:cNvSpPr>
          <p:nvPr>
            <p:ph sz="quarter" idx="4294967295"/>
          </p:nvPr>
        </p:nvSpPr>
        <p:spPr>
          <a:xfrm>
            <a:off x="1524000" y="2286000"/>
            <a:ext cx="8534400" cy="41148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000" smtClean="0"/>
              <a:t>Author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smtClean="0"/>
              <a:t>Year of Publication (in brackets)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smtClean="0"/>
              <a:t>Title of article ‘in single quotation marks’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smtClean="0"/>
              <a:t>Title of journal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smtClean="0"/>
              <a:t>Volume, issue or month/season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smtClean="0"/>
              <a:t>[online]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smtClean="0"/>
              <a:t>Available at: URL of web page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smtClean="0"/>
              <a:t>(date accessed/viewed)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smtClean="0"/>
              <a:t>Example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000" smtClean="0"/>
              <a:t>Pauli, M. (2008) ‘Libraries of the future’, Ariadne, 55, April [online]. Available at: </a:t>
            </a:r>
            <a:r>
              <a:rPr lang="en-GB" altLang="en-US" sz="2000" smtClean="0">
                <a:hlinkClick r:id="rId2"/>
              </a:rPr>
              <a:t>http://www.ariadne.ac.uk/issue55/jiscdebates-rpt/</a:t>
            </a:r>
            <a:r>
              <a:rPr lang="en-GB" altLang="en-US" sz="2000" smtClean="0"/>
              <a:t> (Accessed: 16 March 2010)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3"/>
          <p:cNvSpPr>
            <a:spLocks noGrp="1" noChangeArrowheads="1"/>
          </p:cNvSpPr>
          <p:nvPr>
            <p:ph idx="1"/>
          </p:nvPr>
        </p:nvSpPr>
        <p:spPr>
          <a:xfrm>
            <a:off x="466725" y="219076"/>
            <a:ext cx="7258050" cy="506412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 altLang="en-US" sz="3800" b="1" dirty="0" smtClean="0">
                <a:latin typeface="Arial" pitchFamily="34" charset="0"/>
              </a:rPr>
              <a:t>Articles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dirty="0" smtClean="0">
              <a:latin typeface="Arial" pitchFamily="34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GB" altLang="en-US" dirty="0" smtClean="0">
                <a:latin typeface="Arial" pitchFamily="34" charset="0"/>
              </a:rPr>
              <a:t>	Author Surname, Initial. (Year), </a:t>
            </a:r>
            <a:r>
              <a:rPr lang="ja-JP" altLang="en-GB" smtClean="0">
                <a:latin typeface="Arial" pitchFamily="34" charset="0"/>
                <a:ea typeface="HGS明朝E" charset="-128"/>
              </a:rPr>
              <a:t>‘</a:t>
            </a:r>
            <a:r>
              <a:rPr lang="en-GB" altLang="ja-JP" dirty="0" smtClean="0">
                <a:latin typeface="Arial" pitchFamily="34" charset="0"/>
              </a:rPr>
              <a:t>Title of article</a:t>
            </a:r>
            <a:r>
              <a:rPr lang="ja-JP" altLang="en-GB" smtClean="0">
                <a:latin typeface="Arial" pitchFamily="34" charset="0"/>
                <a:ea typeface="HGS明朝E" charset="-128"/>
              </a:rPr>
              <a:t>’</a:t>
            </a:r>
            <a:r>
              <a:rPr lang="en-GB" altLang="ja-JP" dirty="0" smtClean="0">
                <a:latin typeface="Arial" pitchFamily="34" charset="0"/>
              </a:rPr>
              <a:t>, </a:t>
            </a:r>
            <a:r>
              <a:rPr lang="en-GB" altLang="ja-JP" i="1" dirty="0" smtClean="0">
                <a:latin typeface="Arial" pitchFamily="34" charset="0"/>
              </a:rPr>
              <a:t>Title of Journal</a:t>
            </a:r>
            <a:r>
              <a:rPr lang="en-GB" altLang="ja-JP" dirty="0" smtClean="0">
                <a:latin typeface="Arial" pitchFamily="34" charset="0"/>
              </a:rPr>
              <a:t>, Volume Number (Issue Number if any), Page numbers.</a:t>
            </a:r>
          </a:p>
          <a:p>
            <a:pPr eaLnBrk="1" hangingPunct="1"/>
            <a:endParaRPr lang="en-GB" altLang="en-US" dirty="0" smtClean="0">
              <a:latin typeface="Arial" pitchFamily="34" charset="0"/>
            </a:endParaRPr>
          </a:p>
          <a:p>
            <a:pPr>
              <a:buNone/>
            </a:pPr>
            <a:r>
              <a:rPr lang="en-GB" altLang="en-US" dirty="0" smtClean="0">
                <a:latin typeface="Arial" pitchFamily="34" charset="0"/>
              </a:rPr>
              <a:t>	</a:t>
            </a:r>
            <a:r>
              <a:rPr lang="en-US" dirty="0" smtClean="0"/>
              <a:t>Mohan, B. and Lo, W. (1985),  ‘Academic Writing and Chinese Students: Transfer and Developmental Factors’, </a:t>
            </a:r>
            <a:r>
              <a:rPr lang="en-US" i="1" dirty="0" smtClean="0"/>
              <a:t>TESOL Quarterly</a:t>
            </a:r>
            <a:r>
              <a:rPr lang="en-US" dirty="0" smtClean="0"/>
              <a:t>, 19(3), p.515.</a:t>
            </a:r>
            <a:r>
              <a:rPr lang="en-GB" altLang="ja-JP" dirty="0" smtClean="0">
                <a:latin typeface="Arial" pitchFamily="34" charset="0"/>
              </a:rPr>
              <a:t>3:(2), pp. 24-26.</a:t>
            </a:r>
            <a:endParaRPr lang="en-GB" altLang="en-US" dirty="0" smtClean="0">
              <a:latin typeface="Arial" pitchFamily="34" charset="0"/>
            </a:endParaRPr>
          </a:p>
        </p:txBody>
      </p:sp>
      <p:pic>
        <p:nvPicPr>
          <p:cNvPr id="5" name="Picture 1"/>
          <p:cNvPicPr>
            <a:picLocks noChangeAspect="1"/>
          </p:cNvPicPr>
          <p:nvPr/>
        </p:nvPicPr>
        <p:blipFill>
          <a:blip r:embed="rId2"/>
          <a:srcRect l="6808" t="19148" r="50638" b="19148"/>
          <a:stretch>
            <a:fillRect/>
          </a:stretch>
        </p:blipFill>
        <p:spPr bwMode="auto">
          <a:xfrm>
            <a:off x="8115300" y="257174"/>
            <a:ext cx="3943350" cy="6200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22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22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mtClean="0">
                <a:latin typeface="Arial" pitchFamily="34" charset="0"/>
              </a:rPr>
              <a:t>	</a:t>
            </a:r>
            <a:r>
              <a:rPr lang="en-GB" altLang="en-US" u="sng" smtClean="0">
                <a:latin typeface="Arial" pitchFamily="34" charset="0"/>
              </a:rPr>
              <a:t>Author Unknown: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mtClean="0">
                <a:latin typeface="Arial" pitchFamily="34" charset="0"/>
              </a:rPr>
              <a:t>	Name of website (Year last updated – </a:t>
            </a:r>
            <a:r>
              <a:rPr lang="en-GB" altLang="en-US" i="1" smtClean="0">
                <a:latin typeface="Arial" pitchFamily="34" charset="0"/>
              </a:rPr>
              <a:t>where known</a:t>
            </a:r>
            <a:r>
              <a:rPr lang="en-GB" altLang="en-US" smtClean="0">
                <a:latin typeface="Arial" pitchFamily="34" charset="0"/>
              </a:rPr>
              <a:t>), </a:t>
            </a:r>
            <a:r>
              <a:rPr lang="ja-JP" altLang="en-GB" smtClean="0">
                <a:latin typeface="Arial" pitchFamily="34" charset="0"/>
                <a:ea typeface="HGS明朝E" charset="-128"/>
              </a:rPr>
              <a:t>‘</a:t>
            </a:r>
            <a:r>
              <a:rPr lang="en-GB" altLang="ja-JP" smtClean="0">
                <a:latin typeface="Arial" pitchFamily="34" charset="0"/>
              </a:rPr>
              <a:t>Title</a:t>
            </a:r>
            <a:r>
              <a:rPr lang="ja-JP" altLang="en-GB" smtClean="0">
                <a:latin typeface="Arial" pitchFamily="34" charset="0"/>
                <a:ea typeface="HGS明朝E" charset="-128"/>
              </a:rPr>
              <a:t>’</a:t>
            </a:r>
            <a:r>
              <a:rPr lang="en-GB" altLang="ja-JP" smtClean="0">
                <a:latin typeface="Arial" pitchFamily="34" charset="0"/>
              </a:rPr>
              <a:t>, [Online]. Available: URL, [Accessed Date – Year, Month, Day].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2000" smtClean="0">
              <a:latin typeface="Arial" pitchFamily="34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mtClean="0">
                <a:latin typeface="Arial" pitchFamily="34" charset="0"/>
              </a:rPr>
              <a:t>	Reference.com. (2005), </a:t>
            </a:r>
            <a:r>
              <a:rPr lang="ja-JP" altLang="en-GB" smtClean="0">
                <a:latin typeface="Arial" pitchFamily="34" charset="0"/>
                <a:ea typeface="HGS明朝E" charset="-128"/>
              </a:rPr>
              <a:t>‘</a:t>
            </a:r>
            <a:r>
              <a:rPr lang="en-GB" altLang="ja-JP" smtClean="0">
                <a:latin typeface="Arial" pitchFamily="34" charset="0"/>
              </a:rPr>
              <a:t>Referencing Guide</a:t>
            </a:r>
            <a:r>
              <a:rPr lang="ja-JP" altLang="en-GB" smtClean="0">
                <a:latin typeface="Arial" pitchFamily="34" charset="0"/>
                <a:ea typeface="HGS明朝E" charset="-128"/>
              </a:rPr>
              <a:t>’</a:t>
            </a:r>
            <a:r>
              <a:rPr lang="en-GB" altLang="ja-JP" smtClean="0">
                <a:latin typeface="Arial" pitchFamily="34" charset="0"/>
              </a:rPr>
              <a:t>, [Online]. Available: </a:t>
            </a:r>
            <a:r>
              <a:rPr lang="en-GB" altLang="ja-JP" smtClean="0">
                <a:latin typeface="Arial" pitchFamily="34" charset="0"/>
                <a:hlinkClick r:id="rId2"/>
              </a:rPr>
              <a:t>www.reference.com</a:t>
            </a:r>
            <a:r>
              <a:rPr lang="en-GB" altLang="ja-JP" smtClean="0">
                <a:latin typeface="Arial" pitchFamily="34" charset="0"/>
              </a:rPr>
              <a:t>, [2007, November, 28].</a:t>
            </a:r>
          </a:p>
          <a:p>
            <a:pPr eaLnBrk="1" hangingPunct="1">
              <a:lnSpc>
                <a:spcPct val="90000"/>
              </a:lnSpc>
            </a:pPr>
            <a:endParaRPr lang="en-GB" altLang="en-US" smtClean="0">
              <a:latin typeface="Arial" pitchFamily="34" charset="0"/>
            </a:endParaRPr>
          </a:p>
        </p:txBody>
      </p:sp>
      <p:sp>
        <p:nvSpPr>
          <p:cNvPr id="2765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b="1" smtClean="0">
                <a:latin typeface="Arial" pitchFamily="34" charset="0"/>
              </a:rPr>
              <a:t>Websites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3"/>
          <p:cNvPicPr>
            <a:picLocks noChangeAspect="1"/>
          </p:cNvPicPr>
          <p:nvPr/>
        </p:nvPicPr>
        <p:blipFill>
          <a:blip r:embed="rId2"/>
          <a:srcRect l="2" r="36526" b="6316"/>
          <a:stretch>
            <a:fillRect/>
          </a:stretch>
        </p:blipFill>
        <p:spPr bwMode="auto">
          <a:xfrm>
            <a:off x="438150" y="161925"/>
            <a:ext cx="10858500" cy="540522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5" name="Rectangle 4"/>
          <p:cNvSpPr>
            <a:spLocks noChangeArrowheads="1"/>
          </p:cNvSpPr>
          <p:nvPr/>
        </p:nvSpPr>
        <p:spPr bwMode="auto">
          <a:xfrm>
            <a:off x="1520825" y="5619751"/>
            <a:ext cx="97536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1" hangingPunct="1"/>
            <a:r>
              <a:rPr lang="en-GB" dirty="0"/>
              <a:t>Surname, Initial. (Year last updated), ‘Title’, [Online]. Available: URL, [Accessed Date – Year, Month, Day].</a:t>
            </a:r>
          </a:p>
        </p:txBody>
      </p:sp>
      <p:sp>
        <p:nvSpPr>
          <p:cNvPr id="4" name="Rectangle 3"/>
          <p:cNvSpPr/>
          <p:nvPr/>
        </p:nvSpPr>
        <p:spPr>
          <a:xfrm>
            <a:off x="695324" y="5992594"/>
            <a:ext cx="1149667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dirty="0" err="1" smtClean="0">
                <a:solidFill>
                  <a:srgbClr val="0070C0"/>
                </a:solidFill>
              </a:rPr>
              <a:t>Jeffreys</a:t>
            </a:r>
            <a:r>
              <a:rPr lang="en-US" b="1" dirty="0" smtClean="0">
                <a:solidFill>
                  <a:srgbClr val="0070C0"/>
                </a:solidFill>
              </a:rPr>
              <a:t>, B. and Main, E. (2018), ’</a:t>
            </a:r>
            <a:r>
              <a:rPr lang="en-US" b="1" i="1" dirty="0" smtClean="0">
                <a:solidFill>
                  <a:srgbClr val="0070C0"/>
                </a:solidFill>
              </a:rPr>
              <a:t>YouTube stars paid to sell cheating’, </a:t>
            </a:r>
            <a:r>
              <a:rPr lang="en-US" b="1" dirty="0" smtClean="0">
                <a:solidFill>
                  <a:srgbClr val="0070C0"/>
                </a:solidFill>
              </a:rPr>
              <a:t>[online]. BBC News. Available at: https://www.bbc.co.uk/news/education-43956001 [Accessed -2019, 01,22]</a:t>
            </a:r>
            <a:endParaRPr lang="en-US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Unpublished Works</a:t>
            </a:r>
          </a:p>
        </p:txBody>
      </p:sp>
      <p:sp>
        <p:nvSpPr>
          <p:cNvPr id="30723" name="Content Placeholder 2"/>
          <p:cNvSpPr>
            <a:spLocks noGrp="1"/>
          </p:cNvSpPr>
          <p:nvPr>
            <p:ph sz="quarter" idx="4294967295"/>
          </p:nvPr>
        </p:nvSpPr>
        <p:spPr>
          <a:xfrm>
            <a:off x="1524000" y="2286000"/>
            <a:ext cx="8534400" cy="4267200"/>
          </a:xfrm>
        </p:spPr>
        <p:txBody>
          <a:bodyPr/>
          <a:lstStyle/>
          <a:p>
            <a:pPr eaLnBrk="1" hangingPunct="1"/>
            <a:r>
              <a:rPr lang="en-GB" altLang="en-US" smtClean="0"/>
              <a:t>You can cite and reference unpublished documents, research and so on just as you do for published works, including all available information.  </a:t>
            </a:r>
          </a:p>
          <a:p>
            <a:pPr eaLnBrk="1" hangingPunct="1"/>
            <a:r>
              <a:rPr lang="en-GB" altLang="en-US" smtClean="0"/>
              <a:t>You must make it clear, however, that the work remains unpublished, for example</a:t>
            </a:r>
          </a:p>
          <a:p>
            <a:pPr eaLnBrk="1" hangingPunct="1"/>
            <a:r>
              <a:rPr lang="en-GB" altLang="en-US" smtClean="0"/>
              <a:t>Wendell, R. (2007) Training for Primary Healthcare.  Unpublished PhD thesis. University of Blaydon</a:t>
            </a:r>
          </a:p>
          <a:p>
            <a:pPr eaLnBrk="1" hangingPunct="1"/>
            <a:r>
              <a:rPr lang="en-GB" altLang="en-US" sz="1100" smtClean="0"/>
              <a:t>Pears, R and Sheilds, G (2010) Cite them Right, The Essential Referencing Guide, Hampshire: Palgrave Macmillian</a:t>
            </a:r>
          </a:p>
          <a:p>
            <a:pPr eaLnBrk="1" hangingPunct="1"/>
            <a:endParaRPr lang="en-GB" altLang="en-US" sz="11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Harvard Referencing</a:t>
            </a:r>
          </a:p>
        </p:txBody>
      </p:sp>
      <p:sp>
        <p:nvSpPr>
          <p:cNvPr id="31747" name="Content Placeholder 2"/>
          <p:cNvSpPr>
            <a:spLocks noGrp="1"/>
          </p:cNvSpPr>
          <p:nvPr>
            <p:ph sz="quarter" idx="4294967295"/>
          </p:nvPr>
        </p:nvSpPr>
        <p:spPr>
          <a:xfrm>
            <a:off x="1524000" y="2514600"/>
            <a:ext cx="8534400" cy="3733800"/>
          </a:xfrm>
        </p:spPr>
        <p:txBody>
          <a:bodyPr/>
          <a:lstStyle/>
          <a:p>
            <a:pPr eaLnBrk="1" hangingPunct="1"/>
            <a:r>
              <a:rPr lang="en-GB" altLang="en-US" smtClean="0"/>
              <a:t>A Reference book such as dictionaries does not have an obvious author, and is therefore cited using its title, for example</a:t>
            </a:r>
          </a:p>
          <a:p>
            <a:pPr eaLnBrk="1" hangingPunct="1"/>
            <a:r>
              <a:rPr lang="en-GB" altLang="en-US" smtClean="0"/>
              <a:t>Collins beginner’s German dictionary (2008) New York: Collins.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82DC4CC-44B0-4452-8A50-25E733954641}"/>
              </a:ext>
            </a:extLst>
          </p:cNvPr>
          <p:cNvSpPr/>
          <p:nvPr/>
        </p:nvSpPr>
        <p:spPr>
          <a:xfrm>
            <a:off x="3263059" y="114407"/>
            <a:ext cx="373955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Important!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4053445-9876-41FA-91C4-3439F008705C}"/>
              </a:ext>
            </a:extLst>
          </p:cNvPr>
          <p:cNvSpPr txBox="1"/>
          <p:nvPr/>
        </p:nvSpPr>
        <p:spPr>
          <a:xfrm>
            <a:off x="1780032" y="1597152"/>
            <a:ext cx="740054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Your work will be checked for plagiarism so it is vital that you reference correctly</a:t>
            </a:r>
          </a:p>
          <a:p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If you have placed a text etc in your reference list you do not need to mention it again in your bibliography</a:t>
            </a:r>
          </a:p>
          <a:p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Make sure you have listed them alphabetically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CA2462-2363-4167-8FF7-0F9903DD71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78899" y="457200"/>
            <a:ext cx="2305050" cy="198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9055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Shehla\AppData\Local\Microsoft\Windows\INetCache\IE\YK8NSSYZ\sa1_collaborate[1]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80521" y="2341985"/>
            <a:ext cx="6716681" cy="4335636"/>
          </a:xfrm>
          <a:prstGeom prst="rect">
            <a:avLst/>
          </a:prstGeom>
          <a:noFill/>
        </p:spPr>
      </p:pic>
      <p:sp>
        <p:nvSpPr>
          <p:cNvPr id="4" name="TextBox 3"/>
          <p:cNvSpPr txBox="1"/>
          <p:nvPr/>
        </p:nvSpPr>
        <p:spPr>
          <a:xfrm>
            <a:off x="3452326" y="1726164"/>
            <a:ext cx="52717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Referencing activity</a:t>
            </a:r>
          </a:p>
          <a:p>
            <a:pPr algn="ctr"/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609600" y="1295401"/>
            <a:ext cx="10972800" cy="4835525"/>
          </a:xfrm>
        </p:spPr>
        <p:txBody>
          <a:bodyPr rtlCol="0">
            <a:normAutofit/>
          </a:bodyPr>
          <a:lstStyle/>
          <a:p>
            <a:pPr marL="365760" indent="-365760" eaLnBrk="1" fontAlgn="auto" hangingPunct="1">
              <a:lnSpc>
                <a:spcPct val="90000"/>
              </a:lnSpc>
              <a:spcAft>
                <a:spcPts val="0"/>
              </a:spcAft>
              <a:buFont typeface="Wingdings" charset="0"/>
              <a:buNone/>
              <a:defRPr/>
            </a:pPr>
            <a:endParaRPr lang="en-GB" dirty="0" smtClean="0">
              <a:solidFill>
                <a:schemeClr val="tx1">
                  <a:lumMod val="85000"/>
                  <a:lumOff val="15000"/>
                </a:schemeClr>
              </a:solidFill>
              <a:latin typeface="Arial" charset="0"/>
              <a:ea typeface="+mn-ea"/>
              <a:cs typeface="+mn-cs"/>
            </a:endParaRPr>
          </a:p>
          <a:p>
            <a:pPr marL="365760" indent="-365760" eaLnBrk="1" fontAlgn="auto" hangingPunct="1">
              <a:lnSpc>
                <a:spcPct val="90000"/>
              </a:lnSpc>
              <a:spcAft>
                <a:spcPts val="0"/>
              </a:spcAft>
              <a:buFont typeface="Wingdings" charset="0"/>
              <a:buNone/>
              <a:defRPr/>
            </a:pPr>
            <a:endParaRPr lang="en-GB" dirty="0">
              <a:solidFill>
                <a:schemeClr val="tx1">
                  <a:lumMod val="85000"/>
                  <a:lumOff val="15000"/>
                </a:schemeClr>
              </a:solidFill>
              <a:latin typeface="Arial" charset="0"/>
              <a:ea typeface="+mn-ea"/>
              <a:cs typeface="+mn-cs"/>
            </a:endParaRPr>
          </a:p>
          <a:p>
            <a:pPr marL="365760" indent="-365760" eaLnBrk="1" fontAlgn="auto" hangingPunct="1">
              <a:lnSpc>
                <a:spcPct val="90000"/>
              </a:lnSpc>
              <a:spcAft>
                <a:spcPts val="0"/>
              </a:spcAft>
              <a:buFont typeface="Wingdings" charset="0"/>
              <a:buNone/>
              <a:defRPr/>
            </a:pPr>
            <a:endParaRPr lang="en-GB" dirty="0" smtClean="0">
              <a:solidFill>
                <a:schemeClr val="tx1">
                  <a:lumMod val="85000"/>
                  <a:lumOff val="15000"/>
                </a:schemeClr>
              </a:solidFill>
              <a:latin typeface="Arial" charset="0"/>
              <a:ea typeface="+mn-ea"/>
              <a:cs typeface="+mn-cs"/>
            </a:endParaRPr>
          </a:p>
          <a:p>
            <a:pPr marL="365760" indent="-365760" eaLnBrk="1" fontAlgn="auto" hangingPunct="1">
              <a:lnSpc>
                <a:spcPct val="90000"/>
              </a:lnSpc>
              <a:spcAft>
                <a:spcPts val="0"/>
              </a:spcAft>
              <a:buFont typeface="Wingdings" charset="0"/>
              <a:buNone/>
              <a:defRPr/>
            </a:pPr>
            <a:r>
              <a:rPr lang="en-GB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" charset="0"/>
                <a:ea typeface="+mn-ea"/>
                <a:cs typeface="+mn-cs"/>
              </a:rPr>
              <a:t>Wherever </a:t>
            </a: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Arial" charset="0"/>
                <a:ea typeface="+mn-ea"/>
                <a:cs typeface="+mn-cs"/>
              </a:rPr>
              <a:t>you quote (copy directly from </a:t>
            </a:r>
          </a:p>
          <a:p>
            <a:pPr marL="365760" indent="-365760" eaLnBrk="1" fontAlgn="auto" hangingPunct="1">
              <a:lnSpc>
                <a:spcPct val="90000"/>
              </a:lnSpc>
              <a:spcAft>
                <a:spcPts val="0"/>
              </a:spcAft>
              <a:buFont typeface="Wingdings" charset="0"/>
              <a:buNone/>
              <a:defRPr/>
            </a:pP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Arial" charset="0"/>
                <a:ea typeface="+mn-ea"/>
                <a:cs typeface="+mn-cs"/>
              </a:rPr>
              <a:t>another author) or use their ideas </a:t>
            </a:r>
          </a:p>
          <a:p>
            <a:pPr marL="365760" indent="-365760" eaLnBrk="1" fontAlgn="auto" hangingPunct="1">
              <a:lnSpc>
                <a:spcPct val="90000"/>
              </a:lnSpc>
              <a:spcAft>
                <a:spcPts val="0"/>
              </a:spcAft>
              <a:buFont typeface="Wingdings" charset="0"/>
              <a:buNone/>
              <a:defRPr/>
            </a:pP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Arial" charset="0"/>
                <a:ea typeface="+mn-ea"/>
                <a:cs typeface="+mn-cs"/>
              </a:rPr>
              <a:t>(paraphrase), you must acknowledge that </a:t>
            </a:r>
          </a:p>
          <a:p>
            <a:pPr marL="365760" indent="-365760" eaLnBrk="1" fontAlgn="auto" hangingPunct="1">
              <a:lnSpc>
                <a:spcPct val="90000"/>
              </a:lnSpc>
              <a:spcAft>
                <a:spcPts val="0"/>
              </a:spcAft>
              <a:buFont typeface="Wingdings" charset="0"/>
              <a:buNone/>
              <a:defRPr/>
            </a:pP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Arial" charset="0"/>
                <a:ea typeface="+mn-ea"/>
                <a:cs typeface="+mn-cs"/>
              </a:rPr>
              <a:t>you have done so. Failure to acknowledge </a:t>
            </a:r>
          </a:p>
          <a:p>
            <a:pPr marL="365760" indent="-365760" eaLnBrk="1" fontAlgn="auto" hangingPunct="1">
              <a:lnSpc>
                <a:spcPct val="90000"/>
              </a:lnSpc>
              <a:spcAft>
                <a:spcPts val="0"/>
              </a:spcAft>
              <a:buFont typeface="Wingdings" charset="0"/>
              <a:buNone/>
              <a:defRPr/>
            </a:pP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Arial" charset="0"/>
                <a:ea typeface="+mn-ea"/>
                <a:cs typeface="+mn-cs"/>
              </a:rPr>
              <a:t>your sources of information may result in </a:t>
            </a:r>
          </a:p>
          <a:p>
            <a:pPr marL="365760" indent="-365760" eaLnBrk="1" fontAlgn="auto" hangingPunct="1">
              <a:lnSpc>
                <a:spcPct val="90000"/>
              </a:lnSpc>
              <a:spcAft>
                <a:spcPts val="0"/>
              </a:spcAft>
              <a:buFont typeface="Wingdings" charset="0"/>
              <a:buNone/>
              <a:defRPr/>
            </a:pP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  <a:latin typeface="Arial" charset="0"/>
                <a:ea typeface="+mn-ea"/>
                <a:cs typeface="+mn-cs"/>
              </a:rPr>
              <a:t>your facing charges of plagiarism.</a:t>
            </a:r>
          </a:p>
          <a:p>
            <a:pPr marL="365760" indent="-365760" eaLnBrk="1" fontAlgn="auto" hangingPunct="1">
              <a:lnSpc>
                <a:spcPct val="90000"/>
              </a:lnSpc>
              <a:spcAft>
                <a:spcPts val="0"/>
              </a:spcAft>
              <a:buFont typeface="Wingdings" charset="0"/>
              <a:buNone/>
              <a:defRPr/>
            </a:pPr>
            <a:r>
              <a:rPr lang="en-GB" b="1" u="sng" dirty="0">
                <a:solidFill>
                  <a:schemeClr val="tx1">
                    <a:lumMod val="85000"/>
                    <a:lumOff val="15000"/>
                  </a:schemeClr>
                </a:solidFill>
                <a:latin typeface="Arial" charset="0"/>
                <a:ea typeface="+mn-ea"/>
                <a:cs typeface="+mn-cs"/>
              </a:rPr>
              <a:t>Remember to:</a:t>
            </a:r>
          </a:p>
          <a:p>
            <a:pPr marL="365760" indent="-365760" algn="ctr" eaLnBrk="1" fontAlgn="auto" hangingPunct="1">
              <a:lnSpc>
                <a:spcPct val="90000"/>
              </a:lnSpc>
              <a:spcAft>
                <a:spcPts val="0"/>
              </a:spcAft>
              <a:buFont typeface="Wingdings" charset="0"/>
              <a:buNone/>
              <a:defRPr/>
            </a:pPr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charset="0"/>
                <a:ea typeface="+mn-ea"/>
                <a:cs typeface="+mn-cs"/>
              </a:rPr>
              <a:t>USE YOUR OWN WORDS and GIVE  </a:t>
            </a:r>
          </a:p>
          <a:p>
            <a:pPr marL="365760" indent="-365760" algn="ctr" eaLnBrk="1" fontAlgn="auto" hangingPunct="1">
              <a:lnSpc>
                <a:spcPct val="90000"/>
              </a:lnSpc>
              <a:spcAft>
                <a:spcPts val="0"/>
              </a:spcAft>
              <a:buFont typeface="Wingdings" charset="0"/>
              <a:buNone/>
              <a:defRPr/>
            </a:pPr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charset="0"/>
                <a:ea typeface="+mn-ea"/>
                <a:cs typeface="+mn-cs"/>
              </a:rPr>
              <a:t>CREDIT WHERE IT IS DUE</a:t>
            </a:r>
          </a:p>
        </p:txBody>
      </p:sp>
      <p:sp>
        <p:nvSpPr>
          <p:cNvPr id="1536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b="1" smtClean="0">
                <a:latin typeface="Arial" pitchFamily="34" charset="0"/>
              </a:rPr>
              <a:t>Avoiding Plagiarism!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10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10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1000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1000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1000"/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1000"/>
                                        <p:tgtEl>
                                          <p:spTgt spid="819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19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19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19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19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19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819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EADB48F-560C-4F9D-A188-2C7E58DAC175}"/>
              </a:ext>
            </a:extLst>
          </p:cNvPr>
          <p:cNvSpPr txBox="1"/>
          <p:nvPr/>
        </p:nvSpPr>
        <p:spPr>
          <a:xfrm>
            <a:off x="2865120" y="1426464"/>
            <a:ext cx="570585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Either go online and take the quick </a:t>
            </a:r>
            <a:r>
              <a:rPr lang="en-GB" sz="2800" b="1" dirty="0">
                <a:hlinkClick r:id="rId3"/>
              </a:rPr>
              <a:t>Harvard referencing Quiz </a:t>
            </a:r>
            <a:r>
              <a:rPr lang="en-GB" sz="2800" b="1" dirty="0"/>
              <a:t>to test your knowledge.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89EDBCF-88B3-4A53-AEFA-C9C415938E56}"/>
              </a:ext>
            </a:extLst>
          </p:cNvPr>
          <p:cNvSpPr/>
          <p:nvPr/>
        </p:nvSpPr>
        <p:spPr>
          <a:xfrm>
            <a:off x="2670048" y="3723376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https://www.ncl.ac.uk/library/assets/external/teaching/referencing_quiz.html</a:t>
            </a:r>
          </a:p>
        </p:txBody>
      </p:sp>
    </p:spTree>
    <p:extLst>
      <p:ext uri="{BB962C8B-B14F-4D97-AF65-F5344CB8AC3E}">
        <p14:creationId xmlns:p14="http://schemas.microsoft.com/office/powerpoint/2010/main" val="404974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arcel">
  <a:themeElements>
    <a:clrScheme name="Aspec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Parcel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334</TotalTime>
  <Words>1682</Words>
  <Application>Microsoft Office PowerPoint</Application>
  <PresentationFormat>Widescreen</PresentationFormat>
  <Paragraphs>259</Paragraphs>
  <Slides>33</Slides>
  <Notes>12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1" baseType="lpstr">
      <vt:lpstr>ＭＳ Ｐゴシック</vt:lpstr>
      <vt:lpstr>Arial</vt:lpstr>
      <vt:lpstr>Calibri</vt:lpstr>
      <vt:lpstr>Gill Sans MT</vt:lpstr>
      <vt:lpstr>HGｺﾞｼｯｸE</vt:lpstr>
      <vt:lpstr>HGS明朝E</vt:lpstr>
      <vt:lpstr>Wingdings</vt:lpstr>
      <vt:lpstr>Parcel</vt:lpstr>
      <vt:lpstr>PowerPoint Presentation</vt:lpstr>
      <vt:lpstr>PowerPoint Presentation</vt:lpstr>
      <vt:lpstr>What is the Harvard Referencing System?</vt:lpstr>
      <vt:lpstr>PowerPoint Presentation</vt:lpstr>
      <vt:lpstr>Harvard Referencing System.</vt:lpstr>
      <vt:lpstr>PowerPoint Presentation</vt:lpstr>
      <vt:lpstr>What is plagiarism?</vt:lpstr>
      <vt:lpstr>Avoiding Plagiarism!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Citations in a text</vt:lpstr>
      <vt:lpstr>Quotations</vt:lpstr>
      <vt:lpstr>PowerPoint Presentation</vt:lpstr>
      <vt:lpstr>References/Bibliography</vt:lpstr>
      <vt:lpstr>Books</vt:lpstr>
      <vt:lpstr>PowerPoint Presentation</vt:lpstr>
      <vt:lpstr>PowerPoint Presentation</vt:lpstr>
      <vt:lpstr>E-journals</vt:lpstr>
      <vt:lpstr>PowerPoint Presentation</vt:lpstr>
      <vt:lpstr>Websites</vt:lpstr>
      <vt:lpstr>PowerPoint Presentation</vt:lpstr>
      <vt:lpstr>Unpublished Works</vt:lpstr>
      <vt:lpstr>Harvard Referencing</vt:lpstr>
      <vt:lpstr>PowerPoint Presentation</vt:lpstr>
      <vt:lpstr>PowerPoint Presentation</vt:lpstr>
      <vt:lpstr>Avoiding Plagiarism!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employability skills</dc:title>
  <dc:creator>Paul James</dc:creator>
  <cp:lastModifiedBy>Jessica Shore</cp:lastModifiedBy>
  <cp:revision>44</cp:revision>
  <dcterms:created xsi:type="dcterms:W3CDTF">2018-09-11T11:24:15Z</dcterms:created>
  <dcterms:modified xsi:type="dcterms:W3CDTF">2019-05-15T16:11:42Z</dcterms:modified>
</cp:coreProperties>
</file>