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5143500" type="screen16x9"/>
  <p:notesSz cx="6858000" cy="9144000"/>
  <p:embeddedFontLst>
    <p:embeddedFont>
      <p:font typeface="Roboto" panose="02000000000000000000" pitchFamily="2"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7337A5-30E4-0D44-99B3-2C42A7101319}" v="1" dt="2026-04-03T12:53:36.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160" d="100"/>
          <a:sy n="160" d="100"/>
        </p:scale>
        <p:origin x="78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1.fntdata"/><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 Pansuriya" userId="4b1b405fe50e87e4" providerId="LiveId" clId="{000D33E9-1F95-5EC7-ADB6-C415BBE84717}"/>
    <pc:docChg chg="undo custSel modSld">
      <pc:chgData name="Dhruv Pansuriya" userId="4b1b405fe50e87e4" providerId="LiveId" clId="{000D33E9-1F95-5EC7-ADB6-C415BBE84717}" dt="2026-04-03T21:29:13.902" v="169" actId="20577"/>
      <pc:docMkLst>
        <pc:docMk/>
      </pc:docMkLst>
      <pc:sldChg chg="addSp modSp mod">
        <pc:chgData name="Dhruv Pansuriya" userId="4b1b405fe50e87e4" providerId="LiveId" clId="{000D33E9-1F95-5EC7-ADB6-C415BBE84717}" dt="2026-04-03T12:54:46.368" v="121" actId="20577"/>
        <pc:sldMkLst>
          <pc:docMk/>
          <pc:sldMk cId="0" sldId="256"/>
        </pc:sldMkLst>
        <pc:spChg chg="mod">
          <ac:chgData name="Dhruv Pansuriya" userId="4b1b405fe50e87e4" providerId="LiveId" clId="{000D33E9-1F95-5EC7-ADB6-C415BBE84717}" dt="2026-04-03T12:54:46.368" v="121" actId="20577"/>
          <ac:spMkLst>
            <pc:docMk/>
            <pc:sldMk cId="0" sldId="256"/>
            <ac:spMk id="85" creationId="{00000000-0000-0000-0000-000000000000}"/>
          </ac:spMkLst>
        </pc:spChg>
        <pc:picChg chg="add mod">
          <ac:chgData name="Dhruv Pansuriya" userId="4b1b405fe50e87e4" providerId="LiveId" clId="{000D33E9-1F95-5EC7-ADB6-C415BBE84717}" dt="2026-04-03T12:53:40.524" v="102" actId="1076"/>
          <ac:picMkLst>
            <pc:docMk/>
            <pc:sldMk cId="0" sldId="256"/>
            <ac:picMk id="2" creationId="{B4185923-7531-E231-E948-25E0220E48F2}"/>
          </ac:picMkLst>
        </pc:picChg>
      </pc:sldChg>
      <pc:sldChg chg="modSp mod">
        <pc:chgData name="Dhruv Pansuriya" userId="4b1b405fe50e87e4" providerId="LiveId" clId="{000D33E9-1F95-5EC7-ADB6-C415BBE84717}" dt="2026-04-03T21:28:42.342" v="132" actId="20577"/>
        <pc:sldMkLst>
          <pc:docMk/>
          <pc:sldMk cId="0" sldId="257"/>
        </pc:sldMkLst>
        <pc:spChg chg="mod">
          <ac:chgData name="Dhruv Pansuriya" userId="4b1b405fe50e87e4" providerId="LiveId" clId="{000D33E9-1F95-5EC7-ADB6-C415BBE84717}" dt="2026-04-03T21:28:42.342" v="132" actId="20577"/>
          <ac:spMkLst>
            <pc:docMk/>
            <pc:sldMk cId="0" sldId="257"/>
            <ac:spMk id="4" creationId="{6722900D-4EF3-190A-C651-C003CAB636E6}"/>
          </ac:spMkLst>
        </pc:spChg>
      </pc:sldChg>
      <pc:sldChg chg="modSp mod">
        <pc:chgData name="Dhruv Pansuriya" userId="4b1b405fe50e87e4" providerId="LiveId" clId="{000D33E9-1F95-5EC7-ADB6-C415BBE84717}" dt="2026-04-03T21:28:51.114" v="141" actId="20577"/>
        <pc:sldMkLst>
          <pc:docMk/>
          <pc:sldMk cId="0" sldId="264"/>
        </pc:sldMkLst>
        <pc:spChg chg="mod">
          <ac:chgData name="Dhruv Pansuriya" userId="4b1b405fe50e87e4" providerId="LiveId" clId="{000D33E9-1F95-5EC7-ADB6-C415BBE84717}" dt="2026-04-03T21:28:51.114" v="141" actId="20577"/>
          <ac:spMkLst>
            <pc:docMk/>
            <pc:sldMk cId="0" sldId="264"/>
            <ac:spMk id="2" creationId="{60B64EE0-D0B4-E031-30E5-328F505C230D}"/>
          </ac:spMkLst>
        </pc:spChg>
      </pc:sldChg>
      <pc:sldChg chg="modSp mod">
        <pc:chgData name="Dhruv Pansuriya" userId="4b1b405fe50e87e4" providerId="LiveId" clId="{000D33E9-1F95-5EC7-ADB6-C415BBE84717}" dt="2026-04-03T21:28:59.091" v="150" actId="20577"/>
        <pc:sldMkLst>
          <pc:docMk/>
          <pc:sldMk cId="0" sldId="271"/>
        </pc:sldMkLst>
        <pc:spChg chg="mod">
          <ac:chgData name="Dhruv Pansuriya" userId="4b1b405fe50e87e4" providerId="LiveId" clId="{000D33E9-1F95-5EC7-ADB6-C415BBE84717}" dt="2026-04-03T21:28:59.091" v="150" actId="20577"/>
          <ac:spMkLst>
            <pc:docMk/>
            <pc:sldMk cId="0" sldId="271"/>
            <ac:spMk id="2" creationId="{85BF780A-7BB9-E36E-1672-CB8FFD5F00AA}"/>
          </ac:spMkLst>
        </pc:spChg>
      </pc:sldChg>
      <pc:sldChg chg="modSp mod">
        <pc:chgData name="Dhruv Pansuriya" userId="4b1b405fe50e87e4" providerId="LiveId" clId="{000D33E9-1F95-5EC7-ADB6-C415BBE84717}" dt="2026-04-03T21:29:13.902" v="169" actId="20577"/>
        <pc:sldMkLst>
          <pc:docMk/>
          <pc:sldMk cId="0" sldId="278"/>
        </pc:sldMkLst>
        <pc:spChg chg="mod">
          <ac:chgData name="Dhruv Pansuriya" userId="4b1b405fe50e87e4" providerId="LiveId" clId="{000D33E9-1F95-5EC7-ADB6-C415BBE84717}" dt="2026-04-03T21:29:13.902" v="169" actId="20577"/>
          <ac:spMkLst>
            <pc:docMk/>
            <pc:sldMk cId="0" sldId="278"/>
            <ac:spMk id="2" creationId="{A5871D9E-8046-5540-ECBC-5DC6D7810B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dd23a84c50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dd23a84c50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dd23a84c5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dd23a84c5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National Health Service is one of the biggest employers in the world. It has over 1.3 million employees. It provides essential healthcare to the people in the UK. Due to its size and complexity, the NHS workforce management is a critical factor. This has a significant impact on the quality and effectiveness of the service.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dd23a84c50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dd23a84c5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Human capital in the NHS acts as the backbone of the health organisation because the provision of health services depends on the human resources in the organisation. HRM in the NHS is very important in the recruitment and retention of human resources in the organisation.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dd23a84c50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dd23a84c5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Job satisfaction is an important factor in HRM, which is defined as the way an employee feels about their job. It is related to emotional and psychological reactions towards work conditions, roles, and management. Low job satisfaction is a big problem for the NHS workforce.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dd23a84c50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dd23a84c5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Job satisfaction is directly linked to patient care quality within the NHS. If workers are satisfied with their jobs, it is likely to improve patient care quality. On the contrary, dissatisfaction can negatively influence patient care quality.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dd23a84c5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dd23a84c5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current situation in the NHS is characterized by serious staff shortages in different departments. The workload pressures have resulted in the widespread burnout of the healthcare professionals in the NHS workforce. The employees in the organization complain of low morale resulting from the stress, lack of support, and working conditions.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dd23a84c5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dd23a84c5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attempt to address the issue of job satisfaction in the NHS workforce. It include the key challenges associated with job satisfaction, the underlying causes of the issue, and the relevant theories of HR management in understanding the behavior of the employees in the organization.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dd23a84c5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dd23a84c5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dd23a84c50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dd23a84c5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challenges facing the employees in the NHS are numerous and have a direct effect on job satisfaction. These challenges are interrelated and can be regarded as the biggest challenges facing the employees in the NHS. It is important to understand the challenges facing the employees in the NHS before looking at the cause and finally the solution for HR management.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dd23a84c5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dd23a84c5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workload and the high number of staff shortages in the NHS are the two main factors that have affected the job satisfaction of the employees. Due to the high number of staff shortages, the employees have to work for longer hours.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dd23a84c5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3dd23a84c5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latin typeface="Times New Roman"/>
                <a:ea typeface="Times New Roman"/>
                <a:cs typeface="Times New Roman"/>
                <a:sym typeface="Times New Roman"/>
              </a:rPr>
              <a:t>Burnout and stress in the NHS are a big challenge. Health care workers in the NHS experience emotional exhaustion and constant pressure due to the responsibility of patient care. Such circumstances result in mental disorders like anxiety and mental exhaustion. Such circumstances contribute to absenteeism and turnover, and hence, burnout is a very important HR issue.</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dd23a84c50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dd23a84c5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aspect of dissatisfaction with pay and reward is a big problem in the NHS. Most employees feel that their compensation is below what is required for the workload and responsibility. This is an area that results in dissatisfaction, demotivates, and can make an employee quit his/her job.</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dd23a84c50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dd23a84c5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Work-life balance is an essential factor in the NHS workforce. Irregular shifts in the work schedule and more overtime demands cause difficulties in maintaining the personal lives of individuals. Imbalance in work and life causes stress and burnout for the health care professionals. The lack of flexibility in the working arrangements makes it hard for individuals to maintain their professional and personal lives.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dd23a84c50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dd23a84c50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leadership is crucial in order to ensure the satisfaction of the employees. Ineffective management practices and the lack of support in the NHS context lead to dissatisfaction among the employees. The feeling of being undervalued among the employees is due to communication barriers and a lack of engagement with the employees. Leadership is crucial in order to ensure the trust of the employees and a conducive environment.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dd23a84c5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3dd23a84c5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dd23a84c5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dd23a84c5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200">
                <a:latin typeface="Times New Roman"/>
                <a:ea typeface="Times New Roman"/>
                <a:cs typeface="Times New Roman"/>
                <a:sym typeface="Times New Roman"/>
              </a:rPr>
              <a:t>The issues examined in the above section are based on deeper underlying reasons. These can be broadly grouped into three groups, which include structural factors, cultural factors andpolicy-relatedd factors. To be able to solve this problem, one has to comprehend the causes of the issues behind the problems. </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3dd23a84c50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3dd23a84c50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150">
                <a:latin typeface="Times New Roman"/>
                <a:ea typeface="Times New Roman"/>
                <a:cs typeface="Times New Roman"/>
                <a:sym typeface="Times New Roman"/>
              </a:rPr>
              <a:t>Organisational and structural factors cannot be dismissed as affecting the dissatisfaction of employees. Such reasons are understaffing and the inadequacy of resources, which cause pressure on the personnel.</a:t>
            </a:r>
            <a:r>
              <a:rPr lang="en" sz="1200">
                <a:latin typeface="Times New Roman"/>
                <a:ea typeface="Times New Roman"/>
                <a:cs typeface="Times New Roman"/>
                <a:sym typeface="Times New Roman"/>
              </a:rPr>
              <a:t> Budget constraints hinder improvements to working conditions and understaffing. Inefficient systems and processes hinder the ability to work effectively, frustrating the workforce and making it difficult to work effectively in the NHS environment.</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150">
              <a:latin typeface="Times New Roman"/>
              <a:ea typeface="Times New Roman"/>
              <a:cs typeface="Times New Roman"/>
              <a:sym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dd23a84c50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dd23a84c50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leadership and management styles in the workplace have a significant impact on the job satisfaction levels. Poor leadership styles and a lack of support also affect the employees’ motivation. Lack of involvement in the decision-making process and poor communication also contribute to the employees’ dissatisfaction.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3dd23a84c50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3dd23a84c50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cultural factors have a significant impact on job satisfaction. In the NHS, the employees feel undervalued due to the lack of recognition and culture in the workplace. This makes them feel dissatisfied in the workplace.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dd23a84c50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dd23a84c50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Herzberg's Two-Factor theory explains employee satisfaction/dissatisfaction based on hygiene factors and motivators. In the NHS, poor working conditions and low salaries are hygiene factors causing employee dissatisfaction. Lack of employee recognition and growth opportunities is a poor motivator for employees.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3dd23a84c50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3dd23a84c50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Maslow’s Hierarchy of Needs theory explains the way in which unmet human needs impact job satisfaction in the workplace. In the NHS, there are unmet safety and esteem needs among the staff. This has a direct impact on motivation among the staff. </a:t>
            </a:r>
            <a:r>
              <a:rPr lang="en" sz="1150">
                <a:solidFill>
                  <a:schemeClr val="dk1"/>
                </a:solidFill>
                <a:latin typeface="Times New Roman"/>
                <a:ea typeface="Times New Roman"/>
                <a:cs typeface="Times New Roman"/>
                <a:sym typeface="Times New Roman"/>
              </a:rPr>
              <a:t>This has led to demotivation among the employees.</a:t>
            </a:r>
            <a:endParaRPr sz="1200">
              <a:solidFill>
                <a:srgbClr val="FF0000"/>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dd23a84c50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dd23a84c50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3dd23a84c50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3dd23a84c50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solidFill>
                  <a:schemeClr val="dk1"/>
                </a:solidFill>
                <a:latin typeface="Times New Roman"/>
                <a:ea typeface="Times New Roman"/>
                <a:cs typeface="Times New Roman"/>
                <a:sym typeface="Times New Roman"/>
              </a:rPr>
              <a:t>In order to enhance the level of job satisfaction in NHS trusts, there should be a multi-dimensional approach to HR policies, leadership and employee wellbeing strategies. All these are interconnected, and one is supposed to adopt a holistic approach to the enhancement of job satisfaction.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3dd23a84c50_0_1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3dd23a84c50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latin typeface="Times New Roman"/>
                <a:ea typeface="Times New Roman"/>
                <a:cs typeface="Times New Roman"/>
                <a:sym typeface="Times New Roman"/>
              </a:rPr>
              <a:t>Improving work conditions is important in resolving job satisfaction issues. </a:t>
            </a:r>
            <a:r>
              <a:rPr lang="en" sz="1150">
                <a:latin typeface="Times New Roman"/>
                <a:ea typeface="Times New Roman"/>
                <a:cs typeface="Times New Roman"/>
                <a:sym typeface="Times New Roman"/>
              </a:rPr>
              <a:t>This will be made possible through lessening the workload and enhancing the staffing level. Working arrangements can be beneficial in order to be flexible.</a:t>
            </a:r>
            <a:endParaRPr sz="115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3dd23a84c50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3dd23a84c50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latin typeface="Times New Roman"/>
                <a:ea typeface="Times New Roman"/>
                <a:cs typeface="Times New Roman"/>
                <a:sym typeface="Times New Roman"/>
              </a:rPr>
              <a:t>Improving the reward and recognition programme would be one of the ways of increasing job satisfaction in the organisation. Making sure that the staff members are paid fair and competitive salaries will guarantee them that they are appreciated. It will not only motivate the employees to perform better but will also improve their productivity by introducing a system of performance-based incentives.</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3dd23a84c50_0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3dd23a84c50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Leadership development is crucial in improving job satisfaction in the NHS. Leaders must have the capability to help workers improve their performance. This can be achieved by providing leaders with leadership training. Leaders must have the capability to identify workers’ needs and provide feedback. This can improve a positive work environment.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3dd23a84c50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3dd23a84c50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latin typeface="Times New Roman"/>
                <a:ea typeface="Times New Roman"/>
                <a:cs typeface="Times New Roman"/>
                <a:sym typeface="Times New Roman"/>
              </a:rPr>
              <a:t>One of the aspects that should be considered as a course of dealing with problems, which concern employee satisfaction, is employee well-being. The support of the mental health support services and encouragement of work-life balance programs to lower the stress level are useful. Counselling and wellness are worth accessing to help in managing the difficult working environment. The emphasis on well-being is also productive in developing a healthy working population.</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3dd23a84c50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3dd23a84c50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62500"/>
              </a:lnSpc>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job satisfaction in the NHS is presented with numerous problems. The issues are the pressure of workload, burnout, leadership problems, and depression. These problems are based on structural, cultural, and policy-based issues. The challenges in job satisfaction can be explained by referring to the HR theories.</a:t>
            </a:r>
            <a:endParaRPr sz="1200">
              <a:latin typeface="Times New Roman"/>
              <a:ea typeface="Times New Roman"/>
              <a:cs typeface="Times New Roman"/>
              <a:sym typeface="Times New Roman"/>
            </a:endParaRPr>
          </a:p>
          <a:p>
            <a:pPr marL="0" lvl="0" indent="0" algn="l"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d4507210f8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3d4507210f8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3d4507210f8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3d4507210f8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3" Type="http://schemas.openxmlformats.org/officeDocument/2006/relationships/hyperlink" Target="https://doi.org/10.1186/s40359-022-00941-2" TargetMode="External"/><Relationship Id="rId18" Type="http://schemas.openxmlformats.org/officeDocument/2006/relationships/hyperlink" Target="https://doi.org/10.1186/s12889-021-12354-8" TargetMode="External"/><Relationship Id="rId26" Type="http://schemas.openxmlformats.org/officeDocument/2006/relationships/hyperlink" Target="https://doi.org/10.3390/socsci11110497" TargetMode="External"/><Relationship Id="rId3" Type="http://schemas.openxmlformats.org/officeDocument/2006/relationships/hyperlink" Target="https://doi.org/10.1177/00207314221115945" TargetMode="External"/><Relationship Id="rId21" Type="http://schemas.openxmlformats.org/officeDocument/2006/relationships/hyperlink" Target="https://doi.org/10.1007/s13304-025-02396-7" TargetMode="External"/><Relationship Id="rId7" Type="http://schemas.openxmlformats.org/officeDocument/2006/relationships/hyperlink" Target="https://doi.org/10.1016/j.acalib.2023.102741" TargetMode="External"/><Relationship Id="rId12" Type="http://schemas.openxmlformats.org/officeDocument/2006/relationships/hyperlink" Target="https://doi.org/10.1080/01930826.2023.2177924" TargetMode="External"/><Relationship Id="rId17" Type="http://schemas.openxmlformats.org/officeDocument/2006/relationships/hyperlink" Target="https://doi.org/10.3390/ijerph191811701" TargetMode="External"/><Relationship Id="rId25" Type="http://schemas.openxmlformats.org/officeDocument/2006/relationships/hyperlink" Target="https://doi.org/10.1108/LODJ-07-2024-0487" TargetMode="External"/><Relationship Id="rId33" Type="http://schemas.openxmlformats.org/officeDocument/2006/relationships/hyperlink" Target="https://doi.org/10.3390/su141912557" TargetMode="External"/><Relationship Id="rId2" Type="http://schemas.openxmlformats.org/officeDocument/2006/relationships/notesSlide" Target="../notesSlides/notesSlide30.xml"/><Relationship Id="rId16" Type="http://schemas.openxmlformats.org/officeDocument/2006/relationships/hyperlink" Target="https://doi.org/10.1007/978-3-031-65766-5_13" TargetMode="External"/><Relationship Id="rId20" Type="http://schemas.openxmlformats.org/officeDocument/2006/relationships/hyperlink" Target="https://doi.org/10.1016/j.appet.2022.106266" TargetMode="External"/><Relationship Id="rId29" Type="http://schemas.openxmlformats.org/officeDocument/2006/relationships/hyperlink" Target="https://doi.org/10.1108/IJOA-07-2021-2855" TargetMode="External"/><Relationship Id="rId1" Type="http://schemas.openxmlformats.org/officeDocument/2006/relationships/slideLayout" Target="../slideLayouts/slideLayout3.xml"/><Relationship Id="rId6" Type="http://schemas.openxmlformats.org/officeDocument/2006/relationships/hyperlink" Target="https://doi.org/10.1108/JHOM-09-2025-0577" TargetMode="External"/><Relationship Id="rId11" Type="http://schemas.openxmlformats.org/officeDocument/2006/relationships/hyperlink" Target="https://doi.org/10.3390/ijerph20010065" TargetMode="External"/><Relationship Id="rId24" Type="http://schemas.openxmlformats.org/officeDocument/2006/relationships/hyperlink" Target="https://doi.org/10.1108/JHOM-05-2022-0157" TargetMode="External"/><Relationship Id="rId32" Type="http://schemas.openxmlformats.org/officeDocument/2006/relationships/hyperlink" Target="https://doi.org/10.3390/ijerph19020809" TargetMode="External"/><Relationship Id="rId5" Type="http://schemas.openxmlformats.org/officeDocument/2006/relationships/hyperlink" Target="https://doi.org/10.1108/IJM-03-2021-0159" TargetMode="External"/><Relationship Id="rId15" Type="http://schemas.openxmlformats.org/officeDocument/2006/relationships/hyperlink" Target="https://doi.org/10.1177/13558196251384845" TargetMode="External"/><Relationship Id="rId23" Type="http://schemas.openxmlformats.org/officeDocument/2006/relationships/hyperlink" Target="https://doi.org/10.1002/hpm.3319" TargetMode="External"/><Relationship Id="rId28" Type="http://schemas.openxmlformats.org/officeDocument/2006/relationships/hyperlink" Target="https://doi.org/10.1108/AAAJ-08-2023-6621" TargetMode="External"/><Relationship Id="rId10" Type="http://schemas.openxmlformats.org/officeDocument/2006/relationships/hyperlink" Target="https://doi.org/10.3390/su16093603" TargetMode="External"/><Relationship Id="rId19" Type="http://schemas.openxmlformats.org/officeDocument/2006/relationships/hyperlink" Target="https://doi.org/10.1002/ijop.70002" TargetMode="External"/><Relationship Id="rId31" Type="http://schemas.openxmlformats.org/officeDocument/2006/relationships/hyperlink" Target="https://doi.org/10.1108/RAMJ-07-2022-0108" TargetMode="External"/><Relationship Id="rId4" Type="http://schemas.openxmlformats.org/officeDocument/2006/relationships/hyperlink" Target="https://doi.org/10.3390/su14148719" TargetMode="External"/><Relationship Id="rId9" Type="http://schemas.openxmlformats.org/officeDocument/2006/relationships/hyperlink" Target="https://doi.org/10.3390/ijerph19031496" TargetMode="External"/><Relationship Id="rId14" Type="http://schemas.openxmlformats.org/officeDocument/2006/relationships/hyperlink" Target="https://doi.org/10.1186/s12913-023-09426-3" TargetMode="External"/><Relationship Id="rId22" Type="http://schemas.openxmlformats.org/officeDocument/2006/relationships/hyperlink" Target="https://doi.org/10.1080/20476965.2025.2601100" TargetMode="External"/><Relationship Id="rId27" Type="http://schemas.openxmlformats.org/officeDocument/2006/relationships/hyperlink" Target="https://doi.org/10.3390/healthcare13202573" TargetMode="External"/><Relationship Id="rId30" Type="http://schemas.openxmlformats.org/officeDocument/2006/relationships/hyperlink" Target="https://doi.org/10.3390/su15021605" TargetMode="External"/><Relationship Id="rId8" Type="http://schemas.openxmlformats.org/officeDocument/2006/relationships/hyperlink" Target="https://doi.org/10.1111/jan.15286"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br>
              <a:rPr lang="en" sz="3000" b="1" dirty="0">
                <a:latin typeface="Times New Roman"/>
                <a:ea typeface="Times New Roman"/>
                <a:cs typeface="Times New Roman"/>
                <a:sym typeface="Times New Roman"/>
              </a:rPr>
            </a:br>
            <a:br>
              <a:rPr lang="en" sz="3000" b="1" dirty="0">
                <a:latin typeface="Times New Roman"/>
                <a:ea typeface="Times New Roman"/>
                <a:cs typeface="Times New Roman"/>
                <a:sym typeface="Times New Roman"/>
              </a:rPr>
            </a:br>
            <a:br>
              <a:rPr lang="en" sz="3000" b="1" dirty="0">
                <a:latin typeface="Times New Roman"/>
                <a:ea typeface="Times New Roman"/>
                <a:cs typeface="Times New Roman"/>
                <a:sym typeface="Times New Roman"/>
              </a:rPr>
            </a:br>
            <a:r>
              <a:rPr lang="en" sz="3000" b="1" dirty="0">
                <a:latin typeface="Times New Roman"/>
                <a:ea typeface="Times New Roman"/>
                <a:cs typeface="Times New Roman"/>
                <a:sym typeface="Times New Roman"/>
              </a:rPr>
              <a:t>Group presentation: Human Capital Challenges in the NHS: An HRM Perspective</a:t>
            </a:r>
            <a:endParaRPr sz="3000" b="1"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3000" b="1" dirty="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3000" dirty="0"/>
          </a:p>
          <a:p>
            <a:pPr marL="0" lvl="0" indent="0" algn="l" rtl="0">
              <a:spcBef>
                <a:spcPts val="0"/>
              </a:spcBef>
              <a:spcAft>
                <a:spcPts val="0"/>
              </a:spcAft>
              <a:buNone/>
            </a:pPr>
            <a:endParaRPr sz="3000" dirty="0"/>
          </a:p>
        </p:txBody>
      </p:sp>
      <p:pic>
        <p:nvPicPr>
          <p:cNvPr id="2" name="image1.png">
            <a:extLst>
              <a:ext uri="{FF2B5EF4-FFF2-40B4-BE49-F238E27FC236}">
                <a16:creationId xmlns:a16="http://schemas.microsoft.com/office/drawing/2014/main" id="{B4185923-7531-E231-E948-25E0220E48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22738" y="0"/>
            <a:ext cx="2526030" cy="124015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Clr>
                <a:schemeClr val="dk1"/>
              </a:buClr>
              <a:buSzPct val="36667"/>
              <a:buFont typeface="Arial"/>
              <a:buNone/>
            </a:pPr>
            <a:endParaRPr sz="3000" dirty="0">
              <a:latin typeface="Times New Roman"/>
              <a:ea typeface="Times New Roman"/>
              <a:cs typeface="Times New Roman"/>
              <a:sym typeface="Times New Roman"/>
            </a:endParaRPr>
          </a:p>
          <a:p>
            <a:pPr marL="0" lvl="0" indent="0" algn="ctr" rtl="0">
              <a:lnSpc>
                <a:spcPct val="150000"/>
              </a:lnSpc>
              <a:spcBef>
                <a:spcPts val="2400"/>
              </a:spcBef>
              <a:spcAft>
                <a:spcPts val="600"/>
              </a:spcAft>
              <a:buNone/>
            </a:pPr>
            <a:r>
              <a:rPr lang="en" sz="2400" b="1" dirty="0">
                <a:latin typeface="Times New Roman"/>
                <a:ea typeface="Times New Roman"/>
                <a:cs typeface="Times New Roman"/>
                <a:sym typeface="Times New Roman"/>
              </a:rPr>
              <a:t>MEMBER 1 – INTRODUCTION &amp; CONTEXT</a:t>
            </a:r>
            <a:endParaRPr sz="2400" dirty="0"/>
          </a:p>
        </p:txBody>
      </p:sp>
      <p:sp>
        <p:nvSpPr>
          <p:cNvPr id="4" name="TextBox 3">
            <a:extLst>
              <a:ext uri="{FF2B5EF4-FFF2-40B4-BE49-F238E27FC236}">
                <a16:creationId xmlns:a16="http://schemas.microsoft.com/office/drawing/2014/main" id="{6722900D-4EF3-190A-C651-C003CAB636E6}"/>
              </a:ext>
            </a:extLst>
          </p:cNvPr>
          <p:cNvSpPr txBox="1"/>
          <p:nvPr/>
        </p:nvSpPr>
        <p:spPr>
          <a:xfrm>
            <a:off x="2651760" y="3261360"/>
            <a:ext cx="4104640" cy="738664"/>
          </a:xfrm>
          <a:prstGeom prst="rect">
            <a:avLst/>
          </a:prstGeom>
          <a:noFill/>
        </p:spPr>
        <p:txBody>
          <a:bodyPr wrap="square" rtlCol="0">
            <a:spAutoFit/>
          </a:bodyPr>
          <a:lstStyle/>
          <a:p>
            <a:r>
              <a:rPr lang="en-IN" dirty="0">
                <a:solidFill>
                  <a:schemeClr val="bg1"/>
                </a:solidFill>
              </a:rPr>
              <a:t>Student Name: Dhruv Pansuriya</a:t>
            </a:r>
          </a:p>
          <a:p>
            <a:r>
              <a:rPr lang="en-IN" dirty="0">
                <a:solidFill>
                  <a:schemeClr val="bg1"/>
                </a:solidFill>
              </a:rPr>
              <a:t>Student ID: 2529416</a:t>
            </a:r>
          </a:p>
          <a:p>
            <a:r>
              <a:rPr lang="en-IN" dirty="0">
                <a:solidFill>
                  <a:schemeClr val="bg1"/>
                </a:solidFill>
              </a:rPr>
              <a:t>Group: 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Introduction to NHS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sz="3000"/>
          </a:p>
        </p:txBody>
      </p:sp>
      <p:sp>
        <p:nvSpPr>
          <p:cNvPr id="97" name="Google Shape;97;p15"/>
          <p:cNvSpPr txBox="1">
            <a:spLocks noGrp="1"/>
          </p:cNvSpPr>
          <p:nvPr>
            <p:ph type="body" idx="1"/>
          </p:nvPr>
        </p:nvSpPr>
        <p:spPr>
          <a:xfrm>
            <a:off x="311700" y="1229875"/>
            <a:ext cx="54213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is one of the largest publicly funded healthcare services and employers in the world (Bayliss,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number of employees in the NHS amounts to 1.3 million in the hospitals, clinics, and other health facilities all throughout the country. The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NHS has a major role in the UK care system, in the case of free healthcare services to be provided to millions of individuals.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Efficiency in the workforce plays an essential role in service management (Niyi Anifowose et al. 2022).</a:t>
            </a:r>
            <a:endParaRPr sz="1200">
              <a:solidFill>
                <a:srgbClr val="000000"/>
              </a:solidFill>
              <a:latin typeface="Times New Roman"/>
              <a:ea typeface="Times New Roman"/>
              <a:cs typeface="Times New Roman"/>
              <a:sym typeface="Times New Roman"/>
            </a:endParaRPr>
          </a:p>
        </p:txBody>
      </p:sp>
      <p:pic>
        <p:nvPicPr>
          <p:cNvPr id="98" name="Google Shape;98;p15"/>
          <p:cNvPicPr preferRelativeResize="0"/>
          <p:nvPr/>
        </p:nvPicPr>
        <p:blipFill>
          <a:blip r:embed="rId3">
            <a:alphaModFix/>
          </a:blip>
          <a:stretch>
            <a:fillRect/>
          </a:stretch>
        </p:blipFill>
        <p:spPr>
          <a:xfrm>
            <a:off x="5917025" y="1338825"/>
            <a:ext cx="3106199" cy="227357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Human Capital in NHS</a:t>
            </a:r>
            <a:endParaRPr sz="2200" b="1">
              <a:latin typeface="Times New Roman"/>
              <a:ea typeface="Times New Roman"/>
              <a:cs typeface="Times New Roman"/>
              <a:sym typeface="Times New Roman"/>
            </a:endParaRPr>
          </a:p>
          <a:p>
            <a:pPr marL="0" lvl="0" indent="0" algn="l" rtl="0">
              <a:spcBef>
                <a:spcPts val="400"/>
              </a:spcBef>
              <a:spcAft>
                <a:spcPts val="0"/>
              </a:spcAft>
              <a:buSzPts val="990"/>
              <a:buNone/>
            </a:pPr>
            <a:endParaRPr sz="3011"/>
          </a:p>
        </p:txBody>
      </p:sp>
      <p:sp>
        <p:nvSpPr>
          <p:cNvPr id="104" name="Google Shape;104;p16"/>
          <p:cNvSpPr txBox="1">
            <a:spLocks noGrp="1"/>
          </p:cNvSpPr>
          <p:nvPr>
            <p:ph type="body" idx="1"/>
          </p:nvPr>
        </p:nvSpPr>
        <p:spPr>
          <a:xfrm>
            <a:off x="311700" y="1229875"/>
            <a:ext cx="50313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Human capital can be defined as the skills, knowledge, and experience that employees bring to the health organisation (</a:t>
            </a:r>
            <a:r>
              <a:rPr lang="en" sz="1200">
                <a:solidFill>
                  <a:srgbClr val="000000"/>
                </a:solidFill>
                <a:highlight>
                  <a:srgbClr val="FFFFFF"/>
                </a:highlight>
                <a:latin typeface="Times New Roman"/>
                <a:ea typeface="Times New Roman"/>
                <a:cs typeface="Times New Roman"/>
                <a:sym typeface="Times New Roman"/>
              </a:rPr>
              <a:t>Singh</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are the key players in the provision of quality, safe, and efficient patient care services.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Good HRM practices in the NHS help in the recruitment and retention of skilled health professionals in the organisation.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Good workforce management in the NHS leads to increased productivity and sustainability of the health services provided in the organisation (</a:t>
            </a:r>
            <a:r>
              <a:rPr lang="en" sz="1200">
                <a:solidFill>
                  <a:srgbClr val="000000"/>
                </a:solidFill>
                <a:highlight>
                  <a:srgbClr val="FFFFFF"/>
                </a:highlight>
                <a:latin typeface="Times New Roman"/>
                <a:ea typeface="Times New Roman"/>
                <a:cs typeface="Times New Roman"/>
                <a:sym typeface="Times New Roman"/>
              </a:rPr>
              <a:t>Gautam</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2026)</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05" name="Google Shape;105;p16"/>
          <p:cNvPicPr preferRelativeResize="0"/>
          <p:nvPr/>
        </p:nvPicPr>
        <p:blipFill>
          <a:blip r:embed="rId3">
            <a:alphaModFix/>
          </a:blip>
          <a:stretch>
            <a:fillRect/>
          </a:stretch>
        </p:blipFill>
        <p:spPr>
          <a:xfrm>
            <a:off x="6178700" y="1333675"/>
            <a:ext cx="2143125" cy="2133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Job Satisfaction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1" name="Google Shape;111;p17"/>
          <p:cNvSpPr txBox="1">
            <a:spLocks noGrp="1"/>
          </p:cNvSpPr>
          <p:nvPr>
            <p:ph type="body" idx="1"/>
          </p:nvPr>
        </p:nvSpPr>
        <p:spPr>
          <a:xfrm>
            <a:off x="427650" y="1229875"/>
            <a:ext cx="48837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is defined as the emotional and psychological response of an employee towards their working environment (</a:t>
            </a:r>
            <a:r>
              <a:rPr lang="en" sz="1200">
                <a:solidFill>
                  <a:srgbClr val="000000"/>
                </a:solidFill>
                <a:highlight>
                  <a:srgbClr val="FFFFFF"/>
                </a:highlight>
                <a:latin typeface="Times New Roman"/>
                <a:ea typeface="Times New Roman"/>
                <a:cs typeface="Times New Roman"/>
                <a:sym typeface="Times New Roman"/>
              </a:rPr>
              <a:t>Popoola and Fagbola,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It is defined as the way an employee feels about their job, work conditions, roles, and support systems.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job satisfaction is related to motivation, commitment, and performance in any organisational context.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Low job satisfaction is related to absenteeism, burnout, low productivity, and high employee turnover (</a:t>
            </a:r>
            <a:r>
              <a:rPr lang="en" sz="1200">
                <a:solidFill>
                  <a:srgbClr val="000000"/>
                </a:solidFill>
                <a:highlight>
                  <a:srgbClr val="FFFFFF"/>
                </a:highlight>
                <a:latin typeface="Times New Roman"/>
                <a:ea typeface="Times New Roman"/>
                <a:cs typeface="Times New Roman"/>
                <a:sym typeface="Times New Roman"/>
              </a:rPr>
              <a:t>Stemmer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12" name="Google Shape;112;p17"/>
          <p:cNvPicPr preferRelativeResize="0"/>
          <p:nvPr/>
        </p:nvPicPr>
        <p:blipFill>
          <a:blip r:embed="rId3">
            <a:alphaModFix/>
          </a:blip>
          <a:stretch>
            <a:fillRect/>
          </a:stretch>
        </p:blipFill>
        <p:spPr>
          <a:xfrm>
            <a:off x="6413400" y="1359187"/>
            <a:ext cx="2418900" cy="2425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Importance of Job Satisfaction in NHS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8" name="Google Shape;118;p18"/>
          <p:cNvSpPr txBox="1">
            <a:spLocks noGrp="1"/>
          </p:cNvSpPr>
          <p:nvPr>
            <p:ph type="body" idx="1"/>
          </p:nvPr>
        </p:nvSpPr>
        <p:spPr>
          <a:xfrm>
            <a:off x="311700" y="1229875"/>
            <a:ext cx="4755600" cy="3381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levels of job satisfaction can improve patient care quality through increased engagement, concentration, and quality service delivery (</a:t>
            </a:r>
            <a:r>
              <a:rPr lang="en" sz="1200">
                <a:solidFill>
                  <a:srgbClr val="000000"/>
                </a:solidFill>
                <a:highlight>
                  <a:srgbClr val="FFFFFF"/>
                </a:highlight>
                <a:latin typeface="Times New Roman"/>
                <a:ea typeface="Times New Roman"/>
                <a:cs typeface="Times New Roman"/>
                <a:sym typeface="Times New Roman"/>
              </a:rPr>
              <a:t>Goula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levels of job satisfaction can reduce turnover rates significantly since satisfied workers tend to remain with the organisation.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can improve organisational performance outcomes through increased employee motivation.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Low levels of job satisfaction can negatively influence patient safety, staff welfare, and the efficiency of healthcare service delivery systems (</a:t>
            </a:r>
            <a:r>
              <a:rPr lang="en" sz="1200">
                <a:solidFill>
                  <a:srgbClr val="000000"/>
                </a:solidFill>
                <a:highlight>
                  <a:srgbClr val="FFFFFF"/>
                </a:highlight>
                <a:latin typeface="Times New Roman"/>
                <a:ea typeface="Times New Roman"/>
                <a:cs typeface="Times New Roman"/>
                <a:sym typeface="Times New Roman"/>
              </a:rPr>
              <a:t>Hoxha</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19" name="Google Shape;119;p18"/>
          <p:cNvPicPr preferRelativeResize="0"/>
          <p:nvPr/>
        </p:nvPicPr>
        <p:blipFill rotWithShape="1">
          <a:blip r:embed="rId3">
            <a:alphaModFix/>
          </a:blip>
          <a:srcRect t="11528"/>
          <a:stretch/>
        </p:blipFill>
        <p:spPr>
          <a:xfrm>
            <a:off x="5596000" y="1588225"/>
            <a:ext cx="3479900" cy="19141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800"/>
              </a:spcBef>
              <a:spcAft>
                <a:spcPts val="400"/>
              </a:spcAft>
              <a:buClr>
                <a:schemeClr val="dk1"/>
              </a:buClr>
              <a:buSzPts val="1100"/>
              <a:buFont typeface="Arial"/>
              <a:buNone/>
            </a:pPr>
            <a:r>
              <a:rPr lang="en" sz="2200" b="1">
                <a:latin typeface="Times New Roman"/>
                <a:ea typeface="Times New Roman"/>
                <a:cs typeface="Times New Roman"/>
                <a:sym typeface="Times New Roman"/>
              </a:rPr>
              <a:t> Current Situation in NHS</a:t>
            </a:r>
            <a:endParaRPr sz="2200"/>
          </a:p>
        </p:txBody>
      </p:sp>
      <p:sp>
        <p:nvSpPr>
          <p:cNvPr id="125" name="Google Shape;125;p19"/>
          <p:cNvSpPr txBox="1">
            <a:spLocks noGrp="1"/>
          </p:cNvSpPr>
          <p:nvPr>
            <p:ph type="body" idx="1"/>
          </p:nvPr>
        </p:nvSpPr>
        <p:spPr>
          <a:xfrm>
            <a:off x="311700" y="1229875"/>
            <a:ext cx="4560900" cy="3435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current situation in the NHS is characterised by serious staff shortages in different departments (</a:t>
            </a:r>
            <a:r>
              <a:rPr lang="en" sz="1200">
                <a:solidFill>
                  <a:srgbClr val="000000"/>
                </a:solidFill>
                <a:highlight>
                  <a:srgbClr val="FFFFFF"/>
                </a:highlight>
                <a:latin typeface="Times New Roman"/>
                <a:ea typeface="Times New Roman"/>
                <a:cs typeface="Times New Roman"/>
                <a:sym typeface="Times New Roman"/>
              </a:rPr>
              <a:t>Udushirinwa</a:t>
            </a:r>
            <a:r>
              <a:rPr lang="en" sz="1200" i="1">
                <a:solidFill>
                  <a:srgbClr val="000000"/>
                </a:solidFill>
                <a:highlight>
                  <a:srgbClr val="FFFFFF"/>
                </a:highlight>
                <a:latin typeface="Times New Roman"/>
                <a:ea typeface="Times New Roman"/>
                <a:cs typeface="Times New Roman"/>
                <a:sym typeface="Times New Roman"/>
              </a:rPr>
              <a:t> et al. </a:t>
            </a:r>
            <a:r>
              <a:rPr lang="en" sz="1200">
                <a:solidFill>
                  <a:srgbClr val="000000"/>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workload pressures have resulted in the widespread burnout of healthcare professionals in the NHS workforce.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organisation complain of low morale resulting from stress, lack of support, and working conditions (</a:t>
            </a:r>
            <a:r>
              <a:rPr lang="en" sz="1200">
                <a:solidFill>
                  <a:srgbClr val="000000"/>
                </a:solidFill>
                <a:highlight>
                  <a:srgbClr val="FFFFFF"/>
                </a:highlight>
                <a:latin typeface="Times New Roman"/>
                <a:ea typeface="Times New Roman"/>
                <a:cs typeface="Times New Roman"/>
                <a:sym typeface="Times New Roman"/>
              </a:rPr>
              <a:t>Kendrick,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These problems have collectively affected the wellbeing of the employees in the organization in terms of service delivery in the healthcare sector.</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26" name="Google Shape;126;p19"/>
          <p:cNvPicPr preferRelativeResize="0"/>
          <p:nvPr/>
        </p:nvPicPr>
        <p:blipFill>
          <a:blip r:embed="rId3">
            <a:alphaModFix/>
          </a:blip>
          <a:stretch>
            <a:fillRect/>
          </a:stretch>
        </p:blipFill>
        <p:spPr>
          <a:xfrm>
            <a:off x="5512075" y="1366838"/>
            <a:ext cx="3381375" cy="2409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Aim and Objectives of Presentation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32" name="Google Shape;132;p20"/>
          <p:cNvSpPr txBox="1">
            <a:spLocks noGrp="1"/>
          </p:cNvSpPr>
          <p:nvPr>
            <p:ph type="body" idx="1"/>
          </p:nvPr>
        </p:nvSpPr>
        <p:spPr>
          <a:xfrm>
            <a:off x="311700" y="1229875"/>
            <a:ext cx="4517700" cy="33390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critically analyzes the challenges associated with job satisfaction faced by the employees in the NHS workforce (</a:t>
            </a:r>
            <a:r>
              <a:rPr lang="en" sz="1200" dirty="0">
                <a:solidFill>
                  <a:srgbClr val="000000"/>
                </a:solidFill>
                <a:highlight>
                  <a:srgbClr val="FFFFFF"/>
                </a:highlight>
                <a:latin typeface="Times New Roman"/>
                <a:ea typeface="Times New Roman"/>
                <a:cs typeface="Times New Roman"/>
                <a:sym typeface="Times New Roman"/>
              </a:rPr>
              <a:t>Karaferis </a:t>
            </a:r>
            <a:r>
              <a:rPr lang="en" sz="1200" i="1" dirty="0">
                <a:solidFill>
                  <a:srgbClr val="000000"/>
                </a:solidFill>
                <a:highlight>
                  <a:srgbClr val="FFFFFF"/>
                </a:highlight>
                <a:latin typeface="Times New Roman"/>
                <a:ea typeface="Times New Roman"/>
                <a:cs typeface="Times New Roman"/>
                <a:sym typeface="Times New Roman"/>
              </a:rPr>
              <a:t>et al</a:t>
            </a:r>
            <a:r>
              <a:rPr lang="en" sz="1200" dirty="0">
                <a:solidFill>
                  <a:srgbClr val="000000"/>
                </a:solidFill>
                <a:highlight>
                  <a:srgbClr val="FFFFFF"/>
                </a:highlight>
                <a:latin typeface="Times New Roman"/>
                <a:ea typeface="Times New Roman"/>
                <a:cs typeface="Times New Roman"/>
                <a:sym typeface="Times New Roman"/>
              </a:rPr>
              <a:t>. 2022)</a:t>
            </a:r>
            <a:r>
              <a:rPr lang="en" sz="1200" dirty="0">
                <a:solidFill>
                  <a:srgbClr val="000000"/>
                </a:solidFill>
                <a:latin typeface="Times New Roman"/>
                <a:ea typeface="Times New Roman"/>
                <a:cs typeface="Times New Roman"/>
                <a:sym typeface="Times New Roman"/>
              </a:rPr>
              <a:t>.</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Research identifies the key underlying causes associated with the job satisfaction faced by the employees in the healthcare organization (</a:t>
            </a:r>
            <a:r>
              <a:rPr lang="en" sz="1200" dirty="0">
                <a:solidFill>
                  <a:srgbClr val="000000"/>
                </a:solidFill>
                <a:highlight>
                  <a:srgbClr val="FFFFFF"/>
                </a:highlight>
                <a:latin typeface="Times New Roman"/>
                <a:ea typeface="Times New Roman"/>
                <a:cs typeface="Times New Roman"/>
                <a:sym typeface="Times New Roman"/>
              </a:rPr>
              <a:t>Cantarelli </a:t>
            </a:r>
            <a:r>
              <a:rPr lang="en" sz="1200" i="1" dirty="0">
                <a:solidFill>
                  <a:srgbClr val="000000"/>
                </a:solidFill>
                <a:highlight>
                  <a:srgbClr val="FFFFFF"/>
                </a:highlight>
                <a:latin typeface="Times New Roman"/>
                <a:ea typeface="Times New Roman"/>
                <a:cs typeface="Times New Roman"/>
                <a:sym typeface="Times New Roman"/>
              </a:rPr>
              <a:t>et al.</a:t>
            </a:r>
            <a:r>
              <a:rPr lang="en" sz="1200" dirty="0">
                <a:solidFill>
                  <a:srgbClr val="000000"/>
                </a:solidFill>
                <a:highlight>
                  <a:srgbClr val="FFFFFF"/>
                </a:highlight>
                <a:latin typeface="Times New Roman"/>
                <a:ea typeface="Times New Roman"/>
                <a:cs typeface="Times New Roman"/>
                <a:sym typeface="Times New Roman"/>
              </a:rPr>
              <a:t> 2023)</a:t>
            </a:r>
            <a:r>
              <a:rPr lang="en" sz="1200" dirty="0">
                <a:solidFill>
                  <a:srgbClr val="000000"/>
                </a:solidFill>
                <a:latin typeface="Times New Roman"/>
                <a:ea typeface="Times New Roman"/>
                <a:cs typeface="Times New Roman"/>
                <a:sym typeface="Times New Roman"/>
              </a:rPr>
              <a:t>.</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utilizes the relevant theories of HR management in explaining the behavior of the employees in the organization.</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includes the relevant solutions that can be applied in addressing the issue of job satisfaction.</a:t>
            </a:r>
            <a:endParaRPr sz="1200" dirty="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dirty="0">
              <a:solidFill>
                <a:srgbClr val="000000"/>
              </a:solidFill>
              <a:latin typeface="Times New Roman"/>
              <a:ea typeface="Times New Roman"/>
              <a:cs typeface="Times New Roman"/>
              <a:sym typeface="Times New Roman"/>
            </a:endParaRPr>
          </a:p>
        </p:txBody>
      </p:sp>
      <p:pic>
        <p:nvPicPr>
          <p:cNvPr id="1026" name="Picture 2" descr="Navigating Workforce Challenges in Long-Term Care: A Co-Design Approach to  Solutions">
            <a:extLst>
              <a:ext uri="{FF2B5EF4-FFF2-40B4-BE49-F238E27FC236}">
                <a16:creationId xmlns:a16="http://schemas.microsoft.com/office/drawing/2014/main" id="{6EE038F6-2F0F-61F4-E464-0F2C61696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33"/>
          <a:stretch>
            <a:fillRect/>
          </a:stretch>
        </p:blipFill>
        <p:spPr bwMode="auto">
          <a:xfrm>
            <a:off x="6186633" y="1722704"/>
            <a:ext cx="2510328" cy="21482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Clr>
                <a:schemeClr val="dk1"/>
              </a:buClr>
              <a:buSzPts val="1100"/>
              <a:buFont typeface="Arial"/>
              <a:buNone/>
            </a:pPr>
            <a:r>
              <a:rPr lang="en" sz="2300" b="1">
                <a:latin typeface="Times New Roman"/>
                <a:ea typeface="Times New Roman"/>
                <a:cs typeface="Times New Roman"/>
                <a:sym typeface="Times New Roman"/>
              </a:rPr>
              <a:t>MEMBER 2</a:t>
            </a:r>
            <a:endParaRPr/>
          </a:p>
        </p:txBody>
      </p:sp>
      <p:sp>
        <p:nvSpPr>
          <p:cNvPr id="139" name="Google Shape;139;p21"/>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240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just" rtl="0">
              <a:lnSpc>
                <a:spcPct val="150000"/>
              </a:lnSpc>
              <a:spcBef>
                <a:spcPts val="2400"/>
              </a:spcBef>
              <a:spcAft>
                <a:spcPts val="0"/>
              </a:spcAft>
              <a:buClr>
                <a:schemeClr val="dk1"/>
              </a:buClr>
              <a:buSzPts val="1100"/>
              <a:buFont typeface="Arial"/>
              <a:buNone/>
            </a:pPr>
            <a:r>
              <a:rPr lang="en" sz="2300" b="1" dirty="0">
                <a:solidFill>
                  <a:schemeClr val="dk1"/>
                </a:solidFill>
                <a:latin typeface="Times New Roman"/>
                <a:ea typeface="Times New Roman"/>
                <a:cs typeface="Times New Roman"/>
                <a:sym typeface="Times New Roman"/>
              </a:rPr>
              <a:t>                       JOB SATISFACTION CHALLENGES </a:t>
            </a:r>
            <a:endParaRPr sz="2300" b="1" dirty="0">
              <a:solidFill>
                <a:schemeClr val="dk1"/>
              </a:solidFill>
              <a:latin typeface="Times New Roman"/>
              <a:ea typeface="Times New Roman"/>
              <a:cs typeface="Times New Roman"/>
              <a:sym typeface="Times New Roman"/>
            </a:endParaRPr>
          </a:p>
          <a:p>
            <a:pPr marL="0" lvl="0" indent="0" algn="l" rtl="0">
              <a:lnSpc>
                <a:spcPct val="100000"/>
              </a:lnSpc>
              <a:spcBef>
                <a:spcPts val="600"/>
              </a:spcBef>
              <a:spcAft>
                <a:spcPts val="0"/>
              </a:spcAft>
              <a:buClr>
                <a:schemeClr val="dk1"/>
              </a:buClr>
              <a:buSzPts val="1100"/>
              <a:buFont typeface="Arial"/>
              <a:buNone/>
            </a:pPr>
            <a:endParaRPr sz="2800" dirty="0">
              <a:solidFill>
                <a:schemeClr val="dk1"/>
              </a:solidFill>
            </a:endParaRPr>
          </a:p>
          <a:p>
            <a:pPr marL="0" lvl="0" indent="0" algn="l" rtl="0">
              <a:spcBef>
                <a:spcPts val="0"/>
              </a:spcBef>
              <a:spcAft>
                <a:spcPts val="1200"/>
              </a:spcAft>
              <a:buNone/>
            </a:pPr>
            <a:endParaRPr sz="2300" b="1"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0B64EE0-D0B4-E031-30E5-328F505C230D}"/>
              </a:ext>
            </a:extLst>
          </p:cNvPr>
          <p:cNvSpPr txBox="1"/>
          <p:nvPr/>
        </p:nvSpPr>
        <p:spPr>
          <a:xfrm>
            <a:off x="2651760" y="3261360"/>
            <a:ext cx="4104640" cy="738664"/>
          </a:xfrm>
          <a:prstGeom prst="rect">
            <a:avLst/>
          </a:prstGeom>
          <a:noFill/>
        </p:spPr>
        <p:txBody>
          <a:bodyPr wrap="square" rtlCol="0">
            <a:spAutoFit/>
          </a:bodyPr>
          <a:lstStyle/>
          <a:p>
            <a:r>
              <a:rPr lang="en-IN" dirty="0"/>
              <a:t>Student Name: Krish Sharma</a:t>
            </a:r>
          </a:p>
          <a:p>
            <a:r>
              <a:rPr lang="en-IN" dirty="0"/>
              <a:t>Student ID: 2527935</a:t>
            </a:r>
          </a:p>
          <a:p>
            <a:r>
              <a:rPr lang="en-IN" dirty="0"/>
              <a:t>Group: 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Overview of Key Challenges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45" name="Google Shape;145;p22"/>
          <p:cNvSpPr txBox="1">
            <a:spLocks noGrp="1"/>
          </p:cNvSpPr>
          <p:nvPr>
            <p:ph type="body" idx="1"/>
          </p:nvPr>
        </p:nvSpPr>
        <p:spPr>
          <a:xfrm>
            <a:off x="311700" y="1229875"/>
            <a:ext cx="4831200" cy="33390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various challenges affecting the employees within the NHS include burnout, excessive workload, elevated levels of stress, and a lack of engagement between the employees.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Burnout among the employees in the NHS is increasing due to high pressure, high emotional stress, and lack of adequate rest between shifts (</a:t>
            </a:r>
            <a:r>
              <a:rPr lang="en" sz="1200">
                <a:solidFill>
                  <a:srgbClr val="222222"/>
                </a:solidFill>
                <a:highlight>
                  <a:srgbClr val="FFFFFF"/>
                </a:highlight>
                <a:latin typeface="Times New Roman"/>
                <a:ea typeface="Times New Roman"/>
                <a:cs typeface="Times New Roman"/>
                <a:sym typeface="Times New Roman"/>
              </a:rPr>
              <a:t>Udushirinwa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stress levels among the employees in the NHS are due to high workload and a lack of adequate staff (</a:t>
            </a:r>
            <a:r>
              <a:rPr lang="en" sz="1200">
                <a:solidFill>
                  <a:srgbClr val="222222"/>
                </a:solidFill>
                <a:highlight>
                  <a:srgbClr val="FFFFFF"/>
                </a:highlight>
                <a:latin typeface="Times New Roman"/>
                <a:ea typeface="Times New Roman"/>
                <a:cs typeface="Times New Roman"/>
                <a:sym typeface="Times New Roman"/>
              </a:rPr>
              <a:t>Onyejesi</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reason for low employee engagement in the NHS is dissatisfaction, lack of recognition, and non-involvement in decision-making.</a:t>
            </a:r>
            <a:endParaRPr sz="1200">
              <a:solidFill>
                <a:srgbClr val="000000"/>
              </a:solidFill>
              <a:latin typeface="Times New Roman"/>
              <a:ea typeface="Times New Roman"/>
              <a:cs typeface="Times New Roman"/>
              <a:sym typeface="Times New Roman"/>
            </a:endParaRPr>
          </a:p>
        </p:txBody>
      </p:sp>
      <p:pic>
        <p:nvPicPr>
          <p:cNvPr id="146" name="Google Shape;146;p22"/>
          <p:cNvPicPr preferRelativeResize="0"/>
          <p:nvPr/>
        </p:nvPicPr>
        <p:blipFill>
          <a:blip r:embed="rId3">
            <a:alphaModFix/>
          </a:blip>
          <a:stretch>
            <a:fillRect/>
          </a:stretch>
        </p:blipFill>
        <p:spPr>
          <a:xfrm>
            <a:off x="5793225" y="1536500"/>
            <a:ext cx="3231225" cy="18968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Workload and Staffing Issues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52" name="Google Shape;152;p23"/>
          <p:cNvSpPr txBox="1">
            <a:spLocks noGrp="1"/>
          </p:cNvSpPr>
          <p:nvPr>
            <p:ph type="body" idx="1"/>
          </p:nvPr>
        </p:nvSpPr>
        <p:spPr>
          <a:xfrm>
            <a:off x="311700" y="1229875"/>
            <a:ext cx="4831200" cy="33390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has a high number of staff shortages in different departments, which has increased the workload for the existing employees (</a:t>
            </a:r>
            <a:r>
              <a:rPr lang="en" sz="1200">
                <a:solidFill>
                  <a:srgbClr val="222222"/>
                </a:solidFill>
                <a:highlight>
                  <a:srgbClr val="FFFFFF"/>
                </a:highlight>
                <a:latin typeface="Times New Roman"/>
                <a:ea typeface="Times New Roman"/>
                <a:cs typeface="Times New Roman"/>
                <a:sym typeface="Times New Roman"/>
              </a:rPr>
              <a:t>Di Martino</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employees have to work for longer hours, including overtime, in order to fulfil the increasing demands of the patients.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workload has resulted in inefficient productivity, and the quality of high-class service in the field of patient care has been compromised.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workload has affected the employees in the context of job satisfaction, which has increased the rate of turnover (</a:t>
            </a:r>
            <a:r>
              <a:rPr lang="en" sz="1200">
                <a:solidFill>
                  <a:srgbClr val="222222"/>
                </a:solidFill>
                <a:highlight>
                  <a:srgbClr val="FFFFFF"/>
                </a:highlight>
                <a:latin typeface="Times New Roman"/>
                <a:ea typeface="Times New Roman"/>
                <a:cs typeface="Times New Roman"/>
                <a:sym typeface="Times New Roman"/>
              </a:rPr>
              <a:t>Hellín Gil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153" name="Google Shape;153;p23"/>
          <p:cNvPicPr preferRelativeResize="0"/>
          <p:nvPr/>
        </p:nvPicPr>
        <p:blipFill>
          <a:blip r:embed="rId3">
            <a:alphaModFix/>
          </a:blip>
          <a:stretch>
            <a:fillRect/>
          </a:stretch>
        </p:blipFill>
        <p:spPr>
          <a:xfrm>
            <a:off x="6210885" y="1670895"/>
            <a:ext cx="2314575" cy="19812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Burnout and Stress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59" name="Google Shape;159;p24"/>
          <p:cNvSpPr txBox="1">
            <a:spLocks noGrp="1"/>
          </p:cNvSpPr>
          <p:nvPr>
            <p:ph type="body" idx="1"/>
          </p:nvPr>
        </p:nvSpPr>
        <p:spPr>
          <a:xfrm>
            <a:off x="311700" y="1229875"/>
            <a:ext cx="49392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150">
                <a:solidFill>
                  <a:srgbClr val="000000"/>
                </a:solidFill>
                <a:latin typeface="Times New Roman"/>
                <a:ea typeface="Times New Roman"/>
                <a:cs typeface="Times New Roman"/>
                <a:sym typeface="Times New Roman"/>
              </a:rPr>
              <a:t>Emotional exhaustion, low motivation, and low professional efficiency of health care workers are some of the symptoms of burnout.</a:t>
            </a:r>
            <a:endParaRPr sz="115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150">
                <a:solidFill>
                  <a:srgbClr val="000000"/>
                </a:solidFill>
                <a:latin typeface="Times New Roman"/>
                <a:ea typeface="Times New Roman"/>
                <a:cs typeface="Times New Roman"/>
                <a:sym typeface="Times New Roman"/>
              </a:rPr>
              <a:t>The environment of work, work pressure, and patient care outcomes are identified as the reasons for high levels of stress in the workplace (Lukan </a:t>
            </a:r>
            <a:r>
              <a:rPr lang="en" sz="1150" i="1">
                <a:solidFill>
                  <a:srgbClr val="000000"/>
                </a:solidFill>
                <a:latin typeface="Times New Roman"/>
                <a:ea typeface="Times New Roman"/>
                <a:cs typeface="Times New Roman"/>
                <a:sym typeface="Times New Roman"/>
              </a:rPr>
              <a:t>et al.</a:t>
            </a:r>
            <a:r>
              <a:rPr lang="en" sz="115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Mental health challenges such as anxiety, depression, and emotional exhaustion due to constant pressure are the health conditions affecting the NHS workforce.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Scenarios in the NHS indicate the absenteeism and turnover rate due to long periods of stress and burnout conditions.</a:t>
            </a:r>
            <a:endParaRPr sz="1200">
              <a:solidFill>
                <a:srgbClr val="000000"/>
              </a:solidFill>
              <a:latin typeface="Times New Roman"/>
              <a:ea typeface="Times New Roman"/>
              <a:cs typeface="Times New Roman"/>
              <a:sym typeface="Times New Roman"/>
            </a:endParaRPr>
          </a:p>
        </p:txBody>
      </p:sp>
      <p:pic>
        <p:nvPicPr>
          <p:cNvPr id="160" name="Google Shape;160;p24"/>
          <p:cNvPicPr preferRelativeResize="0"/>
          <p:nvPr/>
        </p:nvPicPr>
        <p:blipFill rotWithShape="1">
          <a:blip r:embed="rId3">
            <a:alphaModFix/>
          </a:blip>
          <a:srcRect r="-10412" b="-4965"/>
          <a:stretch/>
        </p:blipFill>
        <p:spPr>
          <a:xfrm>
            <a:off x="6672890" y="1494035"/>
            <a:ext cx="2265575" cy="25060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Pay and Reward Dissatisfaction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66" name="Google Shape;166;p25"/>
          <p:cNvSpPr txBox="1">
            <a:spLocks noGrp="1"/>
          </p:cNvSpPr>
          <p:nvPr>
            <p:ph type="body" idx="1"/>
          </p:nvPr>
        </p:nvSpPr>
        <p:spPr>
          <a:xfrm>
            <a:off x="185950" y="1229875"/>
            <a:ext cx="4978500" cy="3392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employees are not happy with their salary, as they believe that it is lower than the amount necessary to complete the quantity and responsibility of work.</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There is also a perception of disparity between remunerationinn different positions and sectors, a factor that leads to frustration and demotivates the employee (Khan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2025).</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financial rewards and incentives is perceived to be an area where the contributions and efforts of the employee are not recognised.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Perceived inequality in compensation results in demotivating the employee.</a:t>
            </a:r>
            <a:endParaRPr sz="1200">
              <a:solidFill>
                <a:srgbClr val="000000"/>
              </a:solidFill>
              <a:latin typeface="Times New Roman"/>
              <a:ea typeface="Times New Roman"/>
              <a:cs typeface="Times New Roman"/>
              <a:sym typeface="Times New Roman"/>
            </a:endParaRPr>
          </a:p>
        </p:txBody>
      </p:sp>
      <p:pic>
        <p:nvPicPr>
          <p:cNvPr id="167" name="Google Shape;167;p25"/>
          <p:cNvPicPr preferRelativeResize="0"/>
          <p:nvPr/>
        </p:nvPicPr>
        <p:blipFill rotWithShape="1">
          <a:blip r:embed="rId3">
            <a:alphaModFix/>
          </a:blip>
          <a:srcRect l="-9818" b="-13934"/>
          <a:stretch/>
        </p:blipFill>
        <p:spPr>
          <a:xfrm>
            <a:off x="5834350" y="1565900"/>
            <a:ext cx="2761375" cy="20727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Lack of Work-Life Balance</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73" name="Google Shape;173;p26"/>
          <p:cNvSpPr txBox="1">
            <a:spLocks noGrp="1"/>
          </p:cNvSpPr>
          <p:nvPr>
            <p:ph type="body" idx="1"/>
          </p:nvPr>
        </p:nvSpPr>
        <p:spPr>
          <a:xfrm>
            <a:off x="311700" y="1229875"/>
            <a:ext cx="4658100" cy="32409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Irregular changes in the shifts make it hard for individuals to maintain their personal lives (O'Connor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An increasing number of overtime needs makes one fatigued. This causes reduced leisure time, family and personal life.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Lack of balance between work and life leads to stress and burnout among healthcare professionals in the NHS.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inflexibility of the work structure does not allow one to balance work and personal life.</a:t>
            </a:r>
            <a:endParaRPr sz="1200">
              <a:solidFill>
                <a:srgbClr val="000000"/>
              </a:solidFill>
              <a:latin typeface="Times New Roman"/>
              <a:ea typeface="Times New Roman"/>
              <a:cs typeface="Times New Roman"/>
              <a:sym typeface="Times New Roman"/>
            </a:endParaRPr>
          </a:p>
        </p:txBody>
      </p:sp>
      <p:pic>
        <p:nvPicPr>
          <p:cNvPr id="174" name="Google Shape;174;p26"/>
          <p:cNvPicPr preferRelativeResize="0"/>
          <p:nvPr/>
        </p:nvPicPr>
        <p:blipFill>
          <a:blip r:embed="rId3">
            <a:alphaModFix/>
          </a:blip>
          <a:stretch>
            <a:fillRect/>
          </a:stretch>
        </p:blipFill>
        <p:spPr>
          <a:xfrm>
            <a:off x="6045550" y="1323062"/>
            <a:ext cx="2786751" cy="24973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Poor Management and Leadership Issues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80" name="Google Shape;180;p27"/>
          <p:cNvSpPr txBox="1">
            <a:spLocks noGrp="1"/>
          </p:cNvSpPr>
          <p:nvPr>
            <p:ph type="body" idx="1"/>
          </p:nvPr>
        </p:nvSpPr>
        <p:spPr>
          <a:xfrm>
            <a:off x="311700" y="1229875"/>
            <a:ext cx="4690500" cy="33390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impact of ineffective leadership is seen in terms of employee confidence, motivation, and trust in managing the organisation in the NHS context.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feeling of being undervalued and lacking support among the employees is due to the lack of management support in a challenging environment (</a:t>
            </a:r>
            <a:r>
              <a:rPr lang="en" sz="1200">
                <a:solidFill>
                  <a:srgbClr val="222222"/>
                </a:solidFill>
                <a:highlight>
                  <a:srgbClr val="FFFFFF"/>
                </a:highlight>
                <a:latin typeface="Times New Roman"/>
                <a:ea typeface="Times New Roman"/>
                <a:cs typeface="Times New Roman"/>
                <a:sym typeface="Times New Roman"/>
              </a:rPr>
              <a:t>El Boghdady,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understanding and engagement with the employees is due to communication barriers between the employees and the management, which is a major issue.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impact of ineffective leadership practices in the NHS context is seen in terms of dissatisfaction and stress among the employees, as well as an undermining culture.</a:t>
            </a:r>
            <a:endParaRPr sz="1200">
              <a:solidFill>
                <a:schemeClr val="dk1"/>
              </a:solidFill>
              <a:latin typeface="Times New Roman"/>
              <a:ea typeface="Times New Roman"/>
              <a:cs typeface="Times New Roman"/>
              <a:sym typeface="Times New Roman"/>
            </a:endParaRPr>
          </a:p>
        </p:txBody>
      </p:sp>
      <p:pic>
        <p:nvPicPr>
          <p:cNvPr id="181" name="Google Shape;181;p27"/>
          <p:cNvPicPr preferRelativeResize="0"/>
          <p:nvPr/>
        </p:nvPicPr>
        <p:blipFill>
          <a:blip r:embed="rId3">
            <a:alphaModFix/>
          </a:blip>
          <a:stretch>
            <a:fillRect/>
          </a:stretch>
        </p:blipFill>
        <p:spPr>
          <a:xfrm>
            <a:off x="5992525" y="1342813"/>
            <a:ext cx="2770125" cy="24578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None/>
            </a:pPr>
            <a:r>
              <a:rPr lang="en" sz="2300" b="1">
                <a:latin typeface="Times New Roman"/>
                <a:ea typeface="Times New Roman"/>
                <a:cs typeface="Times New Roman"/>
                <a:sym typeface="Times New Roman"/>
              </a:rPr>
              <a:t>MEMBER 3</a:t>
            </a:r>
            <a:endParaRPr/>
          </a:p>
        </p:txBody>
      </p:sp>
      <p:sp>
        <p:nvSpPr>
          <p:cNvPr id="187" name="Google Shape;187;p28"/>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r>
              <a:rPr lang="en" sz="2300" b="1" dirty="0">
                <a:solidFill>
                  <a:schemeClr val="dk1"/>
                </a:solidFill>
                <a:latin typeface="Times New Roman"/>
                <a:ea typeface="Times New Roman"/>
                <a:cs typeface="Times New Roman"/>
                <a:sym typeface="Times New Roman"/>
              </a:rPr>
              <a:t>                 CAUSES &amp; HR THEORETICAL ANALYSIS </a:t>
            </a:r>
            <a:endParaRPr sz="2300" b="1" dirty="0">
              <a:solidFill>
                <a:schemeClr val="dk1"/>
              </a:solidFill>
              <a:latin typeface="Times New Roman"/>
              <a:ea typeface="Times New Roman"/>
              <a:cs typeface="Times New Roman"/>
              <a:sym typeface="Times New Roman"/>
            </a:endParaRPr>
          </a:p>
          <a:p>
            <a:pPr marL="0" lvl="0" indent="0" algn="l" rtl="0">
              <a:spcBef>
                <a:spcPts val="600"/>
              </a:spcBef>
              <a:spcAft>
                <a:spcPts val="1200"/>
              </a:spcAft>
              <a:buNone/>
            </a:pPr>
            <a:endParaRPr sz="2300" b="1"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85BF780A-7BB9-E36E-1672-CB8FFD5F00AA}"/>
              </a:ext>
            </a:extLst>
          </p:cNvPr>
          <p:cNvSpPr txBox="1"/>
          <p:nvPr/>
        </p:nvSpPr>
        <p:spPr>
          <a:xfrm>
            <a:off x="2651760" y="3261360"/>
            <a:ext cx="4104640" cy="738664"/>
          </a:xfrm>
          <a:prstGeom prst="rect">
            <a:avLst/>
          </a:prstGeom>
          <a:noFill/>
        </p:spPr>
        <p:txBody>
          <a:bodyPr wrap="square" rtlCol="0">
            <a:spAutoFit/>
          </a:bodyPr>
          <a:lstStyle/>
          <a:p>
            <a:r>
              <a:rPr lang="en-IN" b="1" dirty="0"/>
              <a:t>Student Name: Uttam </a:t>
            </a:r>
            <a:r>
              <a:rPr lang="en-IN" b="1" dirty="0" err="1"/>
              <a:t>Vaghamasi</a:t>
            </a:r>
            <a:endParaRPr lang="en-IN" b="1" dirty="0"/>
          </a:p>
          <a:p>
            <a:r>
              <a:rPr lang="en-IN" b="1" dirty="0"/>
              <a:t>Student ID: 2520138</a:t>
            </a:r>
          </a:p>
          <a:p>
            <a:r>
              <a:rPr lang="en-IN" b="1" dirty="0"/>
              <a:t>Group: 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Root Causes Overview</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93" name="Google Shape;193;p29"/>
          <p:cNvSpPr txBox="1">
            <a:spLocks noGrp="1"/>
          </p:cNvSpPr>
          <p:nvPr>
            <p:ph type="body" idx="1"/>
          </p:nvPr>
        </p:nvSpPr>
        <p:spPr>
          <a:xfrm>
            <a:off x="311700" y="1229875"/>
            <a:ext cx="4658100" cy="33489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problems in the NHS have their roots in various interconnected factors at the structural, cultural, and policy-related levels (</a:t>
            </a:r>
            <a:r>
              <a:rPr lang="en" sz="1200">
                <a:solidFill>
                  <a:srgbClr val="222222"/>
                </a:solidFill>
                <a:highlight>
                  <a:srgbClr val="FFFFFF"/>
                </a:highlight>
                <a:latin typeface="Times New Roman"/>
                <a:ea typeface="Times New Roman"/>
                <a:cs typeface="Times New Roman"/>
                <a:sym typeface="Times New Roman"/>
              </a:rPr>
              <a:t>Hosseini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structural level, the problems include workforce shortages, workload distribution, and system inefficiencies in the organisation's structure.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cultural level, the problems include the environment in which employees work, employee recognition practices, and employee relationships in the healthcare sector.</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policy-related level, the problems include government policies, funding policies, and HR policies that impact the workforce in the NHS.</a:t>
            </a:r>
            <a:endParaRPr sz="1200">
              <a:solidFill>
                <a:schemeClr val="dk1"/>
              </a:solidFill>
              <a:latin typeface="Times New Roman"/>
              <a:ea typeface="Times New Roman"/>
              <a:cs typeface="Times New Roman"/>
              <a:sym typeface="Times New Roman"/>
            </a:endParaRPr>
          </a:p>
        </p:txBody>
      </p:sp>
      <p:pic>
        <p:nvPicPr>
          <p:cNvPr id="194" name="Google Shape;194;p29"/>
          <p:cNvPicPr preferRelativeResize="0"/>
          <p:nvPr/>
        </p:nvPicPr>
        <p:blipFill>
          <a:blip r:embed="rId3">
            <a:alphaModFix/>
          </a:blip>
          <a:stretch>
            <a:fillRect/>
          </a:stretch>
        </p:blipFill>
        <p:spPr>
          <a:xfrm>
            <a:off x="5536775" y="1494213"/>
            <a:ext cx="3541273" cy="21550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3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Organisational &amp; Structural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00" name="Google Shape;200;p30"/>
          <p:cNvSpPr txBox="1">
            <a:spLocks noGrp="1"/>
          </p:cNvSpPr>
          <p:nvPr>
            <p:ph type="body" idx="1"/>
          </p:nvPr>
        </p:nvSpPr>
        <p:spPr>
          <a:xfrm>
            <a:off x="311700" y="1229875"/>
            <a:ext cx="4896000" cy="34569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Understaffing is one of the structural issues that has contributed to the amount of pressure and workload among the available NHS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Weak resources are those that do not allow supporting the workforce effectively, thereby affecting the level of service delivery and the level of satisfaction among the employees (Olaniran et al.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Economic limits also limit the potential to hire and educate employees, hence affecting the ability to improve the working conditions.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efficient systems and processes prevents the possibility of working proficiently, thereby affecting productivity and frustrating the workforce.</a:t>
            </a:r>
            <a:endParaRPr sz="1200">
              <a:solidFill>
                <a:srgbClr val="000000"/>
              </a:solidFill>
              <a:latin typeface="Times New Roman"/>
              <a:ea typeface="Times New Roman"/>
              <a:cs typeface="Times New Roman"/>
              <a:sym typeface="Times New Roman"/>
            </a:endParaRPr>
          </a:p>
        </p:txBody>
      </p:sp>
      <p:pic>
        <p:nvPicPr>
          <p:cNvPr id="201" name="Google Shape;201;p30"/>
          <p:cNvPicPr preferRelativeResize="0"/>
          <p:nvPr/>
        </p:nvPicPr>
        <p:blipFill>
          <a:blip r:embed="rId3">
            <a:alphaModFix/>
          </a:blip>
          <a:stretch>
            <a:fillRect/>
          </a:stretch>
        </p:blipFill>
        <p:spPr>
          <a:xfrm>
            <a:off x="5713450" y="1571625"/>
            <a:ext cx="2584575" cy="22615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Leadership &amp; Management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07" name="Google Shape;207;p31"/>
          <p:cNvSpPr txBox="1">
            <a:spLocks noGrp="1"/>
          </p:cNvSpPr>
          <p:nvPr>
            <p:ph type="body" idx="1"/>
          </p:nvPr>
        </p:nvSpPr>
        <p:spPr>
          <a:xfrm>
            <a:off x="311700" y="1229875"/>
            <a:ext cx="4560900" cy="3478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Poor leadership styles, such as a lack of support and direction, also have a negative impact on the employees’ motivation and levels of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Ineffective management also creates a lack of trust, which in turn makes the employees dissatisfied and less engaged in the NHS healthcare facility (</a:t>
            </a:r>
            <a:r>
              <a:rPr lang="en" sz="1200">
                <a:solidFill>
                  <a:srgbClr val="222222"/>
                </a:solidFill>
                <a:highlight>
                  <a:srgbClr val="FFFFFF"/>
                </a:highlight>
                <a:latin typeface="Times New Roman"/>
                <a:ea typeface="Times New Roman"/>
                <a:cs typeface="Times New Roman"/>
                <a:sym typeface="Times New Roman"/>
              </a:rPr>
              <a:t>Bolous</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absence of involvement in the decision-making process also creates a barrier to the employees’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Poor communication between the employees and the management also has a significant impact on the employees’ morale.</a:t>
            </a:r>
            <a:endParaRPr sz="1200">
              <a:solidFill>
                <a:schemeClr val="dk1"/>
              </a:solidFill>
              <a:latin typeface="Times New Roman"/>
              <a:ea typeface="Times New Roman"/>
              <a:cs typeface="Times New Roman"/>
              <a:sym typeface="Times New Roman"/>
            </a:endParaRPr>
          </a:p>
        </p:txBody>
      </p:sp>
      <p:pic>
        <p:nvPicPr>
          <p:cNvPr id="208" name="Google Shape;208;p31"/>
          <p:cNvPicPr preferRelativeResize="0"/>
          <p:nvPr/>
        </p:nvPicPr>
        <p:blipFill>
          <a:blip r:embed="rId3">
            <a:alphaModFix/>
          </a:blip>
          <a:stretch>
            <a:fillRect/>
          </a:stretch>
        </p:blipFill>
        <p:spPr>
          <a:xfrm>
            <a:off x="6019100" y="1168925"/>
            <a:ext cx="2916476" cy="26875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Cultural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14" name="Google Shape;214;p32"/>
          <p:cNvSpPr txBox="1">
            <a:spLocks noGrp="1"/>
          </p:cNvSpPr>
          <p:nvPr>
            <p:ph type="body" idx="1"/>
          </p:nvPr>
        </p:nvSpPr>
        <p:spPr>
          <a:xfrm>
            <a:off x="430550" y="1229875"/>
            <a:ext cx="4722900" cy="35109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Organisational culture in the workplace in the NHS influences the attitude of the employees immensely, as well as their behaviour.</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is because the employees have not been rewarded with appreciation for the effort they put into the company, and hence they do not feel appreciated and valued (Du et al. 2025).</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workers are not satisfied with the negativorganisationalal culture evident in the workplace due to the lack of support and respect.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importance of organisational culture in developing a culture of teamwork, trust, and positive culture in the workplace.</a:t>
            </a:r>
            <a:endParaRPr sz="1200">
              <a:solidFill>
                <a:srgbClr val="000000"/>
              </a:solidFill>
              <a:latin typeface="Times New Roman"/>
              <a:ea typeface="Times New Roman"/>
              <a:cs typeface="Times New Roman"/>
              <a:sym typeface="Times New Roman"/>
            </a:endParaRPr>
          </a:p>
        </p:txBody>
      </p:sp>
      <p:pic>
        <p:nvPicPr>
          <p:cNvPr id="215" name="Google Shape;215;p32"/>
          <p:cNvPicPr preferRelativeResize="0"/>
          <p:nvPr/>
        </p:nvPicPr>
        <p:blipFill>
          <a:blip r:embed="rId3">
            <a:alphaModFix/>
          </a:blip>
          <a:stretch>
            <a:fillRect/>
          </a:stretch>
        </p:blipFill>
        <p:spPr>
          <a:xfrm>
            <a:off x="6343275" y="1302625"/>
            <a:ext cx="2538250" cy="25382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3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Herzberg’s Two-Factor Theory</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21" name="Google Shape;221;p33"/>
          <p:cNvSpPr txBox="1">
            <a:spLocks noGrp="1"/>
          </p:cNvSpPr>
          <p:nvPr>
            <p:ph type="body" idx="1"/>
          </p:nvPr>
        </p:nvSpPr>
        <p:spPr>
          <a:xfrm>
            <a:off x="311700" y="1229875"/>
            <a:ext cx="4733700" cy="33921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and motivators are two factors according to Herzberg's theory, which lead to satisfaction or dissatisfaction.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involve the employee's salary, conditions of service, and the policies in the company. These factors lead to dissatisfaction but do not motivate the employee (</a:t>
            </a:r>
            <a:r>
              <a:rPr lang="en" sz="1200">
                <a:solidFill>
                  <a:srgbClr val="000000"/>
                </a:solidFill>
                <a:highlight>
                  <a:srgbClr val="FFFFFF"/>
                </a:highlight>
                <a:latin typeface="Times New Roman"/>
                <a:ea typeface="Times New Roman"/>
                <a:cs typeface="Times New Roman"/>
                <a:sym typeface="Times New Roman"/>
              </a:rPr>
              <a:t>Nagpaul</a:t>
            </a:r>
            <a:r>
              <a:rPr lang="en" sz="1200" i="1">
                <a:solidFill>
                  <a:srgbClr val="000000"/>
                </a:solidFill>
                <a:highlight>
                  <a:srgbClr val="FFFFFF"/>
                </a:highlight>
                <a:latin typeface="Times New Roman"/>
                <a:ea typeface="Times New Roman"/>
                <a:cs typeface="Times New Roman"/>
                <a:sym typeface="Times New Roman"/>
              </a:rPr>
              <a:t> et al. </a:t>
            </a:r>
            <a:r>
              <a:rPr lang="en" sz="1200">
                <a:solidFill>
                  <a:srgbClr val="000000"/>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Motivators such as employee recognition, achievement, and growth are significant factors in employee satisfaction.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in the NHS are low, and this has led to dissatisfaction on the part of the employees. </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22" name="Google Shape;222;p33"/>
          <p:cNvPicPr preferRelativeResize="0"/>
          <p:nvPr/>
        </p:nvPicPr>
        <p:blipFill rotWithShape="1">
          <a:blip r:embed="rId3">
            <a:alphaModFix/>
          </a:blip>
          <a:srcRect b="-8378"/>
          <a:stretch/>
        </p:blipFill>
        <p:spPr>
          <a:xfrm>
            <a:off x="5689750" y="1446000"/>
            <a:ext cx="3142550" cy="20845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3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Maslow’s Hierarchy of Needs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28" name="Google Shape;228;p34"/>
          <p:cNvSpPr txBox="1">
            <a:spLocks noGrp="1"/>
          </p:cNvSpPr>
          <p:nvPr>
            <p:ph type="body" idx="1"/>
          </p:nvPr>
        </p:nvSpPr>
        <p:spPr>
          <a:xfrm>
            <a:off x="311700" y="1229875"/>
            <a:ext cx="4539300" cy="3370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Maslow’s theory explains the way in which unmet human needs impact motivation and job satisfaction in the workplace.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face unmet safety needs due to job insecurity, workload, and stressful conditions (</a:t>
            </a:r>
            <a:r>
              <a:rPr lang="en" sz="1200">
                <a:solidFill>
                  <a:srgbClr val="000000"/>
                </a:solidFill>
                <a:highlight>
                  <a:srgbClr val="FFFFFF"/>
                </a:highlight>
                <a:latin typeface="Times New Roman"/>
                <a:ea typeface="Times New Roman"/>
                <a:cs typeface="Times New Roman"/>
                <a:sym typeface="Times New Roman"/>
              </a:rPr>
              <a:t>Remnant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face unmet esteem needs, which have a direct impact on motivation.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safety and esteem needs are unmet, it leads to dissatisfaction among the staff.</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29" name="Google Shape;229;p34"/>
          <p:cNvPicPr preferRelativeResize="0"/>
          <p:nvPr/>
        </p:nvPicPr>
        <p:blipFill>
          <a:blip r:embed="rId3">
            <a:alphaModFix/>
          </a:blip>
          <a:stretch>
            <a:fillRect/>
          </a:stretch>
        </p:blipFill>
        <p:spPr>
          <a:xfrm>
            <a:off x="5738800" y="1229875"/>
            <a:ext cx="3093499" cy="2656499"/>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None/>
            </a:pPr>
            <a:r>
              <a:rPr lang="en" sz="2300" b="1">
                <a:latin typeface="Times New Roman"/>
                <a:ea typeface="Times New Roman"/>
                <a:cs typeface="Times New Roman"/>
                <a:sym typeface="Times New Roman"/>
              </a:rPr>
              <a:t>MEMBER 4</a:t>
            </a:r>
            <a:endParaRPr/>
          </a:p>
        </p:txBody>
      </p:sp>
      <p:sp>
        <p:nvSpPr>
          <p:cNvPr id="235" name="Google Shape;235;p35"/>
          <p:cNvSpPr txBox="1">
            <a:spLocks noGrp="1"/>
          </p:cNvSpPr>
          <p:nvPr>
            <p:ph type="body" idx="1"/>
          </p:nvPr>
        </p:nvSpPr>
        <p:spPr>
          <a:xfrm>
            <a:off x="184175" y="1378650"/>
            <a:ext cx="7286100" cy="1562100"/>
          </a:xfrm>
          <a:prstGeom prst="rect">
            <a:avLst/>
          </a:prstGeom>
        </p:spPr>
        <p:txBody>
          <a:bodyPr spcFirstLastPara="1" wrap="square" lIns="91425" tIns="91425" rIns="91425" bIns="91425" anchor="t" anchorCtr="0">
            <a:normAutofit fontScale="77500" lnSpcReduction="20000"/>
          </a:bodyPr>
          <a:lstStyle/>
          <a:p>
            <a:pPr marL="0" lvl="0" indent="0" algn="just" rtl="0">
              <a:lnSpc>
                <a:spcPct val="150000"/>
              </a:lnSpc>
              <a:spcBef>
                <a:spcPts val="2400"/>
              </a:spcBef>
              <a:spcAft>
                <a:spcPts val="0"/>
              </a:spcAft>
              <a:buNone/>
            </a:pPr>
            <a:r>
              <a:rPr lang="en" sz="2300" b="1">
                <a:latin typeface="Times New Roman"/>
                <a:ea typeface="Times New Roman"/>
                <a:cs typeface="Times New Roman"/>
                <a:sym typeface="Times New Roman"/>
              </a:rPr>
              <a:t>                                 </a:t>
            </a:r>
            <a:endParaRPr sz="2300" b="1">
              <a:latin typeface="Times New Roman"/>
              <a:ea typeface="Times New Roman"/>
              <a:cs typeface="Times New Roman"/>
              <a:sym typeface="Times New Roman"/>
            </a:endParaRPr>
          </a:p>
          <a:p>
            <a:pPr marL="0" lvl="0" indent="0" algn="ctr" rtl="0">
              <a:lnSpc>
                <a:spcPct val="150000"/>
              </a:lnSpc>
              <a:spcBef>
                <a:spcPts val="2400"/>
              </a:spcBef>
              <a:spcAft>
                <a:spcPts val="0"/>
              </a:spcAft>
              <a:buNone/>
            </a:pPr>
            <a:r>
              <a:rPr lang="en" sz="2550" b="1">
                <a:latin typeface="Times New Roman"/>
                <a:ea typeface="Times New Roman"/>
                <a:cs typeface="Times New Roman"/>
                <a:sym typeface="Times New Roman"/>
              </a:rPr>
              <a:t>                              RECOMMENDATIONS &amp; CONCLUSION </a:t>
            </a:r>
            <a:endParaRPr sz="2550" b="1">
              <a:latin typeface="Times New Roman"/>
              <a:ea typeface="Times New Roman"/>
              <a:cs typeface="Times New Roman"/>
              <a:sym typeface="Times New Roman"/>
            </a:endParaRPr>
          </a:p>
          <a:p>
            <a:pPr marL="0" lvl="0" indent="0" algn="l" rtl="0">
              <a:spcBef>
                <a:spcPts val="600"/>
              </a:spcBef>
              <a:spcAft>
                <a:spcPts val="1200"/>
              </a:spcAft>
              <a:buNone/>
            </a:pPr>
            <a:endParaRPr/>
          </a:p>
        </p:txBody>
      </p:sp>
      <p:sp>
        <p:nvSpPr>
          <p:cNvPr id="2" name="TextBox 1">
            <a:extLst>
              <a:ext uri="{FF2B5EF4-FFF2-40B4-BE49-F238E27FC236}">
                <a16:creationId xmlns:a16="http://schemas.microsoft.com/office/drawing/2014/main" id="{A5871D9E-8046-5540-ECBC-5DC6D7810BAB}"/>
              </a:ext>
            </a:extLst>
          </p:cNvPr>
          <p:cNvSpPr txBox="1"/>
          <p:nvPr/>
        </p:nvSpPr>
        <p:spPr>
          <a:xfrm>
            <a:off x="3037840" y="2940750"/>
            <a:ext cx="4104640" cy="738664"/>
          </a:xfrm>
          <a:prstGeom prst="rect">
            <a:avLst/>
          </a:prstGeom>
          <a:noFill/>
        </p:spPr>
        <p:txBody>
          <a:bodyPr wrap="square" rtlCol="0">
            <a:spAutoFit/>
          </a:bodyPr>
          <a:lstStyle/>
          <a:p>
            <a:r>
              <a:rPr lang="en-IN" dirty="0"/>
              <a:t>Student Name: Rahul </a:t>
            </a:r>
            <a:r>
              <a:rPr lang="en-IN" dirty="0" err="1"/>
              <a:t>Shrimali</a:t>
            </a:r>
            <a:endParaRPr lang="en-IN" dirty="0"/>
          </a:p>
          <a:p>
            <a:r>
              <a:rPr lang="en-IN" dirty="0"/>
              <a:t>Student ID: 2519362</a:t>
            </a:r>
          </a:p>
          <a:p>
            <a:r>
              <a:rPr lang="en-IN"/>
              <a:t>Group: 3</a:t>
            </a:r>
            <a:endParaRPr lang="en-IN"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3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Overview of Recommendations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41" name="Google Shape;241;p36"/>
          <p:cNvSpPr txBox="1">
            <a:spLocks noGrp="1"/>
          </p:cNvSpPr>
          <p:nvPr>
            <p:ph type="body" idx="1"/>
          </p:nvPr>
        </p:nvSpPr>
        <p:spPr>
          <a:xfrm>
            <a:off x="311700" y="1229875"/>
            <a:ext cx="4755600" cy="34245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is to be improved with the use of the multi-dimensional method of HR policies, leadership and staff wellbeing.</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HR policies must be focused on ensuring fair practice, better workforce planning, and better working conditions within NHS trusts (</a:t>
            </a:r>
            <a:r>
              <a:rPr lang="en" sz="1200">
                <a:solidFill>
                  <a:srgbClr val="000000"/>
                </a:solidFill>
                <a:highlight>
                  <a:srgbClr val="FFFFFF"/>
                </a:highlight>
                <a:latin typeface="Times New Roman"/>
                <a:ea typeface="Times New Roman"/>
                <a:cs typeface="Times New Roman"/>
                <a:sym typeface="Times New Roman"/>
              </a:rPr>
              <a:t>Dhanani et al.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Leadership is an important factor in developing better levels of positive leadership, better communication, and better employee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 wellbeing strategies must be focused on better support for mental health, better work-life balance, and developing a positive work environment.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42" name="Google Shape;242;p36"/>
          <p:cNvPicPr preferRelativeResize="0"/>
          <p:nvPr/>
        </p:nvPicPr>
        <p:blipFill>
          <a:blip r:embed="rId3">
            <a:alphaModFix/>
          </a:blip>
          <a:stretch>
            <a:fillRect/>
          </a:stretch>
        </p:blipFill>
        <p:spPr>
          <a:xfrm>
            <a:off x="6246250" y="1268725"/>
            <a:ext cx="2586051" cy="2586051"/>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Improving Work Conditions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48" name="Google Shape;248;p37"/>
          <p:cNvSpPr txBox="1">
            <a:spLocks noGrp="1"/>
          </p:cNvSpPr>
          <p:nvPr>
            <p:ph type="body" idx="1"/>
          </p:nvPr>
        </p:nvSpPr>
        <p:spPr>
          <a:xfrm>
            <a:off x="311700" y="1229875"/>
            <a:ext cx="4474500" cy="3381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can have a significant impact on employee satisfaction and performance levels.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Increasing the workforce can help in spreading the workload evenly, thus reducing the workload pressure on the current pool of healthcare professionals.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Flexible working arrangements can have a positive impact on employee work-life balance, thus reducing employee stress (</a:t>
            </a:r>
            <a:r>
              <a:rPr lang="en" sz="1200">
                <a:solidFill>
                  <a:srgbClr val="000000"/>
                </a:solidFill>
                <a:highlight>
                  <a:srgbClr val="FFFFFF"/>
                </a:highlight>
                <a:latin typeface="Times New Roman"/>
                <a:ea typeface="Times New Roman"/>
                <a:cs typeface="Times New Roman"/>
                <a:sym typeface="Times New Roman"/>
              </a:rPr>
              <a:t>Kumar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Improving work conditions can have a positive impact on productivity, thus reducing burnout and hence better work outcomes in the NHS.</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49" name="Google Shape;249;p37"/>
          <p:cNvPicPr preferRelativeResize="0"/>
          <p:nvPr/>
        </p:nvPicPr>
        <p:blipFill>
          <a:blip r:embed="rId3">
            <a:alphaModFix/>
          </a:blip>
          <a:stretch>
            <a:fillRect/>
          </a:stretch>
        </p:blipFill>
        <p:spPr>
          <a:xfrm>
            <a:off x="5302800" y="1484075"/>
            <a:ext cx="3841200" cy="216067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Enhancing Rewards &amp; Recognition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55" name="Google Shape;255;p38"/>
          <p:cNvSpPr txBox="1">
            <a:spLocks noGrp="1"/>
          </p:cNvSpPr>
          <p:nvPr>
            <p:ph type="body" idx="1"/>
          </p:nvPr>
        </p:nvSpPr>
        <p:spPr>
          <a:xfrm>
            <a:off x="311700" y="1229875"/>
            <a:ext cx="4517700" cy="35001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150" dirty="0">
                <a:solidFill>
                  <a:srgbClr val="000000"/>
                </a:solidFill>
                <a:latin typeface="Times New Roman"/>
                <a:ea typeface="Times New Roman"/>
                <a:cs typeface="Times New Roman"/>
                <a:sym typeface="Times New Roman"/>
              </a:rPr>
              <a:t>Ensuring that the employees receive fair and competitive compensation will enable them to feel valued and rewarded for their contribution to the organisation (Elrayah and Semlali, 2023).</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Introducing a system of performance-based incentives will not only motivate the employees to perform better but will also enhance their productivity.</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Recognition schemes will enable the employees to feel valued and will significantly boost their commitment to the organisation.</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Transparent reward schemes will not only ensure organisational satisfaction but will also help build trust between the employees and the management effectively.</a:t>
            </a:r>
            <a:endParaRPr dirty="0">
              <a:solidFill>
                <a:srgbClr val="000000"/>
              </a:solidFill>
            </a:endParaRPr>
          </a:p>
        </p:txBody>
      </p:sp>
      <p:pic>
        <p:nvPicPr>
          <p:cNvPr id="2050" name="Picture 2" descr="What Is Compensation Management and What's HR's Role in it? - AIHR">
            <a:extLst>
              <a:ext uri="{FF2B5EF4-FFF2-40B4-BE49-F238E27FC236}">
                <a16:creationId xmlns:a16="http://schemas.microsoft.com/office/drawing/2014/main" id="{B2967DA2-F5B1-68F9-3574-4789B46435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2301" y="1747520"/>
            <a:ext cx="3731699" cy="19507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3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Leadership &amp; Management Development</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62" name="Google Shape;262;p39"/>
          <p:cNvSpPr txBox="1">
            <a:spLocks noGrp="1"/>
          </p:cNvSpPr>
          <p:nvPr>
            <p:ph type="body" idx="1"/>
          </p:nvPr>
        </p:nvSpPr>
        <p:spPr>
          <a:xfrm>
            <a:off x="311700" y="1229875"/>
            <a:ext cx="4550100" cy="35865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Leadership skills can be developed through various leadership training programs, which can greatly improve the effectiveness of management and job satisfaction (</a:t>
            </a:r>
            <a:r>
              <a:rPr lang="en" sz="1200">
                <a:solidFill>
                  <a:srgbClr val="000000"/>
                </a:solidFill>
                <a:highlight>
                  <a:srgbClr val="FFFFFF"/>
                </a:highlight>
                <a:latin typeface="Times New Roman"/>
                <a:ea typeface="Times New Roman"/>
                <a:cs typeface="Times New Roman"/>
                <a:sym typeface="Times New Roman"/>
              </a:rPr>
              <a:t>Dubey </a:t>
            </a:r>
            <a:r>
              <a:rPr lang="en" sz="1200" i="1">
                <a:solidFill>
                  <a:srgbClr val="000000"/>
                </a:solidFill>
                <a:highlight>
                  <a:srgbClr val="FFFFFF"/>
                </a:highlight>
                <a:latin typeface="Times New Roman"/>
                <a:ea typeface="Times New Roman"/>
                <a:cs typeface="Times New Roman"/>
                <a:sym typeface="Times New Roman"/>
              </a:rPr>
              <a:t>et al. </a:t>
            </a:r>
            <a:r>
              <a:rPr lang="en" sz="1200">
                <a:solidFill>
                  <a:srgbClr val="000000"/>
                </a:solidFill>
                <a:highlight>
                  <a:srgbClr val="FFFFFF"/>
                </a:highlight>
                <a:latin typeface="Times New Roman"/>
                <a:ea typeface="Times New Roman"/>
                <a:cs typeface="Times New Roman"/>
                <a:sym typeface="Times New Roman"/>
              </a:rPr>
              <a:t>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Supportive management can help in developing trust, communication, and relationships between leaders and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leaders should be able to recognise the needs of workers, give feedback, and create an opportunity to enrich the skills of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 positive work environment can be created by the leadership, and that aspect can help to enhance the motivation and job satisfaction of the workers and the company's performance.</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63" name="Google Shape;263;p39"/>
          <p:cNvPicPr preferRelativeResize="0"/>
          <p:nvPr/>
        </p:nvPicPr>
        <p:blipFill>
          <a:blip r:embed="rId3">
            <a:alphaModFix/>
          </a:blip>
          <a:stretch>
            <a:fillRect/>
          </a:stretch>
        </p:blipFill>
        <p:spPr>
          <a:xfrm>
            <a:off x="5046675" y="1453100"/>
            <a:ext cx="3977400" cy="223728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Employee Wellbeing Strategies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69" name="Google Shape;269;p40"/>
          <p:cNvSpPr txBox="1">
            <a:spLocks noGrp="1"/>
          </p:cNvSpPr>
          <p:nvPr>
            <p:ph type="body" idx="1"/>
          </p:nvPr>
        </p:nvSpPr>
        <p:spPr>
          <a:xfrm>
            <a:off x="311700" y="1229875"/>
            <a:ext cx="4722900" cy="3435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Mental health support services come in handy when it comes to reducing stress and enhancing well-being in a difficult working environment.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Work-life balance efforts also help in the prevention of burnout and better employee satisfaction and retention in the long-term (Boamah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Counselling, wellness, and peer support are good access in developing emotional resilience among healthcare professionals.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emphasis on well-being can help develop a healthier workforce that is more productive and provides more positive patient care outcomes.</a:t>
            </a:r>
            <a:endParaRPr sz="1200">
              <a:solidFill>
                <a:srgbClr val="000000"/>
              </a:solidFill>
              <a:latin typeface="Times New Roman"/>
              <a:ea typeface="Times New Roman"/>
              <a:cs typeface="Times New Roman"/>
              <a:sym typeface="Times New Roman"/>
            </a:endParaRPr>
          </a:p>
        </p:txBody>
      </p:sp>
      <p:pic>
        <p:nvPicPr>
          <p:cNvPr id="270" name="Google Shape;270;p40"/>
          <p:cNvPicPr preferRelativeResize="0"/>
          <p:nvPr/>
        </p:nvPicPr>
        <p:blipFill>
          <a:blip r:embed="rId3">
            <a:alphaModFix/>
          </a:blip>
          <a:stretch>
            <a:fillRect/>
          </a:stretch>
        </p:blipFill>
        <p:spPr>
          <a:xfrm>
            <a:off x="5598075" y="1343400"/>
            <a:ext cx="3436800" cy="22912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4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800"/>
              </a:spcBef>
              <a:spcAft>
                <a:spcPts val="0"/>
              </a:spcAft>
              <a:buClr>
                <a:schemeClr val="dk1"/>
              </a:buClr>
              <a:buSzPct val="45833"/>
              <a:buFont typeface="Arial"/>
              <a:buNone/>
            </a:pPr>
            <a:r>
              <a:rPr lang="en" sz="2400" b="1">
                <a:latin typeface="Times New Roman"/>
                <a:ea typeface="Times New Roman"/>
                <a:cs typeface="Times New Roman"/>
                <a:sym typeface="Times New Roman"/>
              </a:rPr>
              <a:t>Conclusion</a:t>
            </a:r>
            <a:endParaRPr sz="24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76" name="Google Shape;276;p41"/>
          <p:cNvSpPr txBox="1">
            <a:spLocks noGrp="1"/>
          </p:cNvSpPr>
          <p:nvPr>
            <p:ph type="body" idx="1"/>
          </p:nvPr>
        </p:nvSpPr>
        <p:spPr>
          <a:xfrm>
            <a:off x="311700" y="1229875"/>
            <a:ext cx="4485300" cy="34137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Workload pressure, burnout, leadership problems, and morale are among the numerous job satisfaction problems in the NHS.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has certain challenges, which are structural in nature, cultural, and policy-related. The employees are greatly affected by the experience that they undergo.</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difficulty in job satisfaction can be explained using HR theories (Lee</a:t>
            </a:r>
            <a:r>
              <a:rPr lang="en" sz="1200" i="1">
                <a:solidFill>
                  <a:srgbClr val="000000"/>
                </a:solidFill>
                <a:latin typeface="Times New Roman"/>
                <a:ea typeface="Times New Roman"/>
                <a:cs typeface="Times New Roman"/>
                <a:sym typeface="Times New Roman"/>
              </a:rPr>
              <a:t> 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in the NHS is possible by applying the HR strategies and theories.</a:t>
            </a:r>
            <a:endParaRPr sz="1200">
              <a:solidFill>
                <a:srgbClr val="000000"/>
              </a:solidFill>
              <a:latin typeface="Times New Roman"/>
              <a:ea typeface="Times New Roman"/>
              <a:cs typeface="Times New Roman"/>
              <a:sym typeface="Times New Roman"/>
            </a:endParaRPr>
          </a:p>
        </p:txBody>
      </p:sp>
      <p:pic>
        <p:nvPicPr>
          <p:cNvPr id="277" name="Google Shape;277;p41"/>
          <p:cNvPicPr preferRelativeResize="0"/>
          <p:nvPr/>
        </p:nvPicPr>
        <p:blipFill>
          <a:blip r:embed="rId3">
            <a:alphaModFix/>
          </a:blip>
          <a:stretch>
            <a:fillRect/>
          </a:stretch>
        </p:blipFill>
        <p:spPr>
          <a:xfrm>
            <a:off x="5512325" y="1346275"/>
            <a:ext cx="3046725" cy="247165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2"/>
          <p:cNvSpPr txBox="1">
            <a:spLocks noGrp="1"/>
          </p:cNvSpPr>
          <p:nvPr>
            <p:ph type="title"/>
          </p:nvPr>
        </p:nvSpPr>
        <p:spPr>
          <a:xfrm>
            <a:off x="311700" y="17355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200" b="1">
                <a:latin typeface="Times New Roman"/>
                <a:ea typeface="Times New Roman"/>
                <a:cs typeface="Times New Roman"/>
                <a:sym typeface="Times New Roman"/>
              </a:rPr>
              <a:t>References</a:t>
            </a:r>
            <a:endParaRPr sz="2200" b="1">
              <a:latin typeface="Times New Roman"/>
              <a:ea typeface="Times New Roman"/>
              <a:cs typeface="Times New Roman"/>
              <a:sym typeface="Times New Roman"/>
            </a:endParaRPr>
          </a:p>
        </p:txBody>
      </p:sp>
      <p:sp>
        <p:nvSpPr>
          <p:cNvPr id="283" name="Google Shape;283;p42"/>
          <p:cNvSpPr txBox="1">
            <a:spLocks noGrp="1"/>
          </p:cNvSpPr>
          <p:nvPr>
            <p:ph type="body" idx="1"/>
          </p:nvPr>
        </p:nvSpPr>
        <p:spPr>
          <a:xfrm>
            <a:off x="0" y="477450"/>
            <a:ext cx="9144000" cy="3933000"/>
          </a:xfrm>
          <a:prstGeom prst="rect">
            <a:avLst/>
          </a:prstGeom>
        </p:spPr>
        <p:txBody>
          <a:bodyPr spcFirstLastPara="1" wrap="square" lIns="91425" tIns="91425" rIns="91425" bIns="91425" anchor="t" anchorCtr="0">
            <a:noAutofit/>
          </a:bodyPr>
          <a:lstStyle/>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Bayliss, K., 2022. Can england's national health system reforms overcome the neoliberal legacy?. </a:t>
            </a:r>
            <a:r>
              <a:rPr lang="en" sz="500" i="1" dirty="0">
                <a:solidFill>
                  <a:srgbClr val="222222"/>
                </a:solidFill>
                <a:highlight>
                  <a:srgbClr val="FFFFFF"/>
                </a:highlight>
                <a:latin typeface="Times New Roman"/>
                <a:ea typeface="Times New Roman"/>
                <a:cs typeface="Times New Roman"/>
                <a:sym typeface="Times New Roman"/>
              </a:rPr>
              <a:t>International Journal of Health Services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52</a:t>
            </a:r>
            <a:r>
              <a:rPr lang="en" sz="500" dirty="0">
                <a:solidFill>
                  <a:srgbClr val="222222"/>
                </a:solidFill>
                <a:highlight>
                  <a:srgbClr val="FFFFFF"/>
                </a:highlight>
                <a:latin typeface="Times New Roman"/>
                <a:ea typeface="Times New Roman"/>
                <a:cs typeface="Times New Roman"/>
                <a:sym typeface="Times New Roman"/>
              </a:rPr>
              <a:t>(4), pp.480-491.</a:t>
            </a:r>
            <a:r>
              <a:rPr lang="en" sz="500" u="sng" dirty="0">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https://doi.org/10.1177/00207314221115945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Niyi Anifowose, O., Ghasemi, M. and Olaleye, B.R., 2022. Total quality management and small and medium-sized enterprises’(SMEs) performance: Mediating role of innovation speed.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14</a:t>
            </a:r>
            <a:r>
              <a:rPr lang="en" sz="500" dirty="0">
                <a:solidFill>
                  <a:srgbClr val="222222"/>
                </a:solidFill>
                <a:highlight>
                  <a:srgbClr val="FFFFFF"/>
                </a:highlight>
                <a:latin typeface="Times New Roman"/>
                <a:ea typeface="Times New Roman"/>
                <a:cs typeface="Times New Roman"/>
                <a:sym typeface="Times New Roman"/>
              </a:rPr>
              <a:t>(14), p.8719.</a:t>
            </a:r>
            <a:r>
              <a:rPr lang="en" sz="500" u="sng" dirty="0">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https://doi.org/10.3390/su14148719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Singh, R.K., Agrawal, S. and Modgil, S., 2022. Developing human capital 4.0 in emerging economies: an industry 4.0 perspective. </a:t>
            </a:r>
            <a:r>
              <a:rPr lang="en" sz="500" i="1" dirty="0">
                <a:solidFill>
                  <a:srgbClr val="222222"/>
                </a:solidFill>
                <a:highlight>
                  <a:srgbClr val="FFFFFF"/>
                </a:highlight>
                <a:latin typeface="Times New Roman"/>
                <a:ea typeface="Times New Roman"/>
                <a:cs typeface="Times New Roman"/>
                <a:sym typeface="Times New Roman"/>
              </a:rPr>
              <a:t>International Journal of Manpower</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43</a:t>
            </a:r>
            <a:r>
              <a:rPr lang="en" sz="500" dirty="0">
                <a:solidFill>
                  <a:srgbClr val="222222"/>
                </a:solidFill>
                <a:highlight>
                  <a:srgbClr val="FFFFFF"/>
                </a:highlight>
                <a:latin typeface="Times New Roman"/>
                <a:ea typeface="Times New Roman"/>
                <a:cs typeface="Times New Roman"/>
                <a:sym typeface="Times New Roman"/>
              </a:rPr>
              <a:t>(2), pp.286-309.</a:t>
            </a:r>
            <a:r>
              <a:rPr lang="en" sz="500" u="sng" dirty="0">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https://doi.org/10.1108/IJM-03-2021-0159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Gautam, S., Nazir, M.A. and Zhu, X., 2026. Leadership, organisational culture and workforce engagement in the NHS: a qualitative study of healthcare management dynamics. </a:t>
            </a:r>
            <a:r>
              <a:rPr lang="en" sz="500" i="1" dirty="0">
                <a:solidFill>
                  <a:srgbClr val="222222"/>
                </a:solidFill>
                <a:highlight>
                  <a:srgbClr val="FFFFFF"/>
                </a:highlight>
                <a:latin typeface="Times New Roman"/>
                <a:ea typeface="Times New Roman"/>
                <a:cs typeface="Times New Roman"/>
                <a:sym typeface="Times New Roman"/>
              </a:rPr>
              <a:t>Journal of Health Organization and Management</a:t>
            </a:r>
            <a:r>
              <a:rPr lang="en" sz="500" dirty="0">
                <a:solidFill>
                  <a:srgbClr val="222222"/>
                </a:solidFill>
                <a:highlight>
                  <a:srgbClr val="FFFFFF"/>
                </a:highlight>
                <a:latin typeface="Times New Roman"/>
                <a:ea typeface="Times New Roman"/>
                <a:cs typeface="Times New Roman"/>
                <a:sym typeface="Times New Roman"/>
              </a:rPr>
              <a:t>, pp.1-23.</a:t>
            </a:r>
            <a:r>
              <a:rPr lang="en" sz="500" u="sng" dirty="0">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https://doi.org/10.1108/JHOM-09-2025-0577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Popoola, S.O. and Fagbola, O.O., 2023. Work motivation, job satisfaction, work-family balance, and job commitment of library personnel in Universities in North-Central Nigeria. </a:t>
            </a:r>
            <a:r>
              <a:rPr lang="en" sz="500" i="1" dirty="0">
                <a:solidFill>
                  <a:srgbClr val="222222"/>
                </a:solidFill>
                <a:highlight>
                  <a:srgbClr val="FFFFFF"/>
                </a:highlight>
                <a:latin typeface="Times New Roman"/>
                <a:ea typeface="Times New Roman"/>
                <a:cs typeface="Times New Roman"/>
                <a:sym typeface="Times New Roman"/>
              </a:rPr>
              <a:t>The Journal of Academic Librarianship</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49</a:t>
            </a:r>
            <a:r>
              <a:rPr lang="en" sz="500" dirty="0">
                <a:solidFill>
                  <a:srgbClr val="222222"/>
                </a:solidFill>
                <a:highlight>
                  <a:srgbClr val="FFFFFF"/>
                </a:highlight>
                <a:latin typeface="Times New Roman"/>
                <a:ea typeface="Times New Roman"/>
                <a:cs typeface="Times New Roman"/>
                <a:sym typeface="Times New Roman"/>
              </a:rPr>
              <a:t>(4), p.102741.</a:t>
            </a:r>
            <a:r>
              <a:rPr lang="en" sz="500" u="sng" dirty="0">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https://doi.org/10.1016/j.acalib.2023.102741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Stemmer, R., Bassi, E., Ezra, S., Harvey, C., Jojo, N., Meyer, G., Özsaban, A., Paterson, C., Shifaza, F., Turner, M.B. and Bail, K., 2022. A systematic review: Unfinished nursing care and the impact on the nurse outcomes of job satisfaction, burnout, intention‐to‐leave and turnover. </a:t>
            </a:r>
            <a:r>
              <a:rPr lang="en" sz="500" i="1" dirty="0">
                <a:solidFill>
                  <a:srgbClr val="222222"/>
                </a:solidFill>
                <a:highlight>
                  <a:srgbClr val="FFFFFF"/>
                </a:highlight>
                <a:latin typeface="Times New Roman"/>
                <a:ea typeface="Times New Roman"/>
                <a:cs typeface="Times New Roman"/>
                <a:sym typeface="Times New Roman"/>
              </a:rPr>
              <a:t>Journal of advanced nursing</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78</a:t>
            </a:r>
            <a:r>
              <a:rPr lang="en" sz="500" dirty="0">
                <a:solidFill>
                  <a:srgbClr val="222222"/>
                </a:solidFill>
                <a:highlight>
                  <a:srgbClr val="FFFFFF"/>
                </a:highlight>
                <a:latin typeface="Times New Roman"/>
                <a:ea typeface="Times New Roman"/>
                <a:cs typeface="Times New Roman"/>
                <a:sym typeface="Times New Roman"/>
              </a:rPr>
              <a:t>(8), pp.2290-2303.</a:t>
            </a:r>
            <a:r>
              <a:rPr lang="en" sz="500" u="sng" dirty="0">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https://doi.org/10.1111/jan.15286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Goula, A., Rizopoulos, T., Stamouli, M.A., Kelesi, M., Kaba, E. and Soulis, S., 2022. Internal quality and job satisfaction in health care services.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(3), p.1496.</a:t>
            </a:r>
            <a:r>
              <a:rPr lang="en" sz="500" u="sng" dirty="0">
                <a:solidFill>
                  <a:srgbClr val="1155CC"/>
                </a:solidFill>
                <a:highlight>
                  <a:srgbClr val="FFFFFF"/>
                </a:highlight>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https://doi.org/10.3390/ijerph19031496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Hoxha, G., Simeli, I., Theocharis, D., Vasileiou, A. and Tsekouropoulos, G., 2024. Sustainable healthcare quality and job satisfaction through organizational culture: Approaches and outcomes.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16</a:t>
            </a:r>
            <a:r>
              <a:rPr lang="en" sz="500" dirty="0">
                <a:solidFill>
                  <a:srgbClr val="222222"/>
                </a:solidFill>
                <a:highlight>
                  <a:srgbClr val="FFFFFF"/>
                </a:highlight>
                <a:latin typeface="Times New Roman"/>
                <a:ea typeface="Times New Roman"/>
                <a:cs typeface="Times New Roman"/>
                <a:sym typeface="Times New Roman"/>
              </a:rPr>
              <a:t>(9), p.3603.</a:t>
            </a:r>
            <a:r>
              <a:rPr lang="en" sz="500" u="sng" dirty="0">
                <a:solidFill>
                  <a:srgbClr val="1155CC"/>
                </a:solidFill>
                <a:highlight>
                  <a:srgbClr val="FFFFFF"/>
                </a:highlight>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https://doi.org/10.3390/su16093603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Udushirinwa, C.C., McVicar, A. and Teatheredge, J., 2022. Utilization of Job Demands-Resources (JD-R) Theory to Evaluate Workplace Stress Experienced by Health Care Assistants in a UK In-Patient Dementia Unit after 10 Years of National Financial Austerity (2008–2018).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20</a:t>
            </a:r>
            <a:r>
              <a:rPr lang="en" sz="500" dirty="0">
                <a:solidFill>
                  <a:srgbClr val="222222"/>
                </a:solidFill>
                <a:highlight>
                  <a:srgbClr val="FFFFFF"/>
                </a:highlight>
                <a:latin typeface="Times New Roman"/>
                <a:ea typeface="Times New Roman"/>
                <a:cs typeface="Times New Roman"/>
                <a:sym typeface="Times New Roman"/>
              </a:rPr>
              <a:t>(1), p.65.</a:t>
            </a:r>
            <a:r>
              <a:rPr lang="en" sz="500" u="sng" dirty="0">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https://doi.org/10.3390/ijerph20010065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Kendrick, K.D., 2023. The cornered office: A qualitative study of low-morale experiences in formal library leaders. </a:t>
            </a:r>
            <a:r>
              <a:rPr lang="en" sz="500" i="1" dirty="0">
                <a:solidFill>
                  <a:srgbClr val="222222"/>
                </a:solidFill>
                <a:highlight>
                  <a:srgbClr val="FFFFFF"/>
                </a:highlight>
                <a:latin typeface="Times New Roman"/>
                <a:ea typeface="Times New Roman"/>
                <a:cs typeface="Times New Roman"/>
                <a:sym typeface="Times New Roman"/>
              </a:rPr>
              <a:t>Journal of Library Administration</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63</a:t>
            </a:r>
            <a:r>
              <a:rPr lang="en" sz="500" dirty="0">
                <a:solidFill>
                  <a:srgbClr val="222222"/>
                </a:solidFill>
                <a:highlight>
                  <a:srgbClr val="FFFFFF"/>
                </a:highlight>
                <a:latin typeface="Times New Roman"/>
                <a:ea typeface="Times New Roman"/>
                <a:cs typeface="Times New Roman"/>
                <a:sym typeface="Times New Roman"/>
              </a:rPr>
              <a:t>(3), pp.307-338.</a:t>
            </a:r>
            <a:r>
              <a:rPr lang="en" sz="500" u="sng" dirty="0">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https://doi.org/10.1080/01930826.2023.2177924</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Karaferis, D., Aletras, V. and Niakas, D., 2022. Determining dimensions of job satisfaction in healthcare using factor analysis. </a:t>
            </a:r>
            <a:r>
              <a:rPr lang="en" sz="500" i="1" dirty="0">
                <a:solidFill>
                  <a:srgbClr val="222222"/>
                </a:solidFill>
                <a:highlight>
                  <a:srgbClr val="FFFFFF"/>
                </a:highlight>
                <a:latin typeface="Times New Roman"/>
                <a:ea typeface="Times New Roman"/>
                <a:cs typeface="Times New Roman"/>
                <a:sym typeface="Times New Roman"/>
              </a:rPr>
              <a:t>BMC psychology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10</a:t>
            </a:r>
            <a:r>
              <a:rPr lang="en" sz="500" dirty="0">
                <a:solidFill>
                  <a:srgbClr val="222222"/>
                </a:solidFill>
                <a:highlight>
                  <a:srgbClr val="FFFFFF"/>
                </a:highlight>
                <a:latin typeface="Times New Roman"/>
                <a:ea typeface="Times New Roman"/>
                <a:cs typeface="Times New Roman"/>
                <a:sym typeface="Times New Roman"/>
              </a:rPr>
              <a:t>(1), p.240.</a:t>
            </a:r>
            <a:r>
              <a:rPr lang="en" sz="500" u="sng" dirty="0">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https://doi.org/10.1186/s40359-022-00941-2</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Cantarelli, P., Vainieri, M. and Seghieri, C., 2023. The management of healthcare employees’ job satisfaction: optimization analyses from a series of large-scale surveys. </a:t>
            </a:r>
            <a:r>
              <a:rPr lang="en" sz="500" i="1" dirty="0">
                <a:solidFill>
                  <a:srgbClr val="222222"/>
                </a:solidFill>
                <a:highlight>
                  <a:srgbClr val="FFFFFF"/>
                </a:highlight>
                <a:latin typeface="Times New Roman"/>
                <a:ea typeface="Times New Roman"/>
                <a:cs typeface="Times New Roman"/>
                <a:sym typeface="Times New Roman"/>
              </a:rPr>
              <a:t>BMC Health Services Research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23</a:t>
            </a:r>
            <a:r>
              <a:rPr lang="en" sz="500" dirty="0">
                <a:solidFill>
                  <a:srgbClr val="222222"/>
                </a:solidFill>
                <a:highlight>
                  <a:srgbClr val="FFFFFF"/>
                </a:highlight>
                <a:latin typeface="Times New Roman"/>
                <a:ea typeface="Times New Roman"/>
                <a:cs typeface="Times New Roman"/>
                <a:sym typeface="Times New Roman"/>
              </a:rPr>
              <a:t>(1), p.428.</a:t>
            </a:r>
            <a:r>
              <a:rPr lang="en" sz="500" u="sng" dirty="0">
                <a:solidFill>
                  <a:srgbClr val="1155CC"/>
                </a:solidFill>
                <a:highlight>
                  <a:srgbClr val="FFFFFF"/>
                </a:highlight>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https://doi.org/10.1186/s12913-023-09426-3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Udushirinwa, C.C., McVicar, A. and Teatheredge, J., 2022. Utilization of Job Demands-Resources (JD-R) Theory to Evaluate Workplace Stress Experienced by Health Care Assistants in a UK In-Patient Dementia Unit after 10 Years of National Financial Austerity (2008–2018).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20</a:t>
            </a:r>
            <a:r>
              <a:rPr lang="en" sz="500" dirty="0">
                <a:solidFill>
                  <a:srgbClr val="222222"/>
                </a:solidFill>
                <a:highlight>
                  <a:srgbClr val="FFFFFF"/>
                </a:highlight>
                <a:latin typeface="Times New Roman"/>
                <a:ea typeface="Times New Roman"/>
                <a:cs typeface="Times New Roman"/>
                <a:sym typeface="Times New Roman"/>
              </a:rPr>
              <a:t>(1), p.65.</a:t>
            </a:r>
            <a:r>
              <a:rPr lang="en" sz="500" u="sng" dirty="0">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https://doi.org/10.3390/ijerph20010065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Onyejesi, C.R., James, T. and Kharicha, K., 2025. Understanding why health professionals are leaving the UK national health service (NHS)–A systematic review and narrative synthesis. </a:t>
            </a:r>
            <a:r>
              <a:rPr lang="en" sz="500" i="1" dirty="0">
                <a:solidFill>
                  <a:srgbClr val="222222"/>
                </a:solidFill>
                <a:highlight>
                  <a:srgbClr val="FFFFFF"/>
                </a:highlight>
                <a:latin typeface="Times New Roman"/>
                <a:ea typeface="Times New Roman"/>
                <a:cs typeface="Times New Roman"/>
                <a:sym typeface="Times New Roman"/>
              </a:rPr>
              <a:t>Journal of Health Services Research &amp; Policy</a:t>
            </a:r>
            <a:r>
              <a:rPr lang="en" sz="500" dirty="0">
                <a:solidFill>
                  <a:srgbClr val="222222"/>
                </a:solidFill>
                <a:highlight>
                  <a:srgbClr val="FFFFFF"/>
                </a:highlight>
                <a:latin typeface="Times New Roman"/>
                <a:ea typeface="Times New Roman"/>
                <a:cs typeface="Times New Roman"/>
                <a:sym typeface="Times New Roman"/>
              </a:rPr>
              <a:t>, p.13558196251384845.</a:t>
            </a:r>
            <a:r>
              <a:rPr lang="en" sz="500" u="sng" dirty="0">
                <a:solidFill>
                  <a:srgbClr val="1155CC"/>
                </a:solidFill>
                <a:highlight>
                  <a:srgbClr val="FFFFFF"/>
                </a:highlight>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https://doi.org/10.1177/13558196251384845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Di Martino, M., Palozzi, G. and Chirico, A., 2024. Workforce management design and reorganization strategies as response to staff shortages in nursing homes services. In </a:t>
            </a:r>
            <a:r>
              <a:rPr lang="en" sz="500" i="1" dirty="0">
                <a:solidFill>
                  <a:srgbClr val="222222"/>
                </a:solidFill>
                <a:highlight>
                  <a:srgbClr val="FFFFFF"/>
                </a:highlight>
                <a:latin typeface="Times New Roman"/>
                <a:ea typeface="Times New Roman"/>
                <a:cs typeface="Times New Roman"/>
                <a:sym typeface="Times New Roman"/>
              </a:rPr>
              <a:t>Service Design, Creativity, and Innovation in Healthcare: Challenges, Insights, Solutions</a:t>
            </a:r>
            <a:r>
              <a:rPr lang="en" sz="500" dirty="0">
                <a:solidFill>
                  <a:srgbClr val="222222"/>
                </a:solidFill>
                <a:highlight>
                  <a:srgbClr val="FFFFFF"/>
                </a:highlight>
                <a:latin typeface="Times New Roman"/>
                <a:ea typeface="Times New Roman"/>
                <a:cs typeface="Times New Roman"/>
                <a:sym typeface="Times New Roman"/>
              </a:rPr>
              <a:t> (pp. 209-233). Cham: Springer Nature Switzerland.</a:t>
            </a:r>
            <a:r>
              <a:rPr lang="en" sz="500" u="sng" dirty="0">
                <a:solidFill>
                  <a:srgbClr val="1155CC"/>
                </a:solidFill>
                <a:highlight>
                  <a:srgbClr val="FFFFFF"/>
                </a:highlight>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https://doi.org/10.1007/978-3-031-65766-5_13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Hellín Gil, M.F., Ruiz Hernández, J.A., Ibáñez-López, F.J., Seva Llor, A.M., Roldán Valcárcel, M.D., Mikla, M. and López Montesinos, M.J., 2022. Relationship between job satisfaction and workload of nurses in adult inpatient units.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(18), p.11701.</a:t>
            </a:r>
            <a:r>
              <a:rPr lang="en" sz="500" u="sng" dirty="0">
                <a:solidFill>
                  <a:srgbClr val="1155CC"/>
                </a:solidFill>
                <a:highlight>
                  <a:srgbClr val="FFFFFF"/>
                </a:highlight>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https://doi.org/10.3390/ijerph191811701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Lukan, J., Bolliger, L., Pauwels, N.S., Luštrek, M., Bacquer, D.D. and Clays, E., 2022. Work environment risk factors causing day-to-day stress in occupational settings: a systematic review. </a:t>
            </a:r>
            <a:r>
              <a:rPr lang="en" sz="500" i="1" dirty="0">
                <a:solidFill>
                  <a:srgbClr val="222222"/>
                </a:solidFill>
                <a:highlight>
                  <a:srgbClr val="FFFFFF"/>
                </a:highlight>
                <a:latin typeface="Times New Roman"/>
                <a:ea typeface="Times New Roman"/>
                <a:cs typeface="Times New Roman"/>
                <a:sym typeface="Times New Roman"/>
              </a:rPr>
              <a:t>BMC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22</a:t>
            </a:r>
            <a:r>
              <a:rPr lang="en" sz="500" dirty="0">
                <a:solidFill>
                  <a:srgbClr val="222222"/>
                </a:solidFill>
                <a:highlight>
                  <a:srgbClr val="FFFFFF"/>
                </a:highlight>
                <a:latin typeface="Times New Roman"/>
                <a:ea typeface="Times New Roman"/>
                <a:cs typeface="Times New Roman"/>
                <a:sym typeface="Times New Roman"/>
              </a:rPr>
              <a:t>(1), p.240.</a:t>
            </a:r>
            <a:r>
              <a:rPr lang="en" sz="500" u="sng" dirty="0">
                <a:solidFill>
                  <a:srgbClr val="1155CC"/>
                </a:solidFill>
                <a:highlight>
                  <a:srgbClr val="FFFFFF"/>
                </a:highlight>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https://doi.org/10.1186/s12889-021-12354-8</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Khan, J., Zhang, Q. and Salameh, A.A., 2025. Organisational Inequalities and the Myth of Meritocracy: How They Impede Employee Task Performance?. </a:t>
            </a:r>
            <a:r>
              <a:rPr lang="en" sz="500" i="1" dirty="0">
                <a:solidFill>
                  <a:srgbClr val="222222"/>
                </a:solidFill>
                <a:highlight>
                  <a:srgbClr val="FFFFFF"/>
                </a:highlight>
                <a:latin typeface="Times New Roman"/>
                <a:ea typeface="Times New Roman"/>
                <a:cs typeface="Times New Roman"/>
                <a:sym typeface="Times New Roman"/>
              </a:rPr>
              <a:t>International Journal of Psychology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60</a:t>
            </a:r>
            <a:r>
              <a:rPr lang="en" sz="500" dirty="0">
                <a:solidFill>
                  <a:srgbClr val="222222"/>
                </a:solidFill>
                <a:highlight>
                  <a:srgbClr val="FFFFFF"/>
                </a:highlight>
                <a:latin typeface="Times New Roman"/>
                <a:ea typeface="Times New Roman"/>
                <a:cs typeface="Times New Roman"/>
                <a:sym typeface="Times New Roman"/>
              </a:rPr>
              <a:t>(1), p.e70002.</a:t>
            </a:r>
            <a:r>
              <a:rPr lang="en" sz="500" u="sng" dirty="0">
                <a:solidFill>
                  <a:srgbClr val="1155CC"/>
                </a:solidFill>
                <a:highlight>
                  <a:srgbClr val="FFFFFF"/>
                </a:highlight>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https://doi.org/10.1002/ijop.70002</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O'Connor, S.G., Boyd, P., Bailey, C.P., Nebeling, L., Reedy, J., Czajkowski, S.M. and Shams-White, M.M., 2022. A qualitative exploration of facilitators and barriers of adherence to time-restricted eating. </a:t>
            </a:r>
            <a:r>
              <a:rPr lang="en" sz="500" i="1" dirty="0">
                <a:solidFill>
                  <a:srgbClr val="222222"/>
                </a:solidFill>
                <a:highlight>
                  <a:srgbClr val="FFFFFF"/>
                </a:highlight>
                <a:latin typeface="Times New Roman"/>
                <a:ea typeface="Times New Roman"/>
                <a:cs typeface="Times New Roman"/>
                <a:sym typeface="Times New Roman"/>
              </a:rPr>
              <a:t>Appetite</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178</a:t>
            </a:r>
            <a:r>
              <a:rPr lang="en" sz="500" dirty="0">
                <a:solidFill>
                  <a:srgbClr val="222222"/>
                </a:solidFill>
                <a:highlight>
                  <a:srgbClr val="FFFFFF"/>
                </a:highlight>
                <a:latin typeface="Times New Roman"/>
                <a:ea typeface="Times New Roman"/>
                <a:cs typeface="Times New Roman"/>
                <a:sym typeface="Times New Roman"/>
              </a:rPr>
              <a:t>, p.106266.</a:t>
            </a:r>
            <a:r>
              <a:rPr lang="en" sz="500" u="sng" dirty="0">
                <a:solidFill>
                  <a:srgbClr val="1155CC"/>
                </a:solidFill>
                <a:highlight>
                  <a:srgbClr val="FFFFFF"/>
                </a:highlight>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https://doi.org/10.1016/j.appet.2022.106266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El Boghdady, M., 2025. Unappreciated, undervalued, and working in a toxic environment: the silent struggles of some surgeons. </a:t>
            </a:r>
            <a:r>
              <a:rPr lang="en" sz="500" i="1" dirty="0">
                <a:solidFill>
                  <a:srgbClr val="222222"/>
                </a:solidFill>
                <a:highlight>
                  <a:srgbClr val="FFFFFF"/>
                </a:highlight>
                <a:latin typeface="Times New Roman"/>
                <a:ea typeface="Times New Roman"/>
                <a:cs typeface="Times New Roman"/>
                <a:sym typeface="Times New Roman"/>
              </a:rPr>
              <a:t>Updates in surgery</a:t>
            </a:r>
            <a:r>
              <a:rPr lang="en" sz="500" dirty="0">
                <a:solidFill>
                  <a:srgbClr val="222222"/>
                </a:solidFill>
                <a:highlight>
                  <a:srgbClr val="FFFFFF"/>
                </a:highlight>
                <a:latin typeface="Times New Roman"/>
                <a:ea typeface="Times New Roman"/>
                <a:cs typeface="Times New Roman"/>
                <a:sym typeface="Times New Roman"/>
              </a:rPr>
              <a:t>, pp.1-2.</a:t>
            </a:r>
            <a:r>
              <a:rPr lang="en" sz="500" u="sng" dirty="0">
                <a:solidFill>
                  <a:srgbClr val="1155CC"/>
                </a:solidFill>
                <a:highlight>
                  <a:srgbClr val="FFFFFF"/>
                </a:highlight>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https://doi.org/10.1007/s13304-025-02396-7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Hosseini, S.H., Torkaman Nejad, S., Golrizgashti, S. and Fakhimi, M., 2025. Analysing the drivers of unnecessary caesarean sections in developing countries: a systems approach. </a:t>
            </a:r>
            <a:r>
              <a:rPr lang="en" sz="500" i="1" dirty="0">
                <a:solidFill>
                  <a:srgbClr val="222222"/>
                </a:solidFill>
                <a:highlight>
                  <a:srgbClr val="FFFFFF"/>
                </a:highlight>
                <a:latin typeface="Times New Roman"/>
                <a:ea typeface="Times New Roman"/>
                <a:cs typeface="Times New Roman"/>
                <a:sym typeface="Times New Roman"/>
              </a:rPr>
              <a:t>Health Systems</a:t>
            </a:r>
            <a:r>
              <a:rPr lang="en" sz="500" dirty="0">
                <a:solidFill>
                  <a:srgbClr val="222222"/>
                </a:solidFill>
                <a:highlight>
                  <a:srgbClr val="FFFFFF"/>
                </a:highlight>
                <a:latin typeface="Times New Roman"/>
                <a:ea typeface="Times New Roman"/>
                <a:cs typeface="Times New Roman"/>
                <a:sym typeface="Times New Roman"/>
              </a:rPr>
              <a:t>, pp.1-20.</a:t>
            </a:r>
            <a:r>
              <a:rPr lang="en" sz="500" u="sng" dirty="0">
                <a:solidFill>
                  <a:srgbClr val="1155CC"/>
                </a:solidFill>
                <a:highlight>
                  <a:srgbClr val="FFFFFF"/>
                </a:highlight>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https://doi.org/10.1080/20476965.2025.2601100</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Olaniran, A., Madaj, B., Bar‐Zeev, S., Banke‐Thomas, A. and van den Broek, N., 2022. Factors influencing motivation and job satisfaction of community health workers in Africa and Asia—A multi‐country study. </a:t>
            </a:r>
            <a:r>
              <a:rPr lang="en" sz="500" i="1" dirty="0">
                <a:solidFill>
                  <a:srgbClr val="222222"/>
                </a:solidFill>
                <a:highlight>
                  <a:srgbClr val="FFFFFF"/>
                </a:highlight>
                <a:latin typeface="Times New Roman"/>
                <a:ea typeface="Times New Roman"/>
                <a:cs typeface="Times New Roman"/>
                <a:sym typeface="Times New Roman"/>
              </a:rPr>
              <a:t>The International journal of health planning and management</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(1), pp.112-132.</a:t>
            </a:r>
            <a:r>
              <a:rPr lang="en" sz="500" u="sng" dirty="0">
                <a:solidFill>
                  <a:srgbClr val="1155CC"/>
                </a:solidFill>
                <a:highlight>
                  <a:srgbClr val="FFFFFF"/>
                </a:highlight>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https://doi.org/10.1002/hpm.3319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Bolous, N.S., Graetz, D.E., Ashrafian, H., Barlow, J., Bhakta, N., Sounderajah, V. and Dowdeswell, B., 2023. Harnessing a clinician-led governance model to overcome healthcare tribalism and drive innovation: a case study of Northumbria NHS Foundation Trust. </a:t>
            </a:r>
            <a:r>
              <a:rPr lang="en" sz="500" i="1" dirty="0">
                <a:solidFill>
                  <a:srgbClr val="222222"/>
                </a:solidFill>
                <a:highlight>
                  <a:srgbClr val="FFFFFF"/>
                </a:highlight>
                <a:latin typeface="Times New Roman"/>
                <a:ea typeface="Times New Roman"/>
                <a:cs typeface="Times New Roman"/>
                <a:sym typeface="Times New Roman"/>
              </a:rPr>
              <a:t>Journal of Health Organization and Management</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(9), pp.1-16.</a:t>
            </a:r>
            <a:r>
              <a:rPr lang="en" sz="500" u="sng" dirty="0">
                <a:solidFill>
                  <a:srgbClr val="1155CC"/>
                </a:solidFill>
                <a:highlight>
                  <a:srgbClr val="FFFFFF"/>
                </a:highlight>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https://doi.org/10.1108/JHOM-05-2022-0157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Du, X., Teng, X., Gao, J. and Chowdhury, M.S., 2025. Do overqualified employees seek feedback? The role of hostile attributional style, mutual recognition respect and overwork climate. </a:t>
            </a:r>
            <a:r>
              <a:rPr lang="en" sz="500" i="1" dirty="0">
                <a:solidFill>
                  <a:srgbClr val="222222"/>
                </a:solidFill>
                <a:highlight>
                  <a:srgbClr val="FFFFFF"/>
                </a:highlight>
                <a:latin typeface="Times New Roman"/>
                <a:ea typeface="Times New Roman"/>
                <a:cs typeface="Times New Roman"/>
                <a:sym typeface="Times New Roman"/>
              </a:rPr>
              <a:t>Leadership &amp; Organization Development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46</a:t>
            </a:r>
            <a:r>
              <a:rPr lang="en" sz="500" dirty="0">
                <a:solidFill>
                  <a:srgbClr val="222222"/>
                </a:solidFill>
                <a:highlight>
                  <a:srgbClr val="FFFFFF"/>
                </a:highlight>
                <a:latin typeface="Times New Roman"/>
                <a:ea typeface="Times New Roman"/>
                <a:cs typeface="Times New Roman"/>
                <a:sym typeface="Times New Roman"/>
              </a:rPr>
              <a:t>(6), pp.963-980.</a:t>
            </a:r>
            <a:r>
              <a:rPr lang="en" sz="500" u="sng" dirty="0">
                <a:solidFill>
                  <a:srgbClr val="1155CC"/>
                </a:solidFill>
                <a:highlight>
                  <a:srgbClr val="FFFFFF"/>
                </a:highlight>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https://doi.org/10.1108/LODJ-07-2024-0487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Nagpaul, T., Leong, C.H., Toh, C.S., Amir, A.B., Chin, R. and Tan, S., 2022. Exploring job satisfaction and intentions to quit among security officers: The role of work hygiene and motivator factors. </a:t>
            </a:r>
            <a:r>
              <a:rPr lang="en" sz="500" i="1" dirty="0">
                <a:solidFill>
                  <a:srgbClr val="222222"/>
                </a:solidFill>
                <a:highlight>
                  <a:srgbClr val="FFFFFF"/>
                </a:highlight>
                <a:latin typeface="Times New Roman"/>
                <a:ea typeface="Times New Roman"/>
                <a:cs typeface="Times New Roman"/>
                <a:sym typeface="Times New Roman"/>
              </a:rPr>
              <a:t>Social Sciences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11</a:t>
            </a:r>
            <a:r>
              <a:rPr lang="en" sz="500" dirty="0">
                <a:solidFill>
                  <a:srgbClr val="222222"/>
                </a:solidFill>
                <a:highlight>
                  <a:srgbClr val="FFFFFF"/>
                </a:highlight>
                <a:latin typeface="Times New Roman"/>
                <a:ea typeface="Times New Roman"/>
                <a:cs typeface="Times New Roman"/>
                <a:sym typeface="Times New Roman"/>
              </a:rPr>
              <a:t>(11), p.497.</a:t>
            </a:r>
            <a:r>
              <a:rPr lang="en" sz="500" u="sng" dirty="0">
                <a:solidFill>
                  <a:srgbClr val="1155CC"/>
                </a:solidFill>
                <a:highlight>
                  <a:srgbClr val="FFFFFF"/>
                </a:highlight>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https://doi.org/10.3390/socsci11110497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Remnant, J., Kelly, M., Cowley, L. and Booth, S., 2025, October. Supporting and Retaining NHS England Staff with Long-Term Health Conditions—A Qualitative Study. In </a:t>
            </a:r>
            <a:r>
              <a:rPr lang="en" sz="500" i="1" dirty="0">
                <a:solidFill>
                  <a:srgbClr val="222222"/>
                </a:solidFill>
                <a:highlight>
                  <a:srgbClr val="FFFFFF"/>
                </a:highlight>
                <a:latin typeface="Times New Roman"/>
                <a:ea typeface="Times New Roman"/>
                <a:cs typeface="Times New Roman"/>
                <a:sym typeface="Times New Roman"/>
              </a:rPr>
              <a:t>Healthcare</a:t>
            </a:r>
            <a:r>
              <a:rPr lang="en" sz="500" dirty="0">
                <a:solidFill>
                  <a:srgbClr val="222222"/>
                </a:solidFill>
                <a:highlight>
                  <a:srgbClr val="FFFFFF"/>
                </a:highlight>
                <a:latin typeface="Times New Roman"/>
                <a:ea typeface="Times New Roman"/>
                <a:cs typeface="Times New Roman"/>
                <a:sym typeface="Times New Roman"/>
              </a:rPr>
              <a:t> (Vol. 13, No. 20, p. 2573). MDPI.</a:t>
            </a:r>
            <a:r>
              <a:rPr lang="en" sz="500" u="sng" dirty="0">
                <a:solidFill>
                  <a:srgbClr val="1155CC"/>
                </a:solidFill>
                <a:highlight>
                  <a:srgbClr val="FFFFFF"/>
                </a:highlight>
                <a:latin typeface="Times New Roman"/>
                <a:ea typeface="Times New Roman"/>
                <a:cs typeface="Times New Roman"/>
                <a:sym typeface="Times New Roman"/>
                <a:hlinkClick r:id="rId27">
                  <a:extLst>
                    <a:ext uri="{A12FA001-AC4F-418D-AE19-62706E023703}">
                      <ahyp:hlinkClr xmlns:ahyp="http://schemas.microsoft.com/office/drawing/2018/hyperlinkcolor" val="tx"/>
                    </a:ext>
                  </a:extLst>
                </a:hlinkClick>
              </a:rPr>
              <a:t>https://doi.org/10.3390/healthcare13202573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Dhanani, A., Chaidali, P., Sharma, N. and Varoutsa, E., 2024. Responding to employee-based race inequalities in National Health Service (England): accountability and the Workforce Race Equality Standard. </a:t>
            </a:r>
            <a:r>
              <a:rPr lang="en" sz="500" i="1" dirty="0">
                <a:solidFill>
                  <a:srgbClr val="222222"/>
                </a:solidFill>
                <a:highlight>
                  <a:srgbClr val="FFFFFF"/>
                </a:highlight>
                <a:latin typeface="Times New Roman"/>
                <a:ea typeface="Times New Roman"/>
                <a:cs typeface="Times New Roman"/>
                <a:sym typeface="Times New Roman"/>
              </a:rPr>
              <a:t>Accounting, Auditing &amp; Accountability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(7-8), pp.1665-1694.</a:t>
            </a:r>
            <a:r>
              <a:rPr lang="en" sz="500" u="sng" dirty="0">
                <a:solidFill>
                  <a:srgbClr val="1155CC"/>
                </a:solidFill>
                <a:highlight>
                  <a:srgbClr val="FFFFFF"/>
                </a:highlight>
                <a:latin typeface="Times New Roman"/>
                <a:ea typeface="Times New Roman"/>
                <a:cs typeface="Times New Roman"/>
                <a:sym typeface="Times New Roman"/>
                <a:hlinkClick r:id="rId28">
                  <a:extLst>
                    <a:ext uri="{A12FA001-AC4F-418D-AE19-62706E023703}">
                      <ahyp:hlinkClr xmlns:ahyp="http://schemas.microsoft.com/office/drawing/2018/hyperlinkcolor" val="tx"/>
                    </a:ext>
                  </a:extLst>
                </a:hlinkClick>
              </a:rPr>
              <a:t>https://doi.org/10.1108/AAAJ-08-2023-6621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Kumar, S., Sarkar, S. and Chahar, B., 2023. A systematic review of work-life integration and role of flexible work arrangements. </a:t>
            </a:r>
            <a:r>
              <a:rPr lang="en" sz="500" i="1" dirty="0">
                <a:solidFill>
                  <a:srgbClr val="222222"/>
                </a:solidFill>
                <a:highlight>
                  <a:srgbClr val="FFFFFF"/>
                </a:highlight>
                <a:latin typeface="Times New Roman"/>
                <a:ea typeface="Times New Roman"/>
                <a:cs typeface="Times New Roman"/>
                <a:sym typeface="Times New Roman"/>
              </a:rPr>
              <a:t>International Journal of Organizational Analysis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31</a:t>
            </a:r>
            <a:r>
              <a:rPr lang="en" sz="500" dirty="0">
                <a:solidFill>
                  <a:srgbClr val="222222"/>
                </a:solidFill>
                <a:highlight>
                  <a:srgbClr val="FFFFFF"/>
                </a:highlight>
                <a:latin typeface="Times New Roman"/>
                <a:ea typeface="Times New Roman"/>
                <a:cs typeface="Times New Roman"/>
                <a:sym typeface="Times New Roman"/>
              </a:rPr>
              <a:t>(3), pp.710-736.</a:t>
            </a:r>
            <a:r>
              <a:rPr lang="en" sz="500" u="sng" dirty="0">
                <a:solidFill>
                  <a:srgbClr val="1155CC"/>
                </a:solidFill>
                <a:highlight>
                  <a:srgbClr val="FFFFFF"/>
                </a:highlight>
                <a:latin typeface="Times New Roman"/>
                <a:ea typeface="Times New Roman"/>
                <a:cs typeface="Times New Roman"/>
                <a:sym typeface="Times New Roman"/>
                <a:hlinkClick r:id="rId29">
                  <a:extLst>
                    <a:ext uri="{A12FA001-AC4F-418D-AE19-62706E023703}">
                      <ahyp:hlinkClr xmlns:ahyp="http://schemas.microsoft.com/office/drawing/2018/hyperlinkcolor" val="tx"/>
                    </a:ext>
                  </a:extLst>
                </a:hlinkClick>
              </a:rPr>
              <a:t>https://doi.org/10.1108/IJOA-07-2021-2855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Elrayah, M. and Semlali, Y., 2023. Sustainable total reward strategies for talented employees’ sustainable performance, satisfaction, and motivation: Evidence from the educational sector.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15</a:t>
            </a:r>
            <a:r>
              <a:rPr lang="en" sz="500" dirty="0">
                <a:solidFill>
                  <a:srgbClr val="222222"/>
                </a:solidFill>
                <a:highlight>
                  <a:srgbClr val="FFFFFF"/>
                </a:highlight>
                <a:latin typeface="Times New Roman"/>
                <a:ea typeface="Times New Roman"/>
                <a:cs typeface="Times New Roman"/>
                <a:sym typeface="Times New Roman"/>
              </a:rPr>
              <a:t>(2), p.1605.</a:t>
            </a:r>
            <a:r>
              <a:rPr lang="en" sz="500" u="sng" dirty="0">
                <a:solidFill>
                  <a:srgbClr val="1155CC"/>
                </a:solidFill>
                <a:highlight>
                  <a:srgbClr val="FFFFFF"/>
                </a:highlight>
                <a:latin typeface="Times New Roman"/>
                <a:ea typeface="Times New Roman"/>
                <a:cs typeface="Times New Roman"/>
                <a:sym typeface="Times New Roman"/>
                <a:hlinkClick r:id="rId30">
                  <a:extLst>
                    <a:ext uri="{A12FA001-AC4F-418D-AE19-62706E023703}">
                      <ahyp:hlinkClr xmlns:ahyp="http://schemas.microsoft.com/office/drawing/2018/hyperlinkcolor" val="tx"/>
                    </a:ext>
                  </a:extLst>
                </a:hlinkClick>
              </a:rPr>
              <a:t>https://doi.org/10.3390/su15021605</a:t>
            </a:r>
            <a:r>
              <a:rPr lang="en" sz="500" dirty="0">
                <a:solidFill>
                  <a:srgbClr val="000000"/>
                </a:solidFill>
                <a:latin typeface="Times New Roman"/>
                <a:ea typeface="Times New Roman"/>
                <a:cs typeface="Times New Roman"/>
                <a:sym typeface="Times New Roman"/>
              </a:rPr>
              <a:t> </a:t>
            </a:r>
            <a:endParaRPr sz="500" dirty="0">
              <a:solidFill>
                <a:srgbClr val="000000"/>
              </a:solidFill>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Dubey, P., Pathak, A.K. and Sahu, K.K., 2023. Assessing the influence of effective leadership on job satisfaction and organisational citizenship behaviour. </a:t>
            </a:r>
            <a:r>
              <a:rPr lang="en" sz="500" i="1" dirty="0">
                <a:solidFill>
                  <a:srgbClr val="222222"/>
                </a:solidFill>
                <a:highlight>
                  <a:srgbClr val="FFFFFF"/>
                </a:highlight>
                <a:latin typeface="Times New Roman"/>
                <a:ea typeface="Times New Roman"/>
                <a:cs typeface="Times New Roman"/>
                <a:sym typeface="Times New Roman"/>
              </a:rPr>
              <a:t>Rajagiri Management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17</a:t>
            </a:r>
            <a:r>
              <a:rPr lang="en" sz="500" dirty="0">
                <a:solidFill>
                  <a:srgbClr val="222222"/>
                </a:solidFill>
                <a:highlight>
                  <a:srgbClr val="FFFFFF"/>
                </a:highlight>
                <a:latin typeface="Times New Roman"/>
                <a:ea typeface="Times New Roman"/>
                <a:cs typeface="Times New Roman"/>
                <a:sym typeface="Times New Roman"/>
              </a:rPr>
              <a:t>(3), pp.221-237.</a:t>
            </a:r>
            <a:r>
              <a:rPr lang="en" sz="500" u="sng" dirty="0">
                <a:solidFill>
                  <a:srgbClr val="1155CC"/>
                </a:solidFill>
                <a:highlight>
                  <a:srgbClr val="FFFFFF"/>
                </a:highlight>
                <a:latin typeface="Times New Roman"/>
                <a:ea typeface="Times New Roman"/>
                <a:cs typeface="Times New Roman"/>
                <a:sym typeface="Times New Roman"/>
                <a:hlinkClick r:id="rId31">
                  <a:extLst>
                    <a:ext uri="{A12FA001-AC4F-418D-AE19-62706E023703}">
                      <ahyp:hlinkClr xmlns:ahyp="http://schemas.microsoft.com/office/drawing/2018/hyperlinkcolor" val="tx"/>
                    </a:ext>
                  </a:extLst>
                </a:hlinkClick>
              </a:rPr>
              <a:t>https://doi.org/10.1108/RAMJ-07-2022-0108</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Boamah, S.A., Hamadi, H.Y., Havaei, F., Smith, H. and Webb, F., 2022. Striking a balance between work and play: The effects of work–life interference and burnout on faculty turnover intentions and career satisfaction.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(2), p.809.</a:t>
            </a:r>
            <a:r>
              <a:rPr lang="en" sz="500" u="sng" dirty="0">
                <a:solidFill>
                  <a:srgbClr val="1155CC"/>
                </a:solidFill>
                <a:highlight>
                  <a:srgbClr val="FFFFFF"/>
                </a:highlight>
                <a:latin typeface="Times New Roman"/>
                <a:ea typeface="Times New Roman"/>
                <a:cs typeface="Times New Roman"/>
                <a:sym typeface="Times New Roman"/>
                <a:hlinkClick r:id="rId32">
                  <a:extLst>
                    <a:ext uri="{A12FA001-AC4F-418D-AE19-62706E023703}">
                      <ahyp:hlinkClr xmlns:ahyp="http://schemas.microsoft.com/office/drawing/2018/hyperlinkcolor" val="tx"/>
                    </a:ext>
                  </a:extLst>
                </a:hlinkClick>
              </a:rPr>
              <a:t>https://doi.org/10.3390/ijerph19020809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Lee, B., Lee, C., Choi, I. and Kim, J., 2022. Analyzing determinants of job satisfaction based on two-factor theory.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14</a:t>
            </a:r>
            <a:r>
              <a:rPr lang="en" sz="500" dirty="0">
                <a:solidFill>
                  <a:srgbClr val="222222"/>
                </a:solidFill>
                <a:highlight>
                  <a:srgbClr val="FFFFFF"/>
                </a:highlight>
                <a:latin typeface="Times New Roman"/>
                <a:ea typeface="Times New Roman"/>
                <a:cs typeface="Times New Roman"/>
                <a:sym typeface="Times New Roman"/>
              </a:rPr>
              <a:t>(19), p.12557.</a:t>
            </a:r>
            <a:r>
              <a:rPr lang="en" sz="500" u="sng" dirty="0">
                <a:solidFill>
                  <a:srgbClr val="1155CC"/>
                </a:solidFill>
                <a:highlight>
                  <a:srgbClr val="FFFFFF"/>
                </a:highlight>
                <a:latin typeface="Times New Roman"/>
                <a:ea typeface="Times New Roman"/>
                <a:cs typeface="Times New Roman"/>
                <a:sym typeface="Times New Roman"/>
                <a:hlinkClick r:id="rId33">
                  <a:extLst>
                    <a:ext uri="{A12FA001-AC4F-418D-AE19-62706E023703}">
                      <ahyp:hlinkClr xmlns:ahyp="http://schemas.microsoft.com/office/drawing/2018/hyperlinkcolor" val="tx"/>
                    </a:ext>
                  </a:extLst>
                </a:hlinkClick>
              </a:rPr>
              <a:t>https://doi.org/10.3390/su141912557</a:t>
            </a:r>
            <a:r>
              <a:rPr lang="en" sz="500" dirty="0">
                <a:solidFill>
                  <a:srgbClr val="000000"/>
                </a:solidFill>
                <a:latin typeface="Times New Roman"/>
                <a:ea typeface="Times New Roman"/>
                <a:cs typeface="Times New Roman"/>
                <a:sym typeface="Times New Roman"/>
              </a:rPr>
              <a:t> </a:t>
            </a:r>
            <a:endParaRPr sz="500" dirty="0">
              <a:latin typeface="Times New Roman"/>
              <a:ea typeface="Times New Roman"/>
              <a:cs typeface="Times New Roman"/>
              <a:sym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pic>
        <p:nvPicPr>
          <p:cNvPr id="288" name="Google Shape;288;p43"/>
          <p:cNvPicPr preferRelativeResize="0"/>
          <p:nvPr/>
        </p:nvPicPr>
        <p:blipFill>
          <a:blip r:embed="rId3">
            <a:alphaModFix/>
          </a:blip>
          <a:stretch>
            <a:fillRect/>
          </a:stretch>
        </p:blipFill>
        <p:spPr>
          <a:xfrm>
            <a:off x="1047750" y="1229875"/>
            <a:ext cx="5431750" cy="3169176"/>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5706</Words>
  <Application>Microsoft Macintosh PowerPoint</Application>
  <PresentationFormat>On-screen Show (16:9)</PresentationFormat>
  <Paragraphs>206</Paragraphs>
  <Slides>31</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Roboto</vt:lpstr>
      <vt:lpstr>Arial</vt:lpstr>
      <vt:lpstr>Times New Roman</vt:lpstr>
      <vt:lpstr>Geometric</vt:lpstr>
      <vt:lpstr>   Group presentation: Human Capital Challenges in the NHS: An HRM Perspective   </vt:lpstr>
      <vt:lpstr>    MEMBER 1 – INTRODUCTION &amp; CONTEXT</vt:lpstr>
      <vt:lpstr>Introduction to NHS </vt:lpstr>
      <vt:lpstr>Human Capital in NHS </vt:lpstr>
      <vt:lpstr>Job Satisfaction </vt:lpstr>
      <vt:lpstr>Importance of Job Satisfaction in NHS </vt:lpstr>
      <vt:lpstr> Current Situation in NHS</vt:lpstr>
      <vt:lpstr>Aim and Objectives of Presentation </vt:lpstr>
      <vt:lpstr>MEMBER 2</vt:lpstr>
      <vt:lpstr>Overview of Key Challenges </vt:lpstr>
      <vt:lpstr>Workload and Staffing Issues </vt:lpstr>
      <vt:lpstr> Burnout and Stress </vt:lpstr>
      <vt:lpstr>Pay and Reward Dissatisfaction </vt:lpstr>
      <vt:lpstr> Lack of Work-Life Balance </vt:lpstr>
      <vt:lpstr>Poor Management and Leadership Issues </vt:lpstr>
      <vt:lpstr>MEMBER 3</vt:lpstr>
      <vt:lpstr>Root Causes Overview </vt:lpstr>
      <vt:lpstr> Organisational &amp; Structural Causes </vt:lpstr>
      <vt:lpstr>Leadership &amp; Management Causes </vt:lpstr>
      <vt:lpstr>Cultural Causes </vt:lpstr>
      <vt:lpstr>Herzberg’s Two-Factor Theory </vt:lpstr>
      <vt:lpstr>Maslow’s Hierarchy of Needs </vt:lpstr>
      <vt:lpstr>MEMBER 4</vt:lpstr>
      <vt:lpstr>Overview of Recommendations </vt:lpstr>
      <vt:lpstr>Improving Work Conditions </vt:lpstr>
      <vt:lpstr>Enhancing Rewards &amp; Recognition </vt:lpstr>
      <vt:lpstr>Leadership &amp; Management Development </vt:lpstr>
      <vt:lpstr>Employee Wellbeing Strategies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Dhruv Pansuriya</cp:lastModifiedBy>
  <cp:revision>4</cp:revision>
  <dcterms:modified xsi:type="dcterms:W3CDTF">2026-04-03T21:29:15Z</dcterms:modified>
</cp:coreProperties>
</file>