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0" d="100"/>
          <a:sy n="90" d="100"/>
        </p:scale>
        <p:origin x="200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42078-5010-494D-A0C0-0ED380AC78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/>
              <a:t>Succession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406A33-76AB-4A3F-85F7-EFAD779F3B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By</a:t>
            </a:r>
          </a:p>
          <a:p>
            <a:pPr algn="ctr"/>
            <a:r>
              <a:rPr lang="en-GB" sz="3200" b="1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14591795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B2188-96F1-409F-85D2-EAF7E3B36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What is succession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280DB-3294-4A10-A516-A93C008471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The process of determining critical roles within the company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Identifying and assessing possible successors, and providing them with the appropriate skills and experience for present and future opportunities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Succession planning enables senior management to look at the future goals of the organisation as a whole</a:t>
            </a:r>
          </a:p>
        </p:txBody>
      </p:sp>
    </p:spTree>
    <p:extLst>
      <p:ext uri="{BB962C8B-B14F-4D97-AF65-F5344CB8AC3E}">
        <p14:creationId xmlns:p14="http://schemas.microsoft.com/office/powerpoint/2010/main" val="2526169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272AB-1ED0-4023-A056-C252935F4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Steps in Succession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FC9E6-8C49-4308-9DB6-6FA798067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Recruitment and staffing- getting the right employees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Training and development- of skills, knowledge etc.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Performance and compensate management- prepare them for advancement or promotion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725098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88102-93D7-493F-AAF2-D70AD5C1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Succession planning model</a:t>
            </a:r>
          </a:p>
        </p:txBody>
      </p:sp>
      <p:pic>
        <p:nvPicPr>
          <p:cNvPr id="43" name="Content Placeholder 42">
            <a:extLst>
              <a:ext uri="{FF2B5EF4-FFF2-40B4-BE49-F238E27FC236}">
                <a16:creationId xmlns:a16="http://schemas.microsoft.com/office/drawing/2014/main" id="{6156D8C3-55F8-4F3E-AEE1-E8A6ACB894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37733" y="1811867"/>
            <a:ext cx="9709678" cy="458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080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31FAD-8BF3-4DB3-9931-8D87A5DF2D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Succession planning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10344-3C2C-483B-BAF2-FE68DC41F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6"/>
            <a:ext cx="9905999" cy="4385069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/>
              <a:t>Includes</a:t>
            </a:r>
            <a:endParaRPr lang="en-GB" sz="32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Determining what roles and skills are critical for the growth of the company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Analyse and address the gaps revealed by the planning process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Identify and understand the developmental needs of employees to fill positions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Understand the time needed to fill key roles</a:t>
            </a:r>
          </a:p>
        </p:txBody>
      </p:sp>
    </p:spTree>
    <p:extLst>
      <p:ext uri="{BB962C8B-B14F-4D97-AF65-F5344CB8AC3E}">
        <p14:creationId xmlns:p14="http://schemas.microsoft.com/office/powerpoint/2010/main" val="2815507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A24C3-B7FA-439A-A169-B1102757A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Succession planning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51F26-462C-4A37-B994-CDD64453AB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/>
              <a:t>Includes</a:t>
            </a:r>
            <a:r>
              <a:rPr lang="en-GB" sz="3200" dirty="0"/>
              <a:t>: -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Enrich succession plans through regular senior management discussion of people and posts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Identify key staff in all areas and make sure they are engaged and keen to stay in the organisation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Review and check the succession planning process</a:t>
            </a:r>
          </a:p>
        </p:txBody>
      </p:sp>
    </p:spTree>
    <p:extLst>
      <p:ext uri="{BB962C8B-B14F-4D97-AF65-F5344CB8AC3E}">
        <p14:creationId xmlns:p14="http://schemas.microsoft.com/office/powerpoint/2010/main" val="1027900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C0681-425F-40BF-B027-2AFABF0EC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Why succession planning?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D00F4-200F-4A65-B198-7B9C72A61E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Analyse what has made the business successful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Does the success rely on skills or knowledge of individuals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What skills do we need in the future or we will need to replace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Existing Talent Pool skills requirements</a:t>
            </a:r>
          </a:p>
        </p:txBody>
      </p:sp>
    </p:spTree>
    <p:extLst>
      <p:ext uri="{BB962C8B-B14F-4D97-AF65-F5344CB8AC3E}">
        <p14:creationId xmlns:p14="http://schemas.microsoft.com/office/powerpoint/2010/main" val="602948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F536-093E-4168-963C-250816AD6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98" y="618518"/>
            <a:ext cx="10553413" cy="147857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When is succession planning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4B04A-2EB8-4161-8D94-56D8765209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When a key employee is: -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Unwilling to continue in their role within the organisation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Retirement or leaving the organisation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Moving to a different position within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2175968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4FBFB-63E5-4C4D-8A7A-5546F0090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7524" y="618518"/>
            <a:ext cx="10354033" cy="147857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Advantages of Succession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CF499-8B99-49ED-8FE2-F78EC87B7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Improve recruitment process for key positions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Active development of longer term prospective successors by ensuring their career growth and analysing work, responsibility skills and knowledge required for the future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Understand skills, knowledge and experiences which are seen as important to the business now and in the future</a:t>
            </a:r>
          </a:p>
        </p:txBody>
      </p:sp>
    </p:spTree>
    <p:extLst>
      <p:ext uri="{BB962C8B-B14F-4D97-AF65-F5344CB8AC3E}">
        <p14:creationId xmlns:p14="http://schemas.microsoft.com/office/powerpoint/2010/main" val="4275039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E267B-FF16-4651-A12E-5CAB58A8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26" y="618518"/>
            <a:ext cx="10271531" cy="147857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Advantages of Succession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02E1E-2EE9-4CDC-8A03-0514705132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 startAt="4"/>
            </a:pPr>
            <a:r>
              <a:rPr lang="en-GB" sz="3200" dirty="0"/>
              <a:t>Development of a strong ‘talent resource’ for the future growth of the organisation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 startAt="4"/>
            </a:pPr>
            <a:r>
              <a:rPr lang="en-GB" sz="3200" dirty="0"/>
              <a:t>Having the right people with right skills in the right jobs doing the right things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 startAt="4"/>
            </a:pPr>
            <a:r>
              <a:rPr lang="en-GB" sz="3200" dirty="0"/>
              <a:t>Holding </a:t>
            </a:r>
            <a:r>
              <a:rPr lang="en-GB" sz="3200" dirty="0" err="1"/>
              <a:t>ontotalented</a:t>
            </a:r>
            <a:r>
              <a:rPr lang="en-GB" sz="3200" dirty="0"/>
              <a:t> people by providing them with opportunities</a:t>
            </a:r>
          </a:p>
        </p:txBody>
      </p:sp>
    </p:spTree>
    <p:extLst>
      <p:ext uri="{BB962C8B-B14F-4D97-AF65-F5344CB8AC3E}">
        <p14:creationId xmlns:p14="http://schemas.microsoft.com/office/powerpoint/2010/main" val="547269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E9E9C-2489-408C-886F-056B072DE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Models of Succession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F3F46-8525-481A-AC00-3853EA208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dirty="0"/>
              <a:t>Three main models/approaches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Short-term planning or emergency replacement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Long-term planning or managing talent</a:t>
            </a:r>
          </a:p>
          <a:p>
            <a:pPr marL="5143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3200" dirty="0"/>
              <a:t>Combination of the above plans</a:t>
            </a:r>
          </a:p>
        </p:txBody>
      </p:sp>
    </p:spTree>
    <p:extLst>
      <p:ext uri="{BB962C8B-B14F-4D97-AF65-F5344CB8AC3E}">
        <p14:creationId xmlns:p14="http://schemas.microsoft.com/office/powerpoint/2010/main" val="42107226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7B60F-D082-4862-AAE7-B96959438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773" y="618518"/>
            <a:ext cx="10567164" cy="147857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Short-term or emergency replacements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64732-BE1E-433F-8823-83318A9A2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Focuses on an urgent need caused by a sudden development within the business such as; skilled employees leaving, expansion or contraction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Needed to retain knowledge that is about to be lost</a:t>
            </a:r>
          </a:p>
        </p:txBody>
      </p:sp>
    </p:spTree>
    <p:extLst>
      <p:ext uri="{BB962C8B-B14F-4D97-AF65-F5344CB8AC3E}">
        <p14:creationId xmlns:p14="http://schemas.microsoft.com/office/powerpoint/2010/main" val="411116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25142-4659-4B50-A56C-68BD38971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Long-term planning or managing talent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0F880-B439-4912-A44E-6FF5C8332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2249487"/>
            <a:ext cx="9905999" cy="424346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Talent management focuses on the failure needs of the organisation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Senior management identifies the positions necessary for growth and the best candidates to fill these roles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Effective talent management should be a key component of an organisation’s Human Resource Strategy</a:t>
            </a:r>
          </a:p>
        </p:txBody>
      </p:sp>
    </p:spTree>
    <p:extLst>
      <p:ext uri="{BB962C8B-B14F-4D97-AF65-F5344CB8AC3E}">
        <p14:creationId xmlns:p14="http://schemas.microsoft.com/office/powerpoint/2010/main" val="10520311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1AB37-5933-4FDD-A9A2-7064AE8FD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Advantages of Managing talent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7842-0ED5-4ACE-9096-A274B6074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Identifies a specialised talent pool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Defines and build future skills required for the success of the organisation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Motivates and retains employees by involvement in their career growth</a:t>
            </a:r>
          </a:p>
        </p:txBody>
      </p:sp>
    </p:spTree>
    <p:extLst>
      <p:ext uri="{BB962C8B-B14F-4D97-AF65-F5344CB8AC3E}">
        <p14:creationId xmlns:p14="http://schemas.microsoft.com/office/powerpoint/2010/main" val="23901495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51F7-B54F-49AD-9C58-7004CEC12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Disadvantages of Managing Talent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63BF9-D06A-444E-A0E1-F4F109E2B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Expensive and time consuming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Existing employee base may not have required skills and experience for key posts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Outside hiring can lead to resentment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Managers may be frustrated by not being allowed to choose a successor (Munro, 2005)</a:t>
            </a:r>
          </a:p>
        </p:txBody>
      </p:sp>
    </p:spTree>
    <p:extLst>
      <p:ext uri="{BB962C8B-B14F-4D97-AF65-F5344CB8AC3E}">
        <p14:creationId xmlns:p14="http://schemas.microsoft.com/office/powerpoint/2010/main" val="3149974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82AF5-039B-4B8B-8DA3-9544BB7AA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Combination of both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C20BB-4623-4B1F-8DBD-BD131A8F5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Allows senior management to plan for the long-term growth of the organisation and employees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Also plan for emergency replacements to ensure that business is not affected by knowledge or skills loss</a:t>
            </a:r>
          </a:p>
        </p:txBody>
      </p:sp>
    </p:spTree>
    <p:extLst>
      <p:ext uri="{BB962C8B-B14F-4D97-AF65-F5344CB8AC3E}">
        <p14:creationId xmlns:p14="http://schemas.microsoft.com/office/powerpoint/2010/main" val="2763817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38DA2-9175-4AC6-AD90-112076CC1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08B3-55E8-4D5E-A261-2BB0ADE96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Is the process of balancing labour supply (skills) against the demand (numbers needed)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It includes analysing (1) the current workforce; (2) determining future needs (3) identifying the gap between the present and future (4) Implementing solutions so that an organisation can accomplish its mission, goals, and strategic plan</a:t>
            </a:r>
          </a:p>
        </p:txBody>
      </p:sp>
    </p:spTree>
    <p:extLst>
      <p:ext uri="{BB962C8B-B14F-4D97-AF65-F5344CB8AC3E}">
        <p14:creationId xmlns:p14="http://schemas.microsoft.com/office/powerpoint/2010/main" val="40682739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97F1-1527-4571-8726-670EF4D45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79118-B5EF-42BE-9C04-8310456D5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Is about getting the right number of people with the right </a:t>
            </a:r>
            <a:r>
              <a:rPr lang="en-GB" sz="3200" b="1" dirty="0"/>
              <a:t>skills</a:t>
            </a:r>
            <a:r>
              <a:rPr lang="en-GB" sz="3200" dirty="0"/>
              <a:t> employed, in the right </a:t>
            </a:r>
            <a:r>
              <a:rPr lang="en-GB" sz="3200" b="1" dirty="0"/>
              <a:t>place</a:t>
            </a:r>
            <a:r>
              <a:rPr lang="en-GB" sz="3200" dirty="0"/>
              <a:t> at the right </a:t>
            </a:r>
            <a:r>
              <a:rPr lang="en-GB" sz="3200" b="1" dirty="0"/>
              <a:t>time</a:t>
            </a:r>
            <a:r>
              <a:rPr lang="en-GB" sz="3200" dirty="0"/>
              <a:t>, at the right </a:t>
            </a:r>
            <a:r>
              <a:rPr lang="en-GB" sz="3200" b="1" dirty="0"/>
              <a:t>cost</a:t>
            </a:r>
            <a:r>
              <a:rPr lang="en-GB" sz="3200" dirty="0"/>
              <a:t> and on the right </a:t>
            </a:r>
            <a:r>
              <a:rPr lang="en-GB" sz="3200" b="1" dirty="0"/>
              <a:t>contract</a:t>
            </a:r>
            <a:r>
              <a:rPr lang="en-GB" sz="3200" dirty="0"/>
              <a:t> to deliver an organisation’s short and long-term objectives</a:t>
            </a:r>
          </a:p>
        </p:txBody>
      </p:sp>
    </p:spTree>
    <p:extLst>
      <p:ext uri="{BB962C8B-B14F-4D97-AF65-F5344CB8AC3E}">
        <p14:creationId xmlns:p14="http://schemas.microsoft.com/office/powerpoint/2010/main" val="42866456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23DF2-997C-4514-8375-A61538374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Workforce planning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4CEF1-6622-403D-BB23-0603D960A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u="sng" dirty="0"/>
              <a:t>Can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Reduce labour costs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Identify and respond to changing customer needs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Identify relevant strategies for focused people development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Target inefficiencies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Improve employee retention</a:t>
            </a:r>
          </a:p>
        </p:txBody>
      </p:sp>
    </p:spTree>
    <p:extLst>
      <p:ext uri="{BB962C8B-B14F-4D97-AF65-F5344CB8AC3E}">
        <p14:creationId xmlns:p14="http://schemas.microsoft.com/office/powerpoint/2010/main" val="34700173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27BC2-367F-443E-8727-E112D30FC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Workforce planning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F6583-B07E-4B88-BD2E-A03AE80F06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u="sng" dirty="0"/>
              <a:t>Can</a:t>
            </a:r>
            <a:endParaRPr lang="en-GB" sz="3200" dirty="0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Improve productivity and quality outputs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Improve employees’ work-life balance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Make recommendations to deliver strategic value through talent</a:t>
            </a:r>
          </a:p>
        </p:txBody>
      </p:sp>
    </p:spTree>
    <p:extLst>
      <p:ext uri="{BB962C8B-B14F-4D97-AF65-F5344CB8AC3E}">
        <p14:creationId xmlns:p14="http://schemas.microsoft.com/office/powerpoint/2010/main" val="36585124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644BD-480A-458B-9894-5450559E9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Workforce planning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42EAD5-4CAC-4BDD-A364-21D2592CCD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9340" y="1857153"/>
            <a:ext cx="9370827" cy="4685413"/>
          </a:xfrm>
        </p:spPr>
      </p:pic>
    </p:spTree>
    <p:extLst>
      <p:ext uri="{BB962C8B-B14F-4D97-AF65-F5344CB8AC3E}">
        <p14:creationId xmlns:p14="http://schemas.microsoft.com/office/powerpoint/2010/main" val="16601569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1CA02-66B8-4750-8A9E-DF3E6112E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50C05-66C7-438A-9ACD-6085E3495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Understand the organisation and the operating environment</a:t>
            </a:r>
            <a:r>
              <a:rPr lang="en-GB" sz="3200" dirty="0"/>
              <a:t>: - What does the organisation’s structure look like now and what’s likely in the future?  What are the plans to increase productivity, including changes to organisation structure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5571552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CC8BF-C7A6-48C9-93B0-AF8B744CB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2093-324C-4019-9C89-57A4475F7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Analysing the workforce</a:t>
            </a:r>
            <a:r>
              <a:rPr lang="en-GB" sz="3200" dirty="0"/>
              <a:t>: - Identify and analyse knowledge, skills, abilities as well as attrition rates and job security, satisfaction and intention to leave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Assess other parameters, such as people by geographical location or business division, demographic differences within the workforce or contracted differences as to how work is resourced</a:t>
            </a:r>
          </a:p>
        </p:txBody>
      </p:sp>
    </p:spTree>
    <p:extLst>
      <p:ext uri="{BB962C8B-B14F-4D97-AF65-F5344CB8AC3E}">
        <p14:creationId xmlns:p14="http://schemas.microsoft.com/office/powerpoint/2010/main" val="19814253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EEBA0-FCF4-4F8F-857A-DD2404FD6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2AECC-822C-4852-BF8E-75D08B884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Determine future workforce needs</a:t>
            </a:r>
            <a:r>
              <a:rPr lang="en-GB" sz="3200" dirty="0"/>
              <a:t>: - Identify future skills and capabilities, and predict the timeframes involved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Scenario planning can show how different futures might affect people requirements and help to formulate contingency and adaptive plans for achieving future goals</a:t>
            </a:r>
          </a:p>
        </p:txBody>
      </p:sp>
    </p:spTree>
    <p:extLst>
      <p:ext uri="{BB962C8B-B14F-4D97-AF65-F5344CB8AC3E}">
        <p14:creationId xmlns:p14="http://schemas.microsoft.com/office/powerpoint/2010/main" val="21138701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D73F7-FFD9-45E5-A569-4201381C8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4C84E-4BE5-4A48-9AE0-1FA191A38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Identify gaps in workforce skills and knowledge</a:t>
            </a:r>
            <a:r>
              <a:rPr lang="en-GB" sz="3200" dirty="0"/>
              <a:t>: Future roles are likely to need greater technological and digital awareness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Where recruitment, </a:t>
            </a:r>
            <a:r>
              <a:rPr lang="en-GB" sz="3200" dirty="0" err="1"/>
              <a:t>rention</a:t>
            </a:r>
            <a:r>
              <a:rPr lang="en-GB" sz="3200" dirty="0"/>
              <a:t>, or both present a challenge, skills will need to be built via staff development or borrowed via outsourcing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45038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CF158-FDF1-47E6-B5F1-8263580A8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68EEC-62CD-4903-AED8-A46A4E59C2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Develop an action plan that has functional, numerical and adaptational flexibility</a:t>
            </a:r>
            <a:r>
              <a:rPr lang="en-GB" sz="3200" dirty="0"/>
              <a:t>: - An agile workforce who can adapt to change will help create a change ready organisation which can </a:t>
            </a:r>
            <a:r>
              <a:rPr lang="en-GB" sz="3200"/>
              <a:t>proactively restructure as needed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8985585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04BE-FD8C-47C0-B3D2-0257E7C58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Stages of workforce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DE736-05A0-4130-A2D0-DCCB5FDB28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b="1" u="sng" dirty="0"/>
              <a:t>Monitor and evaluate action plans and solutions</a:t>
            </a:r>
            <a:r>
              <a:rPr lang="en-GB" sz="3200" dirty="0"/>
              <a:t>: - Develop and agree a set of actions with appropriate support and information for managers and regular reviews of outcomes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3200" dirty="0"/>
              <a:t>Design and embed clear evaluation processes into all stages of the process</a:t>
            </a:r>
          </a:p>
        </p:txBody>
      </p:sp>
    </p:spTree>
    <p:extLst>
      <p:ext uri="{BB962C8B-B14F-4D97-AF65-F5344CB8AC3E}">
        <p14:creationId xmlns:p14="http://schemas.microsoft.com/office/powerpoint/2010/main" val="2524456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{898E02D6-65FB-485A-8503-C62A1FE530C8}tf04033919</Template>
  <TotalTime>877</TotalTime>
  <Words>997</Words>
  <Application>Microsoft Office PowerPoint</Application>
  <PresentationFormat>Widescreen</PresentationFormat>
  <Paragraphs>100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Tw Cen MT</vt:lpstr>
      <vt:lpstr>Circuit</vt:lpstr>
      <vt:lpstr>Succession Planning</vt:lpstr>
      <vt:lpstr>What is succession planning</vt:lpstr>
      <vt:lpstr>Steps in Succession Planning</vt:lpstr>
      <vt:lpstr>Succession planning model</vt:lpstr>
      <vt:lpstr>Succession planning activities</vt:lpstr>
      <vt:lpstr>Succession planning activities</vt:lpstr>
      <vt:lpstr>Why succession planning?</vt:lpstr>
      <vt:lpstr>When is succession planning needed</vt:lpstr>
      <vt:lpstr>Advantages of Succession Planning</vt:lpstr>
      <vt:lpstr>Advantages of Succession Planning</vt:lpstr>
      <vt:lpstr>Models of Succession Planning</vt:lpstr>
      <vt:lpstr>Short-term or emergency replacements </vt:lpstr>
      <vt:lpstr>Long-term planning or managing talent</vt:lpstr>
      <vt:lpstr>Advantages of Managing talent</vt:lpstr>
      <vt:lpstr>Disadvantages of Managing Talent</vt:lpstr>
      <vt:lpstr>Combination of both plans</vt:lpstr>
      <vt:lpstr>Workforce planning</vt:lpstr>
      <vt:lpstr>Workforce planning</vt:lpstr>
      <vt:lpstr>Workforce planning process</vt:lpstr>
      <vt:lpstr>Workforce planning process</vt:lpstr>
      <vt:lpstr>Workforce planning process</vt:lpstr>
      <vt:lpstr>Stages of workforce planning</vt:lpstr>
      <vt:lpstr>Stages of workforce planning</vt:lpstr>
      <vt:lpstr>Stages of workforce planning</vt:lpstr>
      <vt:lpstr>Stages of workforce planning</vt:lpstr>
      <vt:lpstr>Stages of workforce planning</vt:lpstr>
      <vt:lpstr>Stages of workforce planning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Succession Planning</dc:title>
  <dc:creator>Andrew Thorn</dc:creator>
  <cp:lastModifiedBy>Andrew Thorn</cp:lastModifiedBy>
  <cp:revision>1</cp:revision>
  <dcterms:created xsi:type="dcterms:W3CDTF">2022-01-10T21:59:55Z</dcterms:created>
  <dcterms:modified xsi:type="dcterms:W3CDTF">2022-01-11T12:37:01Z</dcterms:modified>
</cp:coreProperties>
</file>