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255602" initials="2" lastIdx="1" clrIdx="0">
    <p:extLst>
      <p:ext uri="{19B8F6BF-5375-455C-9EA6-DF929625EA0E}">
        <p15:presenceInfo xmlns:p15="http://schemas.microsoft.com/office/powerpoint/2012/main" userId="S-1-5-21-1115827261-1265942243-1105000732-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1178B-4AC0-479F-9EBA-52D70B994A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973D85-B611-4EE8-81BF-F7D2D8234E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E81E9E-4A25-4FB5-A4DB-C1141AE82432}"/>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5" name="Footer Placeholder 4">
            <a:extLst>
              <a:ext uri="{FF2B5EF4-FFF2-40B4-BE49-F238E27FC236}">
                <a16:creationId xmlns:a16="http://schemas.microsoft.com/office/drawing/2014/main" id="{E00245E6-E726-4743-BA92-1AAA5B9D3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C1BFA-0124-4AFD-9918-5798AAD1E0F7}"/>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2395883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D905B-F244-419F-9D8E-231E78FE82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D4650-B0DE-4384-B86C-097972D7903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28A7F-8E82-4E65-9A84-50630A9B73E1}"/>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5" name="Footer Placeholder 4">
            <a:extLst>
              <a:ext uri="{FF2B5EF4-FFF2-40B4-BE49-F238E27FC236}">
                <a16:creationId xmlns:a16="http://schemas.microsoft.com/office/drawing/2014/main" id="{A6B3049C-0A11-4484-B892-31951959A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FBF5F2-C877-4288-9DB6-C018C10FE081}"/>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3189275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C9794-9646-499E-839A-B9F5912A2D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8EC17C-C438-470B-BCB3-54E7EF3DA1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092F5AE-4757-40F3-91A3-29DE9E2C293A}"/>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5" name="Footer Placeholder 4">
            <a:extLst>
              <a:ext uri="{FF2B5EF4-FFF2-40B4-BE49-F238E27FC236}">
                <a16:creationId xmlns:a16="http://schemas.microsoft.com/office/drawing/2014/main" id="{19969869-0AF5-4C22-9600-6CFE7D08A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92BAF-07EA-4E5B-8842-6C4F6C4DA2B2}"/>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2016153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E2055-F5D9-437D-B918-F93BAFD70F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826B1A-B42F-42B2-B00D-0C2788C2C47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FFB9E3-836E-4D84-9F5A-463C9C7C945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A0F440-6027-4A60-B29A-3EE091839841}"/>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6" name="Footer Placeholder 5">
            <a:extLst>
              <a:ext uri="{FF2B5EF4-FFF2-40B4-BE49-F238E27FC236}">
                <a16:creationId xmlns:a16="http://schemas.microsoft.com/office/drawing/2014/main" id="{338C48A1-96A4-44C1-A54C-B060D2C96E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E19AED-946C-4141-9702-43216A04E587}"/>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2639401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6F0F-FFFE-4EF5-BA01-E399D4E281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887E00-8508-406F-8F10-5209E3842E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06A8FDB-B5CD-4709-B58B-C120EA9C96E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60D7BE-C0EB-487F-B1B6-2C9A848B86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757BE13-3ED4-41AD-B717-2F4022C5090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53CA60-C891-4F29-BC7D-78ED07BEF658}"/>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8" name="Footer Placeholder 7">
            <a:extLst>
              <a:ext uri="{FF2B5EF4-FFF2-40B4-BE49-F238E27FC236}">
                <a16:creationId xmlns:a16="http://schemas.microsoft.com/office/drawing/2014/main" id="{DB121510-8F81-4C12-8614-398472CA03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9C17F5-5270-4333-832B-76BBBBAE4214}"/>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3858854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973C-1486-461F-9582-8BF1D7BD88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FD107D-5BE1-498E-B3C0-96243C4260D3}"/>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4" name="Footer Placeholder 3">
            <a:extLst>
              <a:ext uri="{FF2B5EF4-FFF2-40B4-BE49-F238E27FC236}">
                <a16:creationId xmlns:a16="http://schemas.microsoft.com/office/drawing/2014/main" id="{24EF666E-6771-4554-AAF6-0E13B9D665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6025A4-1222-4D7A-A82C-EF032A150DAF}"/>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907029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95339-C6BB-43FA-B219-E0B46D6F2DEF}"/>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3" name="Footer Placeholder 2">
            <a:extLst>
              <a:ext uri="{FF2B5EF4-FFF2-40B4-BE49-F238E27FC236}">
                <a16:creationId xmlns:a16="http://schemas.microsoft.com/office/drawing/2014/main" id="{45A7FB44-AE72-4852-8049-9358F861FE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347776-F9F1-4462-AFC3-3D717356B425}"/>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836549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528F-272E-438A-9BB0-C4604D2525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9CAD09-A3EE-4F1A-B42C-CF4252F50B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100723-92DE-4CFB-BA1E-816B97AC1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1298910-4988-43A4-840D-C6C3DA285932}"/>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6" name="Footer Placeholder 5">
            <a:extLst>
              <a:ext uri="{FF2B5EF4-FFF2-40B4-BE49-F238E27FC236}">
                <a16:creationId xmlns:a16="http://schemas.microsoft.com/office/drawing/2014/main" id="{F5A9764C-185A-4FA3-AC53-FE0E469F32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58E003-1D30-49A3-A286-6994D285F4AD}"/>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383499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7C5C-F511-4F1C-AD71-36570E4DC8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8F9BE4-6495-45DC-82C8-229C3DCDD0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8E76AC-BF87-44B8-AA79-A6F26C9F2C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4329BA7-0B28-4A8B-BA09-0A8EA2649499}"/>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6" name="Footer Placeholder 5">
            <a:extLst>
              <a:ext uri="{FF2B5EF4-FFF2-40B4-BE49-F238E27FC236}">
                <a16:creationId xmlns:a16="http://schemas.microsoft.com/office/drawing/2014/main" id="{99C7B5FA-509E-4515-A1FD-8F1F6ACEF7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651708-6AAF-4130-B214-098106C31B0C}"/>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326503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27F35-ACC4-44A1-9F0B-D68E93DE4F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53C4E6-DFB2-4517-9DB6-80A1A213233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1ADF4-E0E0-4304-BB6F-FA250D3FCF7F}"/>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5" name="Footer Placeholder 4">
            <a:extLst>
              <a:ext uri="{FF2B5EF4-FFF2-40B4-BE49-F238E27FC236}">
                <a16:creationId xmlns:a16="http://schemas.microsoft.com/office/drawing/2014/main" id="{F0686F9D-30E0-4F35-BCEA-2AE1623566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118496-3981-4058-981E-FC3C8FB04262}"/>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3910461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DABF-FC7F-4967-8483-13324F2EAB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A470FD-2AFA-43E0-BEA1-43A3C86DA86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AFF3A-B3C5-40ED-B2F2-E2FF0660EA21}"/>
              </a:ext>
            </a:extLst>
          </p:cNvPr>
          <p:cNvSpPr>
            <a:spLocks noGrp="1"/>
          </p:cNvSpPr>
          <p:nvPr>
            <p:ph type="dt" sz="half" idx="10"/>
          </p:nvPr>
        </p:nvSpPr>
        <p:spPr/>
        <p:txBody>
          <a:bodyPr/>
          <a:lstStyle/>
          <a:p>
            <a:fld id="{7EDE9EAE-DEA5-4B98-93A3-A91520695AC9}" type="datetimeFigureOut">
              <a:rPr lang="en-GB" smtClean="0"/>
              <a:t>20/10/2018</a:t>
            </a:fld>
            <a:endParaRPr lang="en-GB"/>
          </a:p>
        </p:txBody>
      </p:sp>
      <p:sp>
        <p:nvSpPr>
          <p:cNvPr id="5" name="Footer Placeholder 4">
            <a:extLst>
              <a:ext uri="{FF2B5EF4-FFF2-40B4-BE49-F238E27FC236}">
                <a16:creationId xmlns:a16="http://schemas.microsoft.com/office/drawing/2014/main" id="{98DF7FA1-9BA8-4865-8A8B-18BA49481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36B6B2-1F79-4A6E-B5DD-08AD3D35299D}"/>
              </a:ext>
            </a:extLst>
          </p:cNvPr>
          <p:cNvSpPr>
            <a:spLocks noGrp="1"/>
          </p:cNvSpPr>
          <p:nvPr>
            <p:ph type="sldNum" sz="quarter" idx="12"/>
          </p:nvPr>
        </p:nvSpPr>
        <p:spPr/>
        <p:txBody>
          <a:bodyPr/>
          <a:lstStyle/>
          <a:p>
            <a:fld id="{D1E1A49C-A567-43B9-A54C-C8A7BB6E2F96}" type="slidenum">
              <a:rPr lang="en-GB" smtClean="0"/>
              <a:t>‹#›</a:t>
            </a:fld>
            <a:endParaRPr lang="en-GB"/>
          </a:p>
        </p:txBody>
      </p:sp>
    </p:spTree>
    <p:extLst>
      <p:ext uri="{BB962C8B-B14F-4D97-AF65-F5344CB8AC3E}">
        <p14:creationId xmlns:p14="http://schemas.microsoft.com/office/powerpoint/2010/main" val="1916303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A401E-C29D-416A-91D1-1DDFA11F6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9C2DD8-6C34-4333-86AE-D6B2B66A2B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6416B-2A98-4088-81B4-CFD32CA224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DE9EAE-DEA5-4B98-93A3-A91520695AC9}" type="datetimeFigureOut">
              <a:rPr lang="en-GB" smtClean="0"/>
              <a:t>20/10/2018</a:t>
            </a:fld>
            <a:endParaRPr lang="en-GB"/>
          </a:p>
        </p:txBody>
      </p:sp>
      <p:sp>
        <p:nvSpPr>
          <p:cNvPr id="5" name="Footer Placeholder 4">
            <a:extLst>
              <a:ext uri="{FF2B5EF4-FFF2-40B4-BE49-F238E27FC236}">
                <a16:creationId xmlns:a16="http://schemas.microsoft.com/office/drawing/2014/main" id="{79BA54A0-8FED-4707-B1C5-BDABAD8B68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3452AA-31AB-49FB-87FD-A026644507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E1A49C-A567-43B9-A54C-C8A7BB6E2F96}" type="slidenum">
              <a:rPr lang="en-GB" smtClean="0"/>
              <a:t>‹#›</a:t>
            </a:fld>
            <a:endParaRPr lang="en-GB"/>
          </a:p>
        </p:txBody>
      </p:sp>
    </p:spTree>
    <p:extLst>
      <p:ext uri="{BB962C8B-B14F-4D97-AF65-F5344CB8AC3E}">
        <p14:creationId xmlns:p14="http://schemas.microsoft.com/office/powerpoint/2010/main" val="1055161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A62AB07-1CF1-476F-901E-D90EBC8D2D75}"/>
              </a:ext>
            </a:extLst>
          </p:cNvPr>
          <p:cNvSpPr/>
          <p:nvPr/>
        </p:nvSpPr>
        <p:spPr>
          <a:xfrm>
            <a:off x="674703" y="168780"/>
            <a:ext cx="11008311" cy="1340529"/>
          </a:xfrm>
          <a:prstGeom prst="roundRect">
            <a:avLst/>
          </a:prstGeom>
          <a:solidFill>
            <a:schemeClr val="bg1"/>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A2FF47BD-FC06-4C22-9EB1-CAD928F50D5C}"/>
              </a:ext>
            </a:extLst>
          </p:cNvPr>
          <p:cNvSpPr txBox="1"/>
          <p:nvPr/>
        </p:nvSpPr>
        <p:spPr>
          <a:xfrm>
            <a:off x="3258105" y="257453"/>
            <a:ext cx="5353235" cy="369332"/>
          </a:xfrm>
          <a:prstGeom prst="rect">
            <a:avLst/>
          </a:prstGeom>
          <a:noFill/>
        </p:spPr>
        <p:txBody>
          <a:bodyPr wrap="square" rtlCol="0">
            <a:spAutoFit/>
          </a:bodyPr>
          <a:lstStyle/>
          <a:p>
            <a:r>
              <a:rPr lang="en-GB" dirty="0">
                <a:latin typeface="Arial Rounded MT Bold" panose="020F0704030504030204" pitchFamily="34" charset="0"/>
              </a:rPr>
              <a:t>What is Critical Thinking? What does it mean?</a:t>
            </a:r>
          </a:p>
        </p:txBody>
      </p:sp>
      <p:pic>
        <p:nvPicPr>
          <p:cNvPr id="1026" name="Picture 2" descr="Image result for thinking clipart">
            <a:extLst>
              <a:ext uri="{FF2B5EF4-FFF2-40B4-BE49-F238E27FC236}">
                <a16:creationId xmlns:a16="http://schemas.microsoft.com/office/drawing/2014/main" id="{824E0172-8A84-47C4-B660-0E945A4719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1073" y="235046"/>
            <a:ext cx="998492" cy="100005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8FE00D1B-41AA-47D3-A0B7-28311CD31B68}"/>
              </a:ext>
            </a:extLst>
          </p:cNvPr>
          <p:cNvSpPr/>
          <p:nvPr/>
        </p:nvSpPr>
        <p:spPr>
          <a:xfrm>
            <a:off x="351235" y="2325773"/>
            <a:ext cx="3130859" cy="2035760"/>
          </a:xfrm>
          <a:prstGeom prst="roundRec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CD343A73-5A8B-4903-A57B-5099CA3F3227}"/>
              </a:ext>
            </a:extLst>
          </p:cNvPr>
          <p:cNvSpPr/>
          <p:nvPr/>
        </p:nvSpPr>
        <p:spPr>
          <a:xfrm>
            <a:off x="4613428" y="2381784"/>
            <a:ext cx="3130859" cy="1959560"/>
          </a:xfrm>
          <a:prstGeom prst="roundRect">
            <a:avLst/>
          </a:prstGeom>
          <a:solidFill>
            <a:schemeClr val="bg1"/>
          </a:solid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94603481-4F1F-43D9-B612-FFC28DE08874}"/>
              </a:ext>
            </a:extLst>
          </p:cNvPr>
          <p:cNvSpPr/>
          <p:nvPr/>
        </p:nvSpPr>
        <p:spPr>
          <a:xfrm>
            <a:off x="8723494" y="2337155"/>
            <a:ext cx="3130859" cy="1959560"/>
          </a:xfrm>
          <a:prstGeom prst="roundRect">
            <a:avLst/>
          </a:prstGeom>
          <a:solidFill>
            <a:schemeClr val="bg1"/>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48D7A80E-7608-45E4-BFEE-BEFC6A22AF70}"/>
              </a:ext>
            </a:extLst>
          </p:cNvPr>
          <p:cNvSpPr/>
          <p:nvPr/>
        </p:nvSpPr>
        <p:spPr>
          <a:xfrm>
            <a:off x="1903078" y="4572490"/>
            <a:ext cx="3130859" cy="2138857"/>
          </a:xfrm>
          <a:prstGeom prst="roundRect">
            <a:avLst/>
          </a:prstGeom>
          <a:solidFill>
            <a:schemeClr val="bg1"/>
          </a:solid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Rounded Corners 16">
            <a:extLst>
              <a:ext uri="{FF2B5EF4-FFF2-40B4-BE49-F238E27FC236}">
                <a16:creationId xmlns:a16="http://schemas.microsoft.com/office/drawing/2014/main" id="{3E032401-4D23-4E25-B323-002FB3C94E16}"/>
              </a:ext>
            </a:extLst>
          </p:cNvPr>
          <p:cNvSpPr/>
          <p:nvPr/>
        </p:nvSpPr>
        <p:spPr>
          <a:xfrm>
            <a:off x="6666388" y="4643682"/>
            <a:ext cx="3130859" cy="2067665"/>
          </a:xfrm>
          <a:prstGeom prst="roundRect">
            <a:avLst/>
          </a:prstGeom>
          <a:solidFill>
            <a:schemeClr val="bg1"/>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30" name="Picture 6" descr="Image result for critical thinking clipart">
            <a:extLst>
              <a:ext uri="{FF2B5EF4-FFF2-40B4-BE49-F238E27FC236}">
                <a16:creationId xmlns:a16="http://schemas.microsoft.com/office/drawing/2014/main" id="{5AB518A7-E6FF-45D8-858B-1030DED65B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649" y="4447778"/>
            <a:ext cx="1315115" cy="19335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critical thinking clipart">
            <a:extLst>
              <a:ext uri="{FF2B5EF4-FFF2-40B4-BE49-F238E27FC236}">
                <a16:creationId xmlns:a16="http://schemas.microsoft.com/office/drawing/2014/main" id="{F89228D3-0B97-4823-9A33-1B63902C63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39879" y="4968949"/>
            <a:ext cx="1516460" cy="1433055"/>
          </a:xfrm>
          <a:prstGeom prst="rect">
            <a:avLst/>
          </a:prstGeom>
          <a:noFill/>
          <a:extLst>
            <a:ext uri="{909E8E84-426E-40DD-AFC4-6F175D3DCCD1}">
              <a14:hiddenFill xmlns:a14="http://schemas.microsoft.com/office/drawing/2010/main">
                <a:solidFill>
                  <a:srgbClr val="FFFFFF"/>
                </a:solidFill>
              </a14:hiddenFill>
            </a:ext>
          </a:extLst>
        </p:spPr>
      </p:pic>
      <p:sp>
        <p:nvSpPr>
          <p:cNvPr id="24" name="Arrow: Down 23">
            <a:extLst>
              <a:ext uri="{FF2B5EF4-FFF2-40B4-BE49-F238E27FC236}">
                <a16:creationId xmlns:a16="http://schemas.microsoft.com/office/drawing/2014/main" id="{E5C68A49-B659-4D21-9FF0-B8EA603AE1F1}"/>
              </a:ext>
            </a:extLst>
          </p:cNvPr>
          <p:cNvSpPr/>
          <p:nvPr/>
        </p:nvSpPr>
        <p:spPr>
          <a:xfrm>
            <a:off x="5976594" y="1648701"/>
            <a:ext cx="528171" cy="602463"/>
          </a:xfrm>
          <a:prstGeom prst="downArrow">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Arrow: Down 24">
            <a:extLst>
              <a:ext uri="{FF2B5EF4-FFF2-40B4-BE49-F238E27FC236}">
                <a16:creationId xmlns:a16="http://schemas.microsoft.com/office/drawing/2014/main" id="{31D63A21-5B9C-4F09-9206-51A84368BB2B}"/>
              </a:ext>
            </a:extLst>
          </p:cNvPr>
          <p:cNvSpPr/>
          <p:nvPr/>
        </p:nvSpPr>
        <p:spPr>
          <a:xfrm>
            <a:off x="1690276" y="1641720"/>
            <a:ext cx="528171" cy="602463"/>
          </a:xfrm>
          <a:prstGeom prst="downArrow">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Arrow: Down 25">
            <a:extLst>
              <a:ext uri="{FF2B5EF4-FFF2-40B4-BE49-F238E27FC236}">
                <a16:creationId xmlns:a16="http://schemas.microsoft.com/office/drawing/2014/main" id="{C90B32E7-B668-41EB-8F9A-195A15FC42AE}"/>
              </a:ext>
            </a:extLst>
          </p:cNvPr>
          <p:cNvSpPr/>
          <p:nvPr/>
        </p:nvSpPr>
        <p:spPr>
          <a:xfrm>
            <a:off x="10169506" y="1648701"/>
            <a:ext cx="528171" cy="602463"/>
          </a:xfrm>
          <a:prstGeom prst="downArrow">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36" name="Picture 12" descr="Image result for who is dr richard paul">
            <a:extLst>
              <a:ext uri="{FF2B5EF4-FFF2-40B4-BE49-F238E27FC236}">
                <a16:creationId xmlns:a16="http://schemas.microsoft.com/office/drawing/2014/main" id="{D242793A-564F-4DB3-91FF-6C481AA2599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515" r="22424"/>
          <a:stretch/>
        </p:blipFill>
        <p:spPr bwMode="auto">
          <a:xfrm>
            <a:off x="10611931" y="304151"/>
            <a:ext cx="780107" cy="84757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head with jigsaw inside critical thinking clipart">
            <a:extLst>
              <a:ext uri="{FF2B5EF4-FFF2-40B4-BE49-F238E27FC236}">
                <a16:creationId xmlns:a16="http://schemas.microsoft.com/office/drawing/2014/main" id="{1C029EFE-CAF7-4E69-96A0-A6E7F623A0F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8422" y="3612885"/>
            <a:ext cx="814727" cy="652431"/>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7EFB98D4-5720-4947-949F-49BEFF34045B}"/>
              </a:ext>
            </a:extLst>
          </p:cNvPr>
          <p:cNvSpPr txBox="1"/>
          <p:nvPr/>
        </p:nvSpPr>
        <p:spPr>
          <a:xfrm>
            <a:off x="5523390" y="2390556"/>
            <a:ext cx="2478072" cy="369332"/>
          </a:xfrm>
          <a:prstGeom prst="rect">
            <a:avLst/>
          </a:prstGeom>
          <a:noFill/>
        </p:spPr>
        <p:txBody>
          <a:bodyPr wrap="square" rtlCol="0">
            <a:spAutoFit/>
          </a:bodyPr>
          <a:lstStyle/>
          <a:p>
            <a:r>
              <a:rPr lang="en-GB" b="1" u="sng" dirty="0">
                <a:solidFill>
                  <a:srgbClr val="00B050"/>
                </a:solidFill>
                <a:latin typeface="Arial Rounded MT Bold" panose="020F0704030504030204" pitchFamily="34" charset="0"/>
              </a:rPr>
              <a:t>Predicting</a:t>
            </a:r>
          </a:p>
        </p:txBody>
      </p:sp>
      <p:sp>
        <p:nvSpPr>
          <p:cNvPr id="33" name="TextBox 32">
            <a:extLst>
              <a:ext uri="{FF2B5EF4-FFF2-40B4-BE49-F238E27FC236}">
                <a16:creationId xmlns:a16="http://schemas.microsoft.com/office/drawing/2014/main" id="{247C1F4B-EDAD-4AFA-A643-F49D9E17D870}"/>
              </a:ext>
            </a:extLst>
          </p:cNvPr>
          <p:cNvSpPr txBox="1"/>
          <p:nvPr/>
        </p:nvSpPr>
        <p:spPr>
          <a:xfrm>
            <a:off x="9701213" y="2368836"/>
            <a:ext cx="2478072" cy="369332"/>
          </a:xfrm>
          <a:prstGeom prst="rect">
            <a:avLst/>
          </a:prstGeom>
          <a:noFill/>
        </p:spPr>
        <p:txBody>
          <a:bodyPr wrap="square" rtlCol="0">
            <a:spAutoFit/>
          </a:bodyPr>
          <a:lstStyle/>
          <a:p>
            <a:r>
              <a:rPr lang="en-GB" b="1" u="sng" dirty="0">
                <a:solidFill>
                  <a:srgbClr val="7030A0"/>
                </a:solidFill>
                <a:latin typeface="Arial Rounded MT Bold" panose="020F0704030504030204" pitchFamily="34" charset="0"/>
              </a:rPr>
              <a:t>Curiosity</a:t>
            </a:r>
          </a:p>
        </p:txBody>
      </p:sp>
      <p:pic>
        <p:nvPicPr>
          <p:cNvPr id="1040" name="Picture 16" descr="Image result for curiosity clipart">
            <a:extLst>
              <a:ext uri="{FF2B5EF4-FFF2-40B4-BE49-F238E27FC236}">
                <a16:creationId xmlns:a16="http://schemas.microsoft.com/office/drawing/2014/main" id="{B3A5F001-8B3C-43A0-964C-A09BFB228EB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3743" t="9994" r="24915" b="11355"/>
          <a:stretch/>
        </p:blipFill>
        <p:spPr bwMode="auto">
          <a:xfrm>
            <a:off x="10804803" y="3219034"/>
            <a:ext cx="878211" cy="100899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Related image">
            <a:extLst>
              <a:ext uri="{FF2B5EF4-FFF2-40B4-BE49-F238E27FC236}">
                <a16:creationId xmlns:a16="http://schemas.microsoft.com/office/drawing/2014/main" id="{F0E2E29F-4D4F-4544-B9DF-E71AC87B3E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0474" y="3394340"/>
            <a:ext cx="612506" cy="886263"/>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17CA6325-AB4C-4D7C-ADCB-BC48978B99A9}"/>
              </a:ext>
            </a:extLst>
          </p:cNvPr>
          <p:cNvSpPr txBox="1"/>
          <p:nvPr/>
        </p:nvSpPr>
        <p:spPr>
          <a:xfrm>
            <a:off x="1251751" y="2347670"/>
            <a:ext cx="2478072" cy="369332"/>
          </a:xfrm>
          <a:prstGeom prst="rect">
            <a:avLst/>
          </a:prstGeom>
          <a:noFill/>
        </p:spPr>
        <p:txBody>
          <a:bodyPr wrap="square" rtlCol="0">
            <a:spAutoFit/>
          </a:bodyPr>
          <a:lstStyle/>
          <a:p>
            <a:r>
              <a:rPr lang="en-GB" b="1" u="sng" dirty="0" err="1">
                <a:solidFill>
                  <a:srgbClr val="FF0000"/>
                </a:solidFill>
                <a:latin typeface="Arial Rounded MT Bold" panose="020F0704030504030204" pitchFamily="34" charset="0"/>
              </a:rPr>
              <a:t>Analyzing</a:t>
            </a:r>
            <a:endParaRPr lang="en-GB" b="1" u="sng" dirty="0">
              <a:solidFill>
                <a:srgbClr val="FF0000"/>
              </a:solidFill>
              <a:latin typeface="Arial Rounded MT Bold" panose="020F0704030504030204" pitchFamily="34" charset="0"/>
            </a:endParaRPr>
          </a:p>
        </p:txBody>
      </p:sp>
      <p:sp>
        <p:nvSpPr>
          <p:cNvPr id="38" name="TextBox 37">
            <a:extLst>
              <a:ext uri="{FF2B5EF4-FFF2-40B4-BE49-F238E27FC236}">
                <a16:creationId xmlns:a16="http://schemas.microsoft.com/office/drawing/2014/main" id="{8B3AB711-3CF3-46DA-8C9D-82893C42A1BA}"/>
              </a:ext>
            </a:extLst>
          </p:cNvPr>
          <p:cNvSpPr txBox="1"/>
          <p:nvPr/>
        </p:nvSpPr>
        <p:spPr>
          <a:xfrm>
            <a:off x="2722863" y="4587920"/>
            <a:ext cx="2478072" cy="369332"/>
          </a:xfrm>
          <a:prstGeom prst="rect">
            <a:avLst/>
          </a:prstGeom>
          <a:noFill/>
        </p:spPr>
        <p:txBody>
          <a:bodyPr wrap="square" rtlCol="0">
            <a:spAutoFit/>
          </a:bodyPr>
          <a:lstStyle/>
          <a:p>
            <a:r>
              <a:rPr lang="en-GB" b="1" dirty="0" err="1">
                <a:solidFill>
                  <a:srgbClr val="FFFF00"/>
                </a:solidFill>
                <a:latin typeface="Arial Rounded MT Bold" panose="020F0704030504030204" pitchFamily="34" charset="0"/>
              </a:rPr>
              <a:t>Skepticism</a:t>
            </a:r>
            <a:endParaRPr lang="en-GB" b="1" dirty="0">
              <a:solidFill>
                <a:srgbClr val="FFFF00"/>
              </a:solidFill>
              <a:latin typeface="Arial Rounded MT Bold" panose="020F0704030504030204" pitchFamily="34" charset="0"/>
            </a:endParaRPr>
          </a:p>
        </p:txBody>
      </p:sp>
      <p:pic>
        <p:nvPicPr>
          <p:cNvPr id="1046" name="Picture 22" descr="Image result for Skepticism clipart">
            <a:extLst>
              <a:ext uri="{FF2B5EF4-FFF2-40B4-BE49-F238E27FC236}">
                <a16:creationId xmlns:a16="http://schemas.microsoft.com/office/drawing/2014/main" id="{4D60EBB2-7DF7-40E3-AFED-EE412D77199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95681" y="5305185"/>
            <a:ext cx="744658" cy="744658"/>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D3B3114D-CD1C-4DCA-B23A-0B312CD1EF80}"/>
              </a:ext>
            </a:extLst>
          </p:cNvPr>
          <p:cNvSpPr txBox="1"/>
          <p:nvPr/>
        </p:nvSpPr>
        <p:spPr>
          <a:xfrm>
            <a:off x="7600764" y="4684614"/>
            <a:ext cx="2478072" cy="369332"/>
          </a:xfrm>
          <a:prstGeom prst="rect">
            <a:avLst/>
          </a:prstGeom>
          <a:noFill/>
        </p:spPr>
        <p:txBody>
          <a:bodyPr wrap="square" rtlCol="0">
            <a:spAutoFit/>
          </a:bodyPr>
          <a:lstStyle/>
          <a:p>
            <a:r>
              <a:rPr lang="en-GB" b="1" u="sng" dirty="0">
                <a:solidFill>
                  <a:srgbClr val="002060"/>
                </a:solidFill>
                <a:latin typeface="Arial Rounded MT Bold" panose="020F0704030504030204" pitchFamily="34" charset="0"/>
              </a:rPr>
              <a:t>Evaluating</a:t>
            </a:r>
          </a:p>
        </p:txBody>
      </p:sp>
      <p:cxnSp>
        <p:nvCxnSpPr>
          <p:cNvPr id="20" name="Straight Arrow Connector 19">
            <a:extLst>
              <a:ext uri="{FF2B5EF4-FFF2-40B4-BE49-F238E27FC236}">
                <a16:creationId xmlns:a16="http://schemas.microsoft.com/office/drawing/2014/main" id="{C18D476B-C3C4-47F1-BC6C-A389E33D7FB9}"/>
              </a:ext>
            </a:extLst>
          </p:cNvPr>
          <p:cNvCxnSpPr>
            <a:cxnSpLocks/>
          </p:cNvCxnSpPr>
          <p:nvPr/>
        </p:nvCxnSpPr>
        <p:spPr>
          <a:xfrm>
            <a:off x="3506959" y="3854690"/>
            <a:ext cx="3072377" cy="148166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5D47CC4-4FF9-472B-99E3-D74F6137C4F6}"/>
              </a:ext>
            </a:extLst>
          </p:cNvPr>
          <p:cNvCxnSpPr>
            <a:cxnSpLocks/>
          </p:cNvCxnSpPr>
          <p:nvPr/>
        </p:nvCxnSpPr>
        <p:spPr>
          <a:xfrm>
            <a:off x="5067368" y="5961713"/>
            <a:ext cx="1599020"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A09716B-FC96-43E7-B1A6-522902E570D3}"/>
              </a:ext>
            </a:extLst>
          </p:cNvPr>
          <p:cNvCxnSpPr/>
          <p:nvPr/>
        </p:nvCxnSpPr>
        <p:spPr>
          <a:xfrm>
            <a:off x="5769351" y="4371890"/>
            <a:ext cx="768845" cy="49739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96D004E8-B4B5-4BA5-A7BC-C34E5FF8F808}"/>
              </a:ext>
            </a:extLst>
          </p:cNvPr>
          <p:cNvCxnSpPr>
            <a:cxnSpLocks/>
          </p:cNvCxnSpPr>
          <p:nvPr/>
        </p:nvCxnSpPr>
        <p:spPr>
          <a:xfrm flipH="1">
            <a:off x="9816008" y="4371890"/>
            <a:ext cx="353499" cy="62183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50" name="Picture 26" descr="Image result for good idea clipart">
            <a:extLst>
              <a:ext uri="{FF2B5EF4-FFF2-40B4-BE49-F238E27FC236}">
                <a16:creationId xmlns:a16="http://schemas.microsoft.com/office/drawing/2014/main" id="{C7CB9263-3F9D-42FC-944B-CB9C47FA732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60925" y="5703346"/>
            <a:ext cx="762594" cy="9608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66E961D-9E50-44A8-B8D6-51B68FBBACA0}"/>
              </a:ext>
            </a:extLst>
          </p:cNvPr>
          <p:cNvSpPr txBox="1"/>
          <p:nvPr/>
        </p:nvSpPr>
        <p:spPr>
          <a:xfrm>
            <a:off x="1903078" y="553899"/>
            <a:ext cx="8598667" cy="769441"/>
          </a:xfrm>
          <a:prstGeom prst="rect">
            <a:avLst/>
          </a:prstGeom>
          <a:noFill/>
        </p:spPr>
        <p:txBody>
          <a:bodyPr wrap="square" rtlCol="0">
            <a:spAutoFit/>
          </a:bodyPr>
          <a:lstStyle/>
          <a:p>
            <a:r>
              <a:rPr lang="en-GB" sz="1100" b="1" dirty="0"/>
              <a:t>The best quote to describe critical thinking was made by Dr Richard Paul. He said</a:t>
            </a:r>
          </a:p>
          <a:p>
            <a:r>
              <a:rPr lang="en-GB" sz="1100" b="1" dirty="0">
                <a:solidFill>
                  <a:srgbClr val="FF0000"/>
                </a:solidFill>
              </a:rPr>
              <a:t>“Critical thinking is the art of analysing and evaluating thinking with a view to improving it.”  (Dr Richard Paul, 2006, p.4).</a:t>
            </a:r>
          </a:p>
          <a:p>
            <a:r>
              <a:rPr lang="en-GB" sz="1100" b="1" dirty="0"/>
              <a:t>When critical thinking you need to step back from a situation and ask relevant question’s, looking at the facts from all different angles before making a judgement. The main point to remember is that it is not about being critical.</a:t>
            </a:r>
          </a:p>
        </p:txBody>
      </p:sp>
      <p:sp>
        <p:nvSpPr>
          <p:cNvPr id="3" name="TextBox 2">
            <a:extLst>
              <a:ext uri="{FF2B5EF4-FFF2-40B4-BE49-F238E27FC236}">
                <a16:creationId xmlns:a16="http://schemas.microsoft.com/office/drawing/2014/main" id="{960C5299-DB71-4ED4-B1C0-5E1019E22883}"/>
              </a:ext>
            </a:extLst>
          </p:cNvPr>
          <p:cNvSpPr txBox="1"/>
          <p:nvPr/>
        </p:nvSpPr>
        <p:spPr>
          <a:xfrm>
            <a:off x="4942568" y="2638687"/>
            <a:ext cx="2478073" cy="769441"/>
          </a:xfrm>
          <a:prstGeom prst="rect">
            <a:avLst/>
          </a:prstGeom>
          <a:noFill/>
        </p:spPr>
        <p:txBody>
          <a:bodyPr wrap="square" rtlCol="0">
            <a:spAutoFit/>
          </a:bodyPr>
          <a:lstStyle/>
          <a:p>
            <a:pPr algn="just"/>
            <a:r>
              <a:rPr lang="en-GB" sz="1100" b="1" dirty="0">
                <a:solidFill>
                  <a:srgbClr val="FF0000"/>
                </a:solidFill>
              </a:rPr>
              <a:t>Make comments and ask questions that encourage you to make plausible predictions about what will happen next. (The Hanen Centre, 2016)</a:t>
            </a:r>
          </a:p>
        </p:txBody>
      </p:sp>
      <p:sp>
        <p:nvSpPr>
          <p:cNvPr id="6" name="TextBox 5">
            <a:extLst>
              <a:ext uri="{FF2B5EF4-FFF2-40B4-BE49-F238E27FC236}">
                <a16:creationId xmlns:a16="http://schemas.microsoft.com/office/drawing/2014/main" id="{FDE4C8B4-E947-4360-B162-5E2ED30099C7}"/>
              </a:ext>
            </a:extLst>
          </p:cNvPr>
          <p:cNvSpPr txBox="1"/>
          <p:nvPr/>
        </p:nvSpPr>
        <p:spPr>
          <a:xfrm>
            <a:off x="5506597" y="3371982"/>
            <a:ext cx="2204073" cy="938719"/>
          </a:xfrm>
          <a:prstGeom prst="rect">
            <a:avLst/>
          </a:prstGeom>
          <a:noFill/>
        </p:spPr>
        <p:txBody>
          <a:bodyPr wrap="square" rtlCol="0">
            <a:spAutoFit/>
          </a:bodyPr>
          <a:lstStyle/>
          <a:p>
            <a:r>
              <a:rPr lang="en-GB" sz="1100" b="1" dirty="0"/>
              <a:t>Carefully thinking of all the possible outcomes of the situation by examining all the information and data and what different possibilities could occur? </a:t>
            </a:r>
          </a:p>
        </p:txBody>
      </p:sp>
      <p:sp>
        <p:nvSpPr>
          <p:cNvPr id="8" name="TextBox 7">
            <a:extLst>
              <a:ext uri="{FF2B5EF4-FFF2-40B4-BE49-F238E27FC236}">
                <a16:creationId xmlns:a16="http://schemas.microsoft.com/office/drawing/2014/main" id="{9595F4B4-BD6A-4451-A6EC-40A9E483E9FF}"/>
              </a:ext>
            </a:extLst>
          </p:cNvPr>
          <p:cNvSpPr txBox="1"/>
          <p:nvPr/>
        </p:nvSpPr>
        <p:spPr>
          <a:xfrm>
            <a:off x="579449" y="2695105"/>
            <a:ext cx="2813090" cy="600164"/>
          </a:xfrm>
          <a:prstGeom prst="rect">
            <a:avLst/>
          </a:prstGeom>
          <a:noFill/>
        </p:spPr>
        <p:txBody>
          <a:bodyPr wrap="square" rtlCol="0">
            <a:spAutoFit/>
          </a:bodyPr>
          <a:lstStyle/>
          <a:p>
            <a:r>
              <a:rPr lang="en-GB" sz="1100" b="1" dirty="0"/>
              <a:t>This is taking a piece of information and breaking it down into segments, just like a jigsaw. Looking at each piece carefully.</a:t>
            </a:r>
          </a:p>
        </p:txBody>
      </p:sp>
      <p:sp>
        <p:nvSpPr>
          <p:cNvPr id="9" name="TextBox 8">
            <a:extLst>
              <a:ext uri="{FF2B5EF4-FFF2-40B4-BE49-F238E27FC236}">
                <a16:creationId xmlns:a16="http://schemas.microsoft.com/office/drawing/2014/main" id="{F067CF97-74D5-4972-AA77-6FF090A523E7}"/>
              </a:ext>
            </a:extLst>
          </p:cNvPr>
          <p:cNvSpPr txBox="1"/>
          <p:nvPr/>
        </p:nvSpPr>
        <p:spPr>
          <a:xfrm>
            <a:off x="1390349" y="3219034"/>
            <a:ext cx="1973087" cy="938719"/>
          </a:xfrm>
          <a:prstGeom prst="rect">
            <a:avLst/>
          </a:prstGeom>
          <a:noFill/>
        </p:spPr>
        <p:txBody>
          <a:bodyPr wrap="square" rtlCol="0">
            <a:spAutoFit/>
          </a:bodyPr>
          <a:lstStyle/>
          <a:p>
            <a:r>
              <a:rPr lang="en-GB" sz="1100" b="1" dirty="0">
                <a:solidFill>
                  <a:srgbClr val="FF0000"/>
                </a:solidFill>
              </a:rPr>
              <a:t>If you analyse something, you consider it carefully or use statistical methods in order to fully understand it.</a:t>
            </a:r>
          </a:p>
          <a:p>
            <a:r>
              <a:rPr lang="en-GB" sz="1100" b="1" dirty="0">
                <a:solidFill>
                  <a:srgbClr val="FF0000"/>
                </a:solidFill>
              </a:rPr>
              <a:t>(Collins Dictionary, 2018)</a:t>
            </a:r>
          </a:p>
        </p:txBody>
      </p:sp>
      <p:sp>
        <p:nvSpPr>
          <p:cNvPr id="10" name="TextBox 9">
            <a:extLst>
              <a:ext uri="{FF2B5EF4-FFF2-40B4-BE49-F238E27FC236}">
                <a16:creationId xmlns:a16="http://schemas.microsoft.com/office/drawing/2014/main" id="{C9F6CB4C-F1DE-4890-B817-983B99FD0DF9}"/>
              </a:ext>
            </a:extLst>
          </p:cNvPr>
          <p:cNvSpPr txBox="1"/>
          <p:nvPr/>
        </p:nvSpPr>
        <p:spPr>
          <a:xfrm>
            <a:off x="8839800" y="2695105"/>
            <a:ext cx="2843214" cy="1277273"/>
          </a:xfrm>
          <a:prstGeom prst="rect">
            <a:avLst/>
          </a:prstGeom>
          <a:noFill/>
        </p:spPr>
        <p:txBody>
          <a:bodyPr wrap="square" rtlCol="0">
            <a:spAutoFit/>
          </a:bodyPr>
          <a:lstStyle/>
          <a:p>
            <a:r>
              <a:rPr lang="en-GB" sz="1100" b="1" dirty="0"/>
              <a:t>When you are curios about something you have a desire to learn more information about it, you want to use different methods of research. Developing your </a:t>
            </a:r>
            <a:r>
              <a:rPr lang="en-GB" sz="1100" b="1" dirty="0" err="1"/>
              <a:t>Ict</a:t>
            </a:r>
            <a:r>
              <a:rPr lang="en-GB" sz="1100" b="1" dirty="0"/>
              <a:t> skills in </a:t>
            </a:r>
          </a:p>
          <a:p>
            <a:r>
              <a:rPr lang="en-GB" sz="1100" b="1" dirty="0"/>
              <a:t>the process. You want to find new </a:t>
            </a:r>
          </a:p>
          <a:p>
            <a:r>
              <a:rPr lang="en-GB" sz="1100" b="1" dirty="0"/>
              <a:t>evidence and be open to new </a:t>
            </a:r>
          </a:p>
          <a:p>
            <a:r>
              <a:rPr lang="en-GB" sz="1100" b="1" dirty="0"/>
              <a:t>ideas. </a:t>
            </a:r>
            <a:r>
              <a:rPr lang="en-GB" sz="1100" b="1" dirty="0">
                <a:solidFill>
                  <a:srgbClr val="FF0000"/>
                </a:solidFill>
              </a:rPr>
              <a:t>(Study.com, 2003-2018)</a:t>
            </a:r>
          </a:p>
        </p:txBody>
      </p:sp>
      <p:sp>
        <p:nvSpPr>
          <p:cNvPr id="11" name="TextBox 10">
            <a:extLst>
              <a:ext uri="{FF2B5EF4-FFF2-40B4-BE49-F238E27FC236}">
                <a16:creationId xmlns:a16="http://schemas.microsoft.com/office/drawing/2014/main" id="{F2CAAFD1-8E48-4A05-8E54-B157D82727D5}"/>
              </a:ext>
            </a:extLst>
          </p:cNvPr>
          <p:cNvSpPr txBox="1"/>
          <p:nvPr/>
        </p:nvSpPr>
        <p:spPr>
          <a:xfrm>
            <a:off x="2641348" y="4876588"/>
            <a:ext cx="2255647" cy="1615827"/>
          </a:xfrm>
          <a:prstGeom prst="rect">
            <a:avLst/>
          </a:prstGeom>
          <a:noFill/>
        </p:spPr>
        <p:txBody>
          <a:bodyPr wrap="square" rtlCol="0">
            <a:spAutoFit/>
          </a:bodyPr>
          <a:lstStyle/>
          <a:p>
            <a:r>
              <a:rPr lang="en-GB" sz="1100" b="1" dirty="0"/>
              <a:t>Being a sceptic means that you do not believe everything you are told, you are open minded and have a healthy questioning attitude. You listen to peoples point of view and will ask questions to see how they back their theory up. What evidence is there? </a:t>
            </a:r>
            <a:r>
              <a:rPr lang="en-GB" sz="1100" b="1" dirty="0">
                <a:solidFill>
                  <a:srgbClr val="FF0000"/>
                </a:solidFill>
              </a:rPr>
              <a:t>(skeptoid.com, 2006)</a:t>
            </a:r>
          </a:p>
        </p:txBody>
      </p:sp>
      <p:sp>
        <p:nvSpPr>
          <p:cNvPr id="13" name="TextBox 12">
            <a:extLst>
              <a:ext uri="{FF2B5EF4-FFF2-40B4-BE49-F238E27FC236}">
                <a16:creationId xmlns:a16="http://schemas.microsoft.com/office/drawing/2014/main" id="{E63EE598-54D5-4062-A16E-973FA0B49EBD}"/>
              </a:ext>
            </a:extLst>
          </p:cNvPr>
          <p:cNvSpPr txBox="1"/>
          <p:nvPr/>
        </p:nvSpPr>
        <p:spPr>
          <a:xfrm>
            <a:off x="6879686" y="5065608"/>
            <a:ext cx="2813081" cy="1446550"/>
          </a:xfrm>
          <a:prstGeom prst="rect">
            <a:avLst/>
          </a:prstGeom>
          <a:noFill/>
        </p:spPr>
        <p:txBody>
          <a:bodyPr wrap="square" rtlCol="0">
            <a:spAutoFit/>
          </a:bodyPr>
          <a:lstStyle/>
          <a:p>
            <a:pPr algn="r"/>
            <a:r>
              <a:rPr lang="en-GB" sz="1100" b="1" dirty="0"/>
              <a:t>Once you have gathered all the relevant information and looked at all angles its time to evaluate the evidence. Look critically at it, is the information gathered reliable? Bias or accurate?  Reflect on the information that                                           has been gathered and make a final judgement. Do I agree with the </a:t>
            </a:r>
          </a:p>
          <a:p>
            <a:pPr algn="r"/>
            <a:r>
              <a:rPr lang="en-GB" sz="1100" b="1" dirty="0"/>
              <a:t>                 statement or not.</a:t>
            </a:r>
          </a:p>
        </p:txBody>
      </p:sp>
      <p:sp>
        <p:nvSpPr>
          <p:cNvPr id="43" name="TextBox 42">
            <a:extLst>
              <a:ext uri="{FF2B5EF4-FFF2-40B4-BE49-F238E27FC236}">
                <a16:creationId xmlns:a16="http://schemas.microsoft.com/office/drawing/2014/main" id="{FE426306-98BA-4162-81B3-3C2D1F8C1F25}"/>
              </a:ext>
            </a:extLst>
          </p:cNvPr>
          <p:cNvSpPr txBox="1"/>
          <p:nvPr/>
        </p:nvSpPr>
        <p:spPr>
          <a:xfrm>
            <a:off x="1041855" y="1188085"/>
            <a:ext cx="556927" cy="261610"/>
          </a:xfrm>
          <a:prstGeom prst="rect">
            <a:avLst/>
          </a:prstGeom>
          <a:noFill/>
        </p:spPr>
        <p:txBody>
          <a:bodyPr wrap="square" rtlCol="0">
            <a:spAutoFit/>
          </a:bodyPr>
          <a:lstStyle/>
          <a:p>
            <a:r>
              <a:rPr lang="en-GB" sz="1100" b="1" dirty="0">
                <a:solidFill>
                  <a:srgbClr val="FF0000"/>
                </a:solidFill>
              </a:rPr>
              <a:t>(G.I 1)</a:t>
            </a:r>
          </a:p>
        </p:txBody>
      </p:sp>
      <p:sp>
        <p:nvSpPr>
          <p:cNvPr id="45" name="TextBox 44">
            <a:extLst>
              <a:ext uri="{FF2B5EF4-FFF2-40B4-BE49-F238E27FC236}">
                <a16:creationId xmlns:a16="http://schemas.microsoft.com/office/drawing/2014/main" id="{C97A944F-4BF8-4E2E-8B67-9E81F7D3DC37}"/>
              </a:ext>
            </a:extLst>
          </p:cNvPr>
          <p:cNvSpPr txBox="1"/>
          <p:nvPr/>
        </p:nvSpPr>
        <p:spPr>
          <a:xfrm>
            <a:off x="10698075" y="1099365"/>
            <a:ext cx="1419989" cy="261610"/>
          </a:xfrm>
          <a:prstGeom prst="rect">
            <a:avLst/>
          </a:prstGeom>
          <a:noFill/>
        </p:spPr>
        <p:txBody>
          <a:bodyPr wrap="square" rtlCol="0">
            <a:spAutoFit/>
          </a:bodyPr>
          <a:lstStyle/>
          <a:p>
            <a:r>
              <a:rPr lang="en-GB" sz="1100" b="1" dirty="0">
                <a:solidFill>
                  <a:srgbClr val="FF0000"/>
                </a:solidFill>
              </a:rPr>
              <a:t>(G.I, 2)</a:t>
            </a:r>
          </a:p>
        </p:txBody>
      </p:sp>
      <p:sp>
        <p:nvSpPr>
          <p:cNvPr id="48" name="TextBox 47">
            <a:extLst>
              <a:ext uri="{FF2B5EF4-FFF2-40B4-BE49-F238E27FC236}">
                <a16:creationId xmlns:a16="http://schemas.microsoft.com/office/drawing/2014/main" id="{7C9B237B-83FB-4B36-9180-0CF6662BD44B}"/>
              </a:ext>
            </a:extLst>
          </p:cNvPr>
          <p:cNvSpPr txBox="1"/>
          <p:nvPr/>
        </p:nvSpPr>
        <p:spPr>
          <a:xfrm>
            <a:off x="534372" y="3369911"/>
            <a:ext cx="1419989" cy="261610"/>
          </a:xfrm>
          <a:prstGeom prst="rect">
            <a:avLst/>
          </a:prstGeom>
          <a:noFill/>
        </p:spPr>
        <p:txBody>
          <a:bodyPr wrap="square" rtlCol="0">
            <a:spAutoFit/>
          </a:bodyPr>
          <a:lstStyle/>
          <a:p>
            <a:r>
              <a:rPr lang="en-GB" sz="1100" b="1" dirty="0">
                <a:solidFill>
                  <a:srgbClr val="FF0000"/>
                </a:solidFill>
              </a:rPr>
              <a:t>(G.I, 3)</a:t>
            </a:r>
          </a:p>
        </p:txBody>
      </p:sp>
      <p:sp>
        <p:nvSpPr>
          <p:cNvPr id="50" name="TextBox 49">
            <a:extLst>
              <a:ext uri="{FF2B5EF4-FFF2-40B4-BE49-F238E27FC236}">
                <a16:creationId xmlns:a16="http://schemas.microsoft.com/office/drawing/2014/main" id="{D6657F48-94F1-47D8-A77E-25401857A395}"/>
              </a:ext>
            </a:extLst>
          </p:cNvPr>
          <p:cNvSpPr txBox="1"/>
          <p:nvPr/>
        </p:nvSpPr>
        <p:spPr>
          <a:xfrm>
            <a:off x="2091549" y="6000597"/>
            <a:ext cx="1419989" cy="261610"/>
          </a:xfrm>
          <a:prstGeom prst="rect">
            <a:avLst/>
          </a:prstGeom>
          <a:noFill/>
        </p:spPr>
        <p:txBody>
          <a:bodyPr wrap="square" rtlCol="0">
            <a:spAutoFit/>
          </a:bodyPr>
          <a:lstStyle/>
          <a:p>
            <a:r>
              <a:rPr lang="en-GB" sz="1100" b="1" dirty="0">
                <a:solidFill>
                  <a:srgbClr val="FF0000"/>
                </a:solidFill>
              </a:rPr>
              <a:t>(G.I 7)</a:t>
            </a:r>
          </a:p>
        </p:txBody>
      </p:sp>
      <p:sp>
        <p:nvSpPr>
          <p:cNvPr id="51" name="TextBox 50">
            <a:extLst>
              <a:ext uri="{FF2B5EF4-FFF2-40B4-BE49-F238E27FC236}">
                <a16:creationId xmlns:a16="http://schemas.microsoft.com/office/drawing/2014/main" id="{65968304-98BA-47CE-856C-AFC7E57016FE}"/>
              </a:ext>
            </a:extLst>
          </p:cNvPr>
          <p:cNvSpPr txBox="1"/>
          <p:nvPr/>
        </p:nvSpPr>
        <p:spPr>
          <a:xfrm>
            <a:off x="4915833" y="4129007"/>
            <a:ext cx="1419989" cy="261610"/>
          </a:xfrm>
          <a:prstGeom prst="rect">
            <a:avLst/>
          </a:prstGeom>
          <a:noFill/>
        </p:spPr>
        <p:txBody>
          <a:bodyPr wrap="square" rtlCol="0">
            <a:spAutoFit/>
          </a:bodyPr>
          <a:lstStyle/>
          <a:p>
            <a:r>
              <a:rPr lang="en-GB" sz="1100" b="1" dirty="0">
                <a:solidFill>
                  <a:srgbClr val="FF0000"/>
                </a:solidFill>
              </a:rPr>
              <a:t>(G.I, 4)</a:t>
            </a:r>
          </a:p>
        </p:txBody>
      </p:sp>
      <p:sp>
        <p:nvSpPr>
          <p:cNvPr id="52" name="TextBox 51">
            <a:extLst>
              <a:ext uri="{FF2B5EF4-FFF2-40B4-BE49-F238E27FC236}">
                <a16:creationId xmlns:a16="http://schemas.microsoft.com/office/drawing/2014/main" id="{BD516EA4-470F-4125-A87F-208E8F4E1CD6}"/>
              </a:ext>
            </a:extLst>
          </p:cNvPr>
          <p:cNvSpPr txBox="1"/>
          <p:nvPr/>
        </p:nvSpPr>
        <p:spPr>
          <a:xfrm>
            <a:off x="10801651" y="4048166"/>
            <a:ext cx="1419989" cy="261610"/>
          </a:xfrm>
          <a:prstGeom prst="rect">
            <a:avLst/>
          </a:prstGeom>
          <a:noFill/>
        </p:spPr>
        <p:txBody>
          <a:bodyPr wrap="square" rtlCol="0">
            <a:spAutoFit/>
          </a:bodyPr>
          <a:lstStyle/>
          <a:p>
            <a:r>
              <a:rPr lang="en-GB" sz="1100" b="1" dirty="0">
                <a:solidFill>
                  <a:srgbClr val="FF0000"/>
                </a:solidFill>
              </a:rPr>
              <a:t>(G.I,5)</a:t>
            </a:r>
          </a:p>
        </p:txBody>
      </p:sp>
      <p:sp>
        <p:nvSpPr>
          <p:cNvPr id="53" name="TextBox 52">
            <a:extLst>
              <a:ext uri="{FF2B5EF4-FFF2-40B4-BE49-F238E27FC236}">
                <a16:creationId xmlns:a16="http://schemas.microsoft.com/office/drawing/2014/main" id="{3C03480D-B2FC-4B2A-AB23-84446347AD1B}"/>
              </a:ext>
            </a:extLst>
          </p:cNvPr>
          <p:cNvSpPr txBox="1"/>
          <p:nvPr/>
        </p:nvSpPr>
        <p:spPr>
          <a:xfrm>
            <a:off x="775407" y="6400082"/>
            <a:ext cx="1419989" cy="261610"/>
          </a:xfrm>
          <a:prstGeom prst="rect">
            <a:avLst/>
          </a:prstGeom>
          <a:noFill/>
        </p:spPr>
        <p:txBody>
          <a:bodyPr wrap="square" rtlCol="0">
            <a:spAutoFit/>
          </a:bodyPr>
          <a:lstStyle/>
          <a:p>
            <a:r>
              <a:rPr lang="en-GB" sz="1100" b="1" dirty="0">
                <a:solidFill>
                  <a:srgbClr val="FF0000"/>
                </a:solidFill>
              </a:rPr>
              <a:t>(G.I,6)</a:t>
            </a:r>
          </a:p>
        </p:txBody>
      </p:sp>
      <p:sp>
        <p:nvSpPr>
          <p:cNvPr id="54" name="TextBox 53">
            <a:extLst>
              <a:ext uri="{FF2B5EF4-FFF2-40B4-BE49-F238E27FC236}">
                <a16:creationId xmlns:a16="http://schemas.microsoft.com/office/drawing/2014/main" id="{6F4808AF-FB0E-4DD2-8485-6DDA118CADEC}"/>
              </a:ext>
            </a:extLst>
          </p:cNvPr>
          <p:cNvSpPr txBox="1"/>
          <p:nvPr/>
        </p:nvSpPr>
        <p:spPr>
          <a:xfrm>
            <a:off x="7521822" y="6427610"/>
            <a:ext cx="1419989" cy="261610"/>
          </a:xfrm>
          <a:prstGeom prst="rect">
            <a:avLst/>
          </a:prstGeom>
          <a:noFill/>
        </p:spPr>
        <p:txBody>
          <a:bodyPr wrap="square" rtlCol="0">
            <a:spAutoFit/>
          </a:bodyPr>
          <a:lstStyle/>
          <a:p>
            <a:r>
              <a:rPr lang="en-GB" sz="1100" b="1" dirty="0">
                <a:solidFill>
                  <a:srgbClr val="FF0000"/>
                </a:solidFill>
              </a:rPr>
              <a:t>(G.I, 8)</a:t>
            </a:r>
          </a:p>
        </p:txBody>
      </p:sp>
      <p:sp>
        <p:nvSpPr>
          <p:cNvPr id="56" name="TextBox 55">
            <a:extLst>
              <a:ext uri="{FF2B5EF4-FFF2-40B4-BE49-F238E27FC236}">
                <a16:creationId xmlns:a16="http://schemas.microsoft.com/office/drawing/2014/main" id="{CDA5FCC2-0B19-476D-B383-575FB5CC1E73}"/>
              </a:ext>
            </a:extLst>
          </p:cNvPr>
          <p:cNvSpPr txBox="1"/>
          <p:nvPr/>
        </p:nvSpPr>
        <p:spPr>
          <a:xfrm>
            <a:off x="10833061" y="6381353"/>
            <a:ext cx="1419989" cy="261610"/>
          </a:xfrm>
          <a:prstGeom prst="rect">
            <a:avLst/>
          </a:prstGeom>
          <a:noFill/>
        </p:spPr>
        <p:txBody>
          <a:bodyPr wrap="square" rtlCol="0">
            <a:spAutoFit/>
          </a:bodyPr>
          <a:lstStyle/>
          <a:p>
            <a:r>
              <a:rPr lang="en-GB" sz="1100" b="1" dirty="0">
                <a:solidFill>
                  <a:srgbClr val="FF0000"/>
                </a:solidFill>
              </a:rPr>
              <a:t>(G.I, 9)</a:t>
            </a:r>
          </a:p>
        </p:txBody>
      </p:sp>
    </p:spTree>
    <p:extLst>
      <p:ext uri="{BB962C8B-B14F-4D97-AF65-F5344CB8AC3E}">
        <p14:creationId xmlns:p14="http://schemas.microsoft.com/office/powerpoint/2010/main" val="3634915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78F479-A774-4812-B17F-00D1E6ADC650}"/>
              </a:ext>
            </a:extLst>
          </p:cNvPr>
          <p:cNvSpPr txBox="1"/>
          <p:nvPr/>
        </p:nvSpPr>
        <p:spPr>
          <a:xfrm>
            <a:off x="488602" y="283526"/>
            <a:ext cx="8975775" cy="276999"/>
          </a:xfrm>
          <a:prstGeom prst="rect">
            <a:avLst/>
          </a:prstGeom>
          <a:noFill/>
        </p:spPr>
        <p:txBody>
          <a:bodyPr wrap="square" rtlCol="0">
            <a:spAutoFit/>
          </a:bodyPr>
          <a:lstStyle/>
          <a:p>
            <a:r>
              <a:rPr lang="en-GB" sz="1200" u="sng" dirty="0">
                <a:latin typeface="Arial Rounded MT Bold" panose="020F0704030504030204" pitchFamily="34" charset="0"/>
              </a:rPr>
              <a:t>I watched videos on you tube to gain a better understanding of critical thinking:</a:t>
            </a:r>
          </a:p>
        </p:txBody>
      </p:sp>
      <p:sp>
        <p:nvSpPr>
          <p:cNvPr id="3" name="Rectangle 2">
            <a:extLst>
              <a:ext uri="{FF2B5EF4-FFF2-40B4-BE49-F238E27FC236}">
                <a16:creationId xmlns:a16="http://schemas.microsoft.com/office/drawing/2014/main" id="{D02EAD07-E54E-4C0D-ADF0-227487FF0DF2}"/>
              </a:ext>
            </a:extLst>
          </p:cNvPr>
          <p:cNvSpPr/>
          <p:nvPr/>
        </p:nvSpPr>
        <p:spPr>
          <a:xfrm>
            <a:off x="468802" y="2475594"/>
            <a:ext cx="4699620" cy="276999"/>
          </a:xfrm>
          <a:prstGeom prst="rect">
            <a:avLst/>
          </a:prstGeom>
        </p:spPr>
        <p:txBody>
          <a:bodyPr wrap="none">
            <a:spAutoFit/>
          </a:bodyPr>
          <a:lstStyle/>
          <a:p>
            <a:r>
              <a:rPr lang="en-GB" sz="1200" dirty="0">
                <a:latin typeface="Arial Rounded MT Bold" panose="020F0704030504030204" pitchFamily="34" charset="0"/>
              </a:rPr>
              <a:t>https://www.collinsdictionary.com/dictionary/english/analyse</a:t>
            </a:r>
          </a:p>
        </p:txBody>
      </p:sp>
      <p:sp>
        <p:nvSpPr>
          <p:cNvPr id="4" name="Rectangle 3">
            <a:extLst>
              <a:ext uri="{FF2B5EF4-FFF2-40B4-BE49-F238E27FC236}">
                <a16:creationId xmlns:a16="http://schemas.microsoft.com/office/drawing/2014/main" id="{CDF4A660-015C-4325-81C8-B1FD256C2563}"/>
              </a:ext>
            </a:extLst>
          </p:cNvPr>
          <p:cNvSpPr/>
          <p:nvPr/>
        </p:nvSpPr>
        <p:spPr>
          <a:xfrm>
            <a:off x="453557" y="-121440"/>
            <a:ext cx="2263953" cy="523220"/>
          </a:xfrm>
          <a:prstGeom prst="rect">
            <a:avLst/>
          </a:prstGeom>
          <a:noFill/>
        </p:spPr>
        <p:txBody>
          <a:bodyPr wrap="none" lIns="91440" tIns="45720" rIns="91440" bIns="45720">
            <a:spAutoFit/>
          </a:body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Reference List</a:t>
            </a:r>
            <a:endPar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0" name="TextBox 9">
            <a:extLst>
              <a:ext uri="{FF2B5EF4-FFF2-40B4-BE49-F238E27FC236}">
                <a16:creationId xmlns:a16="http://schemas.microsoft.com/office/drawing/2014/main" id="{BAB93836-DFFE-45DB-BB68-1A69CA0657BB}"/>
              </a:ext>
            </a:extLst>
          </p:cNvPr>
          <p:cNvSpPr txBox="1"/>
          <p:nvPr/>
        </p:nvSpPr>
        <p:spPr>
          <a:xfrm>
            <a:off x="453557" y="3864770"/>
            <a:ext cx="11138185" cy="276999"/>
          </a:xfrm>
          <a:prstGeom prst="rect">
            <a:avLst/>
          </a:prstGeom>
          <a:noFill/>
        </p:spPr>
        <p:txBody>
          <a:bodyPr wrap="square" rtlCol="0">
            <a:spAutoFit/>
          </a:bodyPr>
          <a:lstStyle/>
          <a:p>
            <a:r>
              <a:rPr lang="en-GB" sz="1200" u="sng" dirty="0">
                <a:latin typeface="Arial Rounded MT Bold" panose="020F0704030504030204" pitchFamily="34" charset="0"/>
              </a:rPr>
              <a:t>Images were taken from Google image</a:t>
            </a:r>
          </a:p>
        </p:txBody>
      </p:sp>
      <p:sp>
        <p:nvSpPr>
          <p:cNvPr id="13" name="Rectangle 12">
            <a:extLst>
              <a:ext uri="{FF2B5EF4-FFF2-40B4-BE49-F238E27FC236}">
                <a16:creationId xmlns:a16="http://schemas.microsoft.com/office/drawing/2014/main" id="{8AAFB253-BC09-4D80-91A3-810B7B2BFD5D}"/>
              </a:ext>
            </a:extLst>
          </p:cNvPr>
          <p:cNvSpPr/>
          <p:nvPr/>
        </p:nvSpPr>
        <p:spPr>
          <a:xfrm>
            <a:off x="344185" y="5217501"/>
            <a:ext cx="8950036" cy="276999"/>
          </a:xfrm>
          <a:prstGeom prst="rect">
            <a:avLst/>
          </a:prstGeom>
        </p:spPr>
        <p:txBody>
          <a:bodyPr wrap="square">
            <a:spAutoFit/>
          </a:bodyPr>
          <a:lstStyle/>
          <a:p>
            <a:r>
              <a:rPr lang="en-GB" sz="1200" dirty="0">
                <a:solidFill>
                  <a:srgbClr val="FF0000"/>
                </a:solidFill>
                <a:latin typeface="Arial Rounded MT Bold" panose="020F0704030504030204" pitchFamily="34" charset="0"/>
              </a:rPr>
              <a:t>(G.I, 3) </a:t>
            </a:r>
            <a:r>
              <a:rPr lang="en-GB" sz="1200" dirty="0">
                <a:latin typeface="Arial Rounded MT Bold" panose="020F0704030504030204" pitchFamily="34" charset="0"/>
              </a:rPr>
              <a:t>- The chronical of Higher Education. (2010) Beyond Critical Thinking.</a:t>
            </a:r>
            <a:endParaRPr lang="en-GB" sz="1200" b="0" i="0" dirty="0">
              <a:effectLst/>
              <a:latin typeface="Arial Rounded MT Bold" panose="020F0704030504030204" pitchFamily="34" charset="0"/>
            </a:endParaRPr>
          </a:p>
        </p:txBody>
      </p:sp>
      <p:sp>
        <p:nvSpPr>
          <p:cNvPr id="8" name="TextBox 7">
            <a:extLst>
              <a:ext uri="{FF2B5EF4-FFF2-40B4-BE49-F238E27FC236}">
                <a16:creationId xmlns:a16="http://schemas.microsoft.com/office/drawing/2014/main" id="{CA154D49-5BFF-43E0-9552-5586E0233FFA}"/>
              </a:ext>
            </a:extLst>
          </p:cNvPr>
          <p:cNvSpPr txBox="1"/>
          <p:nvPr/>
        </p:nvSpPr>
        <p:spPr>
          <a:xfrm>
            <a:off x="453557" y="500851"/>
            <a:ext cx="10599142" cy="830997"/>
          </a:xfrm>
          <a:prstGeom prst="rect">
            <a:avLst/>
          </a:prstGeom>
          <a:noFill/>
        </p:spPr>
        <p:txBody>
          <a:bodyPr wrap="square" rtlCol="0">
            <a:spAutoFit/>
          </a:bodyPr>
          <a:lstStyle/>
          <a:p>
            <a:r>
              <a:rPr lang="en-GB" sz="1200" dirty="0">
                <a:latin typeface="Arial Rounded MT Bold" panose="020F0704030504030204" pitchFamily="34" charset="0"/>
              </a:rPr>
              <a:t>Samantha </a:t>
            </a:r>
            <a:r>
              <a:rPr lang="en-GB" sz="1200" dirty="0" err="1">
                <a:latin typeface="Arial Rounded MT Bold" panose="020F0704030504030204" pitchFamily="34" charset="0"/>
              </a:rPr>
              <a:t>Agoos</a:t>
            </a:r>
            <a:r>
              <a:rPr lang="en-GB" sz="1200" dirty="0">
                <a:latin typeface="Arial Rounded MT Bold" panose="020F0704030504030204" pitchFamily="34" charset="0"/>
              </a:rPr>
              <a:t>. (2016) 5 tips to improve your critical thinking.</a:t>
            </a:r>
          </a:p>
          <a:p>
            <a:r>
              <a:rPr lang="en-GB" sz="1200" dirty="0">
                <a:latin typeface="Arial Rounded MT Bold" panose="020F0704030504030204" pitchFamily="34" charset="0"/>
              </a:rPr>
              <a:t>Available at: https://www.youtube.com/watch?v=dItUGF8GdTw</a:t>
            </a:r>
          </a:p>
          <a:p>
            <a:r>
              <a:rPr lang="en-GB" sz="1200" dirty="0">
                <a:latin typeface="Arial Rounded MT Bold" panose="020F0704030504030204" pitchFamily="34" charset="0"/>
              </a:rPr>
              <a:t>(Accessed: 11</a:t>
            </a:r>
            <a:r>
              <a:rPr lang="en-GB" sz="1200" baseline="30000" dirty="0">
                <a:latin typeface="Arial Rounded MT Bold" panose="020F0704030504030204" pitchFamily="34" charset="0"/>
              </a:rPr>
              <a:t>th</a:t>
            </a:r>
            <a:r>
              <a:rPr lang="en-GB" sz="1200" dirty="0">
                <a:latin typeface="Arial Rounded MT Bold" panose="020F0704030504030204" pitchFamily="34" charset="0"/>
              </a:rPr>
              <a:t> October 2018</a:t>
            </a:r>
          </a:p>
          <a:p>
            <a:endParaRPr lang="en-GB" sz="1200" dirty="0">
              <a:latin typeface="Arial Rounded MT Bold" panose="020F0704030504030204" pitchFamily="34" charset="0"/>
            </a:endParaRPr>
          </a:p>
        </p:txBody>
      </p:sp>
      <p:sp>
        <p:nvSpPr>
          <p:cNvPr id="15" name="TextBox 14">
            <a:extLst>
              <a:ext uri="{FF2B5EF4-FFF2-40B4-BE49-F238E27FC236}">
                <a16:creationId xmlns:a16="http://schemas.microsoft.com/office/drawing/2014/main" id="{7CEB5491-F1FD-42E7-BDEE-95E296005F73}"/>
              </a:ext>
            </a:extLst>
          </p:cNvPr>
          <p:cNvSpPr txBox="1"/>
          <p:nvPr/>
        </p:nvSpPr>
        <p:spPr>
          <a:xfrm>
            <a:off x="453557" y="1068433"/>
            <a:ext cx="9231226" cy="830997"/>
          </a:xfrm>
          <a:prstGeom prst="rect">
            <a:avLst/>
          </a:prstGeom>
          <a:noFill/>
        </p:spPr>
        <p:txBody>
          <a:bodyPr wrap="square" rtlCol="0">
            <a:spAutoFit/>
          </a:bodyPr>
          <a:lstStyle/>
          <a:p>
            <a:r>
              <a:rPr lang="en-GB" sz="1200" dirty="0">
                <a:latin typeface="Arial Rounded MT Bold" panose="020F0704030504030204" pitchFamily="34" charset="0"/>
              </a:rPr>
              <a:t>Gary Meegan. (2012) . What is Critical Thinking? A Definition</a:t>
            </a:r>
          </a:p>
          <a:p>
            <a:r>
              <a:rPr lang="en-GB" sz="1200" dirty="0">
                <a:latin typeface="Arial Rounded MT Bold" panose="020F0704030504030204" pitchFamily="34" charset="0"/>
              </a:rPr>
              <a:t>Available at: https://www.youtube.com/watch?v=ZLyUHbexz04</a:t>
            </a:r>
          </a:p>
          <a:p>
            <a:r>
              <a:rPr lang="en-GB" sz="1200" dirty="0">
                <a:latin typeface="Arial Rounded MT Bold" panose="020F0704030504030204" pitchFamily="34" charset="0"/>
              </a:rPr>
              <a:t>(Accessed: 11</a:t>
            </a:r>
            <a:r>
              <a:rPr lang="en-GB" sz="1200" baseline="30000" dirty="0">
                <a:latin typeface="Arial Rounded MT Bold" panose="020F0704030504030204" pitchFamily="34" charset="0"/>
              </a:rPr>
              <a:t>th</a:t>
            </a:r>
            <a:r>
              <a:rPr lang="en-GB" sz="1200" dirty="0">
                <a:latin typeface="Arial Rounded MT Bold" panose="020F0704030504030204" pitchFamily="34" charset="0"/>
              </a:rPr>
              <a:t> October 2018</a:t>
            </a:r>
          </a:p>
          <a:p>
            <a:endParaRPr lang="en-GB" sz="1200" dirty="0">
              <a:latin typeface="Arial Rounded MT Bold" panose="020F0704030504030204" pitchFamily="34" charset="0"/>
            </a:endParaRPr>
          </a:p>
        </p:txBody>
      </p:sp>
      <p:sp>
        <p:nvSpPr>
          <p:cNvPr id="16" name="TextBox 15">
            <a:extLst>
              <a:ext uri="{FF2B5EF4-FFF2-40B4-BE49-F238E27FC236}">
                <a16:creationId xmlns:a16="http://schemas.microsoft.com/office/drawing/2014/main" id="{4156D75F-73A3-4551-8834-97BB4AC31265}"/>
              </a:ext>
            </a:extLst>
          </p:cNvPr>
          <p:cNvSpPr txBox="1"/>
          <p:nvPr/>
        </p:nvSpPr>
        <p:spPr>
          <a:xfrm>
            <a:off x="453557" y="1647666"/>
            <a:ext cx="8371838" cy="830997"/>
          </a:xfrm>
          <a:prstGeom prst="rect">
            <a:avLst/>
          </a:prstGeom>
          <a:noFill/>
        </p:spPr>
        <p:txBody>
          <a:bodyPr wrap="square" rtlCol="0">
            <a:spAutoFit/>
          </a:bodyPr>
          <a:lstStyle/>
          <a:p>
            <a:r>
              <a:rPr lang="en-GB" sz="1200" dirty="0">
                <a:latin typeface="Arial Rounded MT Bold" panose="020F0704030504030204" pitchFamily="34" charset="0"/>
              </a:rPr>
              <a:t>Information was gathered from the following websites:</a:t>
            </a:r>
          </a:p>
          <a:p>
            <a:r>
              <a:rPr lang="en-GB" sz="1200" dirty="0">
                <a:latin typeface="Arial Rounded MT Bold" panose="020F0704030504030204" pitchFamily="34" charset="0"/>
              </a:rPr>
              <a:t>Dr Richard Paul &amp; Dr Linder Elder. (2006) The miniature guide to Critical Thinking.</a:t>
            </a:r>
          </a:p>
          <a:p>
            <a:r>
              <a:rPr lang="en-GB" sz="1200" dirty="0">
                <a:latin typeface="Arial Rounded MT Bold" panose="020F0704030504030204" pitchFamily="34" charset="0"/>
              </a:rPr>
              <a:t>Available at: https://www.criticalthinking.org/files/Concepts_Tools.pdf</a:t>
            </a:r>
          </a:p>
          <a:p>
            <a:r>
              <a:rPr lang="en-GB" sz="1200" dirty="0">
                <a:latin typeface="Arial Rounded MT Bold" panose="020F0704030504030204" pitchFamily="34" charset="0"/>
              </a:rPr>
              <a:t>(Accessed: 11</a:t>
            </a:r>
            <a:r>
              <a:rPr lang="en-GB" sz="1200" baseline="30000" dirty="0">
                <a:latin typeface="Arial Rounded MT Bold" panose="020F0704030504030204" pitchFamily="34" charset="0"/>
              </a:rPr>
              <a:t>th</a:t>
            </a:r>
            <a:r>
              <a:rPr lang="en-GB" sz="1200" dirty="0">
                <a:latin typeface="Arial Rounded MT Bold" panose="020F0704030504030204" pitchFamily="34" charset="0"/>
              </a:rPr>
              <a:t> October 2018)</a:t>
            </a:r>
          </a:p>
        </p:txBody>
      </p:sp>
      <p:sp>
        <p:nvSpPr>
          <p:cNvPr id="17" name="TextBox 16">
            <a:extLst>
              <a:ext uri="{FF2B5EF4-FFF2-40B4-BE49-F238E27FC236}">
                <a16:creationId xmlns:a16="http://schemas.microsoft.com/office/drawing/2014/main" id="{82036724-D055-491D-80EE-F8C2979647C2}"/>
              </a:ext>
            </a:extLst>
          </p:cNvPr>
          <p:cNvSpPr txBox="1"/>
          <p:nvPr/>
        </p:nvSpPr>
        <p:spPr>
          <a:xfrm>
            <a:off x="471610" y="2739315"/>
            <a:ext cx="7468721" cy="646331"/>
          </a:xfrm>
          <a:prstGeom prst="rect">
            <a:avLst/>
          </a:prstGeom>
          <a:noFill/>
        </p:spPr>
        <p:txBody>
          <a:bodyPr wrap="square" rtlCol="0">
            <a:spAutoFit/>
          </a:bodyPr>
          <a:lstStyle/>
          <a:p>
            <a:r>
              <a:rPr lang="en-GB" sz="1200" dirty="0">
                <a:latin typeface="Arial Rounded MT Bold" panose="020F0704030504030204" pitchFamily="34" charset="0"/>
              </a:rPr>
              <a:t>The Hanen Centre (2016) Helping you help children communicate.</a:t>
            </a:r>
          </a:p>
          <a:p>
            <a:r>
              <a:rPr lang="en-GB" sz="1200" dirty="0">
                <a:latin typeface="Arial Rounded MT Bold" panose="020F0704030504030204" pitchFamily="34" charset="0"/>
              </a:rPr>
              <a:t>Available at: http://www.hanen.org/Helpful-Info/Early-Literacy-Corner/Critical-Thinking.aspx</a:t>
            </a:r>
          </a:p>
          <a:p>
            <a:r>
              <a:rPr lang="en-GB" sz="1200" dirty="0">
                <a:latin typeface="Arial Rounded MT Bold" panose="020F0704030504030204" pitchFamily="34" charset="0"/>
              </a:rPr>
              <a:t>(Accessed: 11</a:t>
            </a:r>
            <a:r>
              <a:rPr lang="en-GB" sz="1200" baseline="30000" dirty="0">
                <a:latin typeface="Arial Rounded MT Bold" panose="020F0704030504030204" pitchFamily="34" charset="0"/>
              </a:rPr>
              <a:t>th</a:t>
            </a:r>
            <a:r>
              <a:rPr lang="en-GB" sz="1200" dirty="0">
                <a:latin typeface="Arial Rounded MT Bold" panose="020F0704030504030204" pitchFamily="34" charset="0"/>
              </a:rPr>
              <a:t> October 2018 </a:t>
            </a:r>
          </a:p>
        </p:txBody>
      </p:sp>
      <p:sp>
        <p:nvSpPr>
          <p:cNvPr id="18" name="TextBox 17">
            <a:extLst>
              <a:ext uri="{FF2B5EF4-FFF2-40B4-BE49-F238E27FC236}">
                <a16:creationId xmlns:a16="http://schemas.microsoft.com/office/drawing/2014/main" id="{098B7DD2-B425-41C2-8B2C-62448DFF4B18}"/>
              </a:ext>
            </a:extLst>
          </p:cNvPr>
          <p:cNvSpPr txBox="1"/>
          <p:nvPr/>
        </p:nvSpPr>
        <p:spPr>
          <a:xfrm>
            <a:off x="344185" y="6593798"/>
            <a:ext cx="6658351" cy="276999"/>
          </a:xfrm>
          <a:prstGeom prst="rect">
            <a:avLst/>
          </a:prstGeom>
          <a:noFill/>
        </p:spPr>
        <p:txBody>
          <a:bodyPr wrap="square" rtlCol="0">
            <a:spAutoFit/>
          </a:bodyPr>
          <a:lstStyle/>
          <a:p>
            <a:r>
              <a:rPr lang="en-GB" sz="1200" dirty="0">
                <a:solidFill>
                  <a:srgbClr val="FF0000"/>
                </a:solidFill>
                <a:latin typeface="Arial Rounded MT Bold" panose="020F0704030504030204" pitchFamily="34" charset="0"/>
              </a:rPr>
              <a:t>(G.I, 9) - </a:t>
            </a:r>
            <a:r>
              <a:rPr lang="en-GB" sz="1200" dirty="0">
                <a:latin typeface="Arial Rounded MT Bold" panose="020F0704030504030204" pitchFamily="34" charset="0"/>
              </a:rPr>
              <a:t>Adam Eason, (2017) Critical Thinking: Its Importance and ways to improve it.</a:t>
            </a:r>
          </a:p>
        </p:txBody>
      </p:sp>
      <p:sp>
        <p:nvSpPr>
          <p:cNvPr id="20" name="TextBox 19">
            <a:extLst>
              <a:ext uri="{FF2B5EF4-FFF2-40B4-BE49-F238E27FC236}">
                <a16:creationId xmlns:a16="http://schemas.microsoft.com/office/drawing/2014/main" id="{FC6D4047-062C-4186-9A99-4887BDAB2D64}"/>
              </a:ext>
            </a:extLst>
          </p:cNvPr>
          <p:cNvSpPr txBox="1"/>
          <p:nvPr/>
        </p:nvSpPr>
        <p:spPr>
          <a:xfrm>
            <a:off x="400974" y="4080691"/>
            <a:ext cx="11390051" cy="830997"/>
          </a:xfrm>
          <a:prstGeom prst="rect">
            <a:avLst/>
          </a:prstGeom>
          <a:noFill/>
        </p:spPr>
        <p:txBody>
          <a:bodyPr wrap="square" rtlCol="0">
            <a:spAutoFit/>
          </a:bodyPr>
          <a:lstStyle/>
          <a:p>
            <a:r>
              <a:rPr lang="en-GB" sz="1200" dirty="0">
                <a:solidFill>
                  <a:srgbClr val="FF0000"/>
                </a:solidFill>
                <a:latin typeface="Arial Rounded MT Bold" panose="020F0704030504030204" pitchFamily="34" charset="0"/>
              </a:rPr>
              <a:t>(G.I, 1) - </a:t>
            </a:r>
            <a:r>
              <a:rPr lang="en-GB" sz="1200" dirty="0" err="1">
                <a:latin typeface="Arial Rounded MT Bold" panose="020F0704030504030204" pitchFamily="34" charset="0"/>
              </a:rPr>
              <a:t>UbiSafe</a:t>
            </a:r>
            <a:r>
              <a:rPr lang="en-GB" sz="1200" dirty="0">
                <a:latin typeface="Arial Rounded MT Bold" panose="020F0704030504030204" pitchFamily="34" charset="0"/>
              </a:rPr>
              <a:t>. The Top. Cartoon Brain Thinking Clipart.</a:t>
            </a:r>
          </a:p>
          <a:p>
            <a:r>
              <a:rPr lang="en-GB" sz="1200" dirty="0">
                <a:latin typeface="Arial Rounded MT Bold" panose="020F0704030504030204" pitchFamily="34" charset="0"/>
              </a:rPr>
              <a:t>                Available at                                     :https://www.bing.com/images/search?q=ubisafethe+top.+cartoon+brain+thinking+clipart&amp;id=B5D9594653A5FCAAA814FD5E666672A0D5A2D94B&amp;FORM=IQFRBA</a:t>
            </a:r>
          </a:p>
        </p:txBody>
      </p:sp>
      <p:sp>
        <p:nvSpPr>
          <p:cNvPr id="21" name="TextBox 20">
            <a:extLst>
              <a:ext uri="{FF2B5EF4-FFF2-40B4-BE49-F238E27FC236}">
                <a16:creationId xmlns:a16="http://schemas.microsoft.com/office/drawing/2014/main" id="{E549762A-A03D-475E-B20D-37DE996A1024}"/>
              </a:ext>
            </a:extLst>
          </p:cNvPr>
          <p:cNvSpPr txBox="1"/>
          <p:nvPr/>
        </p:nvSpPr>
        <p:spPr>
          <a:xfrm>
            <a:off x="400974" y="4834983"/>
            <a:ext cx="7723573" cy="461665"/>
          </a:xfrm>
          <a:prstGeom prst="rect">
            <a:avLst/>
          </a:prstGeom>
          <a:noFill/>
        </p:spPr>
        <p:txBody>
          <a:bodyPr wrap="square" rtlCol="0">
            <a:spAutoFit/>
          </a:bodyPr>
          <a:lstStyle/>
          <a:p>
            <a:r>
              <a:rPr lang="en-GB" sz="1200" dirty="0">
                <a:solidFill>
                  <a:srgbClr val="FF0000"/>
                </a:solidFill>
                <a:latin typeface="Arial Rounded MT Bold" panose="020F0704030504030204" pitchFamily="34" charset="0"/>
              </a:rPr>
              <a:t>(GI, 2) - </a:t>
            </a:r>
            <a:r>
              <a:rPr lang="en-GB" sz="1200" dirty="0">
                <a:latin typeface="Arial Rounded MT Bold" panose="020F0704030504030204" pitchFamily="34" charset="0"/>
              </a:rPr>
              <a:t>Richard Paul </a:t>
            </a:r>
            <a:r>
              <a:rPr lang="en-GB" sz="1200" dirty="0" err="1">
                <a:latin typeface="Arial Rounded MT Bold" panose="020F0704030504030204" pitchFamily="34" charset="0"/>
              </a:rPr>
              <a:t>MemorialPage</a:t>
            </a:r>
            <a:r>
              <a:rPr lang="en-GB" sz="1200" dirty="0">
                <a:latin typeface="Arial Rounded MT Bold" panose="020F0704030504030204" pitchFamily="34" charset="0"/>
              </a:rPr>
              <a:t> Foundation for Critical Thinking. (2015) </a:t>
            </a:r>
          </a:p>
          <a:p>
            <a:r>
              <a:rPr lang="en-GB" sz="1200" dirty="0">
                <a:latin typeface="Arial Rounded MT Bold" panose="020F0704030504030204" pitchFamily="34" charset="0"/>
              </a:rPr>
              <a:t>              Available at: https://www.criticalthinking.org/pages/richard-paul-memorial/1231</a:t>
            </a:r>
          </a:p>
        </p:txBody>
      </p:sp>
      <p:sp>
        <p:nvSpPr>
          <p:cNvPr id="2" name="Rectangle 1">
            <a:extLst>
              <a:ext uri="{FF2B5EF4-FFF2-40B4-BE49-F238E27FC236}">
                <a16:creationId xmlns:a16="http://schemas.microsoft.com/office/drawing/2014/main" id="{56AD2A03-658C-47AA-A044-9805106BDDDC}"/>
              </a:ext>
            </a:extLst>
          </p:cNvPr>
          <p:cNvSpPr/>
          <p:nvPr/>
        </p:nvSpPr>
        <p:spPr>
          <a:xfrm>
            <a:off x="468802" y="3366176"/>
            <a:ext cx="2613792" cy="276999"/>
          </a:xfrm>
          <a:prstGeom prst="rect">
            <a:avLst/>
          </a:prstGeom>
        </p:spPr>
        <p:txBody>
          <a:bodyPr wrap="none">
            <a:spAutoFit/>
          </a:bodyPr>
          <a:lstStyle/>
          <a:p>
            <a:r>
              <a:rPr lang="en-GB" sz="1200" dirty="0">
                <a:latin typeface="Arial Rounded MT Bold" panose="020F0704030504030204" pitchFamily="34" charset="0"/>
              </a:rPr>
              <a:t>https://skeptoid.com/skeptic.php</a:t>
            </a:r>
          </a:p>
        </p:txBody>
      </p:sp>
      <p:sp>
        <p:nvSpPr>
          <p:cNvPr id="19" name="Rectangle 18">
            <a:extLst>
              <a:ext uri="{FF2B5EF4-FFF2-40B4-BE49-F238E27FC236}">
                <a16:creationId xmlns:a16="http://schemas.microsoft.com/office/drawing/2014/main" id="{42F6542B-E9F1-4AB2-9D18-859CDE1623A5}"/>
              </a:ext>
            </a:extLst>
          </p:cNvPr>
          <p:cNvSpPr/>
          <p:nvPr/>
        </p:nvSpPr>
        <p:spPr>
          <a:xfrm>
            <a:off x="453557" y="3615473"/>
            <a:ext cx="8297661" cy="276999"/>
          </a:xfrm>
          <a:prstGeom prst="rect">
            <a:avLst/>
          </a:prstGeom>
        </p:spPr>
        <p:txBody>
          <a:bodyPr wrap="square">
            <a:spAutoFit/>
          </a:bodyPr>
          <a:lstStyle/>
          <a:p>
            <a:r>
              <a:rPr lang="en-GB" sz="1200" dirty="0">
                <a:latin typeface="Arial Rounded MT Bold" panose="020F0704030504030204" pitchFamily="34" charset="0"/>
              </a:rPr>
              <a:t>https://study.com/academy/lesson/what-is-critical-thinking-definition-skills-meaning.html</a:t>
            </a:r>
          </a:p>
        </p:txBody>
      </p:sp>
      <p:sp>
        <p:nvSpPr>
          <p:cNvPr id="22" name="Rectangle 21">
            <a:extLst>
              <a:ext uri="{FF2B5EF4-FFF2-40B4-BE49-F238E27FC236}">
                <a16:creationId xmlns:a16="http://schemas.microsoft.com/office/drawing/2014/main" id="{519A3517-3DB5-42CD-B2CA-20B013E3856F}"/>
              </a:ext>
            </a:extLst>
          </p:cNvPr>
          <p:cNvSpPr/>
          <p:nvPr/>
        </p:nvSpPr>
        <p:spPr>
          <a:xfrm>
            <a:off x="344185" y="5473110"/>
            <a:ext cx="8950036" cy="276999"/>
          </a:xfrm>
          <a:prstGeom prst="rect">
            <a:avLst/>
          </a:prstGeom>
        </p:spPr>
        <p:txBody>
          <a:bodyPr wrap="square">
            <a:spAutoFit/>
          </a:bodyPr>
          <a:lstStyle/>
          <a:p>
            <a:r>
              <a:rPr lang="en-GB" sz="1200" dirty="0">
                <a:solidFill>
                  <a:srgbClr val="FF0000"/>
                </a:solidFill>
                <a:latin typeface="Arial Rounded MT Bold" panose="020F0704030504030204" pitchFamily="34" charset="0"/>
              </a:rPr>
              <a:t>(G.I, 4) </a:t>
            </a:r>
            <a:r>
              <a:rPr lang="en-GB" sz="1200" dirty="0">
                <a:latin typeface="Arial Rounded MT Bold" panose="020F0704030504030204" pitchFamily="34" charset="0"/>
              </a:rPr>
              <a:t>- http://images.clipartpanda.com/fortune-clipart-cutcaster-photo-100361339-Fortune-teller-with-crystal-ball.jpg</a:t>
            </a:r>
            <a:endParaRPr lang="en-GB" sz="1200" b="0" i="0" dirty="0">
              <a:effectLst/>
              <a:latin typeface="Arial Rounded MT Bold" panose="020F0704030504030204" pitchFamily="34" charset="0"/>
            </a:endParaRPr>
          </a:p>
        </p:txBody>
      </p:sp>
      <p:sp>
        <p:nvSpPr>
          <p:cNvPr id="23" name="Rectangle 22">
            <a:extLst>
              <a:ext uri="{FF2B5EF4-FFF2-40B4-BE49-F238E27FC236}">
                <a16:creationId xmlns:a16="http://schemas.microsoft.com/office/drawing/2014/main" id="{965B4489-DE68-41BC-8B78-2941B20EBF13}"/>
              </a:ext>
            </a:extLst>
          </p:cNvPr>
          <p:cNvSpPr/>
          <p:nvPr/>
        </p:nvSpPr>
        <p:spPr>
          <a:xfrm>
            <a:off x="344185" y="5719312"/>
            <a:ext cx="8950036" cy="276999"/>
          </a:xfrm>
          <a:prstGeom prst="rect">
            <a:avLst/>
          </a:prstGeom>
        </p:spPr>
        <p:txBody>
          <a:bodyPr wrap="square">
            <a:spAutoFit/>
          </a:bodyPr>
          <a:lstStyle/>
          <a:p>
            <a:r>
              <a:rPr lang="en-GB" sz="1200" dirty="0">
                <a:solidFill>
                  <a:srgbClr val="FF0000"/>
                </a:solidFill>
                <a:latin typeface="Arial Rounded MT Bold" panose="020F0704030504030204" pitchFamily="34" charset="0"/>
              </a:rPr>
              <a:t>(G.I, 5) </a:t>
            </a:r>
            <a:r>
              <a:rPr lang="en-GB" sz="1200" dirty="0">
                <a:latin typeface="Arial Rounded MT Bold" panose="020F0704030504030204" pitchFamily="34" charset="0"/>
              </a:rPr>
              <a:t>- http://worldartsme.com/curiosity-clipart.html#gal_post_92378_curiosity-clipart-1.jpg</a:t>
            </a:r>
            <a:endParaRPr lang="en-GB" sz="1200" b="0" i="0" dirty="0">
              <a:effectLst/>
              <a:latin typeface="Arial Rounded MT Bold" panose="020F0704030504030204" pitchFamily="34" charset="0"/>
            </a:endParaRPr>
          </a:p>
        </p:txBody>
      </p:sp>
      <p:sp>
        <p:nvSpPr>
          <p:cNvPr id="24" name="Rectangle 23">
            <a:extLst>
              <a:ext uri="{FF2B5EF4-FFF2-40B4-BE49-F238E27FC236}">
                <a16:creationId xmlns:a16="http://schemas.microsoft.com/office/drawing/2014/main" id="{D2263FDF-689D-43E3-A364-F48C9DA222CE}"/>
              </a:ext>
            </a:extLst>
          </p:cNvPr>
          <p:cNvSpPr/>
          <p:nvPr/>
        </p:nvSpPr>
        <p:spPr>
          <a:xfrm>
            <a:off x="344185" y="5944124"/>
            <a:ext cx="8950036" cy="276999"/>
          </a:xfrm>
          <a:prstGeom prst="rect">
            <a:avLst/>
          </a:prstGeom>
        </p:spPr>
        <p:txBody>
          <a:bodyPr wrap="square">
            <a:spAutoFit/>
          </a:bodyPr>
          <a:lstStyle/>
          <a:p>
            <a:r>
              <a:rPr lang="en-GB" sz="1200" dirty="0">
                <a:solidFill>
                  <a:srgbClr val="FF0000"/>
                </a:solidFill>
                <a:latin typeface="Arial Rounded MT Bold" panose="020F0704030504030204" pitchFamily="34" charset="0"/>
              </a:rPr>
              <a:t>(G.I, 6) </a:t>
            </a:r>
            <a:r>
              <a:rPr lang="en-GB" sz="1200" dirty="0">
                <a:latin typeface="Arial Rounded MT Bold" panose="020F0704030504030204" pitchFamily="34" charset="0"/>
              </a:rPr>
              <a:t>- https://clip2art.com/explore/Thinking%20clipart%20Thinking%20Cap%20Clipart/ </a:t>
            </a:r>
            <a:endParaRPr lang="en-GB" sz="1200" b="0" i="0" dirty="0">
              <a:effectLst/>
              <a:latin typeface="Arial Rounded MT Bold" panose="020F0704030504030204" pitchFamily="34" charset="0"/>
            </a:endParaRPr>
          </a:p>
        </p:txBody>
      </p:sp>
      <p:sp>
        <p:nvSpPr>
          <p:cNvPr id="25" name="Rectangle 24">
            <a:extLst>
              <a:ext uri="{FF2B5EF4-FFF2-40B4-BE49-F238E27FC236}">
                <a16:creationId xmlns:a16="http://schemas.microsoft.com/office/drawing/2014/main" id="{EF382C73-D484-486A-A006-AE8BBAB699A5}"/>
              </a:ext>
            </a:extLst>
          </p:cNvPr>
          <p:cNvSpPr/>
          <p:nvPr/>
        </p:nvSpPr>
        <p:spPr>
          <a:xfrm>
            <a:off x="344185" y="6148395"/>
            <a:ext cx="8950036" cy="276999"/>
          </a:xfrm>
          <a:prstGeom prst="rect">
            <a:avLst/>
          </a:prstGeom>
        </p:spPr>
        <p:txBody>
          <a:bodyPr wrap="square">
            <a:spAutoFit/>
          </a:bodyPr>
          <a:lstStyle/>
          <a:p>
            <a:r>
              <a:rPr lang="en-GB" sz="1200" dirty="0">
                <a:solidFill>
                  <a:srgbClr val="FF0000"/>
                </a:solidFill>
                <a:latin typeface="Arial Rounded MT Bold" panose="020F0704030504030204" pitchFamily="34" charset="0"/>
              </a:rPr>
              <a:t>(G.I, 7) </a:t>
            </a:r>
            <a:r>
              <a:rPr lang="en-GB" sz="1200" dirty="0">
                <a:latin typeface="Arial Rounded MT Bold" panose="020F0704030504030204" pitchFamily="34" charset="0"/>
              </a:rPr>
              <a:t>- https://www.123rf.com/clipart-vector/skeptic.html?sti=nbssk5ogg2eyu1tey8| </a:t>
            </a:r>
            <a:endParaRPr lang="en-GB" sz="1200" b="0" i="0" dirty="0">
              <a:effectLst/>
              <a:latin typeface="Arial Rounded MT Bold" panose="020F0704030504030204" pitchFamily="34" charset="0"/>
            </a:endParaRPr>
          </a:p>
        </p:txBody>
      </p:sp>
      <p:sp>
        <p:nvSpPr>
          <p:cNvPr id="26" name="Rectangle 25">
            <a:extLst>
              <a:ext uri="{FF2B5EF4-FFF2-40B4-BE49-F238E27FC236}">
                <a16:creationId xmlns:a16="http://schemas.microsoft.com/office/drawing/2014/main" id="{51918047-F899-4318-B8D2-3EF077434B83}"/>
              </a:ext>
            </a:extLst>
          </p:cNvPr>
          <p:cNvSpPr/>
          <p:nvPr/>
        </p:nvSpPr>
        <p:spPr>
          <a:xfrm>
            <a:off x="344185" y="6389527"/>
            <a:ext cx="8950036" cy="276999"/>
          </a:xfrm>
          <a:prstGeom prst="rect">
            <a:avLst/>
          </a:prstGeom>
        </p:spPr>
        <p:txBody>
          <a:bodyPr wrap="square">
            <a:spAutoFit/>
          </a:bodyPr>
          <a:lstStyle/>
          <a:p>
            <a:r>
              <a:rPr lang="en-GB" sz="1200" dirty="0">
                <a:solidFill>
                  <a:srgbClr val="FF0000"/>
                </a:solidFill>
                <a:latin typeface="Arial Rounded MT Bold" panose="020F0704030504030204" pitchFamily="34" charset="0"/>
              </a:rPr>
              <a:t>(G.I, 8) </a:t>
            </a:r>
            <a:r>
              <a:rPr lang="en-GB" sz="1200" dirty="0">
                <a:latin typeface="Arial Rounded MT Bold" panose="020F0704030504030204" pitchFamily="34" charset="0"/>
              </a:rPr>
              <a:t>- https://localnews33.com/ideas-clip-art/40664/ideas-clip-art-best-of-bright-idea-clipart-clipart-suggest/</a:t>
            </a:r>
            <a:endParaRPr lang="en-GB" sz="1200" b="0" i="0" dirty="0">
              <a:effectLst/>
              <a:latin typeface="Arial Rounded MT Bold" panose="020F0704030504030204" pitchFamily="34" charset="0"/>
            </a:endParaRPr>
          </a:p>
        </p:txBody>
      </p:sp>
      <p:sp>
        <p:nvSpPr>
          <p:cNvPr id="27" name="Star: 5 Points 26">
            <a:extLst>
              <a:ext uri="{FF2B5EF4-FFF2-40B4-BE49-F238E27FC236}">
                <a16:creationId xmlns:a16="http://schemas.microsoft.com/office/drawing/2014/main" id="{50805061-6C8A-4CAB-BB87-79DDEA3900C2}"/>
              </a:ext>
            </a:extLst>
          </p:cNvPr>
          <p:cNvSpPr/>
          <p:nvPr/>
        </p:nvSpPr>
        <p:spPr>
          <a:xfrm>
            <a:off x="344185" y="2564374"/>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Star: 5 Points 27">
            <a:extLst>
              <a:ext uri="{FF2B5EF4-FFF2-40B4-BE49-F238E27FC236}">
                <a16:creationId xmlns:a16="http://schemas.microsoft.com/office/drawing/2014/main" id="{D6492B84-628B-4725-B6D7-661FFFA3EED2}"/>
              </a:ext>
            </a:extLst>
          </p:cNvPr>
          <p:cNvSpPr/>
          <p:nvPr/>
        </p:nvSpPr>
        <p:spPr>
          <a:xfrm>
            <a:off x="309140" y="615230"/>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Star: 5 Points 28">
            <a:extLst>
              <a:ext uri="{FF2B5EF4-FFF2-40B4-BE49-F238E27FC236}">
                <a16:creationId xmlns:a16="http://schemas.microsoft.com/office/drawing/2014/main" id="{A56A5CA6-B578-418F-9112-BFD01216D9F5}"/>
              </a:ext>
            </a:extLst>
          </p:cNvPr>
          <p:cNvSpPr/>
          <p:nvPr/>
        </p:nvSpPr>
        <p:spPr>
          <a:xfrm>
            <a:off x="309139" y="1154082"/>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tar: 5 Points 29">
            <a:extLst>
              <a:ext uri="{FF2B5EF4-FFF2-40B4-BE49-F238E27FC236}">
                <a16:creationId xmlns:a16="http://schemas.microsoft.com/office/drawing/2014/main" id="{E001C6E8-3F1D-4B0D-9651-846A05638B85}"/>
              </a:ext>
            </a:extLst>
          </p:cNvPr>
          <p:cNvSpPr/>
          <p:nvPr/>
        </p:nvSpPr>
        <p:spPr>
          <a:xfrm>
            <a:off x="309138" y="1722026"/>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Star: 5 Points 30">
            <a:extLst>
              <a:ext uri="{FF2B5EF4-FFF2-40B4-BE49-F238E27FC236}">
                <a16:creationId xmlns:a16="http://schemas.microsoft.com/office/drawing/2014/main" id="{6CD06903-7B59-4519-8AEF-4045CFC11C39}"/>
              </a:ext>
            </a:extLst>
          </p:cNvPr>
          <p:cNvSpPr/>
          <p:nvPr/>
        </p:nvSpPr>
        <p:spPr>
          <a:xfrm>
            <a:off x="344185" y="2824102"/>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Star: 5 Points 31">
            <a:extLst>
              <a:ext uri="{FF2B5EF4-FFF2-40B4-BE49-F238E27FC236}">
                <a16:creationId xmlns:a16="http://schemas.microsoft.com/office/drawing/2014/main" id="{36536F4F-BB94-4CA7-969D-D138C94D0366}"/>
              </a:ext>
            </a:extLst>
          </p:cNvPr>
          <p:cNvSpPr/>
          <p:nvPr/>
        </p:nvSpPr>
        <p:spPr>
          <a:xfrm>
            <a:off x="350820" y="3459588"/>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Star: 5 Points 32">
            <a:extLst>
              <a:ext uri="{FF2B5EF4-FFF2-40B4-BE49-F238E27FC236}">
                <a16:creationId xmlns:a16="http://schemas.microsoft.com/office/drawing/2014/main" id="{854E0AE8-6DC4-42C8-8275-9EA6B18D154E}"/>
              </a:ext>
            </a:extLst>
          </p:cNvPr>
          <p:cNvSpPr/>
          <p:nvPr/>
        </p:nvSpPr>
        <p:spPr>
          <a:xfrm>
            <a:off x="343957" y="3703058"/>
            <a:ext cx="144417" cy="120073"/>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78457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904</Words>
  <Application>Microsoft Office PowerPoint</Application>
  <PresentationFormat>Widescreen</PresentationFormat>
  <Paragraphs>60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Rounded MT Bold</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255602</dc:creator>
  <cp:lastModifiedBy>255602</cp:lastModifiedBy>
  <cp:revision>46</cp:revision>
  <dcterms:created xsi:type="dcterms:W3CDTF">2018-10-04T19:24:24Z</dcterms:created>
  <dcterms:modified xsi:type="dcterms:W3CDTF">2018-10-20T19:08:59Z</dcterms:modified>
</cp:coreProperties>
</file>